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Override PartName="/ppt/media/image1.png" ContentType="image/png"/>
  <Override PartName="/ppt/media/image7.jpeg" ContentType="image/jpeg"/>
  <Override PartName="/ppt/media/image2.png" ContentType="image/png"/>
  <Override PartName="/ppt/media/image3.png" ContentType="image/png"/>
  <Override PartName="/ppt/media/image4.png" ContentType="image/png"/>
  <Override PartName="/ppt/media/image6.jpeg" ContentType="image/jpeg"/>
  <Override PartName="/ppt/media/image5.jpeg" ContentType="image/jpeg"/>
  <Override PartName="/ppt/media/image8.jpeg" ContentType="image/jpeg"/>
  <Override PartName="/ppt/media/image9.png" ContentType="image/png"/>
  <Override PartName="/ppt/media/image10.png" ContentType="image/png"/>
  <Override PartName="/ppt/media/image11.jpeg" ContentType="image/jpeg"/>
  <Override PartName="/ppt/media/image12.png" ContentType="image/png"/>
  <Override PartName="/ppt/media/image13.png" ContentType="image/png"/>
  <Override PartName="/ppt/media/image1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C4A31B9-97DD-44B5-B2FF-DD71EA21A899}" type="slidenum">
              <a:t>&lt;#&gt;</a:t>
            </a:fld>
          </a:p>
        </p:txBody>
      </p:sp>
      <p:sp>
        <p:nvSpPr>
          <p:cNvPr id="4" name="PlaceHolder 3"/>
          <p:cNvSpPr>
            <a:spLocks noGrp="1"/>
          </p:cNvSpPr>
          <p:nvPr>
            <p:ph type="dt" idx="3"/>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7"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8"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F912F18-8494-48AD-B378-240C0C5DBBE4}"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3"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DD58B1B-1D20-4447-B053-9F15FB7ED574}" type="slidenum">
              <a:t>&lt;#&gt;</a:t>
            </a:fld>
          </a:p>
        </p:txBody>
      </p:sp>
      <p:sp>
        <p:nvSpPr>
          <p:cNvPr id="9" name="PlaceHolder 8"/>
          <p:cNvSpPr>
            <a:spLocks noGrp="1"/>
          </p:cNvSpPr>
          <p:nvPr>
            <p:ph type="dt" idx="3"/>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C777D6B-6C76-4DE1-B811-F375DE6AAF77}" type="slidenum">
              <a:t>&lt;#&gt;</a:t>
            </a:fld>
          </a:p>
        </p:txBody>
      </p:sp>
      <p:sp>
        <p:nvSpPr>
          <p:cNvPr id="11" name="PlaceHolder 10"/>
          <p:cNvSpPr>
            <a:spLocks noGrp="1"/>
          </p:cNvSpPr>
          <p:nvPr>
            <p:ph type="dt" idx="3"/>
          </p:nvPr>
        </p:nvSpPr>
        <p:spPr/>
        <p:txBody>
          <a:bodyPr/>
          <a:p>
            <a:r>
              <a:rPr lang="pt-B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201A0D2-DF89-4675-BA4D-75BB2CBA0547}" type="slidenum">
              <a:t>&lt;#&gt;</a:t>
            </a:fld>
          </a:p>
        </p:txBody>
      </p:sp>
      <p:sp>
        <p:nvSpPr>
          <p:cNvPr id="4" name="PlaceHolder 3"/>
          <p:cNvSpPr>
            <a:spLocks noGrp="1"/>
          </p:cNvSpPr>
          <p:nvPr>
            <p:ph type="dt" idx="6"/>
          </p:nvPr>
        </p:nvSpPr>
        <p:spPr/>
        <p:txBody>
          <a:bodyPr/>
          <a:p>
            <a:r>
              <a:rPr lang="pt-B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7"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C36873A-4101-4F60-A6A0-FAA31C4E01E3}" type="slidenum">
              <a:t>&lt;#&gt;</a:t>
            </a:fld>
          </a:p>
        </p:txBody>
      </p:sp>
      <p:sp>
        <p:nvSpPr>
          <p:cNvPr id="6" name="PlaceHolder 5"/>
          <p:cNvSpPr>
            <a:spLocks noGrp="1"/>
          </p:cNvSpPr>
          <p:nvPr>
            <p:ph type="dt" idx="6"/>
          </p:nvPr>
        </p:nvSpPr>
        <p:spPr/>
        <p:txBody>
          <a:bodyPr/>
          <a:p>
            <a:r>
              <a:rPr lang="pt-B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D41FDF5-461D-4FCE-B5CF-FAB93CC15CB9}" type="slidenum">
              <a:t>&lt;#&gt;</a:t>
            </a:fld>
          </a:p>
        </p:txBody>
      </p:sp>
      <p:sp>
        <p:nvSpPr>
          <p:cNvPr id="6" name="PlaceHolder 5"/>
          <p:cNvSpPr>
            <a:spLocks noGrp="1"/>
          </p:cNvSpPr>
          <p:nvPr>
            <p:ph type="dt" idx="6"/>
          </p:nvPr>
        </p:nvSpPr>
        <p:spPr/>
        <p:txBody>
          <a:bodyPr/>
          <a:p>
            <a:r>
              <a:rPr lang="pt-B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1"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52"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49DBD9D-BE78-4AD2-866B-F2EF6B66309B}" type="slidenum">
              <a:t>&lt;#&gt;</a:t>
            </a:fld>
          </a:p>
        </p:txBody>
      </p:sp>
      <p:sp>
        <p:nvSpPr>
          <p:cNvPr id="7" name="PlaceHolder 6"/>
          <p:cNvSpPr>
            <a:spLocks noGrp="1"/>
          </p:cNvSpPr>
          <p:nvPr>
            <p:ph type="dt" idx="6"/>
          </p:nvPr>
        </p:nvSpPr>
        <p:spPr/>
        <p:txBody>
          <a:bodyPr/>
          <a:p>
            <a:r>
              <a:rPr lang="pt-B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50B7975-7CA8-48F8-AAF4-DAD10458E377}" type="slidenum">
              <a:t>&lt;#&gt;</a:t>
            </a:fld>
          </a:p>
        </p:txBody>
      </p:sp>
      <p:sp>
        <p:nvSpPr>
          <p:cNvPr id="5" name="PlaceHolder 4"/>
          <p:cNvSpPr>
            <a:spLocks noGrp="1"/>
          </p:cNvSpPr>
          <p:nvPr>
            <p:ph type="dt" idx="6"/>
          </p:nvPr>
        </p:nvSpPr>
        <p:spPr/>
        <p:txBody>
          <a:bodyPr/>
          <a:p>
            <a:r>
              <a:rPr lang="pt-B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0F86B94-E1DF-4544-B74E-27070ED1CA6A}" type="slidenum">
              <a:t>&lt;#&gt;</a:t>
            </a:fld>
          </a:p>
        </p:txBody>
      </p:sp>
      <p:sp>
        <p:nvSpPr>
          <p:cNvPr id="5" name="PlaceHolder 4"/>
          <p:cNvSpPr>
            <a:spLocks noGrp="1"/>
          </p:cNvSpPr>
          <p:nvPr>
            <p:ph type="dt" idx="6"/>
          </p:nvPr>
        </p:nvSpPr>
        <p:spPr/>
        <p:txBody>
          <a:bodyPr/>
          <a:p>
            <a:r>
              <a:rPr lang="pt-B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6"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7"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58"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5CD3373-EE2A-4D28-8904-738D80CAD799}"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BFB4568-A7AD-4DF2-9F5A-2D4035B7A9F3}"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6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2"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DBACF15-4F44-4F4A-A0D1-4A415B9DA128}"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4"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6"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CAE2394-DCA4-4068-AE5E-F39D0BB3726E}"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8"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9"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DE356D4-DBE5-41F8-B4EB-F4D53620267B}" type="slidenum">
              <a:t>&lt;#&gt;</a:t>
            </a:fld>
          </a:p>
        </p:txBody>
      </p:sp>
      <p:sp>
        <p:nvSpPr>
          <p:cNvPr id="7" name="PlaceHolder 6"/>
          <p:cNvSpPr>
            <a:spLocks noGrp="1"/>
          </p:cNvSpPr>
          <p:nvPr>
            <p:ph type="dt" idx="6"/>
          </p:nvPr>
        </p:nvSpPr>
        <p:spPr/>
        <p:txBody>
          <a:bodyPr/>
          <a:p>
            <a:r>
              <a:rPr lang="pt-B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71"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2"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3"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4"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72BE88A-C473-4EBD-8E26-2325018B5694}" type="slidenum">
              <a:t>&lt;#&gt;</a:t>
            </a:fld>
          </a:p>
        </p:txBody>
      </p:sp>
      <p:sp>
        <p:nvSpPr>
          <p:cNvPr id="9" name="PlaceHolder 8"/>
          <p:cNvSpPr>
            <a:spLocks noGrp="1"/>
          </p:cNvSpPr>
          <p:nvPr>
            <p:ph type="dt" idx="6"/>
          </p:nvPr>
        </p:nvSpPr>
        <p:spPr/>
        <p:txBody>
          <a:bodyPr/>
          <a:p>
            <a:r>
              <a:rPr lang="pt-B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7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8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8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B463DE3-0B9E-46C5-AD64-FB9CEBB11E6E}" type="slidenum">
              <a:t>&lt;#&gt;</a:t>
            </a:fld>
          </a:p>
        </p:txBody>
      </p:sp>
      <p:sp>
        <p:nvSpPr>
          <p:cNvPr id="11" name="PlaceHolder 10"/>
          <p:cNvSpPr>
            <a:spLocks noGrp="1"/>
          </p:cNvSpPr>
          <p:nvPr>
            <p:ph type="dt" idx="6"/>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87CACB0-D105-4518-B9AB-025268ABD844}"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1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F67B1FE-9875-48A2-B7B6-EC4F29894178}"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92C35FC-C2D9-476D-A7AC-7BDE2CD2E74B}"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67F892F-8FEF-41A9-8332-BD298388C590}"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1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5F8B28E-AF34-4864-99B3-D6004D1C43AC}" type="slidenum">
              <a:t>&lt;#&gt;</a:t>
            </a:fld>
          </a:p>
        </p:txBody>
      </p:sp>
      <p:sp>
        <p:nvSpPr>
          <p:cNvPr id="8" name="PlaceHolder 7"/>
          <p:cNvSpPr>
            <a:spLocks noGrp="1"/>
          </p:cNvSpPr>
          <p:nvPr>
            <p:ph type="dt" idx="3"/>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9"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20"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1"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9A1CFC5-9D0C-4B5C-AD9C-1AD1BD1A1815}" type="slidenum">
              <a:t>&lt;#&gt;</a:t>
            </a:fld>
          </a:p>
        </p:txBody>
      </p:sp>
      <p:sp>
        <p:nvSpPr>
          <p:cNvPr id="8" name="PlaceHolder 7"/>
          <p:cNvSpPr>
            <a:spLocks noGrp="1"/>
          </p:cNvSpPr>
          <p:nvPr>
            <p:ph type="dt" idx="3"/>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5"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E48CDA4-7DD3-4BA3-BEF9-4A57C8BFD279}" type="slidenum">
              <a:t>&lt;#&gt;</a:t>
            </a:fld>
          </a:p>
        </p:txBody>
      </p:sp>
      <p:sp>
        <p:nvSpPr>
          <p:cNvPr id="8" name="PlaceHolder 7"/>
          <p:cNvSpPr>
            <a:spLocks noGrp="1"/>
          </p:cNvSpPr>
          <p:nvPr>
            <p:ph type="dt" idx="3"/>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pt-BR" sz="1800" spc="-1" strike="noStrike">
                <a:latin typeface="Arial"/>
              </a:rPr>
              <a:t>Clique para editar o formato do texto do título</a:t>
            </a:r>
            <a:endParaRPr b="0" lang="pt-BR" sz="1800" spc="-1" strike="noStrike">
              <a:latin typeface="Arial"/>
            </a:endParaRPr>
          </a:p>
        </p:txBody>
      </p:sp>
      <p:sp>
        <p:nvSpPr>
          <p:cNvPr id="1" name="PlaceHolder 2"/>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algn="ctr">
              <a:lnSpc>
                <a:spcPct val="100000"/>
              </a:lnSpc>
              <a:buNone/>
              <a:defRPr b="0" lang="pt-BR" sz="1400" spc="-1" strike="noStrike">
                <a:latin typeface="Times New Roman"/>
              </a:defRPr>
            </a:lvl1pPr>
          </a:lstStyle>
          <a:p>
            <a:pPr algn="ctr">
              <a:lnSpc>
                <a:spcPct val="100000"/>
              </a:lnSpc>
              <a:buNone/>
            </a:pPr>
            <a:r>
              <a:rPr b="0" lang="pt-BR" sz="1400" spc="-1" strike="noStrike">
                <a:latin typeface="Times New Roman"/>
              </a:rPr>
              <a:t> </a:t>
            </a:r>
            <a:endParaRPr b="0" lang="pt-BR" sz="1400" spc="-1" strike="noStrike">
              <a:latin typeface="Times New Roman"/>
            </a:endParaRPr>
          </a:p>
        </p:txBody>
      </p:sp>
      <p:sp>
        <p:nvSpPr>
          <p:cNvPr id="2" name="PlaceHolder 3"/>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defRPr b="0" lang="pt-BR" sz="1400" spc="-1" strike="noStrike">
                <a:latin typeface="Times New Roman"/>
              </a:defRPr>
            </a:lvl1pPr>
          </a:lstStyle>
          <a:p>
            <a:pPr algn="r">
              <a:lnSpc>
                <a:spcPct val="100000"/>
              </a:lnSpc>
              <a:buNone/>
            </a:pPr>
            <a:fld id="{3A1E33F1-1986-41BD-923B-A97C3BEFAB4F}" type="slidenum">
              <a:rPr b="0" lang="pt-BR" sz="1400" spc="-1" strike="noStrike">
                <a:latin typeface="Times New Roman"/>
              </a:rPr>
              <a:t>10</a:t>
            </a:fld>
            <a:endParaRPr b="0" lang="pt-BR" sz="1400" spc="-1" strike="noStrike">
              <a:latin typeface="Times New Roman"/>
            </a:endParaRPr>
          </a:p>
        </p:txBody>
      </p:sp>
      <p:sp>
        <p:nvSpPr>
          <p:cNvPr id="3" name="PlaceHolder 4"/>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 </a:t>
            </a:r>
            <a:endParaRPr b="0" lang="pt-BR" sz="1400" spc="-1" strike="noStrike">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pt-BR" sz="1800" spc="-1" strike="noStrike">
                <a:latin typeface="Arial"/>
              </a:rPr>
              <a:t>Clique para editar o formato do texto do título</a:t>
            </a:r>
            <a:endParaRPr b="0" lang="pt-BR" sz="1800" spc="-1" strike="noStrike">
              <a:latin typeface="Arial"/>
            </a:endParaRPr>
          </a:p>
        </p:txBody>
      </p:sp>
      <p:sp>
        <p:nvSpPr>
          <p:cNvPr id="42"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latin typeface="Arial"/>
              </a:rPr>
              <a:t>Clique para editar o formato do texto da estrutura de tópicos</a:t>
            </a:r>
            <a:endParaRPr b="0" lang="pt-BR" sz="1800" spc="-1" strike="noStrike">
              <a:latin typeface="Arial"/>
            </a:endParaRPr>
          </a:p>
          <a:p>
            <a:pPr lvl="1" marL="864000" indent="-324000">
              <a:spcBef>
                <a:spcPts val="1134"/>
              </a:spcBef>
              <a:buClr>
                <a:srgbClr val="000000"/>
              </a:buClr>
              <a:buSzPct val="75000"/>
              <a:buFont typeface="Symbol" charset="2"/>
              <a:buChar char=""/>
            </a:pPr>
            <a:r>
              <a:rPr b="0" lang="pt-BR" sz="1800" spc="-1" strike="noStrike">
                <a:latin typeface="Arial"/>
              </a:rPr>
              <a:t>2.º nível da estrutura de tópicos</a:t>
            </a:r>
            <a:endParaRPr b="0" lang="pt-BR" sz="1800" spc="-1" strike="noStrike">
              <a:latin typeface="Arial"/>
            </a:endParaRPr>
          </a:p>
          <a:p>
            <a:pPr lvl="2" marL="1296000" indent="-288000">
              <a:spcBef>
                <a:spcPts val="850"/>
              </a:spcBef>
              <a:buClr>
                <a:srgbClr val="000000"/>
              </a:buClr>
              <a:buSzPct val="45000"/>
              <a:buFont typeface="Wingdings" charset="2"/>
              <a:buChar char=""/>
            </a:pPr>
            <a:r>
              <a:rPr b="0" lang="pt-BR" sz="1800" spc="-1" strike="noStrike">
                <a:latin typeface="Arial"/>
              </a:rPr>
              <a:t>3.º nível da estrutura de tópicos</a:t>
            </a:r>
            <a:endParaRPr b="0" lang="pt-BR" sz="1800" spc="-1" strike="noStrike">
              <a:latin typeface="Arial"/>
            </a:endParaRPr>
          </a:p>
          <a:p>
            <a:pPr lvl="3" marL="1728000" indent="-216000">
              <a:spcBef>
                <a:spcPts val="567"/>
              </a:spcBef>
              <a:buClr>
                <a:srgbClr val="000000"/>
              </a:buClr>
              <a:buSzPct val="75000"/>
              <a:buFont typeface="Symbol" charset="2"/>
              <a:buChar char=""/>
            </a:pPr>
            <a:r>
              <a:rPr b="0" lang="pt-BR" sz="1800" spc="-1" strike="noStrike">
                <a:latin typeface="Arial"/>
              </a:rPr>
              <a:t>4.º nível da estrutura de tópicos</a:t>
            </a:r>
            <a:endParaRPr b="0" lang="pt-BR" sz="1800" spc="-1" strike="noStrike">
              <a:latin typeface="Arial"/>
            </a:endParaRPr>
          </a:p>
          <a:p>
            <a:pPr lvl="4" marL="2160000" indent="-216000">
              <a:spcBef>
                <a:spcPts val="283"/>
              </a:spcBef>
              <a:buClr>
                <a:srgbClr val="000000"/>
              </a:buClr>
              <a:buSzPct val="45000"/>
              <a:buFont typeface="Wingdings" charset="2"/>
              <a:buChar char=""/>
            </a:pPr>
            <a:r>
              <a:rPr b="0" lang="pt-BR" sz="1800" spc="-1" strike="noStrike">
                <a:latin typeface="Arial"/>
              </a:rPr>
              <a:t>5.º nível da estrutura de tópicos</a:t>
            </a:r>
            <a:endParaRPr b="0" lang="pt-BR" sz="1800" spc="-1" strike="noStrike">
              <a:latin typeface="Arial"/>
            </a:endParaRPr>
          </a:p>
          <a:p>
            <a:pPr lvl="5" marL="2592000" indent="-216000">
              <a:spcBef>
                <a:spcPts val="283"/>
              </a:spcBef>
              <a:buClr>
                <a:srgbClr val="000000"/>
              </a:buClr>
              <a:buSzPct val="45000"/>
              <a:buFont typeface="Wingdings" charset="2"/>
              <a:buChar char=""/>
            </a:pPr>
            <a:r>
              <a:rPr b="0" lang="pt-BR" sz="1800" spc="-1" strike="noStrike">
                <a:latin typeface="Arial"/>
              </a:rPr>
              <a:t>6.º nível da estrutura de tópicos</a:t>
            </a:r>
            <a:endParaRPr b="0" lang="pt-BR" sz="1800" spc="-1" strike="noStrike">
              <a:latin typeface="Arial"/>
            </a:endParaRPr>
          </a:p>
          <a:p>
            <a:pPr lvl="6" marL="3024000" indent="-216000">
              <a:spcBef>
                <a:spcPts val="283"/>
              </a:spcBef>
              <a:buClr>
                <a:srgbClr val="000000"/>
              </a:buClr>
              <a:buSzPct val="45000"/>
              <a:buFont typeface="Wingdings" charset="2"/>
              <a:buChar char=""/>
            </a:pPr>
            <a:r>
              <a:rPr b="0" lang="pt-BR" sz="1800" spc="-1" strike="noStrike">
                <a:latin typeface="Arial"/>
              </a:rPr>
              <a:t>7.º nível da estrutura de tópicos</a:t>
            </a:r>
            <a:endParaRPr b="0" lang="pt-BR" sz="1800" spc="-1" strike="noStrike">
              <a:latin typeface="Arial"/>
            </a:endParaRPr>
          </a:p>
        </p:txBody>
      </p:sp>
      <p:sp>
        <p:nvSpPr>
          <p:cNvPr id="43" name="PlaceHolder 3"/>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algn="ctr">
              <a:lnSpc>
                <a:spcPct val="100000"/>
              </a:lnSpc>
              <a:buNone/>
              <a:defRPr b="0" lang="pt-BR" sz="1400" spc="-1" strike="noStrike">
                <a:latin typeface="Times New Roman"/>
              </a:defRPr>
            </a:lvl1pPr>
          </a:lstStyle>
          <a:p>
            <a:pPr algn="ctr">
              <a:lnSpc>
                <a:spcPct val="100000"/>
              </a:lnSpc>
              <a:buNone/>
            </a:pPr>
            <a:r>
              <a:rPr b="0" lang="pt-BR" sz="1400" spc="-1" strike="noStrike">
                <a:latin typeface="Times New Roman"/>
              </a:rPr>
              <a:t>&lt;rodapé&gt;</a:t>
            </a:r>
            <a:endParaRPr b="0" lang="pt-BR" sz="1400" spc="-1" strike="noStrike">
              <a:latin typeface="Times New Roman"/>
            </a:endParaRPr>
          </a:p>
        </p:txBody>
      </p:sp>
      <p:sp>
        <p:nvSpPr>
          <p:cNvPr id="44" name="PlaceHolder 4"/>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defRPr b="0" lang="pt-BR" sz="1400" spc="-1" strike="noStrike">
                <a:latin typeface="Times New Roman"/>
              </a:defRPr>
            </a:lvl1pPr>
          </a:lstStyle>
          <a:p>
            <a:pPr algn="r">
              <a:lnSpc>
                <a:spcPct val="100000"/>
              </a:lnSpc>
              <a:buNone/>
            </a:pPr>
            <a:fld id="{7C75887D-8420-41FF-A485-413459AF106E}" type="slidenum">
              <a:rPr b="0" lang="pt-BR" sz="1400" spc="-1" strike="noStrike">
                <a:latin typeface="Times New Roman"/>
              </a:rPr>
              <a:t>&lt;número&gt;</a:t>
            </a:fld>
            <a:endParaRPr b="0" lang="pt-BR" sz="1400" spc="-1" strike="noStrike">
              <a:latin typeface="Times New Roman"/>
            </a:endParaRPr>
          </a:p>
        </p:txBody>
      </p:sp>
      <p:sp>
        <p:nvSpPr>
          <p:cNvPr id="45" name="PlaceHolder 5"/>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jpe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vedantu.com/commerce/scatter-diagram" TargetMode="External"/><Relationship Id="rId2" Type="http://schemas.openxmlformats.org/officeDocument/2006/relationships/hyperlink" Target="https://r-coder.com/scatter-plot-r/" TargetMode="External"/><Relationship Id="rId3" Type="http://schemas.openxmlformats.org/officeDocument/2006/relationships/hyperlink" Target="https://ppcexpo.com/blog/scatter-plot-examples" TargetMode="External"/><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jpe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1400"/>
            <a:ext cx="9071280" cy="3738240"/>
          </a:xfrm>
          <a:prstGeom prst="rect">
            <a:avLst/>
          </a:prstGeom>
          <a:noFill/>
          <a:ln w="0">
            <a:noFill/>
          </a:ln>
        </p:spPr>
        <p:txBody>
          <a:bodyPr lIns="0" rIns="0" tIns="0" bIns="0" anchor="ctr">
            <a:noAutofit/>
          </a:bodyPr>
          <a:p>
            <a:pPr>
              <a:lnSpc>
                <a:spcPct val="100000"/>
              </a:lnSpc>
              <a:buNone/>
            </a:pPr>
            <a:r>
              <a:rPr b="0" lang="pt-BR" sz="2400" spc="-1" strike="noStrike">
                <a:latin typeface="Arial"/>
              </a:rPr>
              <a:t>Instituto Federal de Educação, Ciência e Tecnologia do Amazonas</a:t>
            </a:r>
            <a:br>
              <a:rPr sz="2400"/>
            </a:br>
            <a:r>
              <a:rPr b="0" lang="pt-BR" sz="2400" spc="-1" strike="noStrike">
                <a:latin typeface="Arial"/>
              </a:rPr>
              <a:t>Disciplina: Probabilidade &amp; Estatística</a:t>
            </a:r>
            <a:br>
              <a:rPr sz="2400"/>
            </a:br>
            <a:r>
              <a:rPr b="0" lang="pt-BR" sz="2400" spc="-1" strike="noStrike">
                <a:latin typeface="Arial"/>
              </a:rPr>
              <a:t>Docente: Silvestre Monteiro</a:t>
            </a:r>
            <a:br>
              <a:rPr sz="2400"/>
            </a:br>
            <a:r>
              <a:rPr b="0" lang="pt-BR" sz="2400" spc="-1" strike="noStrike">
                <a:latin typeface="Arial"/>
              </a:rPr>
              <a:t>Discentes:</a:t>
            </a:r>
            <a:br>
              <a:rPr sz="2400"/>
            </a:br>
            <a:br>
              <a:rPr sz="2400"/>
            </a:br>
            <a:r>
              <a:rPr b="0" lang="pt-BR" sz="2400" spc="-1" strike="noStrike">
                <a:latin typeface="Arial"/>
              </a:rPr>
              <a:t>	</a:t>
            </a:r>
            <a:r>
              <a:rPr b="0" lang="pt-BR" sz="2400" spc="-1" strike="noStrike">
                <a:latin typeface="Arial"/>
              </a:rPr>
              <a:t>1 - Carlos Alexandre</a:t>
            </a:r>
            <a:br>
              <a:rPr sz="2400"/>
            </a:br>
            <a:r>
              <a:rPr b="0" lang="pt-BR" sz="2400" spc="-1" strike="noStrike">
                <a:latin typeface="Arial"/>
              </a:rPr>
              <a:t>	</a:t>
            </a:r>
            <a:r>
              <a:rPr b="0" lang="pt-BR" sz="2400" spc="-1" strike="noStrike">
                <a:latin typeface="Arial"/>
              </a:rPr>
              <a:t>2 - Carlos Souza</a:t>
            </a:r>
            <a:br>
              <a:rPr sz="2400"/>
            </a:br>
            <a:r>
              <a:rPr b="0" lang="pt-BR" sz="2400" spc="-1" strike="noStrike">
                <a:latin typeface="Arial"/>
              </a:rPr>
              <a:t>	</a:t>
            </a:r>
            <a:r>
              <a:rPr b="0" lang="pt-BR" sz="2400" spc="-1" strike="noStrike">
                <a:latin typeface="Arial"/>
              </a:rPr>
              <a:t>3 - Rafael Kanda</a:t>
            </a:r>
            <a:br>
              <a:rPr sz="2400"/>
            </a:br>
            <a:r>
              <a:rPr b="0" lang="pt-BR" sz="2400" spc="-1" strike="noStrike">
                <a:latin typeface="Arial"/>
              </a:rPr>
              <a:t>	</a:t>
            </a:r>
            <a:r>
              <a:rPr b="0" lang="pt-BR" sz="2400" spc="-1" strike="noStrike">
                <a:latin typeface="Arial"/>
              </a:rPr>
              <a:t>4 - Saile Costa</a:t>
            </a:r>
            <a:br>
              <a:rPr sz="2400"/>
            </a:br>
            <a:br>
              <a:rPr sz="2400"/>
            </a:br>
            <a:r>
              <a:rPr b="0" lang="pt-BR" sz="2400" spc="-1" strike="noStrike">
                <a:latin typeface="Arial"/>
              </a:rPr>
              <a:t>Data: 29/06/2022</a:t>
            </a:r>
            <a:endParaRPr b="0" lang="pt-BR" sz="2400" spc="-1" strike="noStrike">
              <a:latin typeface="Arial"/>
            </a:endParaRPr>
          </a:p>
        </p:txBody>
      </p:sp>
      <p:sp>
        <p:nvSpPr>
          <p:cNvPr id="83" name="PlaceHolder 2"/>
          <p:cNvSpPr>
            <a:spLocks noGrp="1"/>
          </p:cNvSpPr>
          <p:nvPr>
            <p:ph type="subTitle"/>
          </p:nvPr>
        </p:nvSpPr>
        <p:spPr>
          <a:xfrm>
            <a:off x="504000" y="4500000"/>
            <a:ext cx="9071280" cy="539640"/>
          </a:xfrm>
          <a:prstGeom prst="rect">
            <a:avLst/>
          </a:prstGeom>
          <a:noFill/>
          <a:ln w="0">
            <a:noFill/>
          </a:ln>
        </p:spPr>
        <p:txBody>
          <a:bodyPr lIns="0" rIns="0" tIns="0" bIns="0" anchor="ctr">
            <a:noAutofit/>
          </a:bodyPr>
          <a:p>
            <a:pPr algn="ctr">
              <a:lnSpc>
                <a:spcPct val="100000"/>
              </a:lnSpc>
              <a:buNone/>
            </a:pPr>
            <a:r>
              <a:rPr b="0" lang="pt-BR" sz="3200" spc="-1" strike="noStrike">
                <a:latin typeface="Arial"/>
              </a:rPr>
              <a:t>Apresentação - Diagrama de Dispersão</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
          <p:cNvSpPr txBox="1"/>
          <p:nvPr/>
        </p:nvSpPr>
        <p:spPr>
          <a:xfrm>
            <a:off x="504000" y="180000"/>
            <a:ext cx="9071280" cy="766080"/>
          </a:xfrm>
          <a:prstGeom prst="rect">
            <a:avLst/>
          </a:prstGeom>
          <a:noFill/>
          <a:ln w="0">
            <a:noFill/>
          </a:ln>
        </p:spPr>
        <p:txBody>
          <a:bodyPr lIns="0" rIns="0" tIns="0" bIns="0" anchor="ctr">
            <a:noAutofit/>
          </a:bodyPr>
          <a:p>
            <a:pPr algn="ctr">
              <a:buNone/>
            </a:pPr>
            <a:r>
              <a:rPr b="0" lang="pt-BR" sz="2200" spc="-1" strike="noStrike">
                <a:latin typeface="Arial"/>
              </a:rPr>
              <a:t>Exemplo 02</a:t>
            </a:r>
            <a:endParaRPr b="0" lang="pt-BR" sz="2200" spc="-1" strike="noStrike">
              <a:latin typeface="Arial"/>
            </a:endParaRPr>
          </a:p>
        </p:txBody>
      </p:sp>
      <p:sp>
        <p:nvSpPr>
          <p:cNvPr id="120" name=""/>
          <p:cNvSpPr txBox="1"/>
          <p:nvPr/>
        </p:nvSpPr>
        <p:spPr>
          <a:xfrm>
            <a:off x="0" y="1017360"/>
            <a:ext cx="10094400" cy="602640"/>
          </a:xfrm>
          <a:prstGeom prst="rect">
            <a:avLst/>
          </a:prstGeom>
          <a:noFill/>
          <a:ln w="0">
            <a:noFill/>
          </a:ln>
        </p:spPr>
        <p:txBody>
          <a:bodyPr lIns="90000" rIns="90000" tIns="45000" bIns="45000" anchor="t">
            <a:noAutofit/>
          </a:bodyPr>
          <a:p>
            <a:r>
              <a:rPr b="0" lang="pt-BR" sz="1800" spc="-1" strike="noStrike">
                <a:latin typeface="Arial"/>
              </a:rPr>
              <a:t>Imagine que você queira investigar se há uma relação entre o número de alunos e as notas obtidas. Vamos supor que os dados abaixo são o que você coletou.</a:t>
            </a:r>
            <a:endParaRPr b="0" lang="pt-BR" sz="1800" spc="-1" strike="noStrike">
              <a:latin typeface="Arial"/>
            </a:endParaRPr>
          </a:p>
        </p:txBody>
      </p:sp>
      <p:sp>
        <p:nvSpPr>
          <p:cNvPr id="121" name=""/>
          <p:cNvSpPr txBox="1"/>
          <p:nvPr/>
        </p:nvSpPr>
        <p:spPr>
          <a:xfrm>
            <a:off x="360000" y="2160000"/>
            <a:ext cx="1980000" cy="346320"/>
          </a:xfrm>
          <a:prstGeom prst="rect">
            <a:avLst/>
          </a:prstGeom>
          <a:noFill/>
          <a:ln w="0">
            <a:noFill/>
          </a:ln>
        </p:spPr>
        <p:txBody>
          <a:bodyPr lIns="90000" rIns="90000" tIns="45000" bIns="45000" anchor="t">
            <a:noAutofit/>
          </a:bodyPr>
          <a:p>
            <a:r>
              <a:rPr b="0" lang="pt-BR" sz="1800" spc="-1" strike="noStrike">
                <a:latin typeface="Arial"/>
              </a:rPr>
              <a:t>Dados coletados</a:t>
            </a:r>
            <a:endParaRPr b="0" lang="pt-BR" sz="1800" spc="-1" strike="noStrike">
              <a:latin typeface="Arial"/>
            </a:endParaRPr>
          </a:p>
        </p:txBody>
      </p:sp>
      <p:sp>
        <p:nvSpPr>
          <p:cNvPr id="122" name=""/>
          <p:cNvSpPr txBox="1"/>
          <p:nvPr/>
        </p:nvSpPr>
        <p:spPr>
          <a:xfrm>
            <a:off x="4140000" y="2160000"/>
            <a:ext cx="1080000" cy="346320"/>
          </a:xfrm>
          <a:prstGeom prst="rect">
            <a:avLst/>
          </a:prstGeom>
          <a:noFill/>
          <a:ln w="0">
            <a:noFill/>
          </a:ln>
        </p:spPr>
        <p:txBody>
          <a:bodyPr lIns="90000" rIns="90000" tIns="45000" bIns="45000" anchor="t">
            <a:noAutofit/>
          </a:bodyPr>
          <a:p>
            <a:r>
              <a:rPr b="0" lang="pt-BR" sz="1800" spc="-1" strike="noStrike">
                <a:latin typeface="Arial"/>
              </a:rPr>
              <a:t>Código</a:t>
            </a:r>
            <a:endParaRPr b="0" lang="pt-BR" sz="1800" spc="-1" strike="noStrike">
              <a:latin typeface="Arial"/>
            </a:endParaRPr>
          </a:p>
        </p:txBody>
      </p:sp>
      <p:sp>
        <p:nvSpPr>
          <p:cNvPr id="123" name=""/>
          <p:cNvSpPr/>
          <p:nvPr/>
        </p:nvSpPr>
        <p:spPr>
          <a:xfrm>
            <a:off x="6300000" y="3780000"/>
            <a:ext cx="540000" cy="3600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24" name=""/>
          <p:cNvSpPr txBox="1"/>
          <p:nvPr/>
        </p:nvSpPr>
        <p:spPr>
          <a:xfrm>
            <a:off x="7920000" y="2173680"/>
            <a:ext cx="1440000" cy="346320"/>
          </a:xfrm>
          <a:prstGeom prst="rect">
            <a:avLst/>
          </a:prstGeom>
          <a:noFill/>
          <a:ln w="0">
            <a:noFill/>
          </a:ln>
        </p:spPr>
        <p:txBody>
          <a:bodyPr lIns="90000" rIns="90000" tIns="45000" bIns="45000" anchor="t">
            <a:noAutofit/>
          </a:bodyPr>
          <a:p>
            <a:r>
              <a:rPr b="0" lang="pt-BR" sz="1800" spc="-1" strike="noStrike">
                <a:latin typeface="Arial"/>
              </a:rPr>
              <a:t>Resultado</a:t>
            </a:r>
            <a:endParaRPr b="0" lang="pt-BR" sz="1800" spc="-1" strike="noStrike">
              <a:latin typeface="Arial"/>
            </a:endParaRPr>
          </a:p>
        </p:txBody>
      </p:sp>
      <p:pic>
        <p:nvPicPr>
          <p:cNvPr id="125" name="" descr=""/>
          <p:cNvPicPr/>
          <p:nvPr/>
        </p:nvPicPr>
        <p:blipFill>
          <a:blip r:embed="rId1"/>
          <a:srcRect l="23217" t="31797" r="41063" b="14233"/>
          <a:stretch/>
        </p:blipFill>
        <p:spPr>
          <a:xfrm>
            <a:off x="180000" y="2506320"/>
            <a:ext cx="2700000" cy="3059640"/>
          </a:xfrm>
          <a:prstGeom prst="rect">
            <a:avLst/>
          </a:prstGeom>
          <a:ln w="0">
            <a:noFill/>
          </a:ln>
        </p:spPr>
      </p:pic>
      <p:pic>
        <p:nvPicPr>
          <p:cNvPr id="126" name="" descr=""/>
          <p:cNvPicPr/>
          <p:nvPr/>
        </p:nvPicPr>
        <p:blipFill>
          <a:blip r:embed="rId2"/>
          <a:stretch/>
        </p:blipFill>
        <p:spPr>
          <a:xfrm>
            <a:off x="3224520" y="2520000"/>
            <a:ext cx="2895480" cy="3010680"/>
          </a:xfrm>
          <a:prstGeom prst="rect">
            <a:avLst/>
          </a:prstGeom>
          <a:ln w="0">
            <a:noFill/>
          </a:ln>
        </p:spPr>
      </p:pic>
      <p:pic>
        <p:nvPicPr>
          <p:cNvPr id="127" name="" descr=""/>
          <p:cNvPicPr/>
          <p:nvPr/>
        </p:nvPicPr>
        <p:blipFill>
          <a:blip r:embed="rId3"/>
          <a:stretch/>
        </p:blipFill>
        <p:spPr>
          <a:xfrm>
            <a:off x="7020000" y="2650680"/>
            <a:ext cx="2880000" cy="288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0" lang="pt-BR" sz="2200" spc="-1" strike="noStrike">
                <a:latin typeface="Arial"/>
              </a:rPr>
              <a:t>Referências Bibliográficas</a:t>
            </a:r>
            <a:endParaRPr b="0" lang="pt-BR" sz="2200" spc="-1" strike="noStrike">
              <a:latin typeface="Arial"/>
            </a:endParaRPr>
          </a:p>
        </p:txBody>
      </p:sp>
      <p:sp>
        <p:nvSpPr>
          <p:cNvPr id="12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a:lnSpc>
                <a:spcPct val="100000"/>
              </a:lnSpc>
              <a:buNone/>
            </a:pPr>
            <a:r>
              <a:rPr b="0" lang="pt-BR" sz="2200" spc="-1" strike="noStrike" u="sng">
                <a:solidFill>
                  <a:srgbClr val="0000ff"/>
                </a:solidFill>
                <a:uFillTx/>
                <a:latin typeface="Segoe UI"/>
                <a:hlinkClick r:id="rId1"/>
              </a:rPr>
              <a:t>Scatter Diagram - Introduction, Interpretation and Types (vedantu.com)</a:t>
            </a:r>
            <a:r>
              <a:rPr b="0" lang="pt-BR" sz="2200" spc="-1" strike="noStrike">
                <a:latin typeface="Segoe UI"/>
              </a:rPr>
              <a:t>  </a:t>
            </a:r>
            <a:endParaRPr b="0" lang="pt-BR" sz="2200" spc="-1" strike="noStrike">
              <a:latin typeface="Arial"/>
            </a:endParaRPr>
          </a:p>
          <a:p>
            <a:pPr>
              <a:lnSpc>
                <a:spcPct val="100000"/>
              </a:lnSpc>
              <a:buNone/>
            </a:pPr>
            <a:r>
              <a:rPr b="0" lang="pt-BR" sz="2200" spc="-1" strike="noStrike" u="sng">
                <a:solidFill>
                  <a:srgbClr val="0000ff"/>
                </a:solidFill>
                <a:uFillTx/>
                <a:latin typeface="Segoe UI"/>
                <a:hlinkClick r:id="rId2"/>
              </a:rPr>
              <a:t>SCATTER PLOT in R programming 🟢 [WITH EXAMPLES] (r-coder.com)</a:t>
            </a:r>
            <a:endParaRPr b="0" lang="pt-BR" sz="2200" spc="-1" strike="noStrike">
              <a:latin typeface="Arial"/>
            </a:endParaRPr>
          </a:p>
          <a:p>
            <a:pPr>
              <a:lnSpc>
                <a:spcPct val="100000"/>
              </a:lnSpc>
              <a:buNone/>
            </a:pPr>
            <a:r>
              <a:rPr b="0" lang="pt-BR" sz="2200" spc="-1" strike="noStrike" u="sng">
                <a:solidFill>
                  <a:srgbClr val="0000ff"/>
                </a:solidFill>
                <a:uFillTx/>
                <a:latin typeface="Segoe UI"/>
                <a:hlinkClick r:id="rId3"/>
              </a:rPr>
              <a:t>https://ppcexpo.com/blog/scatter-plot-examples</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1" lang="pt-BR" sz="1400" spc="-1" strike="noStrike">
                <a:latin typeface="Segoe UI"/>
                <a:ea typeface="NSimSun"/>
              </a:rPr>
              <a:t>O conteúdo do diagrama de dispersão</a:t>
            </a:r>
            <a:endParaRPr b="0" lang="pt-BR" sz="1400" spc="-1" strike="noStrike">
              <a:latin typeface="Arial"/>
            </a:endParaRPr>
          </a:p>
        </p:txBody>
      </p:sp>
      <p:sp>
        <p:nvSpPr>
          <p:cNvPr id="85"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a:lnSpc>
                <a:spcPct val="115000"/>
              </a:lnSpc>
              <a:spcAft>
                <a:spcPts val="1236"/>
              </a:spcAft>
              <a:buNone/>
            </a:pPr>
            <a:r>
              <a:rPr b="0" lang="pt-BR" sz="1200" spc="-1" strike="noStrike">
                <a:latin typeface="Segoe UI"/>
              </a:rPr>
              <a:t>O método do diagrama de dispersão é uma representação simples que é popularmente usada em comércio e estatística para encontrar a correlação entre duas variáveis. Essas duas variáveis são plotadas ao longo dos eixos X e Y em um gráfico bidimensional e o padrão representa a associação entre essas variáveis dadas. O estudo de tal representação gráfica envolvendo duas variáveis e usando tal diagrama é conhecido como análise de diagrama de dispersão.</a:t>
            </a:r>
            <a:endParaRPr b="0" lang="pt-BR" sz="1200" spc="-1" strike="noStrike">
              <a:latin typeface="Arial"/>
            </a:endParaRPr>
          </a:p>
          <a:p>
            <a:pPr>
              <a:lnSpc>
                <a:spcPct val="115000"/>
              </a:lnSpc>
              <a:spcAft>
                <a:spcPts val="1236"/>
              </a:spcAft>
              <a:buNone/>
            </a:pPr>
            <a:r>
              <a:rPr b="0" lang="pt-BR" sz="1200" spc="-1" strike="noStrike">
                <a:latin typeface="Segoe UI"/>
              </a:rPr>
              <a:t>Os alunos devem ser muito particulares ao traçar esses gráficos. Diagramas de dispersão em estatística e comércio são uma ferramenta vital que requer precisão, pois sua análise depende de tais representações.</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1" lang="pt-BR" sz="1400" spc="-1" strike="noStrike">
                <a:latin typeface="Segoe UI"/>
                <a:ea typeface="NSimSun"/>
              </a:rPr>
              <a:t>Interpretação do Diagrama de Dispersão</a:t>
            </a:r>
            <a:endParaRPr b="0" lang="pt-BR" sz="1400" spc="-1" strike="noStrike">
              <a:latin typeface="Arial"/>
            </a:endParaRPr>
          </a:p>
        </p:txBody>
      </p:sp>
      <p:sp>
        <p:nvSpPr>
          <p:cNvPr id="87"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a:lnSpc>
                <a:spcPct val="115000"/>
              </a:lnSpc>
              <a:spcAft>
                <a:spcPts val="1236"/>
              </a:spcAft>
              <a:buNone/>
            </a:pPr>
            <a:r>
              <a:rPr b="0" lang="pt-BR" sz="1200" spc="-1" strike="noStrike">
                <a:latin typeface="Segoe UI"/>
              </a:rPr>
              <a:t>Duas variáveis envolvidas em um estudo são representadas nos eixos X e Y. Essas variáveis podem ser tomadas como variáveis independentes, embora isso torne a segunda variável dependente desta anterior. Correspondentemente, todos esses pontos são plotados no gráfico e sua totalidade é chamada de diagrama de dispersão.</a:t>
            </a:r>
            <a:endParaRPr b="0" lang="pt-BR" sz="1200" spc="-1" strike="noStrike">
              <a:latin typeface="Arial"/>
            </a:endParaRPr>
          </a:p>
          <a:p>
            <a:pPr>
              <a:lnSpc>
                <a:spcPct val="115000"/>
              </a:lnSpc>
              <a:spcAft>
                <a:spcPts val="1236"/>
              </a:spcAft>
              <a:buNone/>
            </a:pPr>
            <a:r>
              <a:rPr b="0" lang="pt-BR" sz="1200" spc="-1" strike="noStrike">
                <a:latin typeface="Segoe UI"/>
              </a:rPr>
              <a:t>Depois de traçar todos esses pontos em um gráfico, os perfis gerados desses gráficos de dispersão são usados para desenhar uma extrapolação. Consequentemente, os alunos também podem calcular a correlação do coeficiente desses dados dados usando sua representação plotada. Notavelmente, a correlação do diagrama de dispersão é uma medida quantitativa de variáveis aleatórias e sua associação entre si.</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1" lang="pt-BR" sz="1400" spc="-1" strike="noStrike">
                <a:latin typeface="Segoe UI"/>
                <a:ea typeface="NSimSun"/>
              </a:rPr>
              <a:t>Tipos de diagramas de dispersão</a:t>
            </a:r>
            <a:endParaRPr b="0" lang="pt-BR" sz="1400" spc="-1" strike="noStrike">
              <a:latin typeface="Arial"/>
            </a:endParaRPr>
          </a:p>
        </p:txBody>
      </p:sp>
      <p:sp>
        <p:nvSpPr>
          <p:cNvPr id="8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a:lnSpc>
                <a:spcPct val="115000"/>
              </a:lnSpc>
              <a:spcAft>
                <a:spcPts val="1236"/>
              </a:spcAft>
              <a:buNone/>
            </a:pPr>
            <a:r>
              <a:rPr b="0" lang="pt-BR" sz="1200" spc="-1" strike="noStrike">
                <a:latin typeface="Segoe UI"/>
                <a:ea typeface="NSimSun"/>
              </a:rPr>
              <a:t>Ao compreender seus vários tipos, é importante descrever o diagrama de dispersão com exemplos para uma melhor compreensão dos alunos. Notavelmente, embora possa haver muitas representações, cada uma das quais sugere diferentes tipos de correlação, as mais comuns e vitais são explicadas abaixo.</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1" lang="pt-BR" sz="1400" spc="-1" strike="noStrike">
                <a:latin typeface="Segoe UI"/>
                <a:ea typeface="NSimSun"/>
              </a:rPr>
              <a:t>Temos 7 tipos de Diagramas de Dispersão (Resumo Breve)</a:t>
            </a:r>
            <a:endParaRPr b="0" lang="pt-BR" sz="1400" spc="-1" strike="noStrike">
              <a:latin typeface="Arial"/>
            </a:endParaRPr>
          </a:p>
        </p:txBody>
      </p:sp>
      <p:sp>
        <p:nvSpPr>
          <p:cNvPr id="91"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84000"/>
          </a:bodyPr>
          <a:p>
            <a:pPr>
              <a:lnSpc>
                <a:spcPct val="100000"/>
              </a:lnSpc>
              <a:buNone/>
            </a:pPr>
            <a:r>
              <a:rPr b="0" lang="pt-BR" sz="1200" spc="-1" strike="noStrike">
                <a:latin typeface="Segoe UI"/>
              </a:rPr>
              <a:t>1. Correlação Positiva Perfeita: Um diagrama de dispersão é conhecido por ter uma correlação positiva perfeita se todos os pontos plotados estiverem em uma linha reta quando representados em um gráfico.</a:t>
            </a:r>
            <a:endParaRPr b="0" lang="pt-BR" sz="1200" spc="-1" strike="noStrike">
              <a:latin typeface="Arial"/>
            </a:endParaRPr>
          </a:p>
          <a:p>
            <a:pPr>
              <a:lnSpc>
                <a:spcPct val="100000"/>
              </a:lnSpc>
              <a:buNone/>
            </a:pPr>
            <a:endParaRPr b="0" lang="pt-BR" sz="1200" spc="-1" strike="noStrike">
              <a:latin typeface="Arial"/>
            </a:endParaRPr>
          </a:p>
          <a:p>
            <a:pPr>
              <a:lnSpc>
                <a:spcPct val="100000"/>
              </a:lnSpc>
              <a:buNone/>
            </a:pPr>
            <a:r>
              <a:rPr b="0" lang="pt-BR" sz="1200" spc="-1" strike="noStrike">
                <a:latin typeface="Segoe UI"/>
              </a:rPr>
              <a:t>2. Correlação Negativa Perfeita: Entre os exemplos de diagramas de dispersão, uma correlação negativa perfeita é recíproca do tipo anterior. Aqui, cada ponto traçado está em uma linha reta, sem exceção também. </a:t>
            </a:r>
            <a:endParaRPr b="0" lang="pt-BR" sz="1200" spc="-1" strike="noStrike">
              <a:latin typeface="Arial"/>
            </a:endParaRPr>
          </a:p>
          <a:p>
            <a:pPr>
              <a:lnSpc>
                <a:spcPct val="100000"/>
              </a:lnSpc>
              <a:buNone/>
            </a:pPr>
            <a:endParaRPr b="0" lang="pt-BR" sz="1200" spc="-1" strike="noStrike">
              <a:latin typeface="Arial"/>
            </a:endParaRPr>
          </a:p>
          <a:p>
            <a:pPr>
              <a:lnSpc>
                <a:spcPct val="100000"/>
              </a:lnSpc>
              <a:buNone/>
            </a:pPr>
            <a:r>
              <a:rPr b="0" lang="pt-BR" sz="1200" spc="-1" strike="noStrike">
                <a:latin typeface="Segoe UI"/>
              </a:rPr>
              <a:t>3. Alto Grau de Correlação Positiva: Se um diagrama de dispersão representa um alto grau de correlação positiva, então todos os seus pontos plotados estão aproximadamente ao longo de uma linha reta, mesmo que não criem uma linha claramente.</a:t>
            </a:r>
            <a:endParaRPr b="0" lang="pt-BR" sz="1200" spc="-1" strike="noStrike">
              <a:latin typeface="Arial"/>
            </a:endParaRPr>
          </a:p>
          <a:p>
            <a:pPr>
              <a:lnSpc>
                <a:spcPct val="100000"/>
              </a:lnSpc>
              <a:buNone/>
            </a:pPr>
            <a:endParaRPr b="0" lang="pt-BR" sz="1200" spc="-1" strike="noStrike">
              <a:latin typeface="Arial"/>
            </a:endParaRPr>
          </a:p>
          <a:p>
            <a:pPr>
              <a:lnSpc>
                <a:spcPct val="100000"/>
              </a:lnSpc>
              <a:buNone/>
            </a:pPr>
            <a:r>
              <a:rPr b="0" lang="pt-BR" sz="1200" spc="-1" strike="noStrike">
                <a:latin typeface="Segoe UI"/>
              </a:rPr>
              <a:t>4. Alto grau de correlação negativa: Assim como as 2 correlações perfeitas, altos graus de correlação positiva e negativa são recíprocos entre si. Representando o significado e os valores do diagrama de dispersão, no caso de um alto grau de correlação negativa, cada ponto plotado forma uma banda que cai do canto superior esquerdo ao canto inferior direito.</a:t>
            </a:r>
            <a:endParaRPr b="0" lang="pt-BR" sz="1200" spc="-1" strike="noStrike">
              <a:latin typeface="Arial"/>
            </a:endParaRPr>
          </a:p>
          <a:p>
            <a:pPr>
              <a:lnSpc>
                <a:spcPct val="100000"/>
              </a:lnSpc>
              <a:buNone/>
            </a:pPr>
            <a:endParaRPr b="0" lang="pt-BR" sz="1200" spc="-1" strike="noStrike">
              <a:latin typeface="Arial"/>
            </a:endParaRPr>
          </a:p>
          <a:p>
            <a:pPr>
              <a:lnSpc>
                <a:spcPct val="100000"/>
              </a:lnSpc>
              <a:buNone/>
            </a:pPr>
            <a:r>
              <a:rPr b="0" lang="pt-BR" sz="1200" spc="-1" strike="noStrike">
                <a:latin typeface="Segoe UI"/>
              </a:rPr>
              <a:t>5. Baixo Grau de Correlação Positiva: Aqui, temo um caso de um baixo grau de correlação, seja ela positiva ou negativa, esses pontos traçados ficam dispersos. </a:t>
            </a:r>
            <a:endParaRPr b="0" lang="pt-BR" sz="1200" spc="-1" strike="noStrike">
              <a:latin typeface="Arial"/>
            </a:endParaRPr>
          </a:p>
          <a:p>
            <a:pPr>
              <a:lnSpc>
                <a:spcPct val="100000"/>
              </a:lnSpc>
              <a:buNone/>
            </a:pPr>
            <a:endParaRPr b="0" lang="pt-BR" sz="1200" spc="-1" strike="noStrike">
              <a:latin typeface="Arial"/>
            </a:endParaRPr>
          </a:p>
          <a:p>
            <a:pPr>
              <a:lnSpc>
                <a:spcPct val="100000"/>
              </a:lnSpc>
              <a:buNone/>
            </a:pPr>
            <a:r>
              <a:rPr b="0" lang="pt-BR" sz="1200" spc="-1" strike="noStrike">
                <a:latin typeface="Segoe UI"/>
              </a:rPr>
              <a:t>6. Baixo Grau de Correlação Negativa: Baixos graus de correlação negativa são representados em um gráfico com pontos de dispersão. No entanto, apesar de dispersos, esses pontos têm uma tendência geral de cair do canto superior esquerdo de um gráfico para o canto inferior direito.</a:t>
            </a:r>
            <a:endParaRPr b="0" lang="pt-BR" sz="1200" spc="-1" strike="noStrike">
              <a:latin typeface="Arial"/>
            </a:endParaRPr>
          </a:p>
          <a:p>
            <a:pPr>
              <a:lnSpc>
                <a:spcPct val="100000"/>
              </a:lnSpc>
              <a:buNone/>
            </a:pPr>
            <a:endParaRPr b="0" lang="pt-BR" sz="1200" spc="-1" strike="noStrike">
              <a:latin typeface="Arial"/>
            </a:endParaRPr>
          </a:p>
          <a:p>
            <a:pPr>
              <a:lnSpc>
                <a:spcPct val="100000"/>
              </a:lnSpc>
              <a:buNone/>
            </a:pPr>
            <a:r>
              <a:rPr b="0" lang="pt-BR" sz="1200" spc="-1" strike="noStrike">
                <a:latin typeface="Segoe UI"/>
              </a:rPr>
              <a:t>7. Sem Correlação: Enquanto a definição do diagrama de dispersão procura encontrar a correlação entre as variáveis, os alunos devem notar que pode haver representações incoerentes e dispersas. Esta também é uma análise válida, pois mostra que as 2 variáveis ​​dadas não estão correlacionadas. Nesses casos, esses pontos plotados são espalhados aleatoriamente em um gráfico.</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1" lang="pt-BR" sz="1400" spc="-1" strike="noStrike">
                <a:latin typeface="Segoe UI"/>
                <a:ea typeface="Microsoft YaHei"/>
              </a:rPr>
              <a:t>Quais são as aplicações do diagrama de dispersão?</a:t>
            </a:r>
            <a:endParaRPr b="0" lang="pt-BR" sz="1400" spc="-1" strike="noStrike">
              <a:latin typeface="Arial"/>
            </a:endParaRPr>
          </a:p>
        </p:txBody>
      </p:sp>
      <p:sp>
        <p:nvSpPr>
          <p:cNvPr id="93"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65000"/>
          </a:bodyPr>
          <a:p>
            <a:pPr>
              <a:lnSpc>
                <a:spcPct val="100000"/>
              </a:lnSpc>
              <a:buNone/>
            </a:pPr>
            <a:r>
              <a:rPr b="0" lang="pt-BR" sz="2200" spc="-1" strike="noStrike">
                <a:latin typeface="Segoe UI"/>
              </a:rPr>
              <a:t>1° - Apresentação da relação entre quaisquer duas variáveis: </a:t>
            </a:r>
            <a:endParaRPr b="0" lang="pt-BR" sz="2200" spc="-1" strike="noStrike">
              <a:latin typeface="Arial"/>
            </a:endParaRPr>
          </a:p>
          <a:p>
            <a:pPr>
              <a:lnSpc>
                <a:spcPct val="100000"/>
              </a:lnSpc>
              <a:buNone/>
            </a:pPr>
            <a:r>
              <a:rPr b="0" lang="pt-BR" sz="2200" spc="-1" strike="noStrike">
                <a:latin typeface="Segoe UI"/>
              </a:rPr>
              <a:t>Um diagrama de dispersão representa essencialmente a relação distinta entre quaisquer duas variáveis. Essa relação pode ser linear ou não linear, positiva ou negativa, forte ou fraca. Tal representação fornece uma observação das duas variáveis que auxilia na análise dos dados através dos pontos de dados ou pontos mostrados no diagrama. </a:t>
            </a:r>
            <a:endParaRPr b="0" lang="pt-BR" sz="2200" spc="-1" strike="noStrike">
              <a:latin typeface="Arial"/>
            </a:endParaRPr>
          </a:p>
          <a:p>
            <a:pPr>
              <a:lnSpc>
                <a:spcPct val="100000"/>
              </a:lnSpc>
              <a:buNone/>
            </a:pPr>
            <a:endParaRPr b="0" lang="pt-BR" sz="2200" spc="-1" strike="noStrike">
              <a:latin typeface="Arial"/>
            </a:endParaRPr>
          </a:p>
          <a:p>
            <a:pPr>
              <a:lnSpc>
                <a:spcPct val="100000"/>
              </a:lnSpc>
              <a:buNone/>
            </a:pPr>
            <a:r>
              <a:rPr b="0" lang="pt-BR" sz="2200" spc="-1" strike="noStrike">
                <a:latin typeface="Segoe UI"/>
              </a:rPr>
              <a:t>2° - Reconhecendo a relação correlacional: </a:t>
            </a:r>
            <a:endParaRPr b="0" lang="pt-BR" sz="2200" spc="-1" strike="noStrike">
              <a:latin typeface="Arial"/>
            </a:endParaRPr>
          </a:p>
          <a:p>
            <a:pPr>
              <a:lnSpc>
                <a:spcPct val="100000"/>
              </a:lnSpc>
              <a:buNone/>
            </a:pPr>
            <a:r>
              <a:rPr b="0" lang="pt-BR" sz="2200" spc="-1" strike="noStrike">
                <a:latin typeface="Segoe UI"/>
              </a:rPr>
              <a:t>Existe uma correlação entre as variáveis independentes presentes no eixo horizontal e as variáveis dependentes presentes no eixo vertical. Essa correlação pode ser identificada e estudada por observadores para derivar um valor provável das variáveis dependentes no eixo vertical.</a:t>
            </a:r>
            <a:endParaRPr b="0" lang="pt-BR" sz="2200" spc="-1" strike="noStrike">
              <a:latin typeface="Arial"/>
            </a:endParaRPr>
          </a:p>
          <a:p>
            <a:pPr>
              <a:lnSpc>
                <a:spcPct val="100000"/>
              </a:lnSpc>
              <a:buNone/>
            </a:pPr>
            <a:endParaRPr b="0" lang="pt-BR" sz="2200" spc="-1" strike="noStrike">
              <a:latin typeface="Arial"/>
            </a:endParaRPr>
          </a:p>
          <a:p>
            <a:pPr>
              <a:lnSpc>
                <a:spcPct val="100000"/>
              </a:lnSpc>
              <a:buNone/>
            </a:pPr>
            <a:r>
              <a:rPr b="0" lang="pt-BR" sz="2200" spc="-1" strike="noStrike">
                <a:latin typeface="Segoe UI"/>
              </a:rPr>
              <a:t>3° - Observando padrões de dados: </a:t>
            </a:r>
            <a:endParaRPr b="0" lang="pt-BR" sz="2200" spc="-1" strike="noStrike">
              <a:latin typeface="Arial"/>
            </a:endParaRPr>
          </a:p>
          <a:p>
            <a:pPr>
              <a:lnSpc>
                <a:spcPct val="100000"/>
              </a:lnSpc>
              <a:buNone/>
            </a:pPr>
            <a:r>
              <a:rPr b="0" lang="pt-BR" sz="2200" spc="-1" strike="noStrike">
                <a:latin typeface="Segoe UI"/>
              </a:rPr>
              <a:t>Dados os vários pontos de dados ou pontos, no diagrama de dispersão o observador pode identificar os padrões comuns e incomuns de dados, seus respectivos valores e os pontos </a:t>
            </a:r>
            <a:r>
              <a:rPr b="1" i="1" lang="pt-BR" sz="2200" spc="-1" strike="noStrike">
                <a:latin typeface="Segoe UI"/>
              </a:rPr>
              <a:t>outliers</a:t>
            </a:r>
            <a:r>
              <a:rPr b="0" lang="pt-BR" sz="2200" spc="-1" strike="noStrike">
                <a:latin typeface="Segoe UI"/>
              </a:rPr>
              <a:t>(pontos distanciados anormais) presentes quando há lacunas de dados.</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0"/>
            <a:ext cx="9071280" cy="946080"/>
          </a:xfrm>
          <a:prstGeom prst="rect">
            <a:avLst/>
          </a:prstGeom>
          <a:noFill/>
          <a:ln w="0">
            <a:noFill/>
          </a:ln>
        </p:spPr>
        <p:txBody>
          <a:bodyPr lIns="0" rIns="0" tIns="0" bIns="0" anchor="ctr">
            <a:noAutofit/>
          </a:bodyPr>
          <a:p>
            <a:pPr algn="ctr">
              <a:lnSpc>
                <a:spcPct val="100000"/>
              </a:lnSpc>
              <a:buNone/>
            </a:pPr>
            <a:r>
              <a:rPr b="1" lang="pt-BR" sz="1400" spc="-1" strike="noStrike">
                <a:latin typeface="Segoe UI"/>
                <a:ea typeface="Microsoft YaHei"/>
              </a:rPr>
              <a:t>Usando a Linguagem R para demonstrar o Diagrama de Dispersão</a:t>
            </a:r>
            <a:br>
              <a:rPr sz="1400"/>
            </a:br>
            <a:br>
              <a:rPr sz="1400"/>
            </a:br>
            <a:r>
              <a:rPr b="0" lang="pt-BR" sz="1200" spc="-1" strike="noStrike">
                <a:latin typeface="Segoe UI"/>
                <a:ea typeface="Microsoft YaHei"/>
              </a:rPr>
              <a:t>Aqui já será outra ideia … Salvando os trechos de códigos desenvolvidos</a:t>
            </a:r>
            <a:endParaRPr b="0" lang="pt-BR" sz="1200" spc="-1" strike="noStrike">
              <a:latin typeface="Arial"/>
            </a:endParaRPr>
          </a:p>
        </p:txBody>
      </p:sp>
      <p:pic>
        <p:nvPicPr>
          <p:cNvPr id="95" name="" descr=""/>
          <p:cNvPicPr/>
          <p:nvPr/>
        </p:nvPicPr>
        <p:blipFill>
          <a:blip r:embed="rId1"/>
          <a:stretch/>
        </p:blipFill>
        <p:spPr>
          <a:xfrm>
            <a:off x="378000" y="1041840"/>
            <a:ext cx="3941640" cy="2249640"/>
          </a:xfrm>
          <a:prstGeom prst="rect">
            <a:avLst/>
          </a:prstGeom>
          <a:ln w="0">
            <a:noFill/>
          </a:ln>
        </p:spPr>
      </p:pic>
      <p:pic>
        <p:nvPicPr>
          <p:cNvPr id="96" name="" descr=""/>
          <p:cNvPicPr/>
          <p:nvPr/>
        </p:nvPicPr>
        <p:blipFill>
          <a:blip r:embed="rId2"/>
          <a:stretch/>
        </p:blipFill>
        <p:spPr>
          <a:xfrm>
            <a:off x="5220000" y="976680"/>
            <a:ext cx="3943440" cy="2262960"/>
          </a:xfrm>
          <a:prstGeom prst="rect">
            <a:avLst/>
          </a:prstGeom>
          <a:ln w="0">
            <a:noFill/>
          </a:ln>
        </p:spPr>
      </p:pic>
      <p:pic>
        <p:nvPicPr>
          <p:cNvPr id="97" name="" descr=""/>
          <p:cNvPicPr/>
          <p:nvPr/>
        </p:nvPicPr>
        <p:blipFill>
          <a:blip r:embed="rId3"/>
          <a:stretch/>
        </p:blipFill>
        <p:spPr>
          <a:xfrm>
            <a:off x="366480" y="3477240"/>
            <a:ext cx="3953160" cy="2102400"/>
          </a:xfrm>
          <a:prstGeom prst="rect">
            <a:avLst/>
          </a:prstGeom>
          <a:ln w="0">
            <a:noFill/>
          </a:ln>
        </p:spPr>
      </p:pic>
      <p:pic>
        <p:nvPicPr>
          <p:cNvPr id="98" name="" descr=""/>
          <p:cNvPicPr/>
          <p:nvPr/>
        </p:nvPicPr>
        <p:blipFill>
          <a:blip r:embed="rId4"/>
          <a:stretch/>
        </p:blipFill>
        <p:spPr>
          <a:xfrm>
            <a:off x="5220000" y="3420000"/>
            <a:ext cx="3959640" cy="2159640"/>
          </a:xfrm>
          <a:prstGeom prst="rect">
            <a:avLst/>
          </a:prstGeom>
          <a:ln w="0">
            <a:noFill/>
          </a:ln>
        </p:spPr>
      </p:pic>
      <p:sp>
        <p:nvSpPr>
          <p:cNvPr id="99" name=""/>
          <p:cNvSpPr/>
          <p:nvPr/>
        </p:nvSpPr>
        <p:spPr>
          <a:xfrm>
            <a:off x="4500000" y="2160000"/>
            <a:ext cx="539640" cy="179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00" name=""/>
          <p:cNvSpPr/>
          <p:nvPr/>
        </p:nvSpPr>
        <p:spPr>
          <a:xfrm rot="2707200">
            <a:off x="4758840" y="3228480"/>
            <a:ext cx="179640" cy="359640"/>
          </a:xfrm>
          <a:custGeom>
            <a:avLst/>
            <a:gdLst/>
            <a:ahLst/>
            <a:rect l="l" t="t" r="r" b="b"/>
            <a:pathLst>
              <a:path w="21600" h="21600">
                <a:moveTo>
                  <a:pt x="5400" y="0"/>
                </a:moveTo>
                <a:lnTo>
                  <a:pt x="5400" y="16200"/>
                </a:lnTo>
                <a:lnTo>
                  <a:pt x="0" y="16200"/>
                </a:lnTo>
                <a:lnTo>
                  <a:pt x="10800" y="21600"/>
                </a:lnTo>
                <a:lnTo>
                  <a:pt x="21600" y="16200"/>
                </a:lnTo>
                <a:lnTo>
                  <a:pt x="16200" y="16200"/>
                </a:lnTo>
                <a:lnTo>
                  <a:pt x="16200" y="0"/>
                </a:lnTo>
                <a:close/>
              </a:path>
            </a:pathLst>
          </a:custGeom>
          <a:solidFill>
            <a:srgbClr val="729fcf"/>
          </a:solidFill>
          <a:ln w="0">
            <a:solidFill>
              <a:srgbClr val="3465a4"/>
            </a:solidFill>
          </a:ln>
        </p:spPr>
        <p:style>
          <a:lnRef idx="0"/>
          <a:fillRef idx="0"/>
          <a:effectRef idx="0"/>
          <a:fontRef idx="minor"/>
        </p:style>
      </p:sp>
      <p:sp>
        <p:nvSpPr>
          <p:cNvPr id="101" name=""/>
          <p:cNvSpPr/>
          <p:nvPr/>
        </p:nvSpPr>
        <p:spPr>
          <a:xfrm>
            <a:off x="4500000" y="4320000"/>
            <a:ext cx="539640" cy="179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0"/>
            <a:ext cx="9071280" cy="719640"/>
          </a:xfrm>
          <a:prstGeom prst="rect">
            <a:avLst/>
          </a:prstGeom>
          <a:noFill/>
          <a:ln w="0">
            <a:noFill/>
          </a:ln>
        </p:spPr>
        <p:txBody>
          <a:bodyPr lIns="0" rIns="0" tIns="0" bIns="0" anchor="ctr">
            <a:noAutofit/>
          </a:bodyPr>
          <a:p>
            <a:pPr algn="ctr">
              <a:lnSpc>
                <a:spcPct val="100000"/>
              </a:lnSpc>
              <a:buNone/>
            </a:pPr>
            <a:r>
              <a:rPr b="0" lang="pt-BR" sz="2200" spc="-1" strike="noStrike">
                <a:latin typeface="Arial"/>
              </a:rPr>
              <a:t>Resultados dos códigos</a:t>
            </a:r>
            <a:endParaRPr b="0" lang="pt-BR" sz="2200" spc="-1" strike="noStrike">
              <a:latin typeface="Arial"/>
            </a:endParaRPr>
          </a:p>
        </p:txBody>
      </p:sp>
      <p:pic>
        <p:nvPicPr>
          <p:cNvPr id="103" name="" descr=""/>
          <p:cNvPicPr/>
          <p:nvPr/>
        </p:nvPicPr>
        <p:blipFill>
          <a:blip r:embed="rId1"/>
          <a:stretch/>
        </p:blipFill>
        <p:spPr>
          <a:xfrm>
            <a:off x="864000" y="1080000"/>
            <a:ext cx="2735640" cy="2015640"/>
          </a:xfrm>
          <a:prstGeom prst="rect">
            <a:avLst/>
          </a:prstGeom>
          <a:ln w="0">
            <a:noFill/>
          </a:ln>
        </p:spPr>
      </p:pic>
      <p:pic>
        <p:nvPicPr>
          <p:cNvPr id="104" name="" descr=""/>
          <p:cNvPicPr/>
          <p:nvPr/>
        </p:nvPicPr>
        <p:blipFill>
          <a:blip r:embed="rId2"/>
          <a:stretch/>
        </p:blipFill>
        <p:spPr>
          <a:xfrm>
            <a:off x="6120000" y="1008360"/>
            <a:ext cx="2591280" cy="2231280"/>
          </a:xfrm>
          <a:prstGeom prst="rect">
            <a:avLst/>
          </a:prstGeom>
          <a:ln w="0">
            <a:noFill/>
          </a:ln>
        </p:spPr>
      </p:pic>
      <p:pic>
        <p:nvPicPr>
          <p:cNvPr id="105" name="" descr=""/>
          <p:cNvPicPr/>
          <p:nvPr/>
        </p:nvPicPr>
        <p:blipFill>
          <a:blip r:embed="rId3"/>
          <a:stretch/>
        </p:blipFill>
        <p:spPr>
          <a:xfrm>
            <a:off x="864000" y="3218400"/>
            <a:ext cx="2735640" cy="2361240"/>
          </a:xfrm>
          <a:prstGeom prst="rect">
            <a:avLst/>
          </a:prstGeom>
          <a:ln w="0">
            <a:noFill/>
          </a:ln>
        </p:spPr>
      </p:pic>
      <p:pic>
        <p:nvPicPr>
          <p:cNvPr id="106" name="" descr=""/>
          <p:cNvPicPr/>
          <p:nvPr/>
        </p:nvPicPr>
        <p:blipFill>
          <a:blip r:embed="rId4"/>
          <a:stretch/>
        </p:blipFill>
        <p:spPr>
          <a:xfrm>
            <a:off x="6120000" y="3420000"/>
            <a:ext cx="2608920" cy="1979640"/>
          </a:xfrm>
          <a:prstGeom prst="rect">
            <a:avLst/>
          </a:prstGeom>
          <a:ln w="0">
            <a:noFill/>
          </a:ln>
        </p:spPr>
      </p:pic>
      <p:sp>
        <p:nvSpPr>
          <p:cNvPr id="107" name=""/>
          <p:cNvSpPr/>
          <p:nvPr/>
        </p:nvSpPr>
        <p:spPr>
          <a:xfrm>
            <a:off x="4680000" y="1800000"/>
            <a:ext cx="539640" cy="179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08" name=""/>
          <p:cNvSpPr/>
          <p:nvPr/>
        </p:nvSpPr>
        <p:spPr>
          <a:xfrm>
            <a:off x="4680000" y="4140000"/>
            <a:ext cx="539640" cy="179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09" name=""/>
          <p:cNvSpPr/>
          <p:nvPr/>
        </p:nvSpPr>
        <p:spPr>
          <a:xfrm rot="19675800">
            <a:off x="4680000" y="3109680"/>
            <a:ext cx="539640" cy="179640"/>
          </a:xfrm>
          <a:custGeom>
            <a:avLst/>
            <a:gdLst/>
            <a:ah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180000"/>
            <a:ext cx="9071280" cy="766080"/>
          </a:xfrm>
          <a:prstGeom prst="rect">
            <a:avLst/>
          </a:prstGeom>
          <a:noFill/>
          <a:ln w="0">
            <a:noFill/>
          </a:ln>
        </p:spPr>
        <p:txBody>
          <a:bodyPr lIns="0" rIns="0" tIns="0" bIns="0" anchor="ctr">
            <a:noAutofit/>
          </a:bodyPr>
          <a:p>
            <a:pPr algn="ctr">
              <a:buNone/>
            </a:pPr>
            <a:r>
              <a:rPr b="0" lang="pt-BR" sz="2200" spc="-1" strike="noStrike">
                <a:latin typeface="Arial"/>
              </a:rPr>
              <a:t>Exemplo 01</a:t>
            </a:r>
            <a:endParaRPr b="0" lang="pt-BR" sz="2200" spc="-1" strike="noStrike">
              <a:latin typeface="Arial"/>
            </a:endParaRPr>
          </a:p>
        </p:txBody>
      </p:sp>
      <p:sp>
        <p:nvSpPr>
          <p:cNvPr id="111" name=""/>
          <p:cNvSpPr txBox="1"/>
          <p:nvPr/>
        </p:nvSpPr>
        <p:spPr>
          <a:xfrm>
            <a:off x="0" y="1017360"/>
            <a:ext cx="10094400" cy="858240"/>
          </a:xfrm>
          <a:prstGeom prst="rect">
            <a:avLst/>
          </a:prstGeom>
          <a:noFill/>
          <a:ln w="0">
            <a:noFill/>
          </a:ln>
        </p:spPr>
        <p:txBody>
          <a:bodyPr lIns="90000" rIns="90000" tIns="45000" bIns="45000" anchor="t">
            <a:noAutofit/>
          </a:bodyPr>
          <a:p>
            <a:r>
              <a:rPr b="0" lang="pt-BR" sz="1800" spc="-1" strike="noStrike">
                <a:latin typeface="Arial"/>
              </a:rPr>
              <a:t>Imagine que você queira analisar a altura, o peso e a idade das crianças que frequentam a escola em sua vizinhança. Vamos supor que os dados abaixo são o que você coletou. Uma possibilidade de pesquisa é a correlação entre ‘altura’ e ‘idade’.</a:t>
            </a:r>
            <a:endParaRPr b="0" lang="pt-BR" sz="1800" spc="-1" strike="noStrike">
              <a:latin typeface="Arial"/>
            </a:endParaRPr>
          </a:p>
        </p:txBody>
      </p:sp>
      <p:pic>
        <p:nvPicPr>
          <p:cNvPr id="112" name="" descr=""/>
          <p:cNvPicPr/>
          <p:nvPr/>
        </p:nvPicPr>
        <p:blipFill>
          <a:blip r:embed="rId1"/>
          <a:srcRect l="23130" t="34761" r="54417" b="20791"/>
          <a:stretch/>
        </p:blipFill>
        <p:spPr>
          <a:xfrm>
            <a:off x="180000" y="2520000"/>
            <a:ext cx="2159640" cy="2519640"/>
          </a:xfrm>
          <a:prstGeom prst="rect">
            <a:avLst/>
          </a:prstGeom>
          <a:ln w="0">
            <a:noFill/>
          </a:ln>
        </p:spPr>
      </p:pic>
      <p:sp>
        <p:nvSpPr>
          <p:cNvPr id="113" name=""/>
          <p:cNvSpPr txBox="1"/>
          <p:nvPr/>
        </p:nvSpPr>
        <p:spPr>
          <a:xfrm>
            <a:off x="360000" y="2160000"/>
            <a:ext cx="1980000" cy="346320"/>
          </a:xfrm>
          <a:prstGeom prst="rect">
            <a:avLst/>
          </a:prstGeom>
          <a:noFill/>
          <a:ln w="0">
            <a:noFill/>
          </a:ln>
        </p:spPr>
        <p:txBody>
          <a:bodyPr lIns="90000" rIns="90000" tIns="45000" bIns="45000" anchor="t">
            <a:noAutofit/>
          </a:bodyPr>
          <a:p>
            <a:r>
              <a:rPr b="0" lang="pt-BR" sz="1800" spc="-1" strike="noStrike">
                <a:latin typeface="Arial"/>
              </a:rPr>
              <a:t>Dados coletados</a:t>
            </a:r>
            <a:endParaRPr b="0" lang="pt-BR" sz="1800" spc="-1" strike="noStrike">
              <a:latin typeface="Arial"/>
            </a:endParaRPr>
          </a:p>
        </p:txBody>
      </p:sp>
      <p:pic>
        <p:nvPicPr>
          <p:cNvPr id="114" name="" descr=""/>
          <p:cNvPicPr/>
          <p:nvPr/>
        </p:nvPicPr>
        <p:blipFill>
          <a:blip r:embed="rId2"/>
          <a:stretch/>
        </p:blipFill>
        <p:spPr>
          <a:xfrm>
            <a:off x="3420000" y="2506320"/>
            <a:ext cx="2520000" cy="3062160"/>
          </a:xfrm>
          <a:prstGeom prst="rect">
            <a:avLst/>
          </a:prstGeom>
          <a:ln w="0">
            <a:noFill/>
          </a:ln>
        </p:spPr>
      </p:pic>
      <p:sp>
        <p:nvSpPr>
          <p:cNvPr id="115" name=""/>
          <p:cNvSpPr txBox="1"/>
          <p:nvPr/>
        </p:nvSpPr>
        <p:spPr>
          <a:xfrm>
            <a:off x="4140000" y="2160000"/>
            <a:ext cx="1080000" cy="346320"/>
          </a:xfrm>
          <a:prstGeom prst="rect">
            <a:avLst/>
          </a:prstGeom>
          <a:noFill/>
          <a:ln w="0">
            <a:noFill/>
          </a:ln>
        </p:spPr>
        <p:txBody>
          <a:bodyPr lIns="90000" rIns="90000" tIns="45000" bIns="45000" anchor="t">
            <a:noAutofit/>
          </a:bodyPr>
          <a:p>
            <a:r>
              <a:rPr b="0" lang="pt-BR" sz="1800" spc="-1" strike="noStrike">
                <a:latin typeface="Arial"/>
              </a:rPr>
              <a:t>Código</a:t>
            </a:r>
            <a:endParaRPr b="0" lang="pt-BR" sz="1800" spc="-1" strike="noStrike">
              <a:latin typeface="Arial"/>
            </a:endParaRPr>
          </a:p>
        </p:txBody>
      </p:sp>
      <p:pic>
        <p:nvPicPr>
          <p:cNvPr id="116" name="" descr=""/>
          <p:cNvPicPr/>
          <p:nvPr/>
        </p:nvPicPr>
        <p:blipFill>
          <a:blip r:embed="rId3"/>
          <a:stretch/>
        </p:blipFill>
        <p:spPr>
          <a:xfrm>
            <a:off x="6840000" y="2520000"/>
            <a:ext cx="2644920" cy="2644920"/>
          </a:xfrm>
          <a:prstGeom prst="rect">
            <a:avLst/>
          </a:prstGeom>
          <a:ln w="0">
            <a:noFill/>
          </a:ln>
        </p:spPr>
      </p:pic>
      <p:sp>
        <p:nvSpPr>
          <p:cNvPr id="117" name=""/>
          <p:cNvSpPr/>
          <p:nvPr/>
        </p:nvSpPr>
        <p:spPr>
          <a:xfrm>
            <a:off x="6120000" y="3780000"/>
            <a:ext cx="540000" cy="3600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18" name=""/>
          <p:cNvSpPr txBox="1"/>
          <p:nvPr/>
        </p:nvSpPr>
        <p:spPr>
          <a:xfrm>
            <a:off x="7560000" y="2160000"/>
            <a:ext cx="1440000" cy="346320"/>
          </a:xfrm>
          <a:prstGeom prst="rect">
            <a:avLst/>
          </a:prstGeom>
          <a:noFill/>
          <a:ln w="0">
            <a:noFill/>
          </a:ln>
        </p:spPr>
        <p:txBody>
          <a:bodyPr lIns="90000" rIns="90000" tIns="45000" bIns="45000" anchor="t">
            <a:noAutofit/>
          </a:bodyPr>
          <a:p>
            <a:r>
              <a:rPr b="0" lang="pt-BR" sz="1800" spc="-1" strike="noStrike">
                <a:latin typeface="Arial"/>
              </a:rPr>
              <a:t>Resultado</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TotalTime>
  <Application>LibreOffice/7.3.4.2$Windows_X86_64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2022-06-27T12:11:34Z</dcterms:created>
  <dc:creator/>
  <dc:description/>
  <dc:language>pt-BR</dc:language>
  <cp:lastModifiedBy/>
  <dcterms:modified xsi:type="dcterms:W3CDTF">2022-06-27T16:24:46Z</dcterms:modified>
  <cp:revision>10</cp:revision>
  <dc:subject/>
  <dc:title/>
</cp:coreProperties>
</file>

<file path=docProps/custom.xml><?xml version="1.0" encoding="utf-8"?>
<Properties xmlns="http://schemas.openxmlformats.org/officeDocument/2006/custom-properties" xmlns:vt="http://schemas.openxmlformats.org/officeDocument/2006/docPropsVTypes"/>
</file>