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425" r:id="rId3"/>
    <p:sldId id="428" r:id="rId4"/>
    <p:sldId id="430" r:id="rId5"/>
    <p:sldId id="431" r:id="rId6"/>
    <p:sldId id="435" r:id="rId7"/>
    <p:sldId id="436" r:id="rId8"/>
    <p:sldId id="438" r:id="rId9"/>
    <p:sldId id="439" r:id="rId10"/>
    <p:sldId id="29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814"/>
    <a:srgbClr val="194B11"/>
    <a:srgbClr val="68B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04A9C-3684-43AF-83A5-EAB678F1A6E3}" type="datetimeFigureOut">
              <a:rPr lang="pt-BR" smtClean="0"/>
              <a:pPr/>
              <a:t>07/03/2019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028E2-8012-495E-BF45-E4181DDA1F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34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B2BDF-CD78-46F6-8998-999FA2D0DD58}" type="datetimeFigureOut">
              <a:rPr lang="pt-BR" smtClean="0"/>
              <a:pPr/>
              <a:t>07/03/2019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CBC68-D3AE-49B4-BF30-4CDBE6CD88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96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CBC68-D3AE-49B4-BF30-4CDBE6CD88C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3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3AC7B-FB97-4DD7-A9AC-E5E44B18FA51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01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5A7B-5A45-4F4D-9483-0F8AEE216095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54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AD14-643C-4487-9730-F3538C17A296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61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8F0D-E245-419B-8D69-EC69D5160A6E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1A1E-04BF-4DB1-9405-01A5C2AA0602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2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922D-847B-49F4-86C0-45836A25176E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12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000F-45E4-420F-8689-A558FA42922D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B5F9-7B50-405D-9A98-6AE06C0287AF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99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76388-82E2-4FEE-A4A7-9AD130E7D217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71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C8AB-7B2E-401A-97D2-B1E680DD4677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8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5D13-3532-42D0-BAEA-15674B35BF5C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25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0D44-7A6C-4037-8F5D-BD7ED818AC7E}" type="datetime1">
              <a:rPr lang="pt-BR" smtClean="0"/>
              <a:pPr/>
              <a:t>07/03/2019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B1AAF-4E62-47BE-9713-5DBED2A492C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6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Banco de Dados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Modelo Conceitual ER</a:t>
            </a:r>
            <a:endParaRPr lang="pt-BR" dirty="0"/>
          </a:p>
          <a:p>
            <a:r>
              <a:rPr lang="pt-BR" dirty="0" smtClean="0"/>
              <a:t>Professor: Paulo Sérgio Ruiz Del </a:t>
            </a:r>
            <a:r>
              <a:rPr lang="pt-BR" dirty="0" err="1" smtClean="0"/>
              <a:t>Aguila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Espaço Reservado para Conteúdo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4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99381"/>
            <a:ext cx="8229600" cy="4525963"/>
          </a:xfrm>
        </p:spPr>
        <p:txBody>
          <a:bodyPr/>
          <a:lstStyle/>
          <a:p>
            <a:endParaRPr lang="pt-BR" smtClean="0"/>
          </a:p>
          <a:p>
            <a:endParaRPr lang="pt-BR"/>
          </a:p>
          <a:p>
            <a:pPr marL="0" indent="0" algn="ctr">
              <a:buNone/>
            </a:pPr>
            <a:r>
              <a:rPr lang="pt-BR" sz="4000" smtClean="0"/>
              <a:t>Obrigado</a:t>
            </a:r>
            <a:endParaRPr lang="pt-BR" sz="2000" smtClean="0"/>
          </a:p>
          <a:p>
            <a:pPr marL="0" indent="0" algn="ctr">
              <a:buNone/>
            </a:pPr>
            <a:endParaRPr lang="pt-BR" sz="1600"/>
          </a:p>
          <a:p>
            <a:pPr marL="0" indent="0" algn="ctr">
              <a:buNone/>
            </a:pPr>
            <a:endParaRPr lang="pt-BR" sz="1600" smtClean="0"/>
          </a:p>
          <a:p>
            <a:pPr marL="0" indent="0" algn="ctr">
              <a:buNone/>
            </a:pPr>
            <a:endParaRPr lang="pt-BR" sz="1600"/>
          </a:p>
          <a:p>
            <a:pPr marL="0" indent="0" algn="ctr">
              <a:buNone/>
            </a:pPr>
            <a:endParaRPr lang="pt-BR" sz="1600" smtClean="0"/>
          </a:p>
          <a:p>
            <a:pPr marL="0" indent="0" algn="ctr">
              <a:buNone/>
            </a:pPr>
            <a:endParaRPr lang="pt-BR" sz="1600"/>
          </a:p>
          <a:p>
            <a:pPr marL="0" indent="0" algn="ctr">
              <a:buNone/>
            </a:pPr>
            <a:r>
              <a:rPr lang="pt-BR" sz="1800" smtClean="0"/>
              <a:t>E-mail: pauloaguila@gmail.com</a:t>
            </a:r>
          </a:p>
          <a:p>
            <a:pPr marL="0" indent="0" algn="ctr">
              <a:buNone/>
            </a:pPr>
            <a:r>
              <a:rPr lang="pt-BR" sz="1800" smtClean="0"/>
              <a:t>Telefone: 81898899</a:t>
            </a:r>
            <a:endParaRPr lang="pt-BR" sz="180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9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 fontScale="62500" lnSpcReduction="20000"/>
          </a:bodyPr>
          <a:lstStyle/>
          <a:p>
            <a:r>
              <a:rPr lang="pt-BR" sz="3800" dirty="0" smtClean="0"/>
              <a:t>Uma administradora de Condomínios deseja guardar dados sobre edifícios, apartamentos e seus moradores.</a:t>
            </a:r>
          </a:p>
          <a:p>
            <a:r>
              <a:rPr lang="pt-BR" sz="3800" dirty="0" smtClean="0"/>
              <a:t>Cada edifício tem um endereço, um código, uma data de construção e uma data de vistoria</a:t>
            </a:r>
          </a:p>
          <a:p>
            <a:r>
              <a:rPr lang="pt-BR" sz="3800" dirty="0" smtClean="0"/>
              <a:t>Cada edifício possui vários apartamentos</a:t>
            </a:r>
          </a:p>
          <a:p>
            <a:r>
              <a:rPr lang="pt-BR" sz="3800" dirty="0" smtClean="0"/>
              <a:t>Um apartamento é caracterizado por um número e uma </a:t>
            </a:r>
            <a:r>
              <a:rPr lang="pt-BR" sz="3800" dirty="0" smtClean="0"/>
              <a:t>área</a:t>
            </a:r>
          </a:p>
          <a:p>
            <a:r>
              <a:rPr lang="pt-BR" sz="3800" dirty="0"/>
              <a:t>Em cada apartamento </a:t>
            </a:r>
            <a:r>
              <a:rPr lang="pt-BR" sz="3800" dirty="0" smtClean="0"/>
              <a:t>podem </a:t>
            </a:r>
            <a:r>
              <a:rPr lang="pt-BR" sz="3800" smtClean="0"/>
              <a:t>ou não morar </a:t>
            </a:r>
            <a:r>
              <a:rPr lang="pt-BR" sz="3800" dirty="0"/>
              <a:t>várias pessoas, e cada uma destas pode estar associada a um ou mais apartamentos</a:t>
            </a:r>
          </a:p>
          <a:p>
            <a:r>
              <a:rPr lang="pt-BR" sz="3800" dirty="0"/>
              <a:t>Uma pessoa é caracterizada por CPF, nome, sexo e data de nascimento</a:t>
            </a:r>
          </a:p>
          <a:p>
            <a:r>
              <a:rPr lang="pt-BR" sz="3800" dirty="0"/>
              <a:t>Deseja-se guardar ainda, o tipo de moradia (inquilino ou proprietário) e a data em que a pessoa começou a morar no </a:t>
            </a:r>
            <a:r>
              <a:rPr lang="pt-BR" sz="3800" dirty="0" smtClean="0"/>
              <a:t>apartamento</a:t>
            </a:r>
            <a:endParaRPr lang="pt-BR" sz="3800" dirty="0" smtClean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1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Autofit/>
          </a:bodyPr>
          <a:lstStyle/>
          <a:p>
            <a:r>
              <a:rPr lang="pt-BR" sz="1800" dirty="0" smtClean="0"/>
              <a:t>Deseja-se guardar dados sobre empregados, departamentos e projetos de uma companhia.</a:t>
            </a:r>
          </a:p>
          <a:p>
            <a:r>
              <a:rPr lang="pt-BR" sz="1800" dirty="0" smtClean="0"/>
              <a:t>A companhia é organizada em departamentos e cada departamento tem um nome, um número  e um empregado que o gerencia. Deseja-se guardar a data na qual o empregado começou a gerenciar o departamento.</a:t>
            </a:r>
          </a:p>
          <a:p>
            <a:r>
              <a:rPr lang="pt-BR" sz="1800" dirty="0"/>
              <a:t>Um departamento </a:t>
            </a:r>
            <a:r>
              <a:rPr lang="pt-BR" sz="1800" dirty="0" smtClean="0"/>
              <a:t>pode estar em vários locais.</a:t>
            </a:r>
            <a:endParaRPr lang="pt-BR" sz="1800" dirty="0"/>
          </a:p>
          <a:p>
            <a:r>
              <a:rPr lang="pt-BR" sz="1800" dirty="0"/>
              <a:t>Um departamento controla um número de projetos, os quais possuem número, nome e um único </a:t>
            </a:r>
            <a:r>
              <a:rPr lang="pt-BR" sz="1800" dirty="0" smtClean="0"/>
              <a:t>local.</a:t>
            </a:r>
            <a:endParaRPr lang="pt-BR" sz="1800" dirty="0"/>
          </a:p>
          <a:p>
            <a:r>
              <a:rPr lang="pt-BR" sz="1800" dirty="0"/>
              <a:t>Um empregado é caracterizado por um cadastro que contém </a:t>
            </a:r>
            <a:r>
              <a:rPr lang="pt-BR" sz="1800" dirty="0" err="1"/>
              <a:t>cpf</a:t>
            </a:r>
            <a:r>
              <a:rPr lang="pt-BR" sz="1800" dirty="0"/>
              <a:t>, nome, sexo e salário. O empregado deverá estar associado a um </a:t>
            </a:r>
            <a:r>
              <a:rPr lang="pt-BR" sz="1800" dirty="0" smtClean="0"/>
              <a:t>departamento, </a:t>
            </a:r>
            <a:r>
              <a:rPr lang="pt-BR" sz="1800" dirty="0"/>
              <a:t>mas pode trabalhar em vários projetos que não necessariamente são controlados pelo mesmo </a:t>
            </a:r>
            <a:r>
              <a:rPr lang="pt-BR" sz="1800" dirty="0" smtClean="0"/>
              <a:t>departamento. O departamento possui vários empregados.</a:t>
            </a:r>
          </a:p>
          <a:p>
            <a:r>
              <a:rPr lang="pt-BR" sz="1800" dirty="0"/>
              <a:t>Deseja-se guardar o número de horas que um empregado trabalha em um projeto e o supervisor direto de cada empregado (que também é um empregado</a:t>
            </a:r>
            <a:r>
              <a:rPr lang="pt-BR" sz="1800" dirty="0" smtClean="0"/>
              <a:t>).</a:t>
            </a:r>
            <a:endParaRPr lang="pt-BR" sz="1800" dirty="0"/>
          </a:p>
          <a:p>
            <a:r>
              <a:rPr lang="pt-BR" sz="1800" dirty="0"/>
              <a:t>Cada empregado possui dependentes caracterizados por um número, nome, data de nascimento e grau de </a:t>
            </a:r>
            <a:r>
              <a:rPr lang="pt-BR" sz="1800" dirty="0" smtClean="0"/>
              <a:t>parentesco.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/>
          </a:bodyPr>
          <a:lstStyle/>
          <a:p>
            <a:r>
              <a:rPr lang="pt-BR" dirty="0" smtClean="0"/>
              <a:t>Assuma que um conjunto de entidades, onde Empregado é especializado de acordo com o setor onde trabalha: Administrativo, Vendas e Financeiro. Mostre a especialização e classifique-a em total ou parcial, disjunta ou sobreposta.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2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</a:t>
            </a:r>
            <a:r>
              <a:rPr lang="pt-BR" dirty="0"/>
              <a:t>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 fontScale="47500" lnSpcReduction="20000"/>
          </a:bodyPr>
          <a:lstStyle/>
          <a:p>
            <a:r>
              <a:rPr lang="pt-BR" sz="4000" dirty="0" smtClean="0"/>
              <a:t>Construa um esquema ER para um sistema de saúde ideal, considerando que:</a:t>
            </a:r>
          </a:p>
          <a:p>
            <a:r>
              <a:rPr lang="pt-BR" sz="4000" dirty="0" smtClean="0"/>
              <a:t>Hospitais são formados por um ou mais Ambulatórios e cada um destes está em um único Hospital</a:t>
            </a:r>
          </a:p>
          <a:p>
            <a:r>
              <a:rPr lang="pt-BR" sz="4000" dirty="0" smtClean="0"/>
              <a:t>Médicos clinicam (trabalham) em um único Hospital, cada um deles agregando vários Médicos</a:t>
            </a:r>
          </a:p>
          <a:p>
            <a:r>
              <a:rPr lang="pt-BR" sz="4000" dirty="0"/>
              <a:t>Hospitais solicitam </a:t>
            </a:r>
            <a:r>
              <a:rPr lang="pt-BR" sz="4000" dirty="0" smtClean="0"/>
              <a:t>vários exames clínicos, e </a:t>
            </a:r>
            <a:r>
              <a:rPr lang="pt-BR" sz="4000" dirty="0"/>
              <a:t>cada um destes </a:t>
            </a:r>
            <a:r>
              <a:rPr lang="pt-BR" sz="4000"/>
              <a:t>pode </a:t>
            </a:r>
            <a:r>
              <a:rPr lang="pt-BR" sz="4000" smtClean="0"/>
              <a:t>ter </a:t>
            </a:r>
            <a:r>
              <a:rPr lang="pt-BR" sz="4000" dirty="0"/>
              <a:t>solicitações de vários Hospitais</a:t>
            </a:r>
          </a:p>
          <a:p>
            <a:r>
              <a:rPr lang="pt-BR" sz="4000" dirty="0"/>
              <a:t>Pacientes consultam com vários Médicos, e estes consultam vários Pacientes</a:t>
            </a:r>
          </a:p>
          <a:p>
            <a:r>
              <a:rPr lang="pt-BR" sz="4000" dirty="0"/>
              <a:t>Hospitais possuem Ambulatórios, onde são atendidos vários Pacientes, enquanto estes só podem ser atendidos em um único </a:t>
            </a:r>
            <a:r>
              <a:rPr lang="pt-BR" sz="4000" dirty="0" smtClean="0"/>
              <a:t>Ambulatório</a:t>
            </a:r>
          </a:p>
          <a:p>
            <a:r>
              <a:rPr lang="pt-BR" sz="4000" dirty="0"/>
              <a:t>O Pessoal de Apoio do Hospital é alocado em cada Ambulatório, e cada um destes conta com vários integrantes do Pessoal de Apoio</a:t>
            </a:r>
          </a:p>
          <a:p>
            <a:r>
              <a:rPr lang="pt-BR" sz="4000" dirty="0"/>
              <a:t>Os Pacientes podem </a:t>
            </a:r>
            <a:r>
              <a:rPr lang="pt-BR" sz="4000" dirty="0" smtClean="0"/>
              <a:t>ou não realizar </a:t>
            </a:r>
            <a:r>
              <a:rPr lang="pt-BR" sz="4000" dirty="0"/>
              <a:t>vários Exames, e cada Exame </a:t>
            </a:r>
            <a:r>
              <a:rPr lang="pt-BR" sz="4000" dirty="0" smtClean="0"/>
              <a:t>pode ou não ser </a:t>
            </a:r>
            <a:r>
              <a:rPr lang="pt-BR" sz="4000" dirty="0"/>
              <a:t>realizado por </a:t>
            </a:r>
            <a:r>
              <a:rPr lang="pt-BR" sz="4000" dirty="0" smtClean="0"/>
              <a:t>vários Pacientes</a:t>
            </a:r>
            <a:endParaRPr lang="pt-BR" sz="4000" dirty="0"/>
          </a:p>
          <a:p>
            <a:r>
              <a:rPr lang="pt-BR" sz="4000" dirty="0"/>
              <a:t>Os Exames são realizados em Laboratórios, que por sua vez podem realizar quantos Exames forem necessários</a:t>
            </a:r>
          </a:p>
          <a:p>
            <a:r>
              <a:rPr lang="pt-BR" sz="4000" dirty="0"/>
              <a:t>Cada Paciente pode receber vários Diagnósticos, e cada Diagnóstico pertence a um único Paciente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5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 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Classifique todos os atributos do esquema abaixo:</a:t>
            </a:r>
            <a:endParaRPr lang="pt-BR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8486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7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</a:t>
            </a:r>
            <a:r>
              <a:rPr lang="pt-BR" dirty="0"/>
              <a:t>6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Em uma empresa temos funcionários que trabalham em vários setores. Um funcionário tem matrícula, </a:t>
            </a:r>
            <a:r>
              <a:rPr lang="pt-BR" dirty="0" err="1" smtClean="0"/>
              <a:t>cpf</a:t>
            </a:r>
            <a:r>
              <a:rPr lang="pt-BR" dirty="0" smtClean="0"/>
              <a:t>, nome, vários telefones, endereço dividido em rua e </a:t>
            </a:r>
            <a:r>
              <a:rPr lang="pt-BR" dirty="0" err="1" smtClean="0"/>
              <a:t>cep</a:t>
            </a:r>
            <a:r>
              <a:rPr lang="pt-BR" dirty="0" smtClean="0"/>
              <a:t>, salário e cargo. Um setor tem código, descrição e localização. Um funcionário pode trabalhar apenas em um setor, e um setor  tem vários funcionários.</a:t>
            </a:r>
          </a:p>
          <a:p>
            <a:r>
              <a:rPr lang="pt-BR" dirty="0"/>
              <a:t>Um funcionário pode supervisionar vários funcionários e um funcionário é supervisionado por outro funcionário.</a:t>
            </a:r>
          </a:p>
          <a:p>
            <a:r>
              <a:rPr lang="pt-BR" dirty="0"/>
              <a:t>Funcionário pode ter dependentes.</a:t>
            </a:r>
          </a:p>
          <a:p>
            <a:r>
              <a:rPr lang="pt-BR" dirty="0"/>
              <a:t>Dependente tem um número sequencial, nome e grau de parentesco.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21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</a:t>
            </a:r>
            <a:r>
              <a:rPr lang="pt-BR" dirty="0"/>
              <a:t>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Em </a:t>
            </a:r>
            <a:r>
              <a:rPr lang="pt-BR" dirty="0"/>
              <a:t>um Hospital do SUS, um médico consulta vários pacientes e o paciente é consultado por vários médicos. Um paciente </a:t>
            </a:r>
            <a:r>
              <a:rPr lang="pt-BR" dirty="0" smtClean="0"/>
              <a:t>pode </a:t>
            </a:r>
            <a:r>
              <a:rPr lang="pt-BR" dirty="0"/>
              <a:t>solicitar </a:t>
            </a:r>
            <a:r>
              <a:rPr lang="pt-BR" dirty="0" smtClean="0"/>
              <a:t>vários medicamentos </a:t>
            </a:r>
            <a:r>
              <a:rPr lang="pt-BR" dirty="0"/>
              <a:t>e o medicamento é solicitado por vários </a:t>
            </a:r>
            <a:r>
              <a:rPr lang="pt-BR" dirty="0" smtClean="0"/>
              <a:t>pacientes. </a:t>
            </a:r>
            <a:r>
              <a:rPr lang="pt-BR" dirty="0"/>
              <a:t>Um médico tem </a:t>
            </a:r>
            <a:r>
              <a:rPr lang="pt-BR" dirty="0" err="1"/>
              <a:t>crm</a:t>
            </a:r>
            <a:r>
              <a:rPr lang="pt-BR" dirty="0"/>
              <a:t> e nome. Um paciente tem </a:t>
            </a:r>
            <a:r>
              <a:rPr lang="pt-BR" dirty="0" err="1"/>
              <a:t>cpf</a:t>
            </a:r>
            <a:r>
              <a:rPr lang="pt-BR" dirty="0"/>
              <a:t>, nome, telefone e endereço. Na consulta é preciso saber a data e o diagnóstico. Um medicamento tem código, descrição e validade. Construa o esquema conceitual usando o modelo 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926976"/>
          </a:xfrm>
        </p:spPr>
        <p:txBody>
          <a:bodyPr/>
          <a:lstStyle/>
          <a:p>
            <a:r>
              <a:rPr lang="pt-BR" dirty="0" smtClean="0"/>
              <a:t>Exercício </a:t>
            </a:r>
            <a:r>
              <a:rPr lang="pt-BR" dirty="0"/>
              <a:t>8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89654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Em </a:t>
            </a:r>
            <a:r>
              <a:rPr lang="pt-BR" dirty="0"/>
              <a:t>um Hospital do SUS, um médico consulta vários pacientes e o paciente é consultado por vários médicos. Um paciente consultado por um médico pode </a:t>
            </a:r>
            <a:r>
              <a:rPr lang="pt-BR" dirty="0" smtClean="0"/>
              <a:t>ou não solicitar vários medicamentos </a:t>
            </a:r>
            <a:r>
              <a:rPr lang="pt-BR" dirty="0"/>
              <a:t>e o medicamento </a:t>
            </a:r>
            <a:r>
              <a:rPr lang="pt-BR" dirty="0" smtClean="0"/>
              <a:t>pode ou não ser </a:t>
            </a:r>
            <a:r>
              <a:rPr lang="pt-BR" dirty="0"/>
              <a:t>solicitado por vários pacientes que foram consultados por um médico. Um médico tem </a:t>
            </a:r>
            <a:r>
              <a:rPr lang="pt-BR" dirty="0" err="1" smtClean="0"/>
              <a:t>crm</a:t>
            </a:r>
            <a:r>
              <a:rPr lang="pt-BR" dirty="0" smtClean="0"/>
              <a:t>, nome e especialidade. </a:t>
            </a:r>
            <a:r>
              <a:rPr lang="pt-BR" dirty="0"/>
              <a:t>Um paciente tem </a:t>
            </a:r>
            <a:r>
              <a:rPr lang="pt-BR" dirty="0" err="1"/>
              <a:t>cpf</a:t>
            </a:r>
            <a:r>
              <a:rPr lang="pt-BR" dirty="0"/>
              <a:t>, nome, telefone e endereço. Na consulta é preciso saber a data e o diagnóstico. Um medicamento tem código, descrição e validade. Construa o esquema conceitual usando o modelo ER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9144000" cy="620688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6" y="24594"/>
            <a:ext cx="571500" cy="5715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67544" y="266938"/>
            <a:ext cx="2069797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00"/>
              </a:lnSpc>
            </a:pPr>
            <a:r>
              <a:rPr lang="pt-BR" sz="1600" b="1" smtClean="0">
                <a:latin typeface="Aharoni" panose="02010803020104030203" pitchFamily="2" charset="-79"/>
                <a:cs typeface="Aharoni" panose="02010803020104030203" pitchFamily="2" charset="-79"/>
              </a:rPr>
              <a:t>INSTITUTO FEDERAL</a:t>
            </a:r>
          </a:p>
          <a:p>
            <a:pPr>
              <a:lnSpc>
                <a:spcPts val="1300"/>
              </a:lnSpc>
            </a:pPr>
            <a:r>
              <a:rPr lang="pt-BR" sz="1600" b="1" smtClean="0">
                <a:solidFill>
                  <a:srgbClr val="68B92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AMAZONAS</a:t>
            </a:r>
            <a:endParaRPr lang="pt-BR" sz="1600" b="1">
              <a:solidFill>
                <a:srgbClr val="68B92E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0" y="6669360"/>
            <a:ext cx="9144000" cy="188640"/>
          </a:xfrm>
          <a:prstGeom prst="rect">
            <a:avLst/>
          </a:prstGeom>
          <a:gradFill flip="none" rotWithShape="1">
            <a:gsLst>
              <a:gs pos="100000">
                <a:schemeClr val="accent3">
                  <a:lumMod val="50000"/>
                </a:schemeClr>
              </a:gs>
              <a:gs pos="83000">
                <a:schemeClr val="accent3">
                  <a:lumMod val="75000"/>
                </a:schemeClr>
              </a:gs>
              <a:gs pos="6000">
                <a:schemeClr val="bg1"/>
              </a:gs>
              <a:gs pos="28000">
                <a:schemeClr val="accent3"/>
              </a:gs>
              <a:gs pos="15000">
                <a:schemeClr val="accent3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0688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594207"/>
            <a:ext cx="9144000" cy="75153"/>
          </a:xfrm>
          <a:prstGeom prst="rect">
            <a:avLst/>
          </a:prstGeom>
          <a:solidFill>
            <a:srgbClr val="1E5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B1AAF-4E62-47BE-9713-5DBED2A492C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11013</TotalTime>
  <Words>841</Words>
  <Application>Microsoft Office PowerPoint</Application>
  <PresentationFormat>Apresentação na tela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Banco de Dados</vt:lpstr>
      <vt:lpstr>Exercício 1</vt:lpstr>
      <vt:lpstr>Exercício 2</vt:lpstr>
      <vt:lpstr>Exercício 3</vt:lpstr>
      <vt:lpstr>Exercício 4</vt:lpstr>
      <vt:lpstr>Exercício 5</vt:lpstr>
      <vt:lpstr>Exercício 6</vt:lpstr>
      <vt:lpstr>Exercício 7</vt:lpstr>
      <vt:lpstr>Exercício 8</vt:lpstr>
      <vt:lpstr>Apresentação do PowerPoint</vt:lpstr>
    </vt:vector>
  </TitlesOfParts>
  <Company>Trackers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Paulo Del Aguila</dc:creator>
  <cp:lastModifiedBy>PAULO</cp:lastModifiedBy>
  <cp:revision>396</cp:revision>
  <cp:lastPrinted>2014-02-07T16:31:35Z</cp:lastPrinted>
  <dcterms:created xsi:type="dcterms:W3CDTF">2014-02-06T06:47:46Z</dcterms:created>
  <dcterms:modified xsi:type="dcterms:W3CDTF">2019-03-08T01:32:57Z</dcterms:modified>
</cp:coreProperties>
</file>