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9" r:id="rId13"/>
    <p:sldId id="268" r:id="rId14"/>
    <p:sldId id="271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7" r:id="rId43"/>
    <p:sldId id="299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6" autoAdjust="0"/>
    <p:restoredTop sz="94660"/>
  </p:normalViewPr>
  <p:slideViewPr>
    <p:cSldViewPr>
      <p:cViewPr varScale="1">
        <p:scale>
          <a:sx n="64" d="100"/>
          <a:sy n="64" d="100"/>
        </p:scale>
        <p:origin x="14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4E44B-C3C0-4A78-BB99-E15763C34800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E035E-EAC4-4937-B6D0-44E6ADC79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4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316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87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08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5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8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12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158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226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157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0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00" y="1412777"/>
            <a:ext cx="9649072" cy="2187674"/>
          </a:xfrm>
        </p:spPr>
        <p:txBody>
          <a:bodyPr>
            <a:noAutofit/>
          </a:bodyPr>
          <a:lstStyle/>
          <a:p>
            <a:r>
              <a:rPr lang="pt-BR" sz="4800" dirty="0"/>
              <a:t>Aula Extra</a:t>
            </a:r>
            <a:br>
              <a:rPr lang="pt-BR" sz="4800" dirty="0"/>
            </a:br>
            <a:r>
              <a:rPr lang="pt-BR" sz="4800" dirty="0"/>
              <a:t>Docker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Docker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Após reiniciar seu PC na barra de tarefas vai aparecer o Programa do Docker, onde poderá ver suas </a:t>
            </a:r>
            <a:r>
              <a:rPr lang="pt-BR" sz="2000" dirty="0" err="1"/>
              <a:t>images</a:t>
            </a:r>
            <a:r>
              <a:rPr lang="pt-BR" sz="2000" dirty="0"/>
              <a:t> e containers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41C98AE-D59D-463D-BFE7-C317AA418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01" y="3116458"/>
            <a:ext cx="10622798" cy="365868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54F38AD-65BE-461B-A0EC-766B097D5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55190"/>
            <a:ext cx="3323809" cy="1876190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F7A1833-1249-4AA9-A131-06CE7460125B}"/>
              </a:ext>
            </a:extLst>
          </p:cNvPr>
          <p:cNvSpPr/>
          <p:nvPr/>
        </p:nvSpPr>
        <p:spPr>
          <a:xfrm>
            <a:off x="767408" y="3645024"/>
            <a:ext cx="1728192" cy="1152128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36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 CLI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Mas normalmente vamos mexer no Docker por linhas de comando, ou seja, CLI (Command </a:t>
            </a:r>
            <a:r>
              <a:rPr lang="pt-BR" sz="2000" dirty="0" err="1"/>
              <a:t>Line</a:t>
            </a:r>
            <a:r>
              <a:rPr lang="pt-BR" sz="2000" dirty="0"/>
              <a:t> Interface).</a:t>
            </a:r>
          </a:p>
          <a:p>
            <a:endParaRPr lang="pt-BR" sz="2000" dirty="0"/>
          </a:p>
          <a:p>
            <a:r>
              <a:rPr lang="pt-BR" sz="2000" dirty="0"/>
              <a:t>Os dois principais grupos de comandos são: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8C518F-F873-453B-B14E-42D263B6B3F9}"/>
              </a:ext>
            </a:extLst>
          </p:cNvPr>
          <p:cNvSpPr txBox="1"/>
          <p:nvPr/>
        </p:nvSpPr>
        <p:spPr>
          <a:xfrm>
            <a:off x="2927648" y="3789040"/>
            <a:ext cx="75296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>
                <a:latin typeface="Consolas" panose="020B0609020204030204" pitchFamily="49" charset="0"/>
                <a:cs typeface="Cordia New" panose="020B0502040204020203" pitchFamily="34" charset="-34"/>
              </a:rPr>
              <a:t>container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[comando] [nome-imagem ou nome-container]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B88ABD-6696-4E0E-BB6F-7E3B7B89036B}"/>
              </a:ext>
            </a:extLst>
          </p:cNvPr>
          <p:cNvSpPr txBox="1"/>
          <p:nvPr/>
        </p:nvSpPr>
        <p:spPr>
          <a:xfrm>
            <a:off x="4007768" y="4425381"/>
            <a:ext cx="47436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docker </a:t>
            </a:r>
            <a:r>
              <a:rPr lang="pt-BR" b="1" u="sng" dirty="0" err="1">
                <a:latin typeface="Consolas" panose="020B0609020204030204" pitchFamily="49" charset="0"/>
              </a:rPr>
              <a:t>image</a:t>
            </a:r>
            <a:r>
              <a:rPr lang="pt-BR" dirty="0">
                <a:latin typeface="Consolas" panose="020B0609020204030204" pitchFamily="49" charset="0"/>
              </a:rPr>
              <a:t> [comando] [nome-imagem]</a:t>
            </a:r>
          </a:p>
        </p:txBody>
      </p:sp>
    </p:spTree>
    <p:extLst>
      <p:ext uri="{BB962C8B-B14F-4D97-AF65-F5344CB8AC3E}">
        <p14:creationId xmlns:p14="http://schemas.microsoft.com/office/powerpoint/2010/main" val="40890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 CLI - </a:t>
            </a:r>
            <a:r>
              <a:rPr lang="pt-BR" dirty="0" err="1"/>
              <a:t>Image</a:t>
            </a:r>
            <a:endParaRPr lang="pt-BR" dirty="0"/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Para baixar uma imagem, podemos rodar o comando: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Onde </a:t>
            </a:r>
            <a:r>
              <a:rPr lang="pt-BR" sz="2000" dirty="0" err="1"/>
              <a:t>tag</a:t>
            </a:r>
            <a:r>
              <a:rPr lang="pt-BR" sz="2000" dirty="0"/>
              <a:t> é a versão da imagem. Se não informamos nada, irá sempre buscar a ultima versão. </a:t>
            </a:r>
          </a:p>
          <a:p>
            <a:endParaRPr lang="pt-BR" sz="2000" dirty="0"/>
          </a:p>
          <a:p>
            <a:r>
              <a:rPr lang="pt-BR" sz="2000" dirty="0"/>
              <a:t>Exemplo, como baixaríamos a versão do ubuntu?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OBS: Caso use apenas </a:t>
            </a:r>
            <a:r>
              <a:rPr lang="pt-BR" sz="2000" u="sng" dirty="0"/>
              <a:t>docker </a:t>
            </a:r>
            <a:r>
              <a:rPr lang="pt-BR" sz="2000" u="sng" dirty="0" err="1"/>
              <a:t>pull</a:t>
            </a:r>
            <a:r>
              <a:rPr lang="pt-BR" sz="2000" dirty="0"/>
              <a:t>, ele já sabe que é o mesmo que </a:t>
            </a:r>
            <a:r>
              <a:rPr lang="pt-BR" sz="2000" u="sng" dirty="0"/>
              <a:t>docker </a:t>
            </a:r>
            <a:r>
              <a:rPr lang="pt-BR" sz="2000" u="sng" dirty="0" err="1"/>
              <a:t>image</a:t>
            </a:r>
            <a:r>
              <a:rPr lang="pt-BR" sz="2000" u="sng" dirty="0"/>
              <a:t> </a:t>
            </a:r>
            <a:r>
              <a:rPr lang="pt-BR" sz="2000" u="sng" dirty="0" err="1"/>
              <a:t>pull</a:t>
            </a:r>
            <a:r>
              <a:rPr lang="pt-BR" sz="2000" u="sng" dirty="0"/>
              <a:t>, </a:t>
            </a:r>
            <a:r>
              <a:rPr lang="pt-BR" sz="2000" dirty="0"/>
              <a:t>uma vez que não baixamos containers, só imagens.</a:t>
            </a:r>
            <a:endParaRPr lang="pt-BR" sz="2000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154A79-756D-409E-9E92-2EC144764076}"/>
              </a:ext>
            </a:extLst>
          </p:cNvPr>
          <p:cNvSpPr txBox="1"/>
          <p:nvPr/>
        </p:nvSpPr>
        <p:spPr>
          <a:xfrm>
            <a:off x="3071664" y="2708920"/>
            <a:ext cx="52501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image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pull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nome-imagem:tag-imagem</a:t>
            </a:r>
            <a:endParaRPr lang="pt-BR" dirty="0">
              <a:latin typeface="Consolas" panose="020B0609020204030204" pitchFamily="49" charset="0"/>
              <a:cs typeface="Cordia New" panose="020B0502040204020203" pitchFamily="34" charset="-3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F32632-E074-4594-B177-14195218BA08}"/>
              </a:ext>
            </a:extLst>
          </p:cNvPr>
          <p:cNvSpPr txBox="1"/>
          <p:nvPr/>
        </p:nvSpPr>
        <p:spPr>
          <a:xfrm>
            <a:off x="4084761" y="4418541"/>
            <a:ext cx="32239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image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pull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ubuntu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C48204F-6726-4FE9-81B0-99D19F9D706D}"/>
              </a:ext>
            </a:extLst>
          </p:cNvPr>
          <p:cNvSpPr txBox="1"/>
          <p:nvPr/>
        </p:nvSpPr>
        <p:spPr>
          <a:xfrm>
            <a:off x="3704848" y="4941168"/>
            <a:ext cx="39837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image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pull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ubuntu:20.04</a:t>
            </a:r>
          </a:p>
        </p:txBody>
      </p:sp>
    </p:spTree>
    <p:extLst>
      <p:ext uri="{BB962C8B-B14F-4D97-AF65-F5344CB8AC3E}">
        <p14:creationId xmlns:p14="http://schemas.microsoft.com/office/powerpoint/2010/main" val="2237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 CLI – Docker Hub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 onde eu posso encontrar as imagens? </a:t>
            </a:r>
          </a:p>
          <a:p>
            <a:pPr lvl="1"/>
            <a:r>
              <a:rPr lang="pt-BR" sz="2000" dirty="0"/>
              <a:t>No site do Docker Hub, que é tipo um </a:t>
            </a:r>
            <a:r>
              <a:rPr lang="pt-BR" sz="2000" dirty="0" err="1"/>
              <a:t>Github</a:t>
            </a:r>
            <a:r>
              <a:rPr lang="pt-BR" sz="2000" dirty="0"/>
              <a:t> de </a:t>
            </a:r>
            <a:r>
              <a:rPr lang="pt-BR" sz="2000" dirty="0" err="1"/>
              <a:t>Images</a:t>
            </a:r>
            <a:endParaRPr lang="pt-BR" sz="2000" dirty="0"/>
          </a:p>
          <a:p>
            <a:pPr lvl="1"/>
            <a:endParaRPr lang="pt-BR" sz="2000" dirty="0"/>
          </a:p>
          <a:p>
            <a:r>
              <a:rPr lang="pt-BR" sz="2200" dirty="0"/>
              <a:t>Então posso procurar uma imagem com:</a:t>
            </a:r>
          </a:p>
          <a:p>
            <a:pPr lvl="1"/>
            <a:r>
              <a:rPr lang="pt-BR" sz="2000" dirty="0"/>
              <a:t>Ubuntu</a:t>
            </a:r>
          </a:p>
          <a:p>
            <a:pPr lvl="1"/>
            <a:r>
              <a:rPr lang="pt-BR" sz="2000" dirty="0"/>
              <a:t>Apache já instalado</a:t>
            </a:r>
          </a:p>
          <a:p>
            <a:pPr lvl="1"/>
            <a:r>
              <a:rPr lang="pt-BR" sz="2000" dirty="0"/>
              <a:t>PHP já instalado</a:t>
            </a:r>
          </a:p>
          <a:p>
            <a:pPr lvl="1"/>
            <a:r>
              <a:rPr lang="pt-BR" sz="2000" dirty="0"/>
              <a:t>Python já instalado</a:t>
            </a:r>
          </a:p>
          <a:p>
            <a:pPr lvl="1"/>
            <a:r>
              <a:rPr lang="pt-BR" sz="2000" dirty="0"/>
              <a:t>Node já instalado</a:t>
            </a:r>
          </a:p>
          <a:p>
            <a:pPr lvl="1"/>
            <a:r>
              <a:rPr lang="pt-BR" sz="2000" dirty="0"/>
              <a:t>MySQL já instalado...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31BD28-289C-4126-A5F6-974F66CD4C2A}"/>
              </a:ext>
            </a:extLst>
          </p:cNvPr>
          <p:cNvSpPr txBox="1"/>
          <p:nvPr/>
        </p:nvSpPr>
        <p:spPr>
          <a:xfrm>
            <a:off x="6888088" y="3244334"/>
            <a:ext cx="2900042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/>
              <a:t>https://hub.docker.com/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196FE6A-AAF0-44AB-BF39-B10B9CAF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4076171"/>
            <a:ext cx="4392488" cy="258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Docker CLI - </a:t>
            </a:r>
            <a:r>
              <a:rPr lang="pt-BR" dirty="0" err="1"/>
              <a:t>Image</a:t>
            </a:r>
            <a:endParaRPr lang="pt-BR" dirty="0"/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>
            <a:normAutofit/>
          </a:bodyPr>
          <a:lstStyle/>
          <a:p>
            <a:r>
              <a:rPr lang="pt-BR" dirty="0"/>
              <a:t>Beleza, já sabemos que </a:t>
            </a:r>
            <a:r>
              <a:rPr lang="pt-BR" dirty="0" err="1"/>
              <a:t>pull</a:t>
            </a:r>
            <a:r>
              <a:rPr lang="pt-BR" dirty="0"/>
              <a:t> baixa imagem, mas como vimos as imagens que temos? </a:t>
            </a:r>
          </a:p>
          <a:p>
            <a:endParaRPr lang="pt-BR" u="sng" dirty="0"/>
          </a:p>
          <a:p>
            <a:r>
              <a:rPr lang="pt-BR" dirty="0"/>
              <a:t>No </a:t>
            </a:r>
            <a:r>
              <a:rPr lang="pt-BR" u="sng" dirty="0"/>
              <a:t>Docker Desktop</a:t>
            </a:r>
            <a:r>
              <a:rPr lang="pt-BR" dirty="0"/>
              <a:t> na aba </a:t>
            </a:r>
            <a:r>
              <a:rPr lang="pt-BR" dirty="0" err="1"/>
              <a:t>Image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 </a:t>
            </a:r>
            <a:r>
              <a:rPr lang="pt-BR" u="sng" dirty="0"/>
              <a:t>Docker CLI</a:t>
            </a:r>
            <a:r>
              <a:rPr lang="pt-BR" dirty="0"/>
              <a:t> com o comando </a:t>
            </a:r>
            <a:r>
              <a:rPr lang="pt-BR" u="sng" dirty="0" err="1"/>
              <a:t>ls</a:t>
            </a:r>
            <a:r>
              <a:rPr lang="pt-BR" dirty="0"/>
              <a:t>: </a:t>
            </a:r>
          </a:p>
        </p:txBody>
      </p:sp>
      <p:pic>
        <p:nvPicPr>
          <p:cNvPr id="4" name="Imagem 3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D941F543-0532-4548-ABD1-7BEB87C49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676400"/>
            <a:ext cx="5384800" cy="2261615"/>
          </a:xfrm>
          <a:prstGeom prst="rect">
            <a:avLst/>
          </a:prstGeom>
          <a:noFill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5419C5F-690B-42C9-B2D0-65588C131ED7}"/>
              </a:ext>
            </a:extLst>
          </p:cNvPr>
          <p:cNvSpPr txBox="1"/>
          <p:nvPr/>
        </p:nvSpPr>
        <p:spPr>
          <a:xfrm>
            <a:off x="1919536" y="5085184"/>
            <a:ext cx="20842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image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ls</a:t>
            </a:r>
            <a:endParaRPr lang="pt-BR" dirty="0">
              <a:latin typeface="Consolas" panose="020B0609020204030204" pitchFamily="49" charset="0"/>
              <a:cs typeface="Cordia New" panose="020B0502040204020203" pitchFamily="34" charset="-3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6FF992-47A7-4E27-BC75-F584D6CB1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4797152"/>
            <a:ext cx="6390476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5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Docker CLI - </a:t>
            </a:r>
            <a:r>
              <a:rPr lang="pt-BR" dirty="0" err="1"/>
              <a:t>Image</a:t>
            </a:r>
            <a:endParaRPr lang="pt-BR" dirty="0"/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9518848" cy="4525963"/>
          </a:xfrm>
        </p:spPr>
        <p:txBody>
          <a:bodyPr>
            <a:normAutofit/>
          </a:bodyPr>
          <a:lstStyle/>
          <a:p>
            <a:r>
              <a:rPr lang="pt-BR" dirty="0"/>
              <a:t>E para remover uma imagem basta dar um </a:t>
            </a:r>
            <a:r>
              <a:rPr lang="pt-BR" u="sng" dirty="0" err="1"/>
              <a:t>rm</a:t>
            </a:r>
            <a:r>
              <a:rPr lang="pt-BR" u="sng" dirty="0"/>
              <a:t>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419C5F-690B-42C9-B2D0-65588C131ED7}"/>
              </a:ext>
            </a:extLst>
          </p:cNvPr>
          <p:cNvSpPr txBox="1"/>
          <p:nvPr/>
        </p:nvSpPr>
        <p:spPr>
          <a:xfrm>
            <a:off x="3863752" y="2792664"/>
            <a:ext cx="5503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image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rm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[nome-imagem ou id-imagem]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7CEDB02-09CE-4AE6-90D2-DECC0431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26" y="3279127"/>
            <a:ext cx="10505874" cy="22860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4472CD-84B6-4D3B-A15E-779FC246519A}"/>
              </a:ext>
            </a:extLst>
          </p:cNvPr>
          <p:cNvSpPr txBox="1"/>
          <p:nvPr/>
        </p:nvSpPr>
        <p:spPr>
          <a:xfrm>
            <a:off x="4938015" y="5659876"/>
            <a:ext cx="2970685" cy="36933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image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rm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ubuntu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E23E7AB-CB47-41EF-AD62-2F9EDF5E6C5D}"/>
              </a:ext>
            </a:extLst>
          </p:cNvPr>
          <p:cNvSpPr txBox="1"/>
          <p:nvPr/>
        </p:nvSpPr>
        <p:spPr>
          <a:xfrm>
            <a:off x="4558103" y="6123957"/>
            <a:ext cx="3730508" cy="369332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image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rm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9873176a8ff5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429DBFB-831B-45FC-85C9-2E19CEF1B825}"/>
              </a:ext>
            </a:extLst>
          </p:cNvPr>
          <p:cNvSpPr/>
          <p:nvPr/>
        </p:nvSpPr>
        <p:spPr>
          <a:xfrm>
            <a:off x="911424" y="3279127"/>
            <a:ext cx="5184576" cy="23256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AC22B62-9069-4D87-BC32-8C300C937B0D}"/>
              </a:ext>
            </a:extLst>
          </p:cNvPr>
          <p:cNvSpPr/>
          <p:nvPr/>
        </p:nvSpPr>
        <p:spPr>
          <a:xfrm>
            <a:off x="7108615" y="3279126"/>
            <a:ext cx="1795697" cy="232562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05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Docker CLI - Container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9518848" cy="4525963"/>
          </a:xfrm>
        </p:spPr>
        <p:txBody>
          <a:bodyPr>
            <a:normAutofit/>
          </a:bodyPr>
          <a:lstStyle/>
          <a:p>
            <a:r>
              <a:rPr lang="pt-BR" dirty="0"/>
              <a:t>Para criar um container basta usar o comando: </a:t>
            </a:r>
          </a:p>
          <a:p>
            <a:endParaRPr lang="pt-BR" u="sng" dirty="0"/>
          </a:p>
          <a:p>
            <a:endParaRPr lang="pt-BR" u="sng" dirty="0"/>
          </a:p>
          <a:p>
            <a:endParaRPr lang="pt-BR" u="sng" dirty="0"/>
          </a:p>
          <a:p>
            <a:endParaRPr lang="pt-BR" u="sng" dirty="0"/>
          </a:p>
          <a:p>
            <a:endParaRPr lang="pt-BR" dirty="0"/>
          </a:p>
          <a:p>
            <a:r>
              <a:rPr lang="pt-BR" dirty="0"/>
              <a:t>OBS1: Se você não tiver a imagem baixada, ele irá baixar automaticamente.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52E3C4-3AE7-4C27-AB92-6F225BBADE26}"/>
              </a:ext>
            </a:extLst>
          </p:cNvPr>
          <p:cNvSpPr txBox="1"/>
          <p:nvPr/>
        </p:nvSpPr>
        <p:spPr>
          <a:xfrm>
            <a:off x="3431704" y="2708920"/>
            <a:ext cx="4616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>
                <a:latin typeface="Consolas" panose="020B0609020204030204" pitchFamily="49" charset="0"/>
                <a:cs typeface="Cordia New" panose="020B0502040204020203" pitchFamily="34" charset="-34"/>
              </a:rPr>
              <a:t>container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run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[nome-imagem]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592323-1208-49E5-91A5-4AFC5BE4E99E}"/>
              </a:ext>
            </a:extLst>
          </p:cNvPr>
          <p:cNvSpPr txBox="1"/>
          <p:nvPr/>
        </p:nvSpPr>
        <p:spPr>
          <a:xfrm>
            <a:off x="4223792" y="3504370"/>
            <a:ext cx="32239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run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[nome-imagem]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C9E86D-8CAD-4548-BF15-395D2FA2D5E0}"/>
              </a:ext>
            </a:extLst>
          </p:cNvPr>
          <p:cNvSpPr txBox="1"/>
          <p:nvPr/>
        </p:nvSpPr>
        <p:spPr>
          <a:xfrm>
            <a:off x="5342599" y="3078252"/>
            <a:ext cx="69281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ooou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631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Docker CLI - Container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Como eu visualizo meus containers criados? Usando o comando </a:t>
            </a:r>
            <a:r>
              <a:rPr lang="pt-BR" dirty="0" err="1"/>
              <a:t>ls</a:t>
            </a:r>
            <a:r>
              <a:rPr lang="pt-BR" dirty="0"/>
              <a:t>.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endParaRPr lang="pt-BR" sz="1000" dirty="0"/>
          </a:p>
          <a:p>
            <a:r>
              <a:rPr lang="pt-BR" dirty="0"/>
              <a:t>O comando </a:t>
            </a:r>
            <a:r>
              <a:rPr lang="pt-BR" dirty="0" err="1"/>
              <a:t>ls</a:t>
            </a:r>
            <a:r>
              <a:rPr lang="pt-BR" dirty="0"/>
              <a:t> puro apenas exibe os </a:t>
            </a:r>
            <a:r>
              <a:rPr lang="pt-BR" u="sng" dirty="0"/>
              <a:t>containers ativos</a:t>
            </a:r>
            <a:r>
              <a:rPr lang="pt-BR" dirty="0"/>
              <a:t>, logo você não verá nenhum container.</a:t>
            </a:r>
          </a:p>
          <a:p>
            <a:endParaRPr lang="pt-BR" dirty="0"/>
          </a:p>
          <a:p>
            <a:endParaRPr lang="pt-BR" dirty="0"/>
          </a:p>
          <a:p>
            <a:endParaRPr lang="pt-BR" sz="400" dirty="0"/>
          </a:p>
          <a:p>
            <a:r>
              <a:rPr lang="pt-BR" dirty="0"/>
              <a:t>Como o container com a imagem do </a:t>
            </a:r>
            <a:r>
              <a:rPr lang="pt-BR" dirty="0" err="1"/>
              <a:t>ubuntu</a:t>
            </a:r>
            <a:r>
              <a:rPr lang="pt-BR" dirty="0"/>
              <a:t> </a:t>
            </a:r>
            <a:r>
              <a:rPr lang="pt-BR" u="sng" dirty="0"/>
              <a:t>não está executando nada</a:t>
            </a:r>
            <a:r>
              <a:rPr lang="pt-BR" dirty="0"/>
              <a:t>, ele é </a:t>
            </a:r>
            <a:r>
              <a:rPr lang="pt-BR" u="sng" dirty="0"/>
              <a:t>desligado</a:t>
            </a:r>
            <a:r>
              <a:rPr lang="pt-BR" dirty="0"/>
              <a:t> </a:t>
            </a:r>
            <a:r>
              <a:rPr lang="pt-BR" u="sng" dirty="0"/>
              <a:t>automaticamente</a:t>
            </a:r>
            <a:r>
              <a:rPr lang="pt-BR" dirty="0"/>
              <a:t>. </a:t>
            </a:r>
          </a:p>
          <a:p>
            <a:endParaRPr lang="pt-BR" sz="1050" dirty="0"/>
          </a:p>
          <a:p>
            <a:r>
              <a:rPr lang="pt-BR" dirty="0"/>
              <a:t>Para exibir todos os containers, mesmo os desligados (</a:t>
            </a:r>
            <a:r>
              <a:rPr lang="pt-BR" dirty="0" err="1"/>
              <a:t>Exited</a:t>
            </a:r>
            <a:r>
              <a:rPr lang="pt-BR" dirty="0"/>
              <a:t>), rode o comando com -a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52E3C4-3AE7-4C27-AB92-6F225BBADE26}"/>
              </a:ext>
            </a:extLst>
          </p:cNvPr>
          <p:cNvSpPr txBox="1"/>
          <p:nvPr/>
        </p:nvSpPr>
        <p:spPr>
          <a:xfrm>
            <a:off x="4295800" y="2708920"/>
            <a:ext cx="25907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>
                <a:latin typeface="Consolas" panose="020B0609020204030204" pitchFamily="49" charset="0"/>
                <a:cs typeface="Cordia New" panose="020B0502040204020203" pitchFamily="34" charset="-34"/>
              </a:rPr>
              <a:t>container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ls</a:t>
            </a:r>
            <a:endParaRPr lang="pt-BR" dirty="0">
              <a:latin typeface="Consolas" panose="020B0609020204030204" pitchFamily="49" charset="0"/>
              <a:cs typeface="Cordia New" panose="020B0502040204020203" pitchFamily="34" charset="-3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9844C1-961D-4BB4-AE15-D45237FDD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48" y="3570989"/>
            <a:ext cx="6624736" cy="71113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8E254AF-6168-4F0D-95CC-D858463EBA40}"/>
              </a:ext>
            </a:extLst>
          </p:cNvPr>
          <p:cNvSpPr txBox="1"/>
          <p:nvPr/>
        </p:nvSpPr>
        <p:spPr>
          <a:xfrm>
            <a:off x="479376" y="5718156"/>
            <a:ext cx="2970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>
                <a:latin typeface="Consolas" panose="020B0609020204030204" pitchFamily="49" charset="0"/>
                <a:cs typeface="Cordia New" panose="020B0502040204020203" pitchFamily="34" charset="-34"/>
              </a:rPr>
              <a:t>container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ls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-a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6516C61-07FD-41D0-9430-6E360D29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5603683"/>
            <a:ext cx="8361905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6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Docker CLI - Container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E como eu posso rodar um container sem ele encerrar automaticamente se não tiver fazendo nada?</a:t>
            </a:r>
          </a:p>
          <a:p>
            <a:endParaRPr lang="pt-BR" dirty="0"/>
          </a:p>
          <a:p>
            <a:r>
              <a:rPr lang="pt-BR" dirty="0"/>
              <a:t>Rodando com um –t (para abrir o modo </a:t>
            </a:r>
            <a:r>
              <a:rPr lang="pt-BR" dirty="0" err="1"/>
              <a:t>tty</a:t>
            </a:r>
            <a:r>
              <a:rPr lang="pt-BR" dirty="0"/>
              <a:t>/terminal) –d para a tela não ficar travada no terminal, ou seja, exibindo o que está saindo da imagem do </a:t>
            </a:r>
            <a:r>
              <a:rPr lang="pt-BR" dirty="0" err="1"/>
              <a:t>ubuntu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Então rodando nosso </a:t>
            </a:r>
            <a:r>
              <a:rPr lang="pt-BR" dirty="0" err="1"/>
              <a:t>ubuntu</a:t>
            </a:r>
            <a:r>
              <a:rPr lang="pt-BR" dirty="0"/>
              <a:t>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A52384-29D3-493C-A918-5F5366A9DE58}"/>
              </a:ext>
            </a:extLst>
          </p:cNvPr>
          <p:cNvSpPr txBox="1"/>
          <p:nvPr/>
        </p:nvSpPr>
        <p:spPr>
          <a:xfrm>
            <a:off x="3287688" y="3933056"/>
            <a:ext cx="49968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>
                <a:latin typeface="Consolas" panose="020B0609020204030204" pitchFamily="49" charset="0"/>
                <a:cs typeface="Cordia New" panose="020B0502040204020203" pitchFamily="34" charset="-34"/>
              </a:rPr>
              <a:t>container</a:t>
            </a:r>
            <a:r>
              <a:rPr lang="pt-BR" b="1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run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rdia New" panose="020B0502040204020203" pitchFamily="34" charset="-34"/>
              </a:rPr>
              <a:t>-</a:t>
            </a:r>
            <a:r>
              <a:rPr lang="pt-BR" b="1" dirty="0" err="1">
                <a:latin typeface="Consolas" panose="020B0609020204030204" pitchFamily="49" charset="0"/>
                <a:cs typeface="Cordia New" panose="020B0502040204020203" pitchFamily="34" charset="-34"/>
              </a:rPr>
              <a:t>td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[nome-imagem]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094C873-8899-446B-9592-E67FB77AA5D5}"/>
              </a:ext>
            </a:extLst>
          </p:cNvPr>
          <p:cNvSpPr txBox="1"/>
          <p:nvPr/>
        </p:nvSpPr>
        <p:spPr>
          <a:xfrm>
            <a:off x="3730917" y="4984890"/>
            <a:ext cx="41104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>
                <a:latin typeface="Consolas" panose="020B0609020204030204" pitchFamily="49" charset="0"/>
                <a:cs typeface="Cordia New" panose="020B0502040204020203" pitchFamily="34" charset="-34"/>
              </a:rPr>
              <a:t>container</a:t>
            </a:r>
            <a:r>
              <a:rPr lang="pt-BR" b="1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run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rdia New" panose="020B0502040204020203" pitchFamily="34" charset="-34"/>
              </a:rPr>
              <a:t>-</a:t>
            </a:r>
            <a:r>
              <a:rPr lang="pt-BR" b="1" dirty="0" err="1">
                <a:latin typeface="Consolas" panose="020B0609020204030204" pitchFamily="49" charset="0"/>
                <a:cs typeface="Cordia New" panose="020B0502040204020203" pitchFamily="34" charset="-34"/>
              </a:rPr>
              <a:t>td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ubuntu</a:t>
            </a:r>
            <a:endParaRPr lang="pt-BR" dirty="0">
              <a:latin typeface="Consolas" panose="020B0609020204030204" pitchFamily="49" charset="0"/>
              <a:cs typeface="Cordia New" panose="020B0502040204020203" pitchFamily="34" charset="-3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1D622E-5465-4150-9CC2-D1232FDF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71" y="5460392"/>
            <a:ext cx="8542857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Docker CLI - Container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Para parar um container, devemos usar o comando: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voltar a executar o container, usamos: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A52384-29D3-493C-A918-5F5366A9DE58}"/>
              </a:ext>
            </a:extLst>
          </p:cNvPr>
          <p:cNvSpPr txBox="1"/>
          <p:nvPr/>
        </p:nvSpPr>
        <p:spPr>
          <a:xfrm>
            <a:off x="2855640" y="2822850"/>
            <a:ext cx="70230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>
                <a:latin typeface="Consolas" panose="020B0609020204030204" pitchFamily="49" charset="0"/>
                <a:cs typeface="Cordia New" panose="020B0502040204020203" pitchFamily="34" charset="-34"/>
              </a:rPr>
              <a:t>container</a:t>
            </a:r>
            <a:r>
              <a:rPr lang="pt-BR" b="1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stop [nome-container ou id-container]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1561E7-A5B5-4BE1-BAA9-D8C64A552BA8}"/>
              </a:ext>
            </a:extLst>
          </p:cNvPr>
          <p:cNvSpPr txBox="1"/>
          <p:nvPr/>
        </p:nvSpPr>
        <p:spPr>
          <a:xfrm>
            <a:off x="3318764" y="3485128"/>
            <a:ext cx="5756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stop [nome-container ou id-container]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B09E24-65C0-4B37-AF80-0D4FD9DC2A62}"/>
              </a:ext>
            </a:extLst>
          </p:cNvPr>
          <p:cNvSpPr txBox="1"/>
          <p:nvPr/>
        </p:nvSpPr>
        <p:spPr>
          <a:xfrm>
            <a:off x="5528906" y="3131676"/>
            <a:ext cx="69281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ooou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7C8E43-36FB-4590-B3AE-728A808F4A2F}"/>
              </a:ext>
            </a:extLst>
          </p:cNvPr>
          <p:cNvSpPr txBox="1"/>
          <p:nvPr/>
        </p:nvSpPr>
        <p:spPr>
          <a:xfrm>
            <a:off x="2754524" y="4575450"/>
            <a:ext cx="7149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>
                <a:latin typeface="Consolas" panose="020B0609020204030204" pitchFamily="49" charset="0"/>
                <a:cs typeface="Cordia New" panose="020B0502040204020203" pitchFamily="34" charset="-34"/>
              </a:rPr>
              <a:t>container</a:t>
            </a:r>
            <a:r>
              <a:rPr lang="pt-BR" b="1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start [nome-container ou id-container]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7BB9AB-D2E9-403A-A7FB-91505B724C52}"/>
              </a:ext>
            </a:extLst>
          </p:cNvPr>
          <p:cNvSpPr txBox="1"/>
          <p:nvPr/>
        </p:nvSpPr>
        <p:spPr>
          <a:xfrm>
            <a:off x="3217648" y="5237728"/>
            <a:ext cx="58833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start [nome-container ou id-container]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76F4D7-FD93-4EDC-BB1C-C3F8C1BB6285}"/>
              </a:ext>
            </a:extLst>
          </p:cNvPr>
          <p:cNvSpPr txBox="1"/>
          <p:nvPr/>
        </p:nvSpPr>
        <p:spPr>
          <a:xfrm>
            <a:off x="5427790" y="4884276"/>
            <a:ext cx="69281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ooou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4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/>
      <p:bldP spid="9" grpId="0" animBg="1"/>
      <p:bldP spid="10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Docker e para que ele serve?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Desenvolvendo em casa e testando na faculdade na frente do professor...</a:t>
            </a:r>
          </a:p>
          <a:p>
            <a:pPr algn="just"/>
            <a:r>
              <a:rPr lang="pt-BR" sz="2000" dirty="0"/>
              <a:t>Desenvolvendo na máquina e testando em produção...</a:t>
            </a:r>
          </a:p>
          <a:p>
            <a:pPr algn="just"/>
            <a:r>
              <a:rPr lang="pt-BR" sz="2000" dirty="0"/>
              <a:t>Trabalhando remotamente com equipes com configurações diferentes...</a:t>
            </a:r>
          </a:p>
          <a:p>
            <a:pPr lvl="1"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4CB16E-4A50-4B60-8E07-370ED1A44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3717032"/>
            <a:ext cx="3838095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Docker CLI - Container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Qual a diferença do start e o </a:t>
            </a:r>
            <a:r>
              <a:rPr lang="pt-BR" dirty="0" err="1"/>
              <a:t>run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run</a:t>
            </a:r>
            <a:r>
              <a:rPr lang="pt-BR" dirty="0"/>
              <a:t> ele cria um novo container (Máquina Virtual) sempre que é executado o comando.</a:t>
            </a:r>
          </a:p>
          <a:p>
            <a:pPr lvl="1"/>
            <a:r>
              <a:rPr lang="pt-BR" dirty="0"/>
              <a:t>O start ele volta a executar  um container (Liga a máquina virtual) que já foi criado anteriormente, mas está parado. </a:t>
            </a:r>
          </a:p>
          <a:p>
            <a:pPr lvl="1"/>
            <a:endParaRPr lang="pt-BR" dirty="0"/>
          </a:p>
          <a:p>
            <a:r>
              <a:rPr lang="pt-BR" dirty="0"/>
              <a:t>Para remover um container, qual comando usaríamos? </a:t>
            </a:r>
          </a:p>
          <a:p>
            <a:r>
              <a:rPr lang="pt-BR" dirty="0"/>
              <a:t>O </a:t>
            </a:r>
            <a:r>
              <a:rPr lang="pt-BR" dirty="0" err="1"/>
              <a:t>rm</a:t>
            </a:r>
            <a:r>
              <a:rPr lang="pt-BR" dirty="0"/>
              <a:t>:</a:t>
            </a:r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  <a:p>
            <a:r>
              <a:rPr lang="pt-BR" dirty="0"/>
              <a:t>Vamos remover os vários containers que criamos!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F6AEE72-79B9-497A-88EB-8AFE85B49340}"/>
              </a:ext>
            </a:extLst>
          </p:cNvPr>
          <p:cNvSpPr txBox="1"/>
          <p:nvPr/>
        </p:nvSpPr>
        <p:spPr>
          <a:xfrm>
            <a:off x="2812215" y="4480884"/>
            <a:ext cx="67698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>
                <a:latin typeface="Consolas" panose="020B0609020204030204" pitchFamily="49" charset="0"/>
                <a:cs typeface="Cordia New" panose="020B0502040204020203" pitchFamily="34" charset="-34"/>
              </a:rPr>
              <a:t>container</a:t>
            </a:r>
            <a:r>
              <a:rPr lang="pt-BR" b="1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rm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[nome-container ou id-container]</a:t>
            </a:r>
          </a:p>
        </p:txBody>
      </p:sp>
    </p:spTree>
    <p:extLst>
      <p:ext uri="{BB962C8B-B14F-4D97-AF65-F5344CB8AC3E}">
        <p14:creationId xmlns:p14="http://schemas.microsoft.com/office/powerpoint/2010/main" val="41319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Docker CLI - Container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Caso eu deseje também posso criar um container com um nome especifico através do comando --</a:t>
            </a:r>
            <a:r>
              <a:rPr lang="pt-BR" dirty="0" err="1"/>
              <a:t>name</a:t>
            </a:r>
            <a:r>
              <a:rPr lang="pt-BR" dirty="0"/>
              <a:t>: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E2064BA-D1DA-459B-B531-7B507AD2CE15}"/>
              </a:ext>
            </a:extLst>
          </p:cNvPr>
          <p:cNvSpPr txBox="1"/>
          <p:nvPr/>
        </p:nvSpPr>
        <p:spPr>
          <a:xfrm>
            <a:off x="1102612" y="3113802"/>
            <a:ext cx="101890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>
                <a:latin typeface="Consolas" panose="020B0609020204030204" pitchFamily="49" charset="0"/>
                <a:cs typeface="Cordia New" panose="020B0502040204020203" pitchFamily="34" charset="-34"/>
              </a:rPr>
              <a:t>container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run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-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dt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--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name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[nome-que-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sera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-dado-ao-container] [nome-imagem]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C33EAC1-063E-441F-B300-F7B2868FCB2B}"/>
              </a:ext>
            </a:extLst>
          </p:cNvPr>
          <p:cNvSpPr txBox="1"/>
          <p:nvPr/>
        </p:nvSpPr>
        <p:spPr>
          <a:xfrm>
            <a:off x="2964373" y="4143074"/>
            <a:ext cx="62632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>
                <a:latin typeface="Consolas" panose="020B0609020204030204" pitchFamily="49" charset="0"/>
                <a:cs typeface="Cordia New" panose="020B0502040204020203" pitchFamily="34" charset="-34"/>
              </a:rPr>
              <a:t>container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run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-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dt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--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name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meu-teste 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ubuntu</a:t>
            </a:r>
            <a:endParaRPr lang="pt-BR" dirty="0">
              <a:latin typeface="Consolas" panose="020B0609020204030204" pitchFamily="49" charset="0"/>
              <a:cs typeface="Cordia New" panose="020B0502040204020203" pitchFamily="34" charset="-34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A73EFAE-0225-496B-97C6-BC05ED8E9E70}"/>
              </a:ext>
            </a:extLst>
          </p:cNvPr>
          <p:cNvSpPr txBox="1"/>
          <p:nvPr/>
        </p:nvSpPr>
        <p:spPr>
          <a:xfrm>
            <a:off x="5520340" y="3628438"/>
            <a:ext cx="109036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401972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Docker CLI - Container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Se por algum motivo eu precisar executar algum comando como abrir o terminal do container que está rodando, basta executar o comando </a:t>
            </a:r>
            <a:r>
              <a:rPr lang="pt-BR" dirty="0" err="1"/>
              <a:t>exec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  <a:p>
            <a:r>
              <a:rPr lang="pt-BR" dirty="0"/>
              <a:t>Caso eu queira executar o termina, executamos o comando </a:t>
            </a:r>
            <a:r>
              <a:rPr lang="pt-BR" b="1" dirty="0"/>
              <a:t>/bin/</a:t>
            </a:r>
            <a:r>
              <a:rPr lang="pt-BR" b="1" dirty="0" err="1"/>
              <a:t>bash</a:t>
            </a:r>
            <a:r>
              <a:rPr lang="pt-BR" b="1" dirty="0"/>
              <a:t>.</a:t>
            </a:r>
            <a:r>
              <a:rPr lang="pt-BR" dirty="0"/>
              <a:t> Também devemos usar o </a:t>
            </a:r>
            <a:r>
              <a:rPr lang="pt-BR" b="1" dirty="0"/>
              <a:t>–i</a:t>
            </a:r>
            <a:r>
              <a:rPr lang="pt-BR" dirty="0"/>
              <a:t> para dizer que queremos interagir e o </a:t>
            </a:r>
            <a:r>
              <a:rPr lang="pt-BR" b="1" dirty="0"/>
              <a:t>–t</a:t>
            </a:r>
            <a:r>
              <a:rPr lang="pt-BR" dirty="0"/>
              <a:t> (</a:t>
            </a:r>
            <a:r>
              <a:rPr lang="pt-BR" dirty="0" err="1"/>
              <a:t>tty</a:t>
            </a:r>
            <a:r>
              <a:rPr lang="pt-BR" dirty="0"/>
              <a:t>) para exibir os conteúdos do container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E2064BA-D1DA-459B-B531-7B507AD2CE15}"/>
              </a:ext>
            </a:extLst>
          </p:cNvPr>
          <p:cNvSpPr txBox="1"/>
          <p:nvPr/>
        </p:nvSpPr>
        <p:spPr>
          <a:xfrm>
            <a:off x="1951275" y="3059668"/>
            <a:ext cx="82894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b="1" u="sng" dirty="0">
                <a:latin typeface="Consolas" panose="020B0609020204030204" pitchFamily="49" charset="0"/>
                <a:cs typeface="Cordia New" panose="020B0502040204020203" pitchFamily="34" charset="-34"/>
              </a:rPr>
              <a:t>container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exec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[nome-container ou id-container] [comando]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01B278-4890-4A88-9F7A-676828CDDE28}"/>
              </a:ext>
            </a:extLst>
          </p:cNvPr>
          <p:cNvSpPr txBox="1"/>
          <p:nvPr/>
        </p:nvSpPr>
        <p:spPr>
          <a:xfrm>
            <a:off x="2351584" y="3698328"/>
            <a:ext cx="70230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exec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[nome-container ou id-container] [comando]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108CAC-7FE2-473B-BCBC-E5FFCD07C6C7}"/>
              </a:ext>
            </a:extLst>
          </p:cNvPr>
          <p:cNvSpPr txBox="1"/>
          <p:nvPr/>
        </p:nvSpPr>
        <p:spPr>
          <a:xfrm>
            <a:off x="5403181" y="3328996"/>
            <a:ext cx="69281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ooou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51F7C7-E386-4DBB-A343-6E7F696B5468}"/>
              </a:ext>
            </a:extLst>
          </p:cNvPr>
          <p:cNvSpPr txBox="1"/>
          <p:nvPr/>
        </p:nvSpPr>
        <p:spPr>
          <a:xfrm>
            <a:off x="3441105" y="5236858"/>
            <a:ext cx="4616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u="sng" dirty="0" err="1">
                <a:latin typeface="Consolas" panose="020B0609020204030204" pitchFamily="49" charset="0"/>
                <a:cs typeface="Cordia New" panose="020B0502040204020203" pitchFamily="34" charset="-34"/>
              </a:rPr>
              <a:t>exec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–it meu-teste /bin/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bash</a:t>
            </a:r>
            <a:endParaRPr lang="pt-BR" dirty="0">
              <a:latin typeface="Consolas" panose="020B0609020204030204" pitchFamily="49" charset="0"/>
              <a:cs typeface="Cord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58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Docker CLI - Container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Beleza! Já sabemos como baixar uma imagem e manipular um container, mas como </a:t>
            </a:r>
            <a:r>
              <a:rPr lang="pt-BR" u="sng" dirty="0"/>
              <a:t>integro</a:t>
            </a:r>
            <a:r>
              <a:rPr lang="pt-BR" dirty="0"/>
              <a:t> com o </a:t>
            </a:r>
            <a:r>
              <a:rPr lang="pt-BR" u="sng" dirty="0"/>
              <a:t>meu código</a:t>
            </a:r>
            <a:r>
              <a:rPr lang="pt-BR" dirty="0"/>
              <a:t>? </a:t>
            </a:r>
          </a:p>
          <a:p>
            <a:endParaRPr lang="pt-BR" dirty="0"/>
          </a:p>
          <a:p>
            <a:r>
              <a:rPr lang="pt-BR" dirty="0"/>
              <a:t>Vamos ver dois formatos: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14ACAF-2E9D-465F-B48C-DA2265AC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4109211"/>
            <a:ext cx="2016224" cy="2193324"/>
          </a:xfrm>
          <a:prstGeom prst="rect">
            <a:avLst/>
          </a:prstGeom>
        </p:spPr>
      </p:pic>
      <p:pic>
        <p:nvPicPr>
          <p:cNvPr id="1026" name="Picture 2" descr="Docker Compose - an orchestration tool for spinning up multi-container  distributed applications with Docker">
            <a:extLst>
              <a:ext uri="{FF2B5EF4-FFF2-40B4-BE49-F238E27FC236}">
                <a16:creationId xmlns:a16="http://schemas.microsoft.com/office/drawing/2014/main" id="{9BAD55DF-5FDB-431F-A55B-AF59F4E38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717032"/>
            <a:ext cx="5494704" cy="263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7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ker Compose - an orchestration tool for spinning up multi-container  distributed applications with Docker">
            <a:extLst>
              <a:ext uri="{FF2B5EF4-FFF2-40B4-BE49-F238E27FC236}">
                <a16:creationId xmlns:a16="http://schemas.microsoft.com/office/drawing/2014/main" id="{9BAD55DF-5FDB-431F-A55B-AF59F4E38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440177"/>
            <a:ext cx="8280920" cy="397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396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Docker </a:t>
            </a:r>
            <a:r>
              <a:rPr lang="pt-BR" dirty="0" err="1"/>
              <a:t>compose</a:t>
            </a:r>
            <a:endParaRPr lang="pt-BR" dirty="0"/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E o que é um Docker </a:t>
            </a:r>
            <a:r>
              <a:rPr lang="pt-BR" dirty="0" err="1"/>
              <a:t>Compose</a:t>
            </a:r>
            <a:r>
              <a:rPr lang="pt-BR" dirty="0"/>
              <a:t>?</a:t>
            </a:r>
          </a:p>
          <a:p>
            <a:endParaRPr lang="pt-BR" dirty="0"/>
          </a:p>
          <a:p>
            <a:r>
              <a:rPr lang="pt-BR" dirty="0"/>
              <a:t>Um orquestrador de container! </a:t>
            </a:r>
          </a:p>
          <a:p>
            <a:endParaRPr lang="pt-BR" dirty="0"/>
          </a:p>
          <a:p>
            <a:r>
              <a:rPr lang="pt-BR" dirty="0"/>
              <a:t>E o que isso significa?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Que você poderá ter uma ferramenta que poderá:</a:t>
            </a:r>
          </a:p>
          <a:p>
            <a:pPr lvl="1"/>
            <a:r>
              <a:rPr lang="pt-BR" dirty="0"/>
              <a:t>Executar diferentes containers ao mesmo tempo</a:t>
            </a:r>
          </a:p>
          <a:p>
            <a:pPr lvl="1"/>
            <a:r>
              <a:rPr lang="pt-BR" dirty="0"/>
              <a:t>Organizará como eles interagem entre si</a:t>
            </a:r>
          </a:p>
          <a:p>
            <a:pPr lvl="1"/>
            <a:r>
              <a:rPr lang="pt-BR" dirty="0"/>
              <a:t>O que será visível externamente, por nós usuário final</a:t>
            </a:r>
          </a:p>
          <a:p>
            <a:pPr lvl="1"/>
            <a:r>
              <a:rPr lang="pt-BR" dirty="0"/>
              <a:t>Acessará nossos arquivos</a:t>
            </a:r>
          </a:p>
        </p:txBody>
      </p:sp>
      <p:pic>
        <p:nvPicPr>
          <p:cNvPr id="1026" name="Picture 2" descr="Docker Compose - an orchestration tool for spinning up multi-container  distributed applications with Docker">
            <a:extLst>
              <a:ext uri="{FF2B5EF4-FFF2-40B4-BE49-F238E27FC236}">
                <a16:creationId xmlns:a16="http://schemas.microsoft.com/office/drawing/2014/main" id="{9BAD55DF-5FDB-431F-A55B-AF59F4E38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00" y="867841"/>
            <a:ext cx="5494704" cy="263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HP – Wikipédia, a enciclopédia livre">
            <a:extLst>
              <a:ext uri="{FF2B5EF4-FFF2-40B4-BE49-F238E27FC236}">
                <a16:creationId xmlns:a16="http://schemas.microsoft.com/office/drawing/2014/main" id="{FB25A863-579C-487C-A15D-02CFBE470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068" y="692696"/>
            <a:ext cx="864096" cy="46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urso de MySQL - Curso Online com Certificado - iPED">
            <a:extLst>
              <a:ext uri="{FF2B5EF4-FFF2-40B4-BE49-F238E27FC236}">
                <a16:creationId xmlns:a16="http://schemas.microsoft.com/office/drawing/2014/main" id="{7B8ABFED-D15F-4F9D-B3DD-B2366C186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852" y="1267514"/>
            <a:ext cx="1051578" cy="62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anco de dados] Gerencie seu banco de dados com adminer - CooperaTI">
            <a:extLst>
              <a:ext uri="{FF2B5EF4-FFF2-40B4-BE49-F238E27FC236}">
                <a16:creationId xmlns:a16="http://schemas.microsoft.com/office/drawing/2014/main" id="{DA4ECEC8-B203-4A56-88BF-CD220C941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068" y="3203930"/>
            <a:ext cx="1528860" cy="39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5 memes que resumem a tensão pré-Enem - Jornal O Globo">
            <a:extLst>
              <a:ext uri="{FF2B5EF4-FFF2-40B4-BE49-F238E27FC236}">
                <a16:creationId xmlns:a16="http://schemas.microsoft.com/office/drawing/2014/main" id="{3818F32D-364A-41BE-977E-1360F534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44" y="2917657"/>
            <a:ext cx="2515512" cy="13474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7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Mãos na massa! 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Para o exemplo mais de todos bora criar um projeto no </a:t>
            </a:r>
            <a:r>
              <a:rPr lang="pt-BR" dirty="0" err="1"/>
              <a:t>VSCode</a:t>
            </a:r>
            <a:r>
              <a:rPr lang="pt-BR" dirty="0"/>
              <a:t> com um simples </a:t>
            </a:r>
            <a:r>
              <a:rPr lang="pt-BR" dirty="0" err="1"/>
              <a:t>html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Sabemos que parar rodar um simples site, também precisamos ser um servidor como Apache ou </a:t>
            </a:r>
            <a:r>
              <a:rPr lang="pt-BR" dirty="0" err="1"/>
              <a:t>Nginx</a:t>
            </a:r>
            <a:r>
              <a:rPr lang="pt-BR" dirty="0"/>
              <a:t>. Vamos criar ele usando o Docker!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A4BD1E-503D-4150-96C1-665131CA9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6" y="2708920"/>
            <a:ext cx="11409524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98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Mãos na massa! 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Crie um arquivo </a:t>
            </a:r>
            <a:r>
              <a:rPr lang="pt-BR" b="1" dirty="0" err="1"/>
              <a:t>docker-compose.yml</a:t>
            </a:r>
            <a:r>
              <a:rPr lang="pt-BR" dirty="0"/>
              <a:t> dentro da raiz do projeto.</a:t>
            </a:r>
          </a:p>
          <a:p>
            <a:endParaRPr lang="pt-BR" dirty="0"/>
          </a:p>
          <a:p>
            <a:r>
              <a:rPr lang="pt-BR" dirty="0"/>
              <a:t>E o que é a extensão </a:t>
            </a:r>
            <a:r>
              <a:rPr lang="pt-BR" dirty="0" err="1"/>
              <a:t>yml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É uma linguagem que se assemelha as linguagens de </a:t>
            </a:r>
            <a:r>
              <a:rPr lang="pt-BR" dirty="0" err="1"/>
              <a:t>xml</a:t>
            </a:r>
            <a:r>
              <a:rPr lang="pt-BR" dirty="0"/>
              <a:t> e </a:t>
            </a:r>
            <a:r>
              <a:rPr lang="pt-BR" dirty="0" err="1"/>
              <a:t>json</a:t>
            </a:r>
            <a:r>
              <a:rPr lang="pt-BR" dirty="0"/>
              <a:t>, mas não é uma linguagem de marcação, mas sim de serialização de dados.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Funciona semelhante aos conceitos de Python, onde botamos “:” para atribuir um item e alinhamos os elementos para dizer que estão dentro de outro objeto.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05E474-230F-4D5C-941F-CBC096BC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04" y="1661284"/>
            <a:ext cx="3240360" cy="104763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F97CAE-FDF5-470E-B39D-0018F1228E80}"/>
              </a:ext>
            </a:extLst>
          </p:cNvPr>
          <p:cNvSpPr txBox="1"/>
          <p:nvPr/>
        </p:nvSpPr>
        <p:spPr>
          <a:xfrm>
            <a:off x="3791744" y="4915034"/>
            <a:ext cx="3240360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"Carlos"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telefones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(82) 8888-8888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(82) 9999-9999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9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Mãos na massa! 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Estrutura básica do </a:t>
            </a:r>
            <a:r>
              <a:rPr lang="pt-BR" dirty="0" err="1"/>
              <a:t>docker-compose.yml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9104E9-DBA0-47D6-A39E-7CB8BF7ECA58}"/>
              </a:ext>
            </a:extLst>
          </p:cNvPr>
          <p:cNvSpPr txBox="1"/>
          <p:nvPr/>
        </p:nvSpPr>
        <p:spPr>
          <a:xfrm>
            <a:off x="428305" y="2852936"/>
            <a:ext cx="11665296" cy="3970318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nome-docker1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nome-imagem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working_dir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Escolhe um diretório para iniciar o container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	     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comando que irá executar no container ao rodar docker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 [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porta do seu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:[porta do docker]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 [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pasta do seu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que será espelhada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:[pasta do container que será espelhada]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 [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nome do grupo de rede que será conectado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nome-docker2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nome-imagem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BC6014D-E8DB-4300-A420-EB03F849D2B9}"/>
              </a:ext>
            </a:extLst>
          </p:cNvPr>
          <p:cNvSpPr/>
          <p:nvPr/>
        </p:nvSpPr>
        <p:spPr>
          <a:xfrm>
            <a:off x="1199456" y="4005064"/>
            <a:ext cx="10894145" cy="2232248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2CF8D0-0960-4B28-A7FD-6AF20046167C}"/>
              </a:ext>
            </a:extLst>
          </p:cNvPr>
          <p:cNvSpPr txBox="1"/>
          <p:nvPr/>
        </p:nvSpPr>
        <p:spPr>
          <a:xfrm>
            <a:off x="2351584" y="262389"/>
            <a:ext cx="842493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Esses atributos são </a:t>
            </a:r>
            <a:r>
              <a:rPr lang="pt-BR" b="1" dirty="0"/>
              <a:t>opcionais</a:t>
            </a:r>
            <a:r>
              <a:rPr lang="pt-BR" dirty="0"/>
              <a:t>.</a:t>
            </a:r>
          </a:p>
          <a:p>
            <a:r>
              <a:rPr lang="pt-BR" b="1" dirty="0" err="1"/>
              <a:t>working_dir</a:t>
            </a:r>
            <a:r>
              <a:rPr lang="pt-BR" dirty="0"/>
              <a:t>: Define qual o diretório inicial do container, onde será executado o comandos. Exemplo: /home/app</a:t>
            </a:r>
          </a:p>
          <a:p>
            <a:r>
              <a:rPr lang="pt-BR" b="1" dirty="0" err="1"/>
              <a:t>command</a:t>
            </a:r>
            <a:r>
              <a:rPr lang="pt-BR" dirty="0"/>
              <a:t>: Define que um comando será executado automaticamente ao ligar o container, exemplo “</a:t>
            </a:r>
            <a:r>
              <a:rPr lang="pt-BR" dirty="0" err="1"/>
              <a:t>php</a:t>
            </a:r>
            <a:r>
              <a:rPr lang="pt-BR" dirty="0"/>
              <a:t> </a:t>
            </a:r>
            <a:r>
              <a:rPr lang="pt-BR" dirty="0" err="1"/>
              <a:t>artisan</a:t>
            </a:r>
            <a:r>
              <a:rPr lang="pt-BR" dirty="0"/>
              <a:t> server”</a:t>
            </a:r>
          </a:p>
          <a:p>
            <a:r>
              <a:rPr lang="pt-BR" b="1" u="sng" dirty="0" err="1"/>
              <a:t>ports</a:t>
            </a:r>
            <a:r>
              <a:rPr lang="pt-BR" dirty="0"/>
              <a:t>: Define que uma ou várias portas do container sejam acessas externamente de acordo com a porta mapeada, exemplo 80:8000</a:t>
            </a:r>
          </a:p>
          <a:p>
            <a:r>
              <a:rPr lang="pt-BR" b="1" u="sng" dirty="0"/>
              <a:t>volumes</a:t>
            </a:r>
            <a:r>
              <a:rPr lang="pt-BR" dirty="0"/>
              <a:t>: define que uma pasta do seu </a:t>
            </a:r>
            <a:r>
              <a:rPr lang="pt-BR" dirty="0" err="1"/>
              <a:t>pc</a:t>
            </a:r>
            <a:r>
              <a:rPr lang="pt-BR" dirty="0"/>
              <a:t> (normalmente o código) vai estar dentro de uma pasta do container.</a:t>
            </a:r>
          </a:p>
          <a:p>
            <a:r>
              <a:rPr lang="pt-BR" b="1" u="sng" dirty="0"/>
              <a:t>network</a:t>
            </a:r>
            <a:r>
              <a:rPr lang="pt-BR" dirty="0"/>
              <a:t>: caso um container não possa acessar outro define uma rede exclusiva para ele 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9947B803-2879-4001-B634-33EAA06D19A4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6208376" y="3649388"/>
            <a:ext cx="603354" cy="1079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Mãos na massa! 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Bora criar um container usando a imagem </a:t>
            </a:r>
            <a:r>
              <a:rPr lang="pt-BR" b="1" dirty="0"/>
              <a:t>1.20.1-alpine </a:t>
            </a:r>
            <a:r>
              <a:rPr lang="pt-BR" dirty="0"/>
              <a:t>(Uma versão do Linux que só tem o essencial instalado) do </a:t>
            </a:r>
            <a:r>
              <a:rPr lang="pt-BR" dirty="0" err="1"/>
              <a:t>nginx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Vamos liberar a porta </a:t>
            </a:r>
            <a:r>
              <a:rPr lang="pt-BR" b="1" dirty="0"/>
              <a:t>80</a:t>
            </a:r>
            <a:r>
              <a:rPr lang="pt-BR" dirty="0"/>
              <a:t> do container para a nossa porta </a:t>
            </a:r>
            <a:r>
              <a:rPr lang="pt-BR" b="1" dirty="0"/>
              <a:t>80</a:t>
            </a:r>
          </a:p>
          <a:p>
            <a:r>
              <a:rPr lang="pt-BR" dirty="0"/>
              <a:t>Vamos mapear a nossa pasta atual para a pasta raiz do </a:t>
            </a:r>
            <a:r>
              <a:rPr lang="pt-BR" dirty="0" err="1"/>
              <a:t>nginx</a:t>
            </a:r>
            <a:r>
              <a:rPr lang="pt-BR" dirty="0"/>
              <a:t> </a:t>
            </a:r>
            <a:r>
              <a:rPr lang="pt-BR" b="1" dirty="0"/>
              <a:t>/</a:t>
            </a:r>
            <a:r>
              <a:rPr lang="pt-BR" b="1" dirty="0" err="1"/>
              <a:t>usr</a:t>
            </a:r>
            <a:r>
              <a:rPr lang="pt-BR" b="1" dirty="0"/>
              <a:t>/</a:t>
            </a:r>
            <a:r>
              <a:rPr lang="pt-BR" b="1" dirty="0" err="1"/>
              <a:t>share</a:t>
            </a:r>
            <a:r>
              <a:rPr lang="pt-BR" b="1" dirty="0"/>
              <a:t>/</a:t>
            </a:r>
            <a:r>
              <a:rPr lang="pt-BR" b="1" dirty="0" err="1"/>
              <a:t>nginx</a:t>
            </a:r>
            <a:r>
              <a:rPr lang="pt-BR" b="1" dirty="0"/>
              <a:t>/</a:t>
            </a:r>
            <a:r>
              <a:rPr lang="pt-BR" b="1" dirty="0" err="1"/>
              <a:t>html</a:t>
            </a:r>
            <a:endParaRPr lang="pt-BR" b="1" dirty="0"/>
          </a:p>
          <a:p>
            <a:pPr lvl="1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8839F5-6840-4D80-942F-76A390D45CD3}"/>
              </a:ext>
            </a:extLst>
          </p:cNvPr>
          <p:cNvSpPr txBox="1"/>
          <p:nvPr/>
        </p:nvSpPr>
        <p:spPr>
          <a:xfrm>
            <a:off x="4213931" y="3031767"/>
            <a:ext cx="3764138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https://hub.docker.com/_/nginx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CE3485-5D14-4696-AFA4-4B7C1C6EC638}"/>
              </a:ext>
            </a:extLst>
          </p:cNvPr>
          <p:cNvSpPr txBox="1"/>
          <p:nvPr/>
        </p:nvSpPr>
        <p:spPr>
          <a:xfrm>
            <a:off x="3049314" y="4437112"/>
            <a:ext cx="6093372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nginx:1.20.1-alpine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80:80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.:/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share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html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5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Docker e para que ele serve?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É extremamente comum ouvirmos esse tipo de problema... Afinal temos </a:t>
            </a:r>
            <a:r>
              <a:rPr lang="pt-BR" sz="2000" u="sng" dirty="0"/>
              <a:t>máquinas diferentes</a:t>
            </a:r>
            <a:r>
              <a:rPr lang="pt-BR" sz="2000" dirty="0"/>
              <a:t> com </a:t>
            </a:r>
            <a:r>
              <a:rPr lang="pt-BR" sz="2000" u="sng" dirty="0"/>
              <a:t>configurações diferentes</a:t>
            </a:r>
            <a:r>
              <a:rPr lang="pt-BR" sz="2000" dirty="0"/>
              <a:t>....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Seria ótimo se tivéssemos uma forma de resolver esse problema, não?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 temos, através do Docker!</a:t>
            </a:r>
          </a:p>
          <a:p>
            <a:pPr algn="just"/>
            <a:endParaRPr lang="pt-BR" sz="2000" dirty="0"/>
          </a:p>
        </p:txBody>
      </p:sp>
      <p:pic>
        <p:nvPicPr>
          <p:cNvPr id="1026" name="Picture 2" descr="O que é Docker? | Mundo Docker">
            <a:extLst>
              <a:ext uri="{FF2B5EF4-FFF2-40B4-BE49-F238E27FC236}">
                <a16:creationId xmlns:a16="http://schemas.microsoft.com/office/drawing/2014/main" id="{88FE559C-60BD-4C4A-B796-50857FC67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3778009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Mãos na massa! 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Para rodar o docker </a:t>
            </a:r>
            <a:r>
              <a:rPr lang="pt-BR" dirty="0" err="1"/>
              <a:t>compose</a:t>
            </a:r>
            <a:r>
              <a:rPr lang="pt-BR" dirty="0"/>
              <a:t> usamos o comando na pasta onde está docker-</a:t>
            </a:r>
            <a:r>
              <a:rPr lang="pt-BR" dirty="0" err="1"/>
              <a:t>compose.yml</a:t>
            </a:r>
            <a:r>
              <a:rPr lang="pt-BR" dirty="0"/>
              <a:t>:</a:t>
            </a:r>
          </a:p>
          <a:p>
            <a:endParaRPr lang="pt-BR" b="1" dirty="0"/>
          </a:p>
          <a:p>
            <a:endParaRPr lang="pt-BR" dirty="0"/>
          </a:p>
          <a:p>
            <a:r>
              <a:rPr lang="pt-BR" dirty="0"/>
              <a:t>Podemos usar o –d caso não queira que fique exibindo o terminal de saída do container.</a:t>
            </a:r>
          </a:p>
          <a:p>
            <a:endParaRPr lang="pt-BR" dirty="0"/>
          </a:p>
          <a:p>
            <a:r>
              <a:rPr lang="pt-BR" dirty="0"/>
              <a:t>Para encerrar o container usamos o comando: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Teste se está tudo ok!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A647A1-47F5-4542-B6B1-C1280A174406}"/>
              </a:ext>
            </a:extLst>
          </p:cNvPr>
          <p:cNvSpPr txBox="1"/>
          <p:nvPr/>
        </p:nvSpPr>
        <p:spPr>
          <a:xfrm>
            <a:off x="4583832" y="2780928"/>
            <a:ext cx="23374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compose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up</a:t>
            </a:r>
            <a:endParaRPr lang="pt-BR" dirty="0">
              <a:latin typeface="Consolas" panose="020B0609020204030204" pitchFamily="49" charset="0"/>
              <a:cs typeface="Cordia New" panose="020B0502040204020203" pitchFamily="34" charset="-3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3291C3-C33C-4038-A61F-86BEFE5DE4BC}"/>
              </a:ext>
            </a:extLst>
          </p:cNvPr>
          <p:cNvSpPr txBox="1"/>
          <p:nvPr/>
        </p:nvSpPr>
        <p:spPr>
          <a:xfrm>
            <a:off x="4457194" y="4408826"/>
            <a:ext cx="25907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compose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down</a:t>
            </a:r>
            <a:endParaRPr lang="pt-BR" dirty="0">
              <a:latin typeface="Consolas" panose="020B0609020204030204" pitchFamily="49" charset="0"/>
              <a:cs typeface="Cord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40960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Mãos na massa! 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Caso não queira mais usar o </a:t>
            </a:r>
            <a:r>
              <a:rPr lang="pt-BR" dirty="0" err="1"/>
              <a:t>nginx</a:t>
            </a:r>
            <a:r>
              <a:rPr lang="pt-BR" dirty="0"/>
              <a:t>, mas sim o apache, basta trocar para imagem do apache e o caminho padrão do apache: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 pequenos passos pudemos rodar o projeto em dois ambientes diferentes SEM instalada os serviços no nosso </a:t>
            </a:r>
            <a:r>
              <a:rPr lang="pt-BR" dirty="0" err="1"/>
              <a:t>pc</a:t>
            </a:r>
            <a:r>
              <a:rPr lang="pt-BR" dirty="0"/>
              <a:t>.</a:t>
            </a:r>
          </a:p>
          <a:p>
            <a:r>
              <a:rPr lang="pt-BR" dirty="0"/>
              <a:t>Logo posso ter um projeto rodando em apache e outro </a:t>
            </a:r>
            <a:r>
              <a:rPr lang="pt-BR" dirty="0" err="1"/>
              <a:t>nginx</a:t>
            </a:r>
            <a:r>
              <a:rPr lang="pt-BR" dirty="0"/>
              <a:t> sem o menor problema.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56DAA7-EA4D-4518-A309-4904D9F20971}"/>
              </a:ext>
            </a:extLst>
          </p:cNvPr>
          <p:cNvSpPr txBox="1"/>
          <p:nvPr/>
        </p:nvSpPr>
        <p:spPr>
          <a:xfrm>
            <a:off x="2855640" y="2996952"/>
            <a:ext cx="6093500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httpd:alpine3.13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80:80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.:/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/local/apache2/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htdocs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1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Ou termos duas versões de um projeto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Um projeto rodando em versões diferentes do node: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078692-DDF2-4C27-B941-A78117F4ED3B}"/>
              </a:ext>
            </a:extLst>
          </p:cNvPr>
          <p:cNvSpPr txBox="1"/>
          <p:nvPr/>
        </p:nvSpPr>
        <p:spPr>
          <a:xfrm>
            <a:off x="407368" y="3352924"/>
            <a:ext cx="5184576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node:</a:t>
            </a:r>
            <a:r>
              <a:rPr lang="pt-BR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10.24.1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-alpine3.10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working_dir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/home/app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 index.js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:/home/app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D5F5C4-4C02-4041-BCEF-E2E798B4DFE6}"/>
              </a:ext>
            </a:extLst>
          </p:cNvPr>
          <p:cNvSpPr txBox="1"/>
          <p:nvPr/>
        </p:nvSpPr>
        <p:spPr>
          <a:xfrm>
            <a:off x="6096000" y="3352924"/>
            <a:ext cx="5184576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node:</a:t>
            </a:r>
            <a:r>
              <a:rPr lang="pt-BR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16.4.2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-alpine3.14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working_dir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/home/app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 index.js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:/home/app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FF0E45-A59C-4B26-8BE4-6A087DB8563C}"/>
              </a:ext>
            </a:extLst>
          </p:cNvPr>
          <p:cNvSpPr txBox="1"/>
          <p:nvPr/>
        </p:nvSpPr>
        <p:spPr>
          <a:xfrm>
            <a:off x="3347239" y="2799185"/>
            <a:ext cx="4489409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process.versions.node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95D65C-FADC-4929-852D-FBE8978C8DF0}"/>
              </a:ext>
            </a:extLst>
          </p:cNvPr>
          <p:cNvSpPr txBox="1"/>
          <p:nvPr/>
        </p:nvSpPr>
        <p:spPr>
          <a:xfrm>
            <a:off x="6888088" y="2522316"/>
            <a:ext cx="100219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3156278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Exemplo com vários containers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Vamos baixar um exemplo com vários container disponível no </a:t>
            </a:r>
            <a:r>
              <a:rPr lang="pt-BR" dirty="0" err="1"/>
              <a:t>git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Mude para a </a:t>
            </a:r>
            <a:r>
              <a:rPr lang="pt-BR" dirty="0" err="1"/>
              <a:t>tag</a:t>
            </a:r>
            <a:r>
              <a:rPr lang="pt-BR" dirty="0"/>
              <a:t> inicial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728355-6298-4148-B786-E6D28010A143}"/>
              </a:ext>
            </a:extLst>
          </p:cNvPr>
          <p:cNvSpPr txBox="1"/>
          <p:nvPr/>
        </p:nvSpPr>
        <p:spPr>
          <a:xfrm>
            <a:off x="3287688" y="2780928"/>
            <a:ext cx="5065473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https://github.com/CarlosWGama/aula-docker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583D60-3681-4826-9BE3-521CA3399F47}"/>
              </a:ext>
            </a:extLst>
          </p:cNvPr>
          <p:cNvSpPr txBox="1"/>
          <p:nvPr/>
        </p:nvSpPr>
        <p:spPr>
          <a:xfrm>
            <a:off x="1919536" y="4143074"/>
            <a:ext cx="2238737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/>
              <a:t>git</a:t>
            </a:r>
            <a:r>
              <a:rPr lang="pt-BR" dirty="0"/>
              <a:t> checkout inicial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9B082C-3D0E-4063-BB75-19FD666E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3655301"/>
            <a:ext cx="4077261" cy="26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1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0136" y="2249425"/>
            <a:ext cx="4464496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Podemos já subir o nosso projeto com o comando docker </a:t>
            </a:r>
            <a:r>
              <a:rPr lang="pt-BR" dirty="0" err="1"/>
              <a:t>compose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–d </a:t>
            </a:r>
          </a:p>
          <a:p>
            <a:pPr algn="just"/>
            <a:r>
              <a:rPr lang="pt-BR" dirty="0"/>
              <a:t>Com isso acessar o código </a:t>
            </a:r>
            <a:r>
              <a:rPr lang="pt-BR" b="1" dirty="0" err="1"/>
              <a:t>php</a:t>
            </a:r>
            <a:r>
              <a:rPr lang="pt-BR" dirty="0"/>
              <a:t> na porta </a:t>
            </a:r>
            <a:r>
              <a:rPr lang="pt-BR" b="1" dirty="0"/>
              <a:t>80</a:t>
            </a:r>
          </a:p>
          <a:p>
            <a:pPr algn="just"/>
            <a:r>
              <a:rPr lang="pt-BR" dirty="0"/>
              <a:t>E o </a:t>
            </a:r>
            <a:r>
              <a:rPr lang="pt-BR" b="1" dirty="0" err="1"/>
              <a:t>adminer</a:t>
            </a:r>
            <a:r>
              <a:rPr lang="pt-BR" dirty="0"/>
              <a:t> que é um gerenciador de banco tipo </a:t>
            </a:r>
            <a:r>
              <a:rPr lang="pt-BR" dirty="0" err="1"/>
              <a:t>PhpMyAdmin</a:t>
            </a:r>
            <a:r>
              <a:rPr lang="pt-BR" dirty="0"/>
              <a:t> na porta </a:t>
            </a:r>
            <a:r>
              <a:rPr lang="pt-BR" b="1" dirty="0"/>
              <a:t>8080</a:t>
            </a:r>
          </a:p>
          <a:p>
            <a:pPr algn="just"/>
            <a:r>
              <a:rPr lang="pt-BR" dirty="0"/>
              <a:t>Mas não temos como acessar o banco externamente, porém os containers conseguem enxergar pois estão na mesma network padrão	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2E7194-9CA6-4E01-8D88-BD15FC8C5267}"/>
              </a:ext>
            </a:extLst>
          </p:cNvPr>
          <p:cNvSpPr txBox="1"/>
          <p:nvPr/>
        </p:nvSpPr>
        <p:spPr>
          <a:xfrm>
            <a:off x="119336" y="1196752"/>
            <a:ext cx="7289118" cy="5478423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php:8.0.8-apache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always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docker-php-ext-install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mysqli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 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80:80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 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/:/var/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www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mysql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--default-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-plugin=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mysql_native_password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always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volumes: 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     - ./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:/var/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mysql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MYSQL_ROOT_PASSWORD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123456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adminer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adminer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always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 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8080:8080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BBA97BB-4AC9-42A7-86A5-C22F55967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1006943"/>
            <a:ext cx="4773820" cy="11422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F1A00FB-ABAA-4CD5-A26D-5FD1F9130B8B}"/>
              </a:ext>
            </a:extLst>
          </p:cNvPr>
          <p:cNvCxnSpPr/>
          <p:nvPr/>
        </p:nvCxnSpPr>
        <p:spPr>
          <a:xfrm>
            <a:off x="1415480" y="2924944"/>
            <a:ext cx="8640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039D61C-EF7C-4369-AD5B-D43857653C86}"/>
              </a:ext>
            </a:extLst>
          </p:cNvPr>
          <p:cNvCxnSpPr/>
          <p:nvPr/>
        </p:nvCxnSpPr>
        <p:spPr>
          <a:xfrm>
            <a:off x="1487488" y="6597352"/>
            <a:ext cx="8640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5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Acessando containers 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525963"/>
          </a:xfrm>
        </p:spPr>
        <p:txBody>
          <a:bodyPr>
            <a:normAutofit/>
          </a:bodyPr>
          <a:lstStyle/>
          <a:p>
            <a:r>
              <a:rPr lang="pt-BR" dirty="0"/>
              <a:t>Quando o container do </a:t>
            </a:r>
            <a:r>
              <a:rPr lang="pt-BR" dirty="0" err="1"/>
              <a:t>Adminer</a:t>
            </a:r>
            <a:r>
              <a:rPr lang="pt-BR" dirty="0"/>
              <a:t> ou do PHP quiserem acessar o banco, ao invés de apontarem para </a:t>
            </a:r>
            <a:r>
              <a:rPr lang="pt-BR" dirty="0" err="1"/>
              <a:t>localhost</a:t>
            </a:r>
            <a:r>
              <a:rPr lang="pt-BR" dirty="0"/>
              <a:t>, devem apontar para o nome o container: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89B0CBB-133E-45FE-BA96-6363EEC56935}"/>
              </a:ext>
            </a:extLst>
          </p:cNvPr>
          <p:cNvSpPr txBox="1"/>
          <p:nvPr/>
        </p:nvSpPr>
        <p:spPr>
          <a:xfrm>
            <a:off x="99934" y="2996952"/>
            <a:ext cx="7225714" cy="181588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1" u="sng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mysql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--default-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-plugin=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mysql_native_password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always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volumes: 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     - ./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:/var/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mysql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MYSQL_ROOT_PASSWORD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1" u="sng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123456</a:t>
            </a:r>
            <a:endParaRPr lang="pt-BR" sz="1400" b="1" u="sng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02BBB39-B8F6-4E36-B7A1-4A6B0CD5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3295161"/>
            <a:ext cx="3485714" cy="24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9CFE5C3-FFE7-4605-99A8-381D44FCE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20" y="5291792"/>
            <a:ext cx="3266936" cy="1199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D6F2F0-69DB-4EF9-AF65-38F5022A8507}"/>
              </a:ext>
            </a:extLst>
          </p:cNvPr>
          <p:cNvSpPr txBox="1"/>
          <p:nvPr/>
        </p:nvSpPr>
        <p:spPr>
          <a:xfrm>
            <a:off x="1703512" y="4869160"/>
            <a:ext cx="30556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Container app acessando </a:t>
            </a:r>
            <a:r>
              <a:rPr lang="pt-BR" dirty="0" err="1"/>
              <a:t>db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DBD942-07D9-4E2A-B197-6F6E841FFF4C}"/>
              </a:ext>
            </a:extLst>
          </p:cNvPr>
          <p:cNvSpPr txBox="1"/>
          <p:nvPr/>
        </p:nvSpPr>
        <p:spPr>
          <a:xfrm>
            <a:off x="7648867" y="2852936"/>
            <a:ext cx="35397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Container </a:t>
            </a:r>
            <a:r>
              <a:rPr lang="pt-BR" dirty="0" err="1"/>
              <a:t>adminer</a:t>
            </a:r>
            <a:r>
              <a:rPr lang="pt-BR" dirty="0"/>
              <a:t> acessando </a:t>
            </a:r>
            <a:r>
              <a:rPr lang="pt-BR" dirty="0" err="1"/>
              <a:t>db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9517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Persistindo Banco de Dados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7430616" cy="1179575"/>
          </a:xfrm>
        </p:spPr>
        <p:txBody>
          <a:bodyPr>
            <a:normAutofit/>
          </a:bodyPr>
          <a:lstStyle/>
          <a:p>
            <a:r>
              <a:rPr lang="pt-BR" dirty="0"/>
              <a:t>Outro ponto que pode observar é que qualquer alteração feita no banco, quando o container é executado novamente, as alterações somem. </a:t>
            </a:r>
          </a:p>
          <a:p>
            <a:endParaRPr lang="pt-BR" dirty="0"/>
          </a:p>
        </p:txBody>
      </p:sp>
      <p:pic>
        <p:nvPicPr>
          <p:cNvPr id="1026" name="Picture 2" descr="An email explaining a problem | Writing - Pre-intermediate A2 | British  Council">
            <a:extLst>
              <a:ext uri="{FF2B5EF4-FFF2-40B4-BE49-F238E27FC236}">
                <a16:creationId xmlns:a16="http://schemas.microsoft.com/office/drawing/2014/main" id="{D3B25702-6208-473E-8324-D963AC706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681" y="1353328"/>
            <a:ext cx="3842289" cy="215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66C118C-2FD7-4FD9-9953-EE4D7E19F6D5}"/>
              </a:ext>
            </a:extLst>
          </p:cNvPr>
          <p:cNvSpPr txBox="1"/>
          <p:nvPr/>
        </p:nvSpPr>
        <p:spPr>
          <a:xfrm>
            <a:off x="3300724" y="4925486"/>
            <a:ext cx="7115756" cy="181588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mysql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--default-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-plugin=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mysql_native_password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always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- 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:/var/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mysql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MYSQL_ROOT_PASSWORD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123456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3EA27BF-9FBB-4067-95BD-3CC5C2DCA9AE}"/>
              </a:ext>
            </a:extLst>
          </p:cNvPr>
          <p:cNvSpPr/>
          <p:nvPr/>
        </p:nvSpPr>
        <p:spPr>
          <a:xfrm>
            <a:off x="4122298" y="5833427"/>
            <a:ext cx="3312368" cy="522312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15">
            <a:extLst>
              <a:ext uri="{FF2B5EF4-FFF2-40B4-BE49-F238E27FC236}">
                <a16:creationId xmlns:a16="http://schemas.microsoft.com/office/drawing/2014/main" id="{9E72E7FD-95BE-473E-9EDA-ED2FFEB504BF}"/>
              </a:ext>
            </a:extLst>
          </p:cNvPr>
          <p:cNvSpPr txBox="1">
            <a:spLocks/>
          </p:cNvSpPr>
          <p:nvPr/>
        </p:nvSpPr>
        <p:spPr>
          <a:xfrm>
            <a:off x="575679" y="3140968"/>
            <a:ext cx="10687682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pt-BR" dirty="0"/>
              <a:t>Por que isso acontece?</a:t>
            </a:r>
          </a:p>
          <a:p>
            <a:pPr lvl="1"/>
            <a:r>
              <a:rPr lang="pt-BR" dirty="0"/>
              <a:t>Porque o container volta ao formato original da </a:t>
            </a:r>
            <a:r>
              <a:rPr lang="pt-BR" dirty="0" err="1"/>
              <a:t>image</a:t>
            </a:r>
            <a:r>
              <a:rPr lang="pt-BR" dirty="0"/>
              <a:t> e ela não tinha as alterações.</a:t>
            </a:r>
          </a:p>
          <a:p>
            <a:pPr lvl="1"/>
            <a:endParaRPr lang="pt-BR" dirty="0"/>
          </a:p>
          <a:p>
            <a:r>
              <a:rPr lang="pt-BR" dirty="0"/>
              <a:t>Para resolver isso é bem simples, pasta salvar as alterações no seu </a:t>
            </a:r>
            <a:r>
              <a:rPr lang="pt-BR" dirty="0" err="1"/>
              <a:t>pc</a:t>
            </a:r>
            <a:r>
              <a:rPr lang="pt-BR" dirty="0"/>
              <a:t> físico, através do atributo volume: </a:t>
            </a:r>
          </a:p>
        </p:txBody>
      </p:sp>
    </p:spTree>
    <p:extLst>
      <p:ext uri="{BB962C8B-B14F-4D97-AF65-F5344CB8AC3E}">
        <p14:creationId xmlns:p14="http://schemas.microsoft.com/office/powerpoint/2010/main" val="313717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PHP e MySQL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347927"/>
          </a:xfrm>
        </p:spPr>
        <p:txBody>
          <a:bodyPr>
            <a:normAutofit/>
          </a:bodyPr>
          <a:lstStyle/>
          <a:p>
            <a:r>
              <a:rPr lang="pt-BR" dirty="0"/>
              <a:t>Outro problema que temos na imagem do </a:t>
            </a:r>
            <a:r>
              <a:rPr lang="pt-BR" dirty="0" err="1"/>
              <a:t>php</a:t>
            </a:r>
            <a:r>
              <a:rPr lang="pt-BR" dirty="0"/>
              <a:t>, é que ela não reconhece o </a:t>
            </a:r>
            <a:r>
              <a:rPr lang="pt-BR" dirty="0" err="1"/>
              <a:t>MySQLi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  <a:p>
            <a:r>
              <a:rPr lang="pt-BR" dirty="0"/>
              <a:t>Para habilitar, temos que rodar o seguinte comando: </a:t>
            </a:r>
          </a:p>
          <a:p>
            <a:endParaRPr lang="pt-BR" dirty="0"/>
          </a:p>
          <a:p>
            <a:endParaRPr lang="pt-BR" sz="500" dirty="0"/>
          </a:p>
          <a:p>
            <a:r>
              <a:rPr lang="pt-BR" dirty="0"/>
              <a:t>Porém se eu rodar esse comando toda vez que subo o container, no nosso </a:t>
            </a:r>
            <a:r>
              <a:rPr lang="pt-BR" dirty="0" err="1"/>
              <a:t>docker-compose</a:t>
            </a:r>
            <a:r>
              <a:rPr lang="pt-BR" dirty="0"/>
              <a:t>, vai demorar muito e ainda pode dar erros.</a:t>
            </a:r>
          </a:p>
          <a:p>
            <a:endParaRPr lang="pt-BR" dirty="0"/>
          </a:p>
          <a:p>
            <a:r>
              <a:rPr lang="pt-BR" dirty="0"/>
              <a:t>Seria mais interessante que ele já viesse na imagem, embora não venha. </a:t>
            </a:r>
          </a:p>
          <a:p>
            <a:endParaRPr lang="pt-BR" dirty="0"/>
          </a:p>
          <a:p>
            <a:r>
              <a:rPr lang="pt-BR" dirty="0"/>
              <a:t>Mas vamos conseguir criar nossas próprias imagens com do </a:t>
            </a:r>
            <a:r>
              <a:rPr lang="pt-BR" b="1" u="sng" dirty="0" err="1"/>
              <a:t>Dockerfile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024307-49C2-4974-B351-934230B128B3}"/>
              </a:ext>
            </a:extLst>
          </p:cNvPr>
          <p:cNvSpPr txBox="1"/>
          <p:nvPr/>
        </p:nvSpPr>
        <p:spPr>
          <a:xfrm>
            <a:off x="3280792" y="2656522"/>
            <a:ext cx="5832648" cy="92333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Fatal error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Uncaught Error: Class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mysqli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 not found in /var/www/html/index.php:11 Stack trace: #0 {main} thrown in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/var/www/html/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index.php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on line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503E87-6032-41D2-8FC6-54629FF4F186}"/>
              </a:ext>
            </a:extLst>
          </p:cNvPr>
          <p:cNvSpPr txBox="1"/>
          <p:nvPr/>
        </p:nvSpPr>
        <p:spPr>
          <a:xfrm>
            <a:off x="3863752" y="3988239"/>
            <a:ext cx="3888432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docker-php-ext-install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mysqli</a:t>
            </a:r>
            <a:endParaRPr lang="pt-B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3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9AB36B-ADF1-4A43-B8FA-B8F40E2E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2" y="1556792"/>
            <a:ext cx="258155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Dockerfile</a:t>
            </a:r>
            <a:endParaRPr lang="pt-BR" dirty="0"/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347927"/>
          </a:xfrm>
        </p:spPr>
        <p:txBody>
          <a:bodyPr>
            <a:normAutofit/>
          </a:bodyPr>
          <a:lstStyle/>
          <a:p>
            <a:r>
              <a:rPr lang="pt-BR" dirty="0"/>
              <a:t>Enquanto o Docker </a:t>
            </a:r>
            <a:r>
              <a:rPr lang="pt-BR" dirty="0" err="1"/>
              <a:t>Compose</a:t>
            </a:r>
            <a:r>
              <a:rPr lang="pt-BR" dirty="0"/>
              <a:t> gerencia diferentes containers ao mesmo tempo num único projeto. 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b="1" u="sng" dirty="0" err="1"/>
              <a:t>Dockerfile</a:t>
            </a:r>
            <a:r>
              <a:rPr lang="pt-BR" dirty="0"/>
              <a:t> terá o papel de já criar sua própria imagens com os arquivos e instalações pré-definidas. </a:t>
            </a:r>
          </a:p>
          <a:p>
            <a:endParaRPr lang="pt-BR" dirty="0"/>
          </a:p>
          <a:p>
            <a:r>
              <a:rPr lang="pt-BR" dirty="0"/>
              <a:t>Ou quais comandos devem ser executados.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127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Docker e para que ele serve?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4118248" cy="2398777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Enquanto o </a:t>
            </a:r>
            <a:r>
              <a:rPr lang="pt-BR" sz="2000" dirty="0" err="1"/>
              <a:t>Git</a:t>
            </a:r>
            <a:r>
              <a:rPr lang="pt-BR" sz="2000" dirty="0"/>
              <a:t> permite que uma equipe possua a </a:t>
            </a:r>
            <a:r>
              <a:rPr lang="pt-BR" sz="2000" u="sng" dirty="0"/>
              <a:t>mesma versão de código</a:t>
            </a:r>
          </a:p>
          <a:p>
            <a:pPr algn="just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964BAC-12A2-49AD-A0CA-0DCD78DE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89" y="3429000"/>
            <a:ext cx="2371429" cy="1161905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FA1A4E1-93DB-4361-B1A6-2529A86EBBBA}"/>
              </a:ext>
            </a:extLst>
          </p:cNvPr>
          <p:cNvSpPr txBox="1">
            <a:spLocks/>
          </p:cNvSpPr>
          <p:nvPr/>
        </p:nvSpPr>
        <p:spPr>
          <a:xfrm>
            <a:off x="5951984" y="4945192"/>
            <a:ext cx="4680520" cy="15396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/>
              <a:t>O Docker vai permitir que tenham as </a:t>
            </a:r>
            <a:r>
              <a:rPr lang="pt-BR" sz="2000" u="sng" dirty="0"/>
              <a:t>mesmas configurações do sistema operacional (Ambiente)</a:t>
            </a:r>
            <a:r>
              <a:rPr lang="pt-BR" sz="2000" dirty="0"/>
              <a:t>.</a:t>
            </a:r>
            <a:endParaRPr lang="pt-BR" sz="2000" u="sng" dirty="0"/>
          </a:p>
          <a:p>
            <a:pPr algn="just"/>
            <a:endParaRPr lang="pt-BR" sz="2000" dirty="0"/>
          </a:p>
        </p:txBody>
      </p:sp>
      <p:pic>
        <p:nvPicPr>
          <p:cNvPr id="8" name="Picture 2" descr="O que é Docker? | Mundo Docker">
            <a:extLst>
              <a:ext uri="{FF2B5EF4-FFF2-40B4-BE49-F238E27FC236}">
                <a16:creationId xmlns:a16="http://schemas.microsoft.com/office/drawing/2014/main" id="{307D9051-6250-44FB-8A5A-C7B147A09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44" y="2249424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4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Dockerfile</a:t>
            </a:r>
            <a:endParaRPr lang="pt-BR" dirty="0"/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347927"/>
          </a:xfrm>
        </p:spPr>
        <p:txBody>
          <a:bodyPr>
            <a:normAutofit/>
          </a:bodyPr>
          <a:lstStyle/>
          <a:p>
            <a:r>
              <a:rPr lang="pt-BR" dirty="0"/>
              <a:t>Toda imagem deve ser criada com base em outra existente.</a:t>
            </a:r>
          </a:p>
          <a:p>
            <a:endParaRPr lang="pt-BR" dirty="0"/>
          </a:p>
          <a:p>
            <a:r>
              <a:rPr lang="pt-BR" dirty="0"/>
              <a:t>Os comandos mais comuns de um </a:t>
            </a:r>
            <a:r>
              <a:rPr lang="pt-BR" dirty="0" err="1"/>
              <a:t>Dockerfile</a:t>
            </a:r>
            <a:r>
              <a:rPr lang="pt-BR" dirty="0"/>
              <a:t> são: 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777D0D-1358-4DC9-9FB0-3E280880B12D}"/>
              </a:ext>
            </a:extLst>
          </p:cNvPr>
          <p:cNvSpPr txBox="1"/>
          <p:nvPr/>
        </p:nvSpPr>
        <p:spPr>
          <a:xfrm>
            <a:off x="407368" y="3729841"/>
            <a:ext cx="11377264" cy="2031325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[nome-imagem base usada na criação dessa]</a:t>
            </a:r>
          </a:p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#comandos 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abaixos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são opcionais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[diretório padrão onde será executado os comandos]</a:t>
            </a:r>
          </a:p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[comando que quer seja executado na criação da imagem]</a:t>
            </a:r>
          </a:p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[comandos que quer que seja executado sempre que o container é executado]</a:t>
            </a:r>
          </a:p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[numero das portas que serão acessas externamente]</a:t>
            </a:r>
          </a:p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conteudos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 do seu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que será copiados] [pasta destino que receberá os arquivos]</a:t>
            </a:r>
          </a:p>
        </p:txBody>
      </p:sp>
    </p:spTree>
    <p:extLst>
      <p:ext uri="{BB962C8B-B14F-4D97-AF65-F5344CB8AC3E}">
        <p14:creationId xmlns:p14="http://schemas.microsoft.com/office/powerpoint/2010/main" val="317861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Dockerfile</a:t>
            </a:r>
            <a:r>
              <a:rPr lang="pt-BR" dirty="0"/>
              <a:t> - Praticando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75032" cy="4347927"/>
          </a:xfrm>
        </p:spPr>
        <p:txBody>
          <a:bodyPr>
            <a:normAutofit/>
          </a:bodyPr>
          <a:lstStyle/>
          <a:p>
            <a:r>
              <a:rPr lang="pt-BR" dirty="0"/>
              <a:t>Dentro da pasta do projeto crie um </a:t>
            </a:r>
            <a:r>
              <a:rPr lang="pt-BR" b="1" dirty="0" err="1"/>
              <a:t>Dockerfile</a:t>
            </a:r>
            <a:r>
              <a:rPr lang="pt-BR" dirty="0"/>
              <a:t> que contenha como base a imagem do </a:t>
            </a:r>
            <a:r>
              <a:rPr lang="pt-BR" dirty="0" err="1"/>
              <a:t>php</a:t>
            </a:r>
            <a:r>
              <a:rPr lang="pt-BR" dirty="0"/>
              <a:t> usada e o comando para a imagem ter acesso ao </a:t>
            </a:r>
            <a:r>
              <a:rPr lang="pt-BR" dirty="0" err="1"/>
              <a:t>MySQLi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criar a imagem agora, basta executar o comando na mesma pasta onde estar o </a:t>
            </a:r>
            <a:r>
              <a:rPr lang="pt-BR" dirty="0" err="1"/>
              <a:t>Dockerfile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3923D1-F09F-440C-931D-072FB51E6A09}"/>
              </a:ext>
            </a:extLst>
          </p:cNvPr>
          <p:cNvSpPr txBox="1"/>
          <p:nvPr/>
        </p:nvSpPr>
        <p:spPr>
          <a:xfrm>
            <a:off x="3359696" y="3105834"/>
            <a:ext cx="4345393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php:8.0.8-apache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docker-php-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-install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mysqli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43E7E6-2D65-45A7-8B0D-04429AB121A9}"/>
              </a:ext>
            </a:extLst>
          </p:cNvPr>
          <p:cNvSpPr txBox="1"/>
          <p:nvPr/>
        </p:nvSpPr>
        <p:spPr>
          <a:xfrm>
            <a:off x="2207568" y="4423908"/>
            <a:ext cx="86693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image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build -t [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nome-image:versao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] [caminho-para-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dockfiler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]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FD253A-ABE1-4085-9A46-C9EA5CBB95C7}"/>
              </a:ext>
            </a:extLst>
          </p:cNvPr>
          <p:cNvSpPr txBox="1"/>
          <p:nvPr/>
        </p:nvSpPr>
        <p:spPr>
          <a:xfrm>
            <a:off x="3370976" y="5345668"/>
            <a:ext cx="47436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docker </a:t>
            </a:r>
            <a:r>
              <a:rPr lang="pt-BR" dirty="0" err="1">
                <a:latin typeface="Consolas" panose="020B0609020204030204" pitchFamily="49" charset="0"/>
                <a:cs typeface="Cordia New" panose="020B0502040204020203" pitchFamily="34" charset="-34"/>
              </a:rPr>
              <a:t>image</a:t>
            </a:r>
            <a:r>
              <a:rPr lang="pt-BR" dirty="0">
                <a:latin typeface="Consolas" panose="020B0609020204030204" pitchFamily="49" charset="0"/>
                <a:cs typeface="Cordia New" panose="020B0502040204020203" pitchFamily="34" charset="-34"/>
              </a:rPr>
              <a:t> build -t meu-php:8.0 .</a:t>
            </a:r>
          </a:p>
        </p:txBody>
      </p:sp>
    </p:spTree>
    <p:extLst>
      <p:ext uri="{BB962C8B-B14F-4D97-AF65-F5344CB8AC3E}">
        <p14:creationId xmlns:p14="http://schemas.microsoft.com/office/powerpoint/2010/main" val="257874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Dockerfile</a:t>
            </a:r>
            <a:r>
              <a:rPr lang="pt-BR" dirty="0"/>
              <a:t> - </a:t>
            </a:r>
            <a:r>
              <a:rPr lang="pt-BR" dirty="0" err="1"/>
              <a:t>Práticando</a:t>
            </a:r>
            <a:endParaRPr lang="pt-BR" dirty="0"/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846440" cy="4347927"/>
          </a:xfrm>
        </p:spPr>
        <p:txBody>
          <a:bodyPr>
            <a:normAutofit/>
          </a:bodyPr>
          <a:lstStyle/>
          <a:p>
            <a:r>
              <a:rPr lang="pt-BR" dirty="0"/>
              <a:t>Agora no nosso docker-</a:t>
            </a:r>
            <a:r>
              <a:rPr lang="pt-BR" dirty="0" err="1"/>
              <a:t>composer</a:t>
            </a:r>
            <a:r>
              <a:rPr lang="pt-BR" dirty="0"/>
              <a:t>, podemos usar de duas formas: </a:t>
            </a:r>
          </a:p>
          <a:p>
            <a:endParaRPr lang="pt-BR" dirty="0"/>
          </a:p>
          <a:p>
            <a:pPr lvl="1"/>
            <a:r>
              <a:rPr lang="pt-BR" dirty="0"/>
              <a:t>Trocar a imagem de app para </a:t>
            </a:r>
            <a:r>
              <a:rPr lang="pt-BR" b="1" dirty="0"/>
              <a:t>meu-php:8.0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dirty="0"/>
              <a:t>Apontando para o diretório do </a:t>
            </a:r>
            <a:r>
              <a:rPr lang="pt-BR" b="1" dirty="0" err="1"/>
              <a:t>Dockerfile</a:t>
            </a:r>
            <a:r>
              <a:rPr lang="pt-BR" dirty="0"/>
              <a:t> com </a:t>
            </a:r>
            <a:r>
              <a:rPr lang="pt-BR" b="1" dirty="0"/>
              <a:t>build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545C5-73D1-4F82-AC3A-7B537A56085A}"/>
              </a:ext>
            </a:extLst>
          </p:cNvPr>
          <p:cNvSpPr txBox="1"/>
          <p:nvPr/>
        </p:nvSpPr>
        <p:spPr>
          <a:xfrm>
            <a:off x="6312024" y="2060848"/>
            <a:ext cx="4993465" cy="2031325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meu-php:8.0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always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80:80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/:/var/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www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65B563-D884-418F-AC94-CF11F13F57F5}"/>
              </a:ext>
            </a:extLst>
          </p:cNvPr>
          <p:cNvSpPr txBox="1"/>
          <p:nvPr/>
        </p:nvSpPr>
        <p:spPr>
          <a:xfrm>
            <a:off x="6312024" y="4386524"/>
            <a:ext cx="4993465" cy="2031325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always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80:80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-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/:/var/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www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8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Docker - Resumindo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454952" cy="4347927"/>
          </a:xfrm>
        </p:spPr>
        <p:txBody>
          <a:bodyPr>
            <a:normAutofit/>
          </a:bodyPr>
          <a:lstStyle/>
          <a:p>
            <a:r>
              <a:rPr lang="pt-BR" dirty="0"/>
              <a:t>Por tanto sempre usamos </a:t>
            </a:r>
            <a:r>
              <a:rPr lang="pt-BR" b="1" dirty="0" err="1"/>
              <a:t>Dockerfile</a:t>
            </a:r>
            <a:r>
              <a:rPr lang="pt-BR" dirty="0"/>
              <a:t> quando queremos </a:t>
            </a:r>
            <a:r>
              <a:rPr lang="pt-BR" b="1" dirty="0"/>
              <a:t>criar nossas próprias imagens</a:t>
            </a:r>
            <a:r>
              <a:rPr lang="pt-BR" dirty="0"/>
              <a:t> com configurações, arquivos predefinidos. </a:t>
            </a:r>
          </a:p>
          <a:p>
            <a:endParaRPr lang="pt-BR" dirty="0"/>
          </a:p>
          <a:p>
            <a:r>
              <a:rPr lang="pt-BR" b="1" dirty="0"/>
              <a:t>Docker </a:t>
            </a:r>
            <a:r>
              <a:rPr lang="pt-BR" b="1" dirty="0" err="1"/>
              <a:t>Compose</a:t>
            </a:r>
            <a:r>
              <a:rPr lang="pt-BR" b="1" dirty="0"/>
              <a:t> </a:t>
            </a:r>
            <a:r>
              <a:rPr lang="pt-BR" dirty="0"/>
              <a:t>quando queremos usar </a:t>
            </a:r>
            <a:r>
              <a:rPr lang="pt-BR" b="1" dirty="0"/>
              <a:t>um ou vários containers</a:t>
            </a:r>
            <a:r>
              <a:rPr lang="pt-BR" dirty="0"/>
              <a:t> com </a:t>
            </a:r>
            <a:r>
              <a:rPr lang="pt-BR" b="1" dirty="0"/>
              <a:t>configurações</a:t>
            </a:r>
            <a:r>
              <a:rPr lang="pt-BR" dirty="0"/>
              <a:t> de forma mais simples.</a:t>
            </a:r>
          </a:p>
          <a:p>
            <a:pPr marL="109728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 com isso já resolvemos qualquer problema de: 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2A7C60-80F0-4EE2-934A-B2D09B674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3970310"/>
            <a:ext cx="3838095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2249424"/>
            <a:ext cx="10838143" cy="2398777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E se eu trabalhar só? Ainda é valido usar Docker? </a:t>
            </a:r>
          </a:p>
          <a:p>
            <a:pPr algn="just"/>
            <a:endParaRPr lang="pt-BR" sz="2000" u="sng" dirty="0"/>
          </a:p>
          <a:p>
            <a:pPr algn="just"/>
            <a:r>
              <a:rPr lang="pt-BR" sz="2000" dirty="0"/>
              <a:t>Sim, mas por quê?</a:t>
            </a:r>
          </a:p>
          <a:p>
            <a:pPr lvl="1" algn="just"/>
            <a:r>
              <a:rPr lang="pt-BR" sz="1800" dirty="0"/>
              <a:t>Desenvolver no Windows e rodar o projeto num servidor Linux usando as mesmas configurações</a:t>
            </a:r>
          </a:p>
          <a:p>
            <a:pPr lvl="1" algn="just"/>
            <a:r>
              <a:rPr lang="pt-BR" sz="1800" dirty="0"/>
              <a:t>Ter ambientes com configurações isoladas (Um projeto jamais interfere em outro)</a:t>
            </a:r>
          </a:p>
          <a:p>
            <a:pPr lvl="1" algn="just"/>
            <a:r>
              <a:rPr lang="pt-BR" sz="1800" dirty="0"/>
              <a:t>Ter versões diferentes de ambientes em projetos diferentes</a:t>
            </a:r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</p:txBody>
      </p:sp>
      <p:pic>
        <p:nvPicPr>
          <p:cNvPr id="2052" name="Picture 4" descr="Perfect Designer - Sempre Inovado: Render - Homer Simpson 10">
            <a:extLst>
              <a:ext uri="{FF2B5EF4-FFF2-40B4-BE49-F238E27FC236}">
                <a16:creationId xmlns:a16="http://schemas.microsoft.com/office/drawing/2014/main" id="{57B8838F-FC57-403A-8F30-490BAEEB0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929" y="3857625"/>
            <a:ext cx="30099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mer Simpson e suas reações | Mente Coletiva">
            <a:extLst>
              <a:ext uri="{FF2B5EF4-FFF2-40B4-BE49-F238E27FC236}">
                <a16:creationId xmlns:a16="http://schemas.microsoft.com/office/drawing/2014/main" id="{8D7CEB98-E729-495C-BAFF-A2943296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613" y="3900152"/>
            <a:ext cx="3263511" cy="29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it C/2 Adesivos Homer Simpson 15cm Automotivo | SACARDO CUSTOM">
            <a:extLst>
              <a:ext uri="{FF2B5EF4-FFF2-40B4-BE49-F238E27FC236}">
                <a16:creationId xmlns:a16="http://schemas.microsoft.com/office/drawing/2014/main" id="{6F8AA744-5576-407F-8F5B-C4E69C5D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25" y="3916946"/>
            <a:ext cx="2887243" cy="49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1B22377-102D-4BEB-81E3-9422C81E144C}"/>
              </a:ext>
            </a:extLst>
          </p:cNvPr>
          <p:cNvSpPr/>
          <p:nvPr/>
        </p:nvSpPr>
        <p:spPr>
          <a:xfrm>
            <a:off x="767408" y="4648201"/>
            <a:ext cx="2088232" cy="18051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Projeto 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C5303C2-B6C1-441C-A011-5711CBB18786}"/>
              </a:ext>
            </a:extLst>
          </p:cNvPr>
          <p:cNvSpPr/>
          <p:nvPr/>
        </p:nvSpPr>
        <p:spPr>
          <a:xfrm>
            <a:off x="3515385" y="4648201"/>
            <a:ext cx="2088232" cy="18051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Projeto B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D3667C-74E3-4473-8271-9EDF0BDA01EB}"/>
              </a:ext>
            </a:extLst>
          </p:cNvPr>
          <p:cNvSpPr/>
          <p:nvPr/>
        </p:nvSpPr>
        <p:spPr>
          <a:xfrm>
            <a:off x="1127448" y="5013176"/>
            <a:ext cx="1440160" cy="360040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PHP 5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3FAC1C-786D-453D-9356-C82D17FCEBE8}"/>
              </a:ext>
            </a:extLst>
          </p:cNvPr>
          <p:cNvSpPr/>
          <p:nvPr/>
        </p:nvSpPr>
        <p:spPr>
          <a:xfrm>
            <a:off x="3897840" y="5013176"/>
            <a:ext cx="1440160" cy="360040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PHP 8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9C9A15B-75D2-44AB-B4A1-5243FD7195A7}"/>
              </a:ext>
            </a:extLst>
          </p:cNvPr>
          <p:cNvSpPr/>
          <p:nvPr/>
        </p:nvSpPr>
        <p:spPr>
          <a:xfrm>
            <a:off x="1127448" y="5635815"/>
            <a:ext cx="1440160" cy="360040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MySQL 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8235E4E-3416-41BF-A883-857BA9D3C977}"/>
              </a:ext>
            </a:extLst>
          </p:cNvPr>
          <p:cNvSpPr/>
          <p:nvPr/>
        </p:nvSpPr>
        <p:spPr>
          <a:xfrm>
            <a:off x="3897840" y="5635815"/>
            <a:ext cx="1440160" cy="360040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MySQL 8</a:t>
            </a:r>
          </a:p>
        </p:txBody>
      </p:sp>
    </p:spTree>
    <p:extLst>
      <p:ext uri="{BB962C8B-B14F-4D97-AF65-F5344CB8AC3E}">
        <p14:creationId xmlns:p14="http://schemas.microsoft.com/office/powerpoint/2010/main" val="162099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9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2249424"/>
            <a:ext cx="10838143" cy="189965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Mas como funciona o Docker?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Docker na realidade cria e emula uma </a:t>
            </a:r>
            <a:r>
              <a:rPr lang="pt-BR" sz="2000" u="sng" dirty="0"/>
              <a:t>Máquina Virtual simplificada</a:t>
            </a:r>
            <a:r>
              <a:rPr lang="pt-BR" sz="2000" dirty="0"/>
              <a:t>.</a:t>
            </a:r>
            <a:endParaRPr lang="pt-BR" sz="1800" dirty="0"/>
          </a:p>
          <a:p>
            <a:pPr lvl="1" algn="just"/>
            <a:endParaRPr lang="pt-BR" sz="1800" dirty="0"/>
          </a:p>
          <a:p>
            <a:pPr algn="just"/>
            <a:r>
              <a:rPr lang="pt-BR" sz="2000" dirty="0"/>
              <a:t>Mas não sabe o que é uma Máquina Virtual? </a:t>
            </a:r>
          </a:p>
          <a:p>
            <a:pPr algn="just"/>
            <a:endParaRPr lang="pt-BR" sz="2000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5347CF26-67BE-40F6-9FAF-42F843FFE2B8}"/>
              </a:ext>
            </a:extLst>
          </p:cNvPr>
          <p:cNvSpPr txBox="1">
            <a:spLocks/>
          </p:cNvSpPr>
          <p:nvPr/>
        </p:nvSpPr>
        <p:spPr>
          <a:xfrm>
            <a:off x="609599" y="4149080"/>
            <a:ext cx="5789915" cy="21602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Uma Máquina Virtual é a capacidade de você rodar um Sistema Operacional dentro de outro Sistema Operacional. </a:t>
            </a:r>
          </a:p>
          <a:p>
            <a:pPr lvl="1" algn="just"/>
            <a:r>
              <a:rPr lang="pt-BR" sz="1800" dirty="0"/>
              <a:t>Exemplo: Rodar o Ubuntu dentro do Windows 10.</a:t>
            </a:r>
          </a:p>
          <a:p>
            <a:pPr algn="just"/>
            <a:r>
              <a:rPr lang="pt-BR" sz="1800" dirty="0"/>
              <a:t>Normalmente usamos alguma ferramenta como o </a:t>
            </a:r>
            <a:r>
              <a:rPr lang="pt-BR" sz="1800" dirty="0" err="1"/>
              <a:t>VirtualBox</a:t>
            </a:r>
            <a:r>
              <a:rPr lang="pt-BR" sz="1800" dirty="0"/>
              <a:t> ou </a:t>
            </a:r>
            <a:r>
              <a:rPr lang="pt-BR" sz="1800" dirty="0" err="1"/>
              <a:t>VMWare</a:t>
            </a:r>
            <a:endParaRPr lang="pt-BR" sz="1800" dirty="0"/>
          </a:p>
          <a:p>
            <a:pPr algn="just"/>
            <a:endParaRPr lang="pt-BR" sz="2000" dirty="0"/>
          </a:p>
        </p:txBody>
      </p:sp>
      <p:pic>
        <p:nvPicPr>
          <p:cNvPr id="4100" name="Picture 4" descr="How to create a Linux virtual machine on Windows 10 using Hyper-V | Windows  Central">
            <a:extLst>
              <a:ext uri="{FF2B5EF4-FFF2-40B4-BE49-F238E27FC236}">
                <a16:creationId xmlns:a16="http://schemas.microsoft.com/office/drawing/2014/main" id="{6189E9DE-9CC3-4C9C-BE66-8939E3D0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514" y="3454604"/>
            <a:ext cx="5583943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651DD4-63C9-4FC3-B775-F59DEB17C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772" y="886982"/>
            <a:ext cx="5371429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0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2249424"/>
            <a:ext cx="10838143" cy="189965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Normalmente quando vamos instalar um novo Sistema Operacional seja no computador no numa Máquina Virtual, normalmente precisamos baixar uma </a:t>
            </a:r>
            <a:r>
              <a:rPr lang="pt-BR" sz="2000" b="1" u="sng" dirty="0"/>
              <a:t>Imagem (</a:t>
            </a:r>
            <a:r>
              <a:rPr lang="pt-BR" sz="2000" b="1" u="sng" dirty="0" err="1"/>
              <a:t>iso</a:t>
            </a:r>
            <a:r>
              <a:rPr lang="pt-BR" sz="2000" b="1" u="sng" dirty="0"/>
              <a:t>)</a:t>
            </a:r>
            <a:r>
              <a:rPr lang="pt-BR" sz="2000" b="1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FD67C9A-A74F-4BF5-9E36-CD394B8D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89" y="2988704"/>
            <a:ext cx="10342857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9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2249424"/>
            <a:ext cx="10972800" cy="4275920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Docker usará o mesmo conceito, porém simplificado!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Ao invés do Docker baixar uma imagem o Ubuntu pesando </a:t>
            </a:r>
            <a:r>
              <a:rPr lang="pt-BR" sz="2000" u="sng" dirty="0"/>
              <a:t>2.7GB (A que instalamos no nosso PC)</a:t>
            </a:r>
            <a:r>
              <a:rPr lang="pt-BR" sz="2000" dirty="0"/>
              <a:t>, ele vai baixar uma imagem do Ubuntu pesando </a:t>
            </a:r>
            <a:r>
              <a:rPr lang="pt-BR" sz="2000" u="sng" dirty="0"/>
              <a:t>74mb</a:t>
            </a:r>
            <a:r>
              <a:rPr lang="pt-BR" sz="2000" dirty="0"/>
              <a:t> para rodar nosso projeto.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 ai vai dois conceitos que o Docker usar:</a:t>
            </a:r>
            <a:r>
              <a:rPr lang="pt-BR" sz="1800" dirty="0"/>
              <a:t> </a:t>
            </a:r>
            <a:r>
              <a:rPr lang="pt-BR" sz="1800" b="1" dirty="0" err="1"/>
              <a:t>Image</a:t>
            </a:r>
            <a:r>
              <a:rPr lang="pt-BR" sz="1800" dirty="0"/>
              <a:t> e </a:t>
            </a:r>
            <a:r>
              <a:rPr lang="pt-BR" sz="1800" b="1" dirty="0"/>
              <a:t>Container	</a:t>
            </a:r>
          </a:p>
          <a:p>
            <a:pPr lvl="1" algn="just"/>
            <a:endParaRPr lang="pt-BR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0BFFDE-72A7-49CD-A6BB-A847A4F7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432" y="4725144"/>
            <a:ext cx="1886928" cy="14127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B49EDE8-1652-4FF5-ACEC-367D61805F50}"/>
              </a:ext>
            </a:extLst>
          </p:cNvPr>
          <p:cNvSpPr txBox="1"/>
          <p:nvPr/>
        </p:nvSpPr>
        <p:spPr>
          <a:xfrm>
            <a:off x="320638" y="4648201"/>
            <a:ext cx="337080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pt-BR" sz="1800" b="1" dirty="0" err="1"/>
              <a:t>Image</a:t>
            </a:r>
            <a:endParaRPr lang="pt-BR" sz="1800" b="1" dirty="0"/>
          </a:p>
          <a:p>
            <a:pPr marL="0" lvl="1" algn="just"/>
            <a:r>
              <a:rPr lang="pt-BR" sz="1800" dirty="0"/>
              <a:t>É a “</a:t>
            </a:r>
            <a:r>
              <a:rPr lang="pt-BR" sz="1800" dirty="0" err="1"/>
              <a:t>iso</a:t>
            </a:r>
            <a:r>
              <a:rPr lang="pt-BR" sz="1800" dirty="0"/>
              <a:t>” do nosso SO com os conteúdos prévios já instalados que vamos instalar na nossa máquina virtual.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27B429-76C5-4A43-BA89-D4266E41B0F7}"/>
              </a:ext>
            </a:extLst>
          </p:cNvPr>
          <p:cNvSpPr txBox="1"/>
          <p:nvPr/>
        </p:nvSpPr>
        <p:spPr>
          <a:xfrm>
            <a:off x="6469150" y="4648201"/>
            <a:ext cx="337080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pt-BR" sz="1800" b="1" dirty="0"/>
              <a:t>Container</a:t>
            </a:r>
          </a:p>
          <a:p>
            <a:pPr marL="0" lvl="1" algn="just"/>
            <a:r>
              <a:rPr lang="pt-BR" sz="1800" dirty="0"/>
              <a:t>É a Máquina Virtual criada usando uma imagem.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1D2BBEB-037D-4A17-B34A-CB028E7D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667" y="4810801"/>
            <a:ext cx="2295184" cy="1152128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5FA4449-884D-40E8-982F-FF3FA99ADEBA}"/>
              </a:ext>
            </a:extLst>
          </p:cNvPr>
          <p:cNvCxnSpPr/>
          <p:nvPr/>
        </p:nvCxnSpPr>
        <p:spPr>
          <a:xfrm flipV="1">
            <a:off x="6312024" y="4387384"/>
            <a:ext cx="0" cy="23539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28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Docker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3352" y="2223621"/>
            <a:ext cx="11809312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instalar o Docker no Windows e Mac basta só instalar o pacote disponível no site do Docker:</a:t>
            </a:r>
          </a:p>
          <a:p>
            <a:pPr algn="just"/>
            <a:endParaRPr lang="pt-BR" sz="2000" b="1" dirty="0"/>
          </a:p>
          <a:p>
            <a:pPr algn="just"/>
            <a:endParaRPr lang="pt-BR" sz="2000" b="1" dirty="0"/>
          </a:p>
          <a:p>
            <a:pPr algn="just"/>
            <a:endParaRPr lang="pt-BR" sz="2000" b="1" dirty="0"/>
          </a:p>
          <a:p>
            <a:pPr algn="just"/>
            <a:endParaRPr lang="pt-BR" sz="2000" b="1" dirty="0"/>
          </a:p>
          <a:p>
            <a:pPr algn="just"/>
            <a:endParaRPr lang="pt-BR" sz="2000" b="1" dirty="0"/>
          </a:p>
          <a:p>
            <a:pPr marL="109728" indent="0" algn="just">
              <a:buNone/>
            </a:pPr>
            <a:endParaRPr lang="pt-BR" sz="2000" b="1" dirty="0"/>
          </a:p>
          <a:p>
            <a:pPr marL="109728" indent="0" algn="just">
              <a:buNone/>
            </a:pPr>
            <a:endParaRPr lang="pt-BR" sz="2000" b="1" dirty="0"/>
          </a:p>
          <a:p>
            <a:pPr algn="just"/>
            <a:r>
              <a:rPr lang="pt-BR" sz="2000" dirty="0"/>
              <a:t>OBS1: Caso use Linux use a instalação o passo a passo de acordo com o seu SO, exemplo do Ubuntu: </a:t>
            </a:r>
            <a:r>
              <a:rPr lang="pt-BR" sz="2000" dirty="0">
                <a:hlinkClick r:id="rId2"/>
              </a:rPr>
              <a:t>https://docs.docker.com/engine/install/ubuntu/</a:t>
            </a:r>
            <a:endParaRPr lang="pt-BR" sz="2000" dirty="0"/>
          </a:p>
          <a:p>
            <a:pPr algn="just"/>
            <a:r>
              <a:rPr lang="pt-BR" sz="2000" dirty="0"/>
              <a:t>OBS2: Tu já pode criar uma conta no site do Docker também.</a:t>
            </a:r>
          </a:p>
          <a:p>
            <a:pPr algn="just"/>
            <a:r>
              <a:rPr lang="pt-BR" sz="2000" dirty="0"/>
              <a:t>OBS3: Após instalar, será preciso reiniciar o PC, pois ele instalará </a:t>
            </a:r>
            <a:endParaRPr lang="pt-BR" sz="1800" dirty="0"/>
          </a:p>
          <a:p>
            <a:pPr lvl="1" algn="just"/>
            <a:endParaRPr 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B2E9F7-0C28-46F0-BFA5-0622F66E1EE1}"/>
              </a:ext>
            </a:extLst>
          </p:cNvPr>
          <p:cNvSpPr txBox="1"/>
          <p:nvPr/>
        </p:nvSpPr>
        <p:spPr>
          <a:xfrm>
            <a:off x="3277827" y="2636912"/>
            <a:ext cx="5636346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https://www.docker.com/products/docker-desktop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005EFE2-091C-47BE-A97F-E5DD493CD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3082963"/>
            <a:ext cx="4946589" cy="1882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280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5715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2210</TotalTime>
  <Words>3639</Words>
  <Application>Microsoft Office PowerPoint</Application>
  <PresentationFormat>Widescreen</PresentationFormat>
  <Paragraphs>473</Paragraphs>
  <Slides>43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Georgia</vt:lpstr>
      <vt:lpstr>Times New Roman</vt:lpstr>
      <vt:lpstr>Trebuchet MS</vt:lpstr>
      <vt:lpstr>Wingdings 2</vt:lpstr>
      <vt:lpstr>Urbano</vt:lpstr>
      <vt:lpstr>Aula Extra Docker</vt:lpstr>
      <vt:lpstr>O que é Docker e para que ele serve?</vt:lpstr>
      <vt:lpstr>O que é Docker e para que ele serve?</vt:lpstr>
      <vt:lpstr>O que é Docker e para que ele serve?</vt:lpstr>
      <vt:lpstr>Docker</vt:lpstr>
      <vt:lpstr>Docker</vt:lpstr>
      <vt:lpstr>Docker</vt:lpstr>
      <vt:lpstr>Docker</vt:lpstr>
      <vt:lpstr>Instalando Docker</vt:lpstr>
      <vt:lpstr>Instalando Docker</vt:lpstr>
      <vt:lpstr>Docker CLI</vt:lpstr>
      <vt:lpstr>Docker CLI - Image</vt:lpstr>
      <vt:lpstr>Docker CLI – Docker Hub</vt:lpstr>
      <vt:lpstr>Docker CLI - Image</vt:lpstr>
      <vt:lpstr>Docker CLI - Image</vt:lpstr>
      <vt:lpstr>Docker CLI - Container</vt:lpstr>
      <vt:lpstr>Docker CLI - Container</vt:lpstr>
      <vt:lpstr>Docker CLI - Container</vt:lpstr>
      <vt:lpstr>Docker CLI - Container</vt:lpstr>
      <vt:lpstr>Docker CLI - Container</vt:lpstr>
      <vt:lpstr>Docker CLI - Container</vt:lpstr>
      <vt:lpstr>Docker CLI - Container</vt:lpstr>
      <vt:lpstr>Docker CLI - Container</vt:lpstr>
      <vt:lpstr>Apresentação do PowerPoint</vt:lpstr>
      <vt:lpstr>Docker compose</vt:lpstr>
      <vt:lpstr>Mãos na massa! </vt:lpstr>
      <vt:lpstr>Mãos na massa! </vt:lpstr>
      <vt:lpstr>Mãos na massa! </vt:lpstr>
      <vt:lpstr>Mãos na massa! </vt:lpstr>
      <vt:lpstr>Mãos na massa! </vt:lpstr>
      <vt:lpstr>Mãos na massa! </vt:lpstr>
      <vt:lpstr>Ou termos duas versões de um projeto</vt:lpstr>
      <vt:lpstr>Exemplo com vários containers</vt:lpstr>
      <vt:lpstr>Apresentação do PowerPoint</vt:lpstr>
      <vt:lpstr>Acessando containers </vt:lpstr>
      <vt:lpstr>Persistindo Banco de Dados</vt:lpstr>
      <vt:lpstr>PHP e MySQL</vt:lpstr>
      <vt:lpstr>Apresentação do PowerPoint</vt:lpstr>
      <vt:lpstr>Dockerfile</vt:lpstr>
      <vt:lpstr>Dockerfile</vt:lpstr>
      <vt:lpstr>Dockerfile - Praticando</vt:lpstr>
      <vt:lpstr>Dockerfile - Práticando</vt:lpstr>
      <vt:lpstr>Docker - Resumindo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235</cp:revision>
  <dcterms:created xsi:type="dcterms:W3CDTF">2017-03-10T13:05:03Z</dcterms:created>
  <dcterms:modified xsi:type="dcterms:W3CDTF">2021-07-09T17:31:34Z</dcterms:modified>
</cp:coreProperties>
</file>