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257" r:id="rId3"/>
    <p:sldId id="304" r:id="rId4"/>
    <p:sldId id="299" r:id="rId5"/>
    <p:sldId id="300" r:id="rId6"/>
    <p:sldId id="301" r:id="rId7"/>
    <p:sldId id="302" r:id="rId8"/>
    <p:sldId id="303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21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6" autoAdjust="0"/>
    <p:restoredTop sz="94660"/>
  </p:normalViewPr>
  <p:slideViewPr>
    <p:cSldViewPr>
      <p:cViewPr varScale="1">
        <p:scale>
          <a:sx n="105" d="100"/>
          <a:sy n="105" d="100"/>
        </p:scale>
        <p:origin x="2226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3DDD29-B5BA-408A-8166-DA0C262C284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76C8323-5F53-4EB2-A2AB-28002EDD5A6C}">
      <dgm:prSet phldrT="[Texto]"/>
      <dgm:spPr/>
      <dgm:t>
        <a:bodyPr/>
        <a:lstStyle/>
        <a:p>
          <a:r>
            <a:rPr lang="pt-BR" dirty="0"/>
            <a:t>Dia 1</a:t>
          </a:r>
        </a:p>
      </dgm:t>
    </dgm:pt>
    <dgm:pt modelId="{A93972DE-D475-4B08-AB3D-3ACB4F2B3DCC}" type="parTrans" cxnId="{97CB0D06-F62C-48E5-BEEA-FD30A93168CF}">
      <dgm:prSet/>
      <dgm:spPr/>
      <dgm:t>
        <a:bodyPr/>
        <a:lstStyle/>
        <a:p>
          <a:endParaRPr lang="pt-BR"/>
        </a:p>
      </dgm:t>
    </dgm:pt>
    <dgm:pt modelId="{7AB7AA86-AFC3-4B8C-AF5C-521F99419CC8}" type="sibTrans" cxnId="{97CB0D06-F62C-48E5-BEEA-FD30A93168CF}">
      <dgm:prSet/>
      <dgm:spPr/>
      <dgm:t>
        <a:bodyPr/>
        <a:lstStyle/>
        <a:p>
          <a:endParaRPr lang="pt-BR"/>
        </a:p>
      </dgm:t>
    </dgm:pt>
    <dgm:pt modelId="{138C6213-DC2B-402E-86EB-7AD5759A26A9}">
      <dgm:prSet phldrT="[Texto]" custT="1"/>
      <dgm:spPr/>
      <dgm:t>
        <a:bodyPr/>
        <a:lstStyle/>
        <a:p>
          <a:r>
            <a:rPr lang="pt-BR" sz="1200" dirty="0"/>
            <a:t>Introdução de Front-</a:t>
          </a:r>
          <a:r>
            <a:rPr lang="pt-BR" sz="1200" dirty="0" err="1"/>
            <a:t>End</a:t>
          </a:r>
          <a:endParaRPr lang="pt-BR" sz="1200" dirty="0"/>
        </a:p>
      </dgm:t>
    </dgm:pt>
    <dgm:pt modelId="{786088ED-9E07-4415-B68D-7AC1D0EB04DD}" type="parTrans" cxnId="{7705B483-408C-43F3-9280-F02FE1B0B5AB}">
      <dgm:prSet/>
      <dgm:spPr/>
      <dgm:t>
        <a:bodyPr/>
        <a:lstStyle/>
        <a:p>
          <a:endParaRPr lang="pt-BR"/>
        </a:p>
      </dgm:t>
    </dgm:pt>
    <dgm:pt modelId="{8B81BE11-6C31-48FF-9FD0-9543BCBA0D5C}" type="sibTrans" cxnId="{7705B483-408C-43F3-9280-F02FE1B0B5AB}">
      <dgm:prSet/>
      <dgm:spPr/>
      <dgm:t>
        <a:bodyPr/>
        <a:lstStyle/>
        <a:p>
          <a:endParaRPr lang="pt-BR"/>
        </a:p>
      </dgm:t>
    </dgm:pt>
    <dgm:pt modelId="{FCFD60B4-5FA0-4365-82CB-E466E9C89EBB}">
      <dgm:prSet phldrT="[Texto]"/>
      <dgm:spPr/>
      <dgm:t>
        <a:bodyPr/>
        <a:lstStyle/>
        <a:p>
          <a:r>
            <a:rPr lang="pt-BR" dirty="0"/>
            <a:t>Dia 2</a:t>
          </a:r>
        </a:p>
      </dgm:t>
    </dgm:pt>
    <dgm:pt modelId="{55CD094C-3695-4188-B279-D1353EABC847}" type="parTrans" cxnId="{8A7A79C3-0F1F-47D1-BFFE-1398C4B3BA9D}">
      <dgm:prSet/>
      <dgm:spPr/>
      <dgm:t>
        <a:bodyPr/>
        <a:lstStyle/>
        <a:p>
          <a:endParaRPr lang="pt-BR"/>
        </a:p>
      </dgm:t>
    </dgm:pt>
    <dgm:pt modelId="{F6B82777-CE7D-499B-8CEE-3D53A9F8A27F}" type="sibTrans" cxnId="{8A7A79C3-0F1F-47D1-BFFE-1398C4B3BA9D}">
      <dgm:prSet/>
      <dgm:spPr/>
      <dgm:t>
        <a:bodyPr/>
        <a:lstStyle/>
        <a:p>
          <a:endParaRPr lang="pt-BR"/>
        </a:p>
      </dgm:t>
    </dgm:pt>
    <dgm:pt modelId="{FA28D88A-5936-49CC-9D02-D7245B330C83}">
      <dgm:prSet phldrT="[Texto]" custT="1"/>
      <dgm:spPr/>
      <dgm:t>
        <a:bodyPr/>
        <a:lstStyle/>
        <a:p>
          <a:r>
            <a:rPr lang="pt-BR" sz="1200" dirty="0" err="1"/>
            <a:t>Templates</a:t>
          </a:r>
          <a:endParaRPr lang="pt-BR" sz="1200" dirty="0"/>
        </a:p>
      </dgm:t>
    </dgm:pt>
    <dgm:pt modelId="{0BE3DBDF-9B38-4FCC-BEC9-A14C919AC3C9}" type="parTrans" cxnId="{FC28354E-7E84-4358-A5EA-B5A67E9A8AAF}">
      <dgm:prSet/>
      <dgm:spPr/>
      <dgm:t>
        <a:bodyPr/>
        <a:lstStyle/>
        <a:p>
          <a:endParaRPr lang="pt-BR"/>
        </a:p>
      </dgm:t>
    </dgm:pt>
    <dgm:pt modelId="{B6D0B009-6945-4C93-9C2D-777A0BD1D985}" type="sibTrans" cxnId="{FC28354E-7E84-4358-A5EA-B5A67E9A8AAF}">
      <dgm:prSet/>
      <dgm:spPr/>
      <dgm:t>
        <a:bodyPr/>
        <a:lstStyle/>
        <a:p>
          <a:endParaRPr lang="pt-BR"/>
        </a:p>
      </dgm:t>
    </dgm:pt>
    <dgm:pt modelId="{BE356B11-2B8E-4FAE-B276-D064E760658F}">
      <dgm:prSet phldrT="[Texto]" custT="1"/>
      <dgm:spPr/>
      <dgm:t>
        <a:bodyPr/>
        <a:lstStyle/>
        <a:p>
          <a:r>
            <a:rPr lang="pt-BR" sz="1200" dirty="0" err="1"/>
            <a:t>State</a:t>
          </a:r>
          <a:endParaRPr lang="pt-BR" sz="1200" dirty="0"/>
        </a:p>
      </dgm:t>
    </dgm:pt>
    <dgm:pt modelId="{03D520B7-914A-426F-994A-70FF099D8715}" type="parTrans" cxnId="{C9FCDDCE-AAE9-4374-80D4-AB02FFC759C2}">
      <dgm:prSet/>
      <dgm:spPr/>
      <dgm:t>
        <a:bodyPr/>
        <a:lstStyle/>
        <a:p>
          <a:endParaRPr lang="pt-BR"/>
        </a:p>
      </dgm:t>
    </dgm:pt>
    <dgm:pt modelId="{A99886DA-44B8-49F2-A2BF-DFA8161DEBFD}" type="sibTrans" cxnId="{C9FCDDCE-AAE9-4374-80D4-AB02FFC759C2}">
      <dgm:prSet/>
      <dgm:spPr/>
      <dgm:t>
        <a:bodyPr/>
        <a:lstStyle/>
        <a:p>
          <a:endParaRPr lang="pt-BR"/>
        </a:p>
      </dgm:t>
    </dgm:pt>
    <dgm:pt modelId="{1D496891-211E-43CD-A924-CD9072BBD559}">
      <dgm:prSet phldrT="[Texto]"/>
      <dgm:spPr/>
      <dgm:t>
        <a:bodyPr/>
        <a:lstStyle/>
        <a:p>
          <a:r>
            <a:rPr lang="pt-BR" dirty="0"/>
            <a:t>Dia 3</a:t>
          </a:r>
        </a:p>
      </dgm:t>
    </dgm:pt>
    <dgm:pt modelId="{B0051347-4568-4EF0-ACF4-DBA9C27FA500}" type="parTrans" cxnId="{0CC8D665-09FE-4EC9-80BA-83C9749CB2B1}">
      <dgm:prSet/>
      <dgm:spPr/>
      <dgm:t>
        <a:bodyPr/>
        <a:lstStyle/>
        <a:p>
          <a:endParaRPr lang="pt-BR"/>
        </a:p>
      </dgm:t>
    </dgm:pt>
    <dgm:pt modelId="{2D499247-656C-4EC2-9441-05E581684A99}" type="sibTrans" cxnId="{0CC8D665-09FE-4EC9-80BA-83C9749CB2B1}">
      <dgm:prSet/>
      <dgm:spPr/>
      <dgm:t>
        <a:bodyPr/>
        <a:lstStyle/>
        <a:p>
          <a:endParaRPr lang="pt-BR"/>
        </a:p>
      </dgm:t>
    </dgm:pt>
    <dgm:pt modelId="{21B82106-7DC3-4B8C-8D1E-6961D20177BB}">
      <dgm:prSet phldrT="[Texto]" custT="1"/>
      <dgm:spPr/>
      <dgm:t>
        <a:bodyPr/>
        <a:lstStyle/>
        <a:p>
          <a:r>
            <a:rPr lang="pt-BR" sz="1200" dirty="0"/>
            <a:t>Navegação</a:t>
          </a:r>
        </a:p>
      </dgm:t>
    </dgm:pt>
    <dgm:pt modelId="{792656F7-0B6C-4E26-B09B-576C736CED18}" type="parTrans" cxnId="{98BB3AA3-AA0C-4D1E-A1B9-4743D934CD4B}">
      <dgm:prSet/>
      <dgm:spPr/>
      <dgm:t>
        <a:bodyPr/>
        <a:lstStyle/>
        <a:p>
          <a:endParaRPr lang="pt-BR"/>
        </a:p>
      </dgm:t>
    </dgm:pt>
    <dgm:pt modelId="{23CA9F89-B2A4-4DCC-B9DA-6D4C5E84B395}" type="sibTrans" cxnId="{98BB3AA3-AA0C-4D1E-A1B9-4743D934CD4B}">
      <dgm:prSet/>
      <dgm:spPr/>
      <dgm:t>
        <a:bodyPr/>
        <a:lstStyle/>
        <a:p>
          <a:endParaRPr lang="pt-BR"/>
        </a:p>
      </dgm:t>
    </dgm:pt>
    <dgm:pt modelId="{BE05710B-FFFA-4987-AC4B-CECDBEF9C7A9}">
      <dgm:prSet phldrT="[Texto]"/>
      <dgm:spPr/>
      <dgm:t>
        <a:bodyPr/>
        <a:lstStyle/>
        <a:p>
          <a:r>
            <a:rPr lang="pt-BR" dirty="0"/>
            <a:t>Dia 4</a:t>
          </a:r>
        </a:p>
      </dgm:t>
    </dgm:pt>
    <dgm:pt modelId="{366EAEB7-7458-46BD-BE1F-157258E03307}" type="parTrans" cxnId="{24197648-23EB-4102-BAD0-095BFDB5510D}">
      <dgm:prSet/>
      <dgm:spPr/>
      <dgm:t>
        <a:bodyPr/>
        <a:lstStyle/>
        <a:p>
          <a:endParaRPr lang="pt-BR"/>
        </a:p>
      </dgm:t>
    </dgm:pt>
    <dgm:pt modelId="{503D1CFE-88C7-40E0-942E-40E990956151}" type="sibTrans" cxnId="{24197648-23EB-4102-BAD0-095BFDB5510D}">
      <dgm:prSet/>
      <dgm:spPr/>
      <dgm:t>
        <a:bodyPr/>
        <a:lstStyle/>
        <a:p>
          <a:endParaRPr lang="pt-BR"/>
        </a:p>
      </dgm:t>
    </dgm:pt>
    <dgm:pt modelId="{2C88EDDD-D2FD-4FF1-9030-61E0BB336ED3}">
      <dgm:prSet phldrT="[Texto]"/>
      <dgm:spPr/>
      <dgm:t>
        <a:bodyPr/>
        <a:lstStyle/>
        <a:p>
          <a:r>
            <a:rPr lang="pt-BR" dirty="0"/>
            <a:t>Dia 5</a:t>
          </a:r>
        </a:p>
      </dgm:t>
    </dgm:pt>
    <dgm:pt modelId="{93DADCCA-9E7A-401F-9529-E97FF0D98129}" type="parTrans" cxnId="{AFF12C6B-E673-44F8-A4F1-49B3B4BC44F8}">
      <dgm:prSet/>
      <dgm:spPr/>
      <dgm:t>
        <a:bodyPr/>
        <a:lstStyle/>
        <a:p>
          <a:endParaRPr lang="pt-BR"/>
        </a:p>
      </dgm:t>
    </dgm:pt>
    <dgm:pt modelId="{A29EF07F-283A-4D3C-A53F-611CCAE3F69E}" type="sibTrans" cxnId="{AFF12C6B-E673-44F8-A4F1-49B3B4BC44F8}">
      <dgm:prSet/>
      <dgm:spPr/>
      <dgm:t>
        <a:bodyPr/>
        <a:lstStyle/>
        <a:p>
          <a:endParaRPr lang="pt-BR"/>
        </a:p>
      </dgm:t>
    </dgm:pt>
    <dgm:pt modelId="{464C8F37-71A3-49AC-9349-4F211F68C34B}">
      <dgm:prSet phldrT="[Texto]" custT="1"/>
      <dgm:spPr/>
      <dgm:t>
        <a:bodyPr/>
        <a:lstStyle/>
        <a:p>
          <a:r>
            <a:rPr lang="pt-BR" sz="1200" dirty="0" err="1"/>
            <a:t>Strapi</a:t>
          </a:r>
          <a:endParaRPr lang="pt-BR" sz="1200" dirty="0"/>
        </a:p>
      </dgm:t>
    </dgm:pt>
    <dgm:pt modelId="{DF5E915F-3D51-4AA8-AB32-C62431BAD977}" type="parTrans" cxnId="{85B12935-5961-44CB-A2DC-B80E8257FA11}">
      <dgm:prSet/>
      <dgm:spPr/>
      <dgm:t>
        <a:bodyPr/>
        <a:lstStyle/>
        <a:p>
          <a:endParaRPr lang="pt-BR"/>
        </a:p>
      </dgm:t>
    </dgm:pt>
    <dgm:pt modelId="{98816FA1-5744-4E49-8D3E-71FDD23BAC56}" type="sibTrans" cxnId="{85B12935-5961-44CB-A2DC-B80E8257FA11}">
      <dgm:prSet/>
      <dgm:spPr/>
      <dgm:t>
        <a:bodyPr/>
        <a:lstStyle/>
        <a:p>
          <a:endParaRPr lang="pt-BR"/>
        </a:p>
      </dgm:t>
    </dgm:pt>
    <dgm:pt modelId="{13909D9E-ED55-4933-B5E2-A3616140469B}">
      <dgm:prSet phldrT="[Texto]" custT="1"/>
      <dgm:spPr/>
      <dgm:t>
        <a:bodyPr/>
        <a:lstStyle/>
        <a:p>
          <a:r>
            <a:rPr lang="pt-BR" sz="1200" dirty="0" err="1"/>
            <a:t>Axios</a:t>
          </a:r>
          <a:r>
            <a:rPr lang="pt-BR" sz="1200" dirty="0"/>
            <a:t> (</a:t>
          </a:r>
          <a:r>
            <a:rPr lang="pt-BR" sz="1200" dirty="0" err="1"/>
            <a:t>React+Strapi</a:t>
          </a:r>
          <a:r>
            <a:rPr lang="pt-BR" sz="1200" dirty="0"/>
            <a:t>)</a:t>
          </a:r>
        </a:p>
      </dgm:t>
    </dgm:pt>
    <dgm:pt modelId="{4DB0208B-D3CD-4202-9C11-24A745E2B5ED}" type="parTrans" cxnId="{2D355AF3-5FF8-4EE7-9E69-7088F8022083}">
      <dgm:prSet/>
      <dgm:spPr/>
      <dgm:t>
        <a:bodyPr/>
        <a:lstStyle/>
        <a:p>
          <a:endParaRPr lang="pt-BR"/>
        </a:p>
      </dgm:t>
    </dgm:pt>
    <dgm:pt modelId="{62688155-DC42-4B84-92C7-39CE046CACC6}" type="sibTrans" cxnId="{2D355AF3-5FF8-4EE7-9E69-7088F8022083}">
      <dgm:prSet/>
      <dgm:spPr/>
      <dgm:t>
        <a:bodyPr/>
        <a:lstStyle/>
        <a:p>
          <a:endParaRPr lang="pt-BR"/>
        </a:p>
      </dgm:t>
    </dgm:pt>
    <dgm:pt modelId="{9C6C1D95-1E26-4422-8F3A-93F6A83413D4}">
      <dgm:prSet custT="1"/>
      <dgm:spPr/>
      <dgm:t>
        <a:bodyPr/>
        <a:lstStyle/>
        <a:p>
          <a:r>
            <a:rPr lang="pt-BR" sz="1200" dirty="0"/>
            <a:t>Configuração do </a:t>
          </a:r>
          <a:r>
            <a:rPr lang="pt-BR" sz="1200" dirty="0" err="1"/>
            <a:t>ReactJS</a:t>
          </a:r>
          <a:endParaRPr lang="pt-BR" sz="1200" dirty="0"/>
        </a:p>
      </dgm:t>
    </dgm:pt>
    <dgm:pt modelId="{D963E3DC-3F2D-41C4-A837-5CA990287770}" type="parTrans" cxnId="{F8F8B331-5CA4-4C42-8E17-093C106A8BD9}">
      <dgm:prSet/>
      <dgm:spPr/>
      <dgm:t>
        <a:bodyPr/>
        <a:lstStyle/>
        <a:p>
          <a:endParaRPr lang="pt-BR"/>
        </a:p>
      </dgm:t>
    </dgm:pt>
    <dgm:pt modelId="{B692EAF4-7BE1-4FEE-90CF-994BF80D16CC}" type="sibTrans" cxnId="{F8F8B331-5CA4-4C42-8E17-093C106A8BD9}">
      <dgm:prSet/>
      <dgm:spPr/>
      <dgm:t>
        <a:bodyPr/>
        <a:lstStyle/>
        <a:p>
          <a:endParaRPr lang="pt-BR"/>
        </a:p>
      </dgm:t>
    </dgm:pt>
    <dgm:pt modelId="{C7B2D686-6E08-4405-802E-4A139D595FD6}">
      <dgm:prSet custT="1"/>
      <dgm:spPr/>
      <dgm:t>
        <a:bodyPr/>
        <a:lstStyle/>
        <a:p>
          <a:r>
            <a:rPr lang="pt-BR" sz="1200" dirty="0"/>
            <a:t>Criando primeira tela!</a:t>
          </a:r>
        </a:p>
      </dgm:t>
    </dgm:pt>
    <dgm:pt modelId="{AC7D21D9-DCD4-4D47-B13E-8F153241571F}" type="parTrans" cxnId="{8DA58053-B7F3-49E5-BC8D-CCFE09F8F57F}">
      <dgm:prSet/>
      <dgm:spPr/>
      <dgm:t>
        <a:bodyPr/>
        <a:lstStyle/>
        <a:p>
          <a:endParaRPr lang="pt-BR"/>
        </a:p>
      </dgm:t>
    </dgm:pt>
    <dgm:pt modelId="{E8BF1E18-70BC-43D0-A8B9-C80AAB05BE1E}" type="sibTrans" cxnId="{8DA58053-B7F3-49E5-BC8D-CCFE09F8F57F}">
      <dgm:prSet/>
      <dgm:spPr/>
      <dgm:t>
        <a:bodyPr/>
        <a:lstStyle/>
        <a:p>
          <a:endParaRPr lang="pt-BR"/>
        </a:p>
      </dgm:t>
    </dgm:pt>
    <dgm:pt modelId="{793C0D93-4952-4B81-A01F-7313DC0F526E}">
      <dgm:prSet custT="1"/>
      <dgm:spPr/>
      <dgm:t>
        <a:bodyPr/>
        <a:lstStyle/>
        <a:p>
          <a:r>
            <a:rPr lang="pt-BR" sz="1200" dirty="0" err="1"/>
            <a:t>Components</a:t>
          </a:r>
          <a:endParaRPr lang="pt-BR" sz="1200" dirty="0"/>
        </a:p>
      </dgm:t>
    </dgm:pt>
    <dgm:pt modelId="{80F72BAF-02F5-4300-81F6-0EB8986877E3}" type="parTrans" cxnId="{BA0F3FC3-8C56-487A-A043-F60440A056C5}">
      <dgm:prSet/>
      <dgm:spPr/>
      <dgm:t>
        <a:bodyPr/>
        <a:lstStyle/>
        <a:p>
          <a:endParaRPr lang="pt-BR"/>
        </a:p>
      </dgm:t>
    </dgm:pt>
    <dgm:pt modelId="{8775DF17-80CB-4DE3-97A5-31D689C12071}" type="sibTrans" cxnId="{BA0F3FC3-8C56-487A-A043-F60440A056C5}">
      <dgm:prSet/>
      <dgm:spPr/>
      <dgm:t>
        <a:bodyPr/>
        <a:lstStyle/>
        <a:p>
          <a:endParaRPr lang="pt-BR"/>
        </a:p>
      </dgm:t>
    </dgm:pt>
    <dgm:pt modelId="{55008917-FE01-43FF-A7E7-164A458B6C22}">
      <dgm:prSet phldrT="[Texto]" custT="1"/>
      <dgm:spPr/>
      <dgm:t>
        <a:bodyPr/>
        <a:lstStyle/>
        <a:p>
          <a:r>
            <a:rPr lang="pt-BR" sz="1200" dirty="0" err="1"/>
            <a:t>Props</a:t>
          </a:r>
          <a:endParaRPr lang="pt-BR" sz="1200" dirty="0"/>
        </a:p>
      </dgm:t>
    </dgm:pt>
    <dgm:pt modelId="{EF5F9B3D-022E-4334-A12E-30BCDAB83178}" type="parTrans" cxnId="{1A0EF1B2-3E3F-43E2-91F1-63EF2A9119FF}">
      <dgm:prSet/>
      <dgm:spPr/>
      <dgm:t>
        <a:bodyPr/>
        <a:lstStyle/>
        <a:p>
          <a:endParaRPr lang="pt-BR"/>
        </a:p>
      </dgm:t>
    </dgm:pt>
    <dgm:pt modelId="{060AF87C-EB27-4063-BA24-565D4522C9ED}" type="sibTrans" cxnId="{1A0EF1B2-3E3F-43E2-91F1-63EF2A9119FF}">
      <dgm:prSet/>
      <dgm:spPr/>
      <dgm:t>
        <a:bodyPr/>
        <a:lstStyle/>
        <a:p>
          <a:endParaRPr lang="pt-BR"/>
        </a:p>
      </dgm:t>
    </dgm:pt>
    <dgm:pt modelId="{735709F6-7C2B-4D56-B2BA-302258D529A0}" type="pres">
      <dgm:prSet presAssocID="{A93DDD29-B5BA-408A-8166-DA0C262C2848}" presName="Name0" presStyleCnt="0">
        <dgm:presLayoutVars>
          <dgm:dir/>
          <dgm:animLvl val="lvl"/>
          <dgm:resizeHandles val="exact"/>
        </dgm:presLayoutVars>
      </dgm:prSet>
      <dgm:spPr/>
    </dgm:pt>
    <dgm:pt modelId="{832E7C62-4615-45C4-8D79-45729B865719}" type="pres">
      <dgm:prSet presAssocID="{376C8323-5F53-4EB2-A2AB-28002EDD5A6C}" presName="composite" presStyleCnt="0"/>
      <dgm:spPr/>
    </dgm:pt>
    <dgm:pt modelId="{F52D362A-A05F-45A5-A7F9-743CB407095A}" type="pres">
      <dgm:prSet presAssocID="{376C8323-5F53-4EB2-A2AB-28002EDD5A6C}" presName="parTx" presStyleLbl="alignNode1" presStyleIdx="0" presStyleCnt="5" custScaleX="116867">
        <dgm:presLayoutVars>
          <dgm:chMax val="0"/>
          <dgm:chPref val="0"/>
          <dgm:bulletEnabled val="1"/>
        </dgm:presLayoutVars>
      </dgm:prSet>
      <dgm:spPr/>
    </dgm:pt>
    <dgm:pt modelId="{A9141524-5BB3-48CA-9FAF-F232E119B072}" type="pres">
      <dgm:prSet presAssocID="{376C8323-5F53-4EB2-A2AB-28002EDD5A6C}" presName="desTx" presStyleLbl="alignAccFollowNode1" presStyleIdx="0" presStyleCnt="5" custScaleX="116422">
        <dgm:presLayoutVars>
          <dgm:bulletEnabled val="1"/>
        </dgm:presLayoutVars>
      </dgm:prSet>
      <dgm:spPr/>
    </dgm:pt>
    <dgm:pt modelId="{D8B6B553-DDD3-4AFA-AF4C-72CB3BB92F83}" type="pres">
      <dgm:prSet presAssocID="{7AB7AA86-AFC3-4B8C-AF5C-521F99419CC8}" presName="space" presStyleCnt="0"/>
      <dgm:spPr/>
    </dgm:pt>
    <dgm:pt modelId="{97955B56-E80F-4B08-9F70-E5D9A35BC081}" type="pres">
      <dgm:prSet presAssocID="{FCFD60B4-5FA0-4365-82CB-E466E9C89EBB}" presName="composite" presStyleCnt="0"/>
      <dgm:spPr/>
    </dgm:pt>
    <dgm:pt modelId="{E7121BAC-1145-439E-9D2F-21D02394AD71}" type="pres">
      <dgm:prSet presAssocID="{FCFD60B4-5FA0-4365-82CB-E466E9C89EBB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BF314281-C660-40AB-BBEE-C8211BA91995}" type="pres">
      <dgm:prSet presAssocID="{FCFD60B4-5FA0-4365-82CB-E466E9C89EBB}" presName="desTx" presStyleLbl="alignAccFollowNode1" presStyleIdx="1" presStyleCnt="5">
        <dgm:presLayoutVars>
          <dgm:bulletEnabled val="1"/>
        </dgm:presLayoutVars>
      </dgm:prSet>
      <dgm:spPr/>
    </dgm:pt>
    <dgm:pt modelId="{9D10E29F-C5D2-49AC-B176-B85267FBDBCA}" type="pres">
      <dgm:prSet presAssocID="{F6B82777-CE7D-499B-8CEE-3D53A9F8A27F}" presName="space" presStyleCnt="0"/>
      <dgm:spPr/>
    </dgm:pt>
    <dgm:pt modelId="{7428DD61-9485-4822-8567-8F86638164E6}" type="pres">
      <dgm:prSet presAssocID="{1D496891-211E-43CD-A924-CD9072BBD559}" presName="composite" presStyleCnt="0"/>
      <dgm:spPr/>
    </dgm:pt>
    <dgm:pt modelId="{D735EB1D-A509-407D-B1E8-5FE23B344BA0}" type="pres">
      <dgm:prSet presAssocID="{1D496891-211E-43CD-A924-CD9072BBD559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33A0C314-5EB7-4E98-BE9E-6CEB274BC566}" type="pres">
      <dgm:prSet presAssocID="{1D496891-211E-43CD-A924-CD9072BBD559}" presName="desTx" presStyleLbl="alignAccFollowNode1" presStyleIdx="2" presStyleCnt="5">
        <dgm:presLayoutVars>
          <dgm:bulletEnabled val="1"/>
        </dgm:presLayoutVars>
      </dgm:prSet>
      <dgm:spPr/>
    </dgm:pt>
    <dgm:pt modelId="{97E0DDF3-FE0A-4C6E-A272-005CA4B8F4A7}" type="pres">
      <dgm:prSet presAssocID="{2D499247-656C-4EC2-9441-05E581684A99}" presName="space" presStyleCnt="0"/>
      <dgm:spPr/>
    </dgm:pt>
    <dgm:pt modelId="{00FFA380-17E7-4D6B-8522-491B8A70E555}" type="pres">
      <dgm:prSet presAssocID="{BE05710B-FFFA-4987-AC4B-CECDBEF9C7A9}" presName="composite" presStyleCnt="0"/>
      <dgm:spPr/>
    </dgm:pt>
    <dgm:pt modelId="{06CA8E5F-7C3F-4923-B8E0-9B7974A2E09A}" type="pres">
      <dgm:prSet presAssocID="{BE05710B-FFFA-4987-AC4B-CECDBEF9C7A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F2DC3790-3755-4D80-B0C2-0DE8814C68A8}" type="pres">
      <dgm:prSet presAssocID="{BE05710B-FFFA-4987-AC4B-CECDBEF9C7A9}" presName="desTx" presStyleLbl="alignAccFollowNode1" presStyleIdx="3" presStyleCnt="5">
        <dgm:presLayoutVars>
          <dgm:bulletEnabled val="1"/>
        </dgm:presLayoutVars>
      </dgm:prSet>
      <dgm:spPr/>
    </dgm:pt>
    <dgm:pt modelId="{338A788B-BB5E-4EA7-9AFD-385624A2E964}" type="pres">
      <dgm:prSet presAssocID="{503D1CFE-88C7-40E0-942E-40E990956151}" presName="space" presStyleCnt="0"/>
      <dgm:spPr/>
    </dgm:pt>
    <dgm:pt modelId="{9450252D-D877-44E5-AE16-64C149EFFF24}" type="pres">
      <dgm:prSet presAssocID="{2C88EDDD-D2FD-4FF1-9030-61E0BB336ED3}" presName="composite" presStyleCnt="0"/>
      <dgm:spPr/>
    </dgm:pt>
    <dgm:pt modelId="{95DCA7C6-4A6C-46F4-9F0C-8D6DCD7423A4}" type="pres">
      <dgm:prSet presAssocID="{2C88EDDD-D2FD-4FF1-9030-61E0BB336ED3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68AAC8BF-014E-420F-A05E-D5E2AF567742}" type="pres">
      <dgm:prSet presAssocID="{2C88EDDD-D2FD-4FF1-9030-61E0BB336ED3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97CB0D06-F62C-48E5-BEEA-FD30A93168CF}" srcId="{A93DDD29-B5BA-408A-8166-DA0C262C2848}" destId="{376C8323-5F53-4EB2-A2AB-28002EDD5A6C}" srcOrd="0" destOrd="0" parTransId="{A93972DE-D475-4B08-AB3D-3ACB4F2B3DCC}" sibTransId="{7AB7AA86-AFC3-4B8C-AF5C-521F99419CC8}"/>
    <dgm:cxn modelId="{F27A5F06-FD4C-4F68-AE51-D0D7BD919725}" type="presOf" srcId="{464C8F37-71A3-49AC-9349-4F211F68C34B}" destId="{F2DC3790-3755-4D80-B0C2-0DE8814C68A8}" srcOrd="0" destOrd="0" presId="urn:microsoft.com/office/officeart/2005/8/layout/hList1"/>
    <dgm:cxn modelId="{E95B982C-D9CA-46D0-A124-734AD9021E44}" type="presOf" srcId="{376C8323-5F53-4EB2-A2AB-28002EDD5A6C}" destId="{F52D362A-A05F-45A5-A7F9-743CB407095A}" srcOrd="0" destOrd="0" presId="urn:microsoft.com/office/officeart/2005/8/layout/hList1"/>
    <dgm:cxn modelId="{F8F8B331-5CA4-4C42-8E17-093C106A8BD9}" srcId="{376C8323-5F53-4EB2-A2AB-28002EDD5A6C}" destId="{9C6C1D95-1E26-4422-8F3A-93F6A83413D4}" srcOrd="1" destOrd="0" parTransId="{D963E3DC-3F2D-41C4-A837-5CA990287770}" sibTransId="{B692EAF4-7BE1-4FEE-90CF-994BF80D16CC}"/>
    <dgm:cxn modelId="{85B12935-5961-44CB-A2DC-B80E8257FA11}" srcId="{BE05710B-FFFA-4987-AC4B-CECDBEF9C7A9}" destId="{464C8F37-71A3-49AC-9349-4F211F68C34B}" srcOrd="0" destOrd="0" parTransId="{DF5E915F-3D51-4AA8-AB32-C62431BAD977}" sibTransId="{98816FA1-5744-4E49-8D3E-71FDD23BAC56}"/>
    <dgm:cxn modelId="{B6AF6040-86D9-46CC-8762-430C0DD6E1B0}" type="presOf" srcId="{793C0D93-4952-4B81-A01F-7313DC0F526E}" destId="{A9141524-5BB3-48CA-9FAF-F232E119B072}" srcOrd="0" destOrd="3" presId="urn:microsoft.com/office/officeart/2005/8/layout/hList1"/>
    <dgm:cxn modelId="{580A1E5E-A615-4A2B-A9D1-1FA1A9EA56DA}" type="presOf" srcId="{13909D9E-ED55-4933-B5E2-A3616140469B}" destId="{68AAC8BF-014E-420F-A05E-D5E2AF567742}" srcOrd="0" destOrd="0" presId="urn:microsoft.com/office/officeart/2005/8/layout/hList1"/>
    <dgm:cxn modelId="{0CC8D665-09FE-4EC9-80BA-83C9749CB2B1}" srcId="{A93DDD29-B5BA-408A-8166-DA0C262C2848}" destId="{1D496891-211E-43CD-A924-CD9072BBD559}" srcOrd="2" destOrd="0" parTransId="{B0051347-4568-4EF0-ACF4-DBA9C27FA500}" sibTransId="{2D499247-656C-4EC2-9441-05E581684A99}"/>
    <dgm:cxn modelId="{C693D266-14E3-40A5-907E-A8A76DCCFE99}" type="presOf" srcId="{2C88EDDD-D2FD-4FF1-9030-61E0BB336ED3}" destId="{95DCA7C6-4A6C-46F4-9F0C-8D6DCD7423A4}" srcOrd="0" destOrd="0" presId="urn:microsoft.com/office/officeart/2005/8/layout/hList1"/>
    <dgm:cxn modelId="{24197648-23EB-4102-BAD0-095BFDB5510D}" srcId="{A93DDD29-B5BA-408A-8166-DA0C262C2848}" destId="{BE05710B-FFFA-4987-AC4B-CECDBEF9C7A9}" srcOrd="3" destOrd="0" parTransId="{366EAEB7-7458-46BD-BE1F-157258E03307}" sibTransId="{503D1CFE-88C7-40E0-942E-40E990956151}"/>
    <dgm:cxn modelId="{AFF12C6B-E673-44F8-A4F1-49B3B4BC44F8}" srcId="{A93DDD29-B5BA-408A-8166-DA0C262C2848}" destId="{2C88EDDD-D2FD-4FF1-9030-61E0BB336ED3}" srcOrd="4" destOrd="0" parTransId="{93DADCCA-9E7A-401F-9529-E97FF0D98129}" sibTransId="{A29EF07F-283A-4D3C-A53F-611CCAE3F69E}"/>
    <dgm:cxn modelId="{FC28354E-7E84-4358-A5EA-B5A67E9A8AAF}" srcId="{FCFD60B4-5FA0-4365-82CB-E466E9C89EBB}" destId="{FA28D88A-5936-49CC-9D02-D7245B330C83}" srcOrd="0" destOrd="0" parTransId="{0BE3DBDF-9B38-4FCC-BEC9-A14C919AC3C9}" sibTransId="{B6D0B009-6945-4C93-9C2D-777A0BD1D985}"/>
    <dgm:cxn modelId="{8DA58053-B7F3-49E5-BC8D-CCFE09F8F57F}" srcId="{376C8323-5F53-4EB2-A2AB-28002EDD5A6C}" destId="{C7B2D686-6E08-4405-802E-4A139D595FD6}" srcOrd="2" destOrd="0" parTransId="{AC7D21D9-DCD4-4D47-B13E-8F153241571F}" sibTransId="{E8BF1E18-70BC-43D0-A8B9-C80AAB05BE1E}"/>
    <dgm:cxn modelId="{2FF49675-CE38-4731-BCC9-75848B8CB878}" type="presOf" srcId="{BE05710B-FFFA-4987-AC4B-CECDBEF9C7A9}" destId="{06CA8E5F-7C3F-4923-B8E0-9B7974A2E09A}" srcOrd="0" destOrd="0" presId="urn:microsoft.com/office/officeart/2005/8/layout/hList1"/>
    <dgm:cxn modelId="{7705B483-408C-43F3-9280-F02FE1B0B5AB}" srcId="{376C8323-5F53-4EB2-A2AB-28002EDD5A6C}" destId="{138C6213-DC2B-402E-86EB-7AD5759A26A9}" srcOrd="0" destOrd="0" parTransId="{786088ED-9E07-4415-B68D-7AC1D0EB04DD}" sibTransId="{8B81BE11-6C31-48FF-9FD0-9543BCBA0D5C}"/>
    <dgm:cxn modelId="{C6932884-6E2F-4FE3-B776-F229AA4B27F0}" type="presOf" srcId="{138C6213-DC2B-402E-86EB-7AD5759A26A9}" destId="{A9141524-5BB3-48CA-9FAF-F232E119B072}" srcOrd="0" destOrd="0" presId="urn:microsoft.com/office/officeart/2005/8/layout/hList1"/>
    <dgm:cxn modelId="{06594489-543F-4EF2-BEEE-8C7ADB4219FB}" type="presOf" srcId="{BE356B11-2B8E-4FAE-B276-D064E760658F}" destId="{BF314281-C660-40AB-BBEE-C8211BA91995}" srcOrd="0" destOrd="2" presId="urn:microsoft.com/office/officeart/2005/8/layout/hList1"/>
    <dgm:cxn modelId="{98BB3AA3-AA0C-4D1E-A1B9-4743D934CD4B}" srcId="{1D496891-211E-43CD-A924-CD9072BBD559}" destId="{21B82106-7DC3-4B8C-8D1E-6961D20177BB}" srcOrd="0" destOrd="0" parTransId="{792656F7-0B6C-4E26-B09B-576C736CED18}" sibTransId="{23CA9F89-B2A4-4DCC-B9DA-6D4C5E84B395}"/>
    <dgm:cxn modelId="{B86314A8-D02F-431D-93B9-C7B4743C00D3}" type="presOf" srcId="{C7B2D686-6E08-4405-802E-4A139D595FD6}" destId="{A9141524-5BB3-48CA-9FAF-F232E119B072}" srcOrd="0" destOrd="2" presId="urn:microsoft.com/office/officeart/2005/8/layout/hList1"/>
    <dgm:cxn modelId="{1A0EF1B2-3E3F-43E2-91F1-63EF2A9119FF}" srcId="{FCFD60B4-5FA0-4365-82CB-E466E9C89EBB}" destId="{55008917-FE01-43FF-A7E7-164A458B6C22}" srcOrd="1" destOrd="0" parTransId="{EF5F9B3D-022E-4334-A12E-30BCDAB83178}" sibTransId="{060AF87C-EB27-4063-BA24-565D4522C9ED}"/>
    <dgm:cxn modelId="{F5BF87B4-B992-4045-AB5F-FC5FAB830FE9}" type="presOf" srcId="{A93DDD29-B5BA-408A-8166-DA0C262C2848}" destId="{735709F6-7C2B-4D56-B2BA-302258D529A0}" srcOrd="0" destOrd="0" presId="urn:microsoft.com/office/officeart/2005/8/layout/hList1"/>
    <dgm:cxn modelId="{BA0F3FC3-8C56-487A-A043-F60440A056C5}" srcId="{376C8323-5F53-4EB2-A2AB-28002EDD5A6C}" destId="{793C0D93-4952-4B81-A01F-7313DC0F526E}" srcOrd="3" destOrd="0" parTransId="{80F72BAF-02F5-4300-81F6-0EB8986877E3}" sibTransId="{8775DF17-80CB-4DE3-97A5-31D689C12071}"/>
    <dgm:cxn modelId="{8A7A79C3-0F1F-47D1-BFFE-1398C4B3BA9D}" srcId="{A93DDD29-B5BA-408A-8166-DA0C262C2848}" destId="{FCFD60B4-5FA0-4365-82CB-E466E9C89EBB}" srcOrd="1" destOrd="0" parTransId="{55CD094C-3695-4188-B279-D1353EABC847}" sibTransId="{F6B82777-CE7D-499B-8CEE-3D53A9F8A27F}"/>
    <dgm:cxn modelId="{C689EEC6-DB69-470E-819D-704DEE16AD40}" type="presOf" srcId="{FCFD60B4-5FA0-4365-82CB-E466E9C89EBB}" destId="{E7121BAC-1145-439E-9D2F-21D02394AD71}" srcOrd="0" destOrd="0" presId="urn:microsoft.com/office/officeart/2005/8/layout/hList1"/>
    <dgm:cxn modelId="{3DF4BBCA-8F44-48E3-9F0E-E7C9F12358D2}" type="presOf" srcId="{1D496891-211E-43CD-A924-CD9072BBD559}" destId="{D735EB1D-A509-407D-B1E8-5FE23B344BA0}" srcOrd="0" destOrd="0" presId="urn:microsoft.com/office/officeart/2005/8/layout/hList1"/>
    <dgm:cxn modelId="{C9FCDDCE-AAE9-4374-80D4-AB02FFC759C2}" srcId="{FCFD60B4-5FA0-4365-82CB-E466E9C89EBB}" destId="{BE356B11-2B8E-4FAE-B276-D064E760658F}" srcOrd="2" destOrd="0" parTransId="{03D520B7-914A-426F-994A-70FF099D8715}" sibTransId="{A99886DA-44B8-49F2-A2BF-DFA8161DEBFD}"/>
    <dgm:cxn modelId="{A7DF4FD4-9CE1-4CBE-AB28-D82392E51EB4}" type="presOf" srcId="{55008917-FE01-43FF-A7E7-164A458B6C22}" destId="{BF314281-C660-40AB-BBEE-C8211BA91995}" srcOrd="0" destOrd="1" presId="urn:microsoft.com/office/officeart/2005/8/layout/hList1"/>
    <dgm:cxn modelId="{37DA35E7-960A-4D59-954B-964BF72A63C0}" type="presOf" srcId="{FA28D88A-5936-49CC-9D02-D7245B330C83}" destId="{BF314281-C660-40AB-BBEE-C8211BA91995}" srcOrd="0" destOrd="0" presId="urn:microsoft.com/office/officeart/2005/8/layout/hList1"/>
    <dgm:cxn modelId="{3274DBF0-992A-4268-B281-C0CE0D75645B}" type="presOf" srcId="{21B82106-7DC3-4B8C-8D1E-6961D20177BB}" destId="{33A0C314-5EB7-4E98-BE9E-6CEB274BC566}" srcOrd="0" destOrd="0" presId="urn:microsoft.com/office/officeart/2005/8/layout/hList1"/>
    <dgm:cxn modelId="{2D355AF3-5FF8-4EE7-9E69-7088F8022083}" srcId="{2C88EDDD-D2FD-4FF1-9030-61E0BB336ED3}" destId="{13909D9E-ED55-4933-B5E2-A3616140469B}" srcOrd="0" destOrd="0" parTransId="{4DB0208B-D3CD-4202-9C11-24A745E2B5ED}" sibTransId="{62688155-DC42-4B84-92C7-39CE046CACC6}"/>
    <dgm:cxn modelId="{8EE0FBF6-F8D6-41D8-B415-0615B1A5FFD8}" type="presOf" srcId="{9C6C1D95-1E26-4422-8F3A-93F6A83413D4}" destId="{A9141524-5BB3-48CA-9FAF-F232E119B072}" srcOrd="0" destOrd="1" presId="urn:microsoft.com/office/officeart/2005/8/layout/hList1"/>
    <dgm:cxn modelId="{7D7D60DC-4992-408D-968C-B98B1B25D15C}" type="presParOf" srcId="{735709F6-7C2B-4D56-B2BA-302258D529A0}" destId="{832E7C62-4615-45C4-8D79-45729B865719}" srcOrd="0" destOrd="0" presId="urn:microsoft.com/office/officeart/2005/8/layout/hList1"/>
    <dgm:cxn modelId="{3E7B95A5-A52D-4F07-93D5-2AEE46E70007}" type="presParOf" srcId="{832E7C62-4615-45C4-8D79-45729B865719}" destId="{F52D362A-A05F-45A5-A7F9-743CB407095A}" srcOrd="0" destOrd="0" presId="urn:microsoft.com/office/officeart/2005/8/layout/hList1"/>
    <dgm:cxn modelId="{3F876697-CD84-4D84-A2AD-946DA1E2CB42}" type="presParOf" srcId="{832E7C62-4615-45C4-8D79-45729B865719}" destId="{A9141524-5BB3-48CA-9FAF-F232E119B072}" srcOrd="1" destOrd="0" presId="urn:microsoft.com/office/officeart/2005/8/layout/hList1"/>
    <dgm:cxn modelId="{21DD09ED-86E5-4740-A0E0-60011B3D7444}" type="presParOf" srcId="{735709F6-7C2B-4D56-B2BA-302258D529A0}" destId="{D8B6B553-DDD3-4AFA-AF4C-72CB3BB92F83}" srcOrd="1" destOrd="0" presId="urn:microsoft.com/office/officeart/2005/8/layout/hList1"/>
    <dgm:cxn modelId="{FF2C9637-55A4-4E45-A7E7-05DAE72F7CFA}" type="presParOf" srcId="{735709F6-7C2B-4D56-B2BA-302258D529A0}" destId="{97955B56-E80F-4B08-9F70-E5D9A35BC081}" srcOrd="2" destOrd="0" presId="urn:microsoft.com/office/officeart/2005/8/layout/hList1"/>
    <dgm:cxn modelId="{2FEF69FA-AD36-4FCF-A6D3-AE95A39EB3E3}" type="presParOf" srcId="{97955B56-E80F-4B08-9F70-E5D9A35BC081}" destId="{E7121BAC-1145-439E-9D2F-21D02394AD71}" srcOrd="0" destOrd="0" presId="urn:microsoft.com/office/officeart/2005/8/layout/hList1"/>
    <dgm:cxn modelId="{B7FFCEF3-276B-488F-9C90-A4489A61CEA1}" type="presParOf" srcId="{97955B56-E80F-4B08-9F70-E5D9A35BC081}" destId="{BF314281-C660-40AB-BBEE-C8211BA91995}" srcOrd="1" destOrd="0" presId="urn:microsoft.com/office/officeart/2005/8/layout/hList1"/>
    <dgm:cxn modelId="{D74F1729-8C2A-49F5-B462-90A20F9B5B57}" type="presParOf" srcId="{735709F6-7C2B-4D56-B2BA-302258D529A0}" destId="{9D10E29F-C5D2-49AC-B176-B85267FBDBCA}" srcOrd="3" destOrd="0" presId="urn:microsoft.com/office/officeart/2005/8/layout/hList1"/>
    <dgm:cxn modelId="{A7FE0CA2-123E-481C-A1A6-C30FDAAE633C}" type="presParOf" srcId="{735709F6-7C2B-4D56-B2BA-302258D529A0}" destId="{7428DD61-9485-4822-8567-8F86638164E6}" srcOrd="4" destOrd="0" presId="urn:microsoft.com/office/officeart/2005/8/layout/hList1"/>
    <dgm:cxn modelId="{39D0CD60-0ACD-4BE9-B78A-8CF689287FDF}" type="presParOf" srcId="{7428DD61-9485-4822-8567-8F86638164E6}" destId="{D735EB1D-A509-407D-B1E8-5FE23B344BA0}" srcOrd="0" destOrd="0" presId="urn:microsoft.com/office/officeart/2005/8/layout/hList1"/>
    <dgm:cxn modelId="{DB1DEFB0-311B-486B-9DD6-906BCCE63A05}" type="presParOf" srcId="{7428DD61-9485-4822-8567-8F86638164E6}" destId="{33A0C314-5EB7-4E98-BE9E-6CEB274BC566}" srcOrd="1" destOrd="0" presId="urn:microsoft.com/office/officeart/2005/8/layout/hList1"/>
    <dgm:cxn modelId="{D26B54FF-0F7B-4C41-A2AD-30F1172B04D8}" type="presParOf" srcId="{735709F6-7C2B-4D56-B2BA-302258D529A0}" destId="{97E0DDF3-FE0A-4C6E-A272-005CA4B8F4A7}" srcOrd="5" destOrd="0" presId="urn:microsoft.com/office/officeart/2005/8/layout/hList1"/>
    <dgm:cxn modelId="{BB78535E-F8D6-4075-A457-E53CDFC0F373}" type="presParOf" srcId="{735709F6-7C2B-4D56-B2BA-302258D529A0}" destId="{00FFA380-17E7-4D6B-8522-491B8A70E555}" srcOrd="6" destOrd="0" presId="urn:microsoft.com/office/officeart/2005/8/layout/hList1"/>
    <dgm:cxn modelId="{4A1D2C4B-2390-4BB9-8122-0A4BEC70B877}" type="presParOf" srcId="{00FFA380-17E7-4D6B-8522-491B8A70E555}" destId="{06CA8E5F-7C3F-4923-B8E0-9B7974A2E09A}" srcOrd="0" destOrd="0" presId="urn:microsoft.com/office/officeart/2005/8/layout/hList1"/>
    <dgm:cxn modelId="{3D0A5C32-480D-4086-A33D-251366504734}" type="presParOf" srcId="{00FFA380-17E7-4D6B-8522-491B8A70E555}" destId="{F2DC3790-3755-4D80-B0C2-0DE8814C68A8}" srcOrd="1" destOrd="0" presId="urn:microsoft.com/office/officeart/2005/8/layout/hList1"/>
    <dgm:cxn modelId="{10E01438-6311-474E-B7EE-ED8B9FB3BFDD}" type="presParOf" srcId="{735709F6-7C2B-4D56-B2BA-302258D529A0}" destId="{338A788B-BB5E-4EA7-9AFD-385624A2E964}" srcOrd="7" destOrd="0" presId="urn:microsoft.com/office/officeart/2005/8/layout/hList1"/>
    <dgm:cxn modelId="{2127CA69-E87A-4396-A67C-AF214BA283D6}" type="presParOf" srcId="{735709F6-7C2B-4D56-B2BA-302258D529A0}" destId="{9450252D-D877-44E5-AE16-64C149EFFF24}" srcOrd="8" destOrd="0" presId="urn:microsoft.com/office/officeart/2005/8/layout/hList1"/>
    <dgm:cxn modelId="{7ADF5CAC-8B77-4121-868E-0CBA19A963EB}" type="presParOf" srcId="{9450252D-D877-44E5-AE16-64C149EFFF24}" destId="{95DCA7C6-4A6C-46F4-9F0C-8D6DCD7423A4}" srcOrd="0" destOrd="0" presId="urn:microsoft.com/office/officeart/2005/8/layout/hList1"/>
    <dgm:cxn modelId="{5904E11F-4D24-4A6E-B35F-7C72F141F81A}" type="presParOf" srcId="{9450252D-D877-44E5-AE16-64C149EFFF24}" destId="{68AAC8BF-014E-420F-A05E-D5E2AF56774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D362A-A05F-45A5-A7F9-743CB407095A}">
      <dsp:nvSpPr>
        <dsp:cNvPr id="0" name=""/>
        <dsp:cNvSpPr/>
      </dsp:nvSpPr>
      <dsp:spPr>
        <a:xfrm>
          <a:off x="1" y="1632700"/>
          <a:ext cx="2056585" cy="703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Dia 1</a:t>
          </a:r>
        </a:p>
      </dsp:txBody>
      <dsp:txXfrm>
        <a:off x="1" y="1632700"/>
        <a:ext cx="2056585" cy="703906"/>
      </dsp:txXfrm>
    </dsp:sp>
    <dsp:sp modelId="{A9141524-5BB3-48CA-9FAF-F232E119B072}">
      <dsp:nvSpPr>
        <dsp:cNvPr id="0" name=""/>
        <dsp:cNvSpPr/>
      </dsp:nvSpPr>
      <dsp:spPr>
        <a:xfrm>
          <a:off x="3916" y="2336606"/>
          <a:ext cx="2048754" cy="1449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Introdução de Front-</a:t>
          </a:r>
          <a:r>
            <a:rPr lang="pt-BR" sz="1200" kern="1200" dirty="0" err="1"/>
            <a:t>End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Configuração do </a:t>
          </a:r>
          <a:r>
            <a:rPr lang="pt-BR" sz="1200" kern="1200" dirty="0" err="1"/>
            <a:t>ReactJS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Criando primeira tela!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 err="1"/>
            <a:t>Components</a:t>
          </a:r>
          <a:endParaRPr lang="pt-BR" sz="1200" kern="1200" dirty="0"/>
        </a:p>
      </dsp:txBody>
      <dsp:txXfrm>
        <a:off x="3916" y="2336606"/>
        <a:ext cx="2048754" cy="1449360"/>
      </dsp:txXfrm>
    </dsp:sp>
    <dsp:sp modelId="{E7121BAC-1145-439E-9D2F-21D02394AD71}">
      <dsp:nvSpPr>
        <dsp:cNvPr id="0" name=""/>
        <dsp:cNvSpPr/>
      </dsp:nvSpPr>
      <dsp:spPr>
        <a:xfrm>
          <a:off x="2302953" y="1632700"/>
          <a:ext cx="1759765" cy="703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Dia 2</a:t>
          </a:r>
        </a:p>
      </dsp:txBody>
      <dsp:txXfrm>
        <a:off x="2302953" y="1632700"/>
        <a:ext cx="1759765" cy="703906"/>
      </dsp:txXfrm>
    </dsp:sp>
    <dsp:sp modelId="{BF314281-C660-40AB-BBEE-C8211BA91995}">
      <dsp:nvSpPr>
        <dsp:cNvPr id="0" name=""/>
        <dsp:cNvSpPr/>
      </dsp:nvSpPr>
      <dsp:spPr>
        <a:xfrm>
          <a:off x="2302953" y="2336606"/>
          <a:ext cx="1759765" cy="1449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 err="1"/>
            <a:t>Templates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 err="1"/>
            <a:t>Props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 err="1"/>
            <a:t>State</a:t>
          </a:r>
          <a:endParaRPr lang="pt-BR" sz="1200" kern="1200" dirty="0"/>
        </a:p>
      </dsp:txBody>
      <dsp:txXfrm>
        <a:off x="2302953" y="2336606"/>
        <a:ext cx="1759765" cy="1449360"/>
      </dsp:txXfrm>
    </dsp:sp>
    <dsp:sp modelId="{D735EB1D-A509-407D-B1E8-5FE23B344BA0}">
      <dsp:nvSpPr>
        <dsp:cNvPr id="0" name=""/>
        <dsp:cNvSpPr/>
      </dsp:nvSpPr>
      <dsp:spPr>
        <a:xfrm>
          <a:off x="4309086" y="1632700"/>
          <a:ext cx="1759765" cy="703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Dia 3</a:t>
          </a:r>
        </a:p>
      </dsp:txBody>
      <dsp:txXfrm>
        <a:off x="4309086" y="1632700"/>
        <a:ext cx="1759765" cy="703906"/>
      </dsp:txXfrm>
    </dsp:sp>
    <dsp:sp modelId="{33A0C314-5EB7-4E98-BE9E-6CEB274BC566}">
      <dsp:nvSpPr>
        <dsp:cNvPr id="0" name=""/>
        <dsp:cNvSpPr/>
      </dsp:nvSpPr>
      <dsp:spPr>
        <a:xfrm>
          <a:off x="4309086" y="2336606"/>
          <a:ext cx="1759765" cy="1449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Navegação</a:t>
          </a:r>
        </a:p>
      </dsp:txBody>
      <dsp:txXfrm>
        <a:off x="4309086" y="2336606"/>
        <a:ext cx="1759765" cy="1449360"/>
      </dsp:txXfrm>
    </dsp:sp>
    <dsp:sp modelId="{06CA8E5F-7C3F-4923-B8E0-9B7974A2E09A}">
      <dsp:nvSpPr>
        <dsp:cNvPr id="0" name=""/>
        <dsp:cNvSpPr/>
      </dsp:nvSpPr>
      <dsp:spPr>
        <a:xfrm>
          <a:off x="6315219" y="1632700"/>
          <a:ext cx="1759765" cy="703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Dia 4</a:t>
          </a:r>
        </a:p>
      </dsp:txBody>
      <dsp:txXfrm>
        <a:off x="6315219" y="1632700"/>
        <a:ext cx="1759765" cy="703906"/>
      </dsp:txXfrm>
    </dsp:sp>
    <dsp:sp modelId="{F2DC3790-3755-4D80-B0C2-0DE8814C68A8}">
      <dsp:nvSpPr>
        <dsp:cNvPr id="0" name=""/>
        <dsp:cNvSpPr/>
      </dsp:nvSpPr>
      <dsp:spPr>
        <a:xfrm>
          <a:off x="6315219" y="2336606"/>
          <a:ext cx="1759765" cy="1449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 err="1"/>
            <a:t>Strapi</a:t>
          </a:r>
          <a:endParaRPr lang="pt-BR" sz="1200" kern="1200" dirty="0"/>
        </a:p>
      </dsp:txBody>
      <dsp:txXfrm>
        <a:off x="6315219" y="2336606"/>
        <a:ext cx="1759765" cy="1449360"/>
      </dsp:txXfrm>
    </dsp:sp>
    <dsp:sp modelId="{95DCA7C6-4A6C-46F4-9F0C-8D6DCD7423A4}">
      <dsp:nvSpPr>
        <dsp:cNvPr id="0" name=""/>
        <dsp:cNvSpPr/>
      </dsp:nvSpPr>
      <dsp:spPr>
        <a:xfrm>
          <a:off x="8321353" y="1632700"/>
          <a:ext cx="1759765" cy="703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Dia 5</a:t>
          </a:r>
        </a:p>
      </dsp:txBody>
      <dsp:txXfrm>
        <a:off x="8321353" y="1632700"/>
        <a:ext cx="1759765" cy="703906"/>
      </dsp:txXfrm>
    </dsp:sp>
    <dsp:sp modelId="{68AAC8BF-014E-420F-A05E-D5E2AF567742}">
      <dsp:nvSpPr>
        <dsp:cNvPr id="0" name=""/>
        <dsp:cNvSpPr/>
      </dsp:nvSpPr>
      <dsp:spPr>
        <a:xfrm>
          <a:off x="8321353" y="2336606"/>
          <a:ext cx="1759765" cy="1449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 err="1"/>
            <a:t>Axios</a:t>
          </a:r>
          <a:r>
            <a:rPr lang="pt-BR" sz="1200" kern="1200" dirty="0"/>
            <a:t> (</a:t>
          </a:r>
          <a:r>
            <a:rPr lang="pt-BR" sz="1200" kern="1200" dirty="0" err="1"/>
            <a:t>React+Strapi</a:t>
          </a:r>
          <a:r>
            <a:rPr lang="pt-BR" sz="1200" kern="1200" dirty="0"/>
            <a:t>)</a:t>
          </a:r>
        </a:p>
      </dsp:txBody>
      <dsp:txXfrm>
        <a:off x="8321353" y="2336606"/>
        <a:ext cx="1759765" cy="1449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4E44B-C3C0-4A78-BB99-E15763C34800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E035E-EAC4-4937-B6D0-44E6ADC79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44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874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79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103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565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492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883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182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881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84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714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990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002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633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822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959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799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68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gif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gi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5" Type="http://schemas.openxmlformats.org/officeDocument/2006/relationships/image" Target="../media/image26.png"/><Relationship Id="rId10" Type="http://schemas.openxmlformats.org/officeDocument/2006/relationships/image" Target="../media/image21.jpeg"/><Relationship Id="rId4" Type="http://schemas.openxmlformats.org/officeDocument/2006/relationships/image" Target="../media/image10.png"/><Relationship Id="rId9" Type="http://schemas.openxmlformats.org/officeDocument/2006/relationships/image" Target="../media/image20.jpe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pt-br/" TargetMode="Externa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5400" y="1412777"/>
            <a:ext cx="9649072" cy="2187674"/>
          </a:xfrm>
        </p:spPr>
        <p:txBody>
          <a:bodyPr>
            <a:noAutofit/>
          </a:bodyPr>
          <a:lstStyle/>
          <a:p>
            <a:r>
              <a:rPr lang="pt-BR" sz="4800" dirty="0"/>
              <a:t>Aula Extra</a:t>
            </a:r>
            <a:br>
              <a:rPr lang="pt-BR" sz="4800" dirty="0"/>
            </a:br>
            <a:r>
              <a:rPr lang="pt-BR" sz="4800" dirty="0" err="1"/>
              <a:t>ReactJS</a:t>
            </a:r>
            <a:r>
              <a:rPr lang="pt-BR" sz="4800" dirty="0"/>
              <a:t> e </a:t>
            </a:r>
            <a:r>
              <a:rPr lang="pt-BR" sz="4800" dirty="0" err="1"/>
              <a:t>Strapi</a:t>
            </a:r>
            <a:r>
              <a:rPr lang="pt-BR" sz="4800" dirty="0"/>
              <a:t> – Dia 1</a:t>
            </a:r>
            <a:endParaRPr lang="pt-BR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7568" y="5301208"/>
            <a:ext cx="6400800" cy="1104528"/>
          </a:xfrm>
        </p:spPr>
        <p:txBody>
          <a:bodyPr/>
          <a:lstStyle/>
          <a:p>
            <a:pPr algn="l"/>
            <a:r>
              <a:rPr lang="pt-BR" dirty="0"/>
              <a:t>Professor: Carlos Alberto</a:t>
            </a:r>
          </a:p>
          <a:p>
            <a:pPr algn="l"/>
            <a:r>
              <a:rPr lang="pt-BR" dirty="0" err="1"/>
              <a:t>Email</a:t>
            </a:r>
            <a:r>
              <a:rPr lang="pt-BR" dirty="0"/>
              <a:t>: carloswgama@gmail.com</a:t>
            </a:r>
          </a:p>
        </p:txBody>
      </p:sp>
    </p:spTree>
    <p:extLst>
      <p:ext uri="{BB962C8B-B14F-4D97-AF65-F5344CB8AC3E}">
        <p14:creationId xmlns:p14="http://schemas.microsoft.com/office/powerpoint/2010/main" val="305480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Estrutura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525963"/>
          </a:xfrm>
        </p:spPr>
        <p:txBody>
          <a:bodyPr>
            <a:normAutofit/>
          </a:bodyPr>
          <a:lstStyle/>
          <a:p>
            <a:r>
              <a:rPr lang="pt-BR" sz="1800" dirty="0"/>
              <a:t>Ao abrir o arquivo App.js podemos ver a estrutura de como criar uma página como função.</a:t>
            </a:r>
          </a:p>
          <a:p>
            <a:pPr lvl="1"/>
            <a:r>
              <a:rPr lang="pt-BR" sz="1800" dirty="0"/>
              <a:t>No </a:t>
            </a:r>
            <a:r>
              <a:rPr lang="pt-BR" sz="1800" dirty="0" err="1"/>
              <a:t>React</a:t>
            </a:r>
            <a:r>
              <a:rPr lang="pt-BR" sz="1800" dirty="0"/>
              <a:t> é possível renderizar uma página usando função ou classe, sendo função hoje o modelo padrão.</a:t>
            </a:r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pPr lvl="1"/>
            <a:r>
              <a:rPr lang="pt-BR" sz="1800" dirty="0"/>
              <a:t>Caso esteja usando o </a:t>
            </a:r>
            <a:r>
              <a:rPr lang="pt-BR" sz="1800" dirty="0" err="1"/>
              <a:t>VSCode</a:t>
            </a:r>
            <a:r>
              <a:rPr lang="pt-BR" sz="1800" dirty="0"/>
              <a:t>, instale a extensão </a:t>
            </a:r>
            <a:r>
              <a:rPr lang="pt-BR" sz="1800" dirty="0" err="1"/>
              <a:t>Simple</a:t>
            </a:r>
            <a:r>
              <a:rPr lang="pt-BR" sz="1800" dirty="0"/>
              <a:t> </a:t>
            </a:r>
            <a:r>
              <a:rPr lang="pt-BR" sz="1800" dirty="0" err="1"/>
              <a:t>React</a:t>
            </a:r>
            <a:r>
              <a:rPr lang="pt-BR" sz="1800" dirty="0"/>
              <a:t> </a:t>
            </a:r>
            <a:r>
              <a:rPr lang="pt-BR" sz="1800" dirty="0" err="1"/>
              <a:t>Snippet</a:t>
            </a:r>
            <a:r>
              <a:rPr lang="pt-BR" sz="1800" dirty="0"/>
              <a:t> para ter os atalhos do </a:t>
            </a:r>
            <a:r>
              <a:rPr lang="pt-BR" sz="1800" dirty="0" err="1"/>
              <a:t>React</a:t>
            </a:r>
            <a:endParaRPr lang="pt-BR" sz="1800" dirty="0"/>
          </a:p>
          <a:p>
            <a:pPr lvl="1"/>
            <a:endParaRPr lang="pt-BR" sz="18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0B24F92-A577-496D-92FA-FE7CB5B0F9C0}"/>
              </a:ext>
            </a:extLst>
          </p:cNvPr>
          <p:cNvSpPr txBox="1"/>
          <p:nvPr/>
        </p:nvSpPr>
        <p:spPr>
          <a:xfrm>
            <a:off x="479376" y="3284984"/>
            <a:ext cx="4320480" cy="923330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PaginaExemplo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Olá mundo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00C28B6-86DE-4CBF-87C6-21D3F644B13A}"/>
              </a:ext>
            </a:extLst>
          </p:cNvPr>
          <p:cNvSpPr txBox="1"/>
          <p:nvPr/>
        </p:nvSpPr>
        <p:spPr>
          <a:xfrm>
            <a:off x="5347682" y="3284984"/>
            <a:ext cx="6094476" cy="1754326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Pagina1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render() {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Ola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mundo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7401DD6-73C8-405D-AE35-CDCD53CDAA45}"/>
              </a:ext>
            </a:extLst>
          </p:cNvPr>
          <p:cNvSpPr txBox="1"/>
          <p:nvPr/>
        </p:nvSpPr>
        <p:spPr>
          <a:xfrm>
            <a:off x="479376" y="2977207"/>
            <a:ext cx="76815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400" dirty="0"/>
              <a:t>Função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6EC82E1-0773-47D2-877C-8175B2CA0270}"/>
              </a:ext>
            </a:extLst>
          </p:cNvPr>
          <p:cNvSpPr txBox="1"/>
          <p:nvPr/>
        </p:nvSpPr>
        <p:spPr>
          <a:xfrm>
            <a:off x="5347682" y="2977206"/>
            <a:ext cx="68159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400" dirty="0"/>
              <a:t>Classe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F4A060C-B09E-4773-8FE0-9BE756034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5715000"/>
            <a:ext cx="3431469" cy="872498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65592906-AD73-4325-BB08-10DF17C4A614}"/>
              </a:ext>
            </a:extLst>
          </p:cNvPr>
          <p:cNvSpPr txBox="1"/>
          <p:nvPr/>
        </p:nvSpPr>
        <p:spPr>
          <a:xfrm>
            <a:off x="1415480" y="4208314"/>
            <a:ext cx="109517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400" dirty="0" err="1"/>
              <a:t>Snippet</a:t>
            </a:r>
            <a:r>
              <a:rPr lang="pt-BR" sz="1400" dirty="0"/>
              <a:t>: </a:t>
            </a:r>
            <a:r>
              <a:rPr lang="pt-BR" sz="1400" dirty="0" err="1"/>
              <a:t>ffc</a:t>
            </a:r>
            <a:endParaRPr lang="pt-BR" sz="14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76C4619-D322-4D50-AEB6-C781078DE300}"/>
              </a:ext>
            </a:extLst>
          </p:cNvPr>
          <p:cNvSpPr txBox="1"/>
          <p:nvPr/>
        </p:nvSpPr>
        <p:spPr>
          <a:xfrm>
            <a:off x="7824192" y="5039310"/>
            <a:ext cx="106150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400" dirty="0" err="1"/>
              <a:t>Snippet</a:t>
            </a:r>
            <a:r>
              <a:rPr lang="pt-BR" sz="1400" dirty="0"/>
              <a:t>: </a:t>
            </a:r>
            <a:r>
              <a:rPr lang="pt-BR" sz="1400" dirty="0" err="1"/>
              <a:t>cc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64754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6" grpId="0" animBg="1"/>
      <p:bldP spid="23" grpId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Estrutura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675519"/>
          </a:xfrm>
        </p:spPr>
        <p:txBody>
          <a:bodyPr>
            <a:normAutofit/>
          </a:bodyPr>
          <a:lstStyle/>
          <a:p>
            <a:r>
              <a:rPr lang="pt-BR" sz="1800" dirty="0"/>
              <a:t>Dentro do retorno da função ou do método render, é onde fica nossas </a:t>
            </a:r>
            <a:r>
              <a:rPr lang="pt-BR" sz="1800" dirty="0" err="1"/>
              <a:t>tags</a:t>
            </a:r>
            <a:r>
              <a:rPr lang="pt-BR" sz="1800" dirty="0"/>
              <a:t> </a:t>
            </a:r>
            <a:r>
              <a:rPr lang="pt-BR" sz="1800" dirty="0" err="1"/>
              <a:t>html</a:t>
            </a:r>
            <a:r>
              <a:rPr lang="pt-BR" sz="1800" dirty="0"/>
              <a:t> que já conhecemos do HTML normal.</a:t>
            </a:r>
          </a:p>
          <a:p>
            <a:pPr lvl="1"/>
            <a:endParaRPr lang="pt-BR" sz="18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AC3CDB-E92D-4DCD-BB13-08E13353DAD3}"/>
              </a:ext>
            </a:extLst>
          </p:cNvPr>
          <p:cNvSpPr txBox="1"/>
          <p:nvPr/>
        </p:nvSpPr>
        <p:spPr>
          <a:xfrm>
            <a:off x="618016" y="2924944"/>
            <a:ext cx="3821800" cy="2308324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App()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"exemplo"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Nossa aula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Bem vindos!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B1746A47-CEAC-4B77-A961-BBDA4CC1CC5F}"/>
              </a:ext>
            </a:extLst>
          </p:cNvPr>
          <p:cNvSpPr txBox="1">
            <a:spLocks/>
          </p:cNvSpPr>
          <p:nvPr/>
        </p:nvSpPr>
        <p:spPr>
          <a:xfrm>
            <a:off x="4439816" y="2924944"/>
            <a:ext cx="7416824" cy="25922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Essas </a:t>
            </a:r>
            <a:r>
              <a:rPr lang="pt-BR" sz="1800" dirty="0" err="1"/>
              <a:t>tags</a:t>
            </a:r>
            <a:r>
              <a:rPr lang="pt-BR" sz="1800" dirty="0"/>
              <a:t> na realidade são outros componentes </a:t>
            </a:r>
            <a:r>
              <a:rPr lang="pt-BR" sz="1800" dirty="0" err="1"/>
              <a:t>React</a:t>
            </a:r>
            <a:r>
              <a:rPr lang="pt-BR" sz="1800" dirty="0"/>
              <a:t> que simulam as </a:t>
            </a:r>
            <a:r>
              <a:rPr lang="pt-BR" sz="1800" dirty="0" err="1"/>
              <a:t>tags</a:t>
            </a:r>
            <a:r>
              <a:rPr lang="pt-BR" sz="1800" dirty="0"/>
              <a:t> do </a:t>
            </a:r>
            <a:r>
              <a:rPr lang="pt-BR" sz="1800" dirty="0" err="1"/>
              <a:t>html</a:t>
            </a:r>
            <a:r>
              <a:rPr lang="pt-BR" sz="1800" dirty="0"/>
              <a:t> e no final são convertidos para HTML.</a:t>
            </a:r>
          </a:p>
          <a:p>
            <a:endParaRPr lang="pt-BR" sz="1800" dirty="0"/>
          </a:p>
          <a:p>
            <a:r>
              <a:rPr lang="pt-BR" sz="1800" dirty="0"/>
              <a:t>Por isso podemos ter algumas alterações como ao invés de usar o atributo </a:t>
            </a:r>
            <a:r>
              <a:rPr lang="pt-BR" sz="1800" dirty="0" err="1"/>
              <a:t>class</a:t>
            </a:r>
            <a:r>
              <a:rPr lang="pt-BR" sz="1800" dirty="0"/>
              <a:t> usamos </a:t>
            </a:r>
            <a:r>
              <a:rPr lang="pt-BR" sz="1800" dirty="0" err="1"/>
              <a:t>className</a:t>
            </a:r>
            <a:r>
              <a:rPr lang="pt-BR" sz="1800" dirty="0"/>
              <a:t>.</a:t>
            </a:r>
          </a:p>
          <a:p>
            <a:endParaRPr lang="pt-BR" sz="1800" dirty="0"/>
          </a:p>
          <a:p>
            <a:r>
              <a:rPr lang="pt-BR" sz="1800" dirty="0"/>
              <a:t>Toda função que criamos também é um componente, e pode ser chamada como uma </a:t>
            </a:r>
            <a:r>
              <a:rPr lang="pt-BR" sz="1800" dirty="0" err="1"/>
              <a:t>tag</a:t>
            </a:r>
            <a:r>
              <a:rPr lang="pt-BR" sz="1800" dirty="0"/>
              <a:t> &lt;</a:t>
            </a:r>
            <a:r>
              <a:rPr lang="pt-BR" sz="1800" dirty="0" err="1"/>
              <a:t>NomeFuncao</a:t>
            </a:r>
            <a:r>
              <a:rPr lang="pt-BR" sz="1800" dirty="0"/>
              <a:t>&gt;</a:t>
            </a:r>
          </a:p>
          <a:p>
            <a:pPr lvl="1"/>
            <a:endParaRPr lang="pt-BR" sz="18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89E0F3F-E34E-4B7D-91A1-0FE55751BCE6}"/>
              </a:ext>
            </a:extLst>
          </p:cNvPr>
          <p:cNvSpPr txBox="1"/>
          <p:nvPr/>
        </p:nvSpPr>
        <p:spPr>
          <a:xfrm>
            <a:off x="767408" y="5373216"/>
            <a:ext cx="3456384" cy="1384995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ReactDOM.render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React.StrictMode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u="sng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&lt;App</a:t>
            </a:r>
            <a:r>
              <a:rPr lang="pt-BR" sz="1400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u="sng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1" u="sng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React.StrictMode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DFC231-40A0-4459-AC6D-D00F9AFE30D2}"/>
              </a:ext>
            </a:extLst>
          </p:cNvPr>
          <p:cNvSpPr txBox="1"/>
          <p:nvPr/>
        </p:nvSpPr>
        <p:spPr>
          <a:xfrm>
            <a:off x="4223792" y="5823419"/>
            <a:ext cx="496161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Arquivo index.js chamando o componente App</a:t>
            </a:r>
          </a:p>
        </p:txBody>
      </p:sp>
    </p:spTree>
    <p:extLst>
      <p:ext uri="{BB962C8B-B14F-4D97-AF65-F5344CB8AC3E}">
        <p14:creationId xmlns:p14="http://schemas.microsoft.com/office/powerpoint/2010/main" val="42769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Praticando!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1539615"/>
          </a:xfrm>
        </p:spPr>
        <p:txBody>
          <a:bodyPr>
            <a:normAutofit/>
          </a:bodyPr>
          <a:lstStyle/>
          <a:p>
            <a:r>
              <a:rPr lang="pt-BR" sz="1800" dirty="0"/>
              <a:t>Para organizar nosso projeto crie um arquivo </a:t>
            </a:r>
            <a:r>
              <a:rPr lang="pt-BR" sz="1800" u="sng" dirty="0"/>
              <a:t>index.js</a:t>
            </a:r>
            <a:r>
              <a:rPr lang="pt-BR" sz="1800" dirty="0"/>
              <a:t> com uma função </a:t>
            </a:r>
            <a:r>
              <a:rPr lang="pt-BR" sz="1800" dirty="0" err="1"/>
              <a:t>HomePage</a:t>
            </a:r>
            <a:r>
              <a:rPr lang="pt-BR" sz="1800" dirty="0"/>
              <a:t> e </a:t>
            </a:r>
            <a:r>
              <a:rPr lang="pt-BR" sz="1800" u="sng" dirty="0"/>
              <a:t>styles.css</a:t>
            </a:r>
            <a:r>
              <a:rPr lang="pt-BR" sz="1800" dirty="0"/>
              <a:t> dentro da pasta </a:t>
            </a:r>
            <a:r>
              <a:rPr lang="pt-BR" sz="1800" u="sng" dirty="0"/>
              <a:t>/</a:t>
            </a:r>
            <a:r>
              <a:rPr lang="pt-BR" sz="1800" u="sng" dirty="0" err="1"/>
              <a:t>src</a:t>
            </a:r>
            <a:r>
              <a:rPr lang="pt-BR" sz="1800" u="sng" dirty="0"/>
              <a:t>/</a:t>
            </a:r>
            <a:r>
              <a:rPr lang="pt-BR" sz="1800" u="sng" dirty="0" err="1"/>
              <a:t>pages</a:t>
            </a:r>
            <a:r>
              <a:rPr lang="pt-BR" sz="1800" u="sng" dirty="0"/>
              <a:t>/home.</a:t>
            </a:r>
          </a:p>
          <a:p>
            <a:endParaRPr lang="pt-BR" sz="1800" u="sng" dirty="0"/>
          </a:p>
          <a:p>
            <a:r>
              <a:rPr lang="pt-BR" sz="1800" dirty="0"/>
              <a:t>E o chame no </a:t>
            </a:r>
            <a:r>
              <a:rPr lang="pt-BR" sz="1800" u="sng" dirty="0"/>
              <a:t>/</a:t>
            </a:r>
            <a:r>
              <a:rPr lang="pt-BR" sz="1800" u="sng" dirty="0" err="1"/>
              <a:t>src</a:t>
            </a:r>
            <a:r>
              <a:rPr lang="pt-BR" sz="1800" u="sng" dirty="0"/>
              <a:t>/index.js</a:t>
            </a:r>
            <a:r>
              <a:rPr lang="pt-BR" sz="1800" dirty="0"/>
              <a:t>  no lugar do componente </a:t>
            </a:r>
            <a:r>
              <a:rPr lang="pt-BR" sz="1800" u="sng" dirty="0"/>
              <a:t>App</a:t>
            </a:r>
          </a:p>
          <a:p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DE98244-04D5-4342-8CB8-A517972C0FBA}"/>
              </a:ext>
            </a:extLst>
          </p:cNvPr>
          <p:cNvSpPr txBox="1"/>
          <p:nvPr/>
        </p:nvSpPr>
        <p:spPr>
          <a:xfrm>
            <a:off x="479376" y="3871337"/>
            <a:ext cx="4608512" cy="2031325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'./styles.css'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HomePage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Ola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mundo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HomePage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1574751-1B5F-4F84-AF9D-7E0798DC1222}"/>
              </a:ext>
            </a:extLst>
          </p:cNvPr>
          <p:cNvSpPr txBox="1"/>
          <p:nvPr/>
        </p:nvSpPr>
        <p:spPr>
          <a:xfrm>
            <a:off x="5487924" y="3871337"/>
            <a:ext cx="6094476" cy="2585323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... */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HomePage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pages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/home'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ReactDOM.render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React.StrictMode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HomePage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React.StrictMode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DCF918F-E328-4BAD-A49F-DBB3CB0BD536}"/>
              </a:ext>
            </a:extLst>
          </p:cNvPr>
          <p:cNvSpPr txBox="1"/>
          <p:nvPr/>
        </p:nvSpPr>
        <p:spPr>
          <a:xfrm>
            <a:off x="2820921" y="3563560"/>
            <a:ext cx="226696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400" dirty="0"/>
              <a:t>/</a:t>
            </a:r>
            <a:r>
              <a:rPr lang="pt-BR" sz="1400" dirty="0" err="1"/>
              <a:t>src</a:t>
            </a:r>
            <a:r>
              <a:rPr lang="pt-BR" sz="1400" dirty="0"/>
              <a:t>/</a:t>
            </a:r>
            <a:r>
              <a:rPr lang="pt-BR" sz="1400" dirty="0" err="1"/>
              <a:t>pages</a:t>
            </a:r>
            <a:r>
              <a:rPr lang="pt-BR" sz="1400" dirty="0"/>
              <a:t>/home/index.js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F7C298-A7DB-4BFB-963D-71FAD8C76EB6}"/>
              </a:ext>
            </a:extLst>
          </p:cNvPr>
          <p:cNvSpPr txBox="1"/>
          <p:nvPr/>
        </p:nvSpPr>
        <p:spPr>
          <a:xfrm>
            <a:off x="10378224" y="3563560"/>
            <a:ext cx="120417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400" dirty="0"/>
              <a:t>/</a:t>
            </a:r>
            <a:r>
              <a:rPr lang="pt-BR" sz="1400" dirty="0" err="1"/>
              <a:t>src</a:t>
            </a:r>
            <a:r>
              <a:rPr lang="pt-BR" sz="1400" dirty="0"/>
              <a:t>/index.js</a:t>
            </a:r>
          </a:p>
        </p:txBody>
      </p:sp>
    </p:spTree>
    <p:extLst>
      <p:ext uri="{BB962C8B-B14F-4D97-AF65-F5344CB8AC3E}">
        <p14:creationId xmlns:p14="http://schemas.microsoft.com/office/powerpoint/2010/main" val="333211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8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Praticando!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1539615"/>
          </a:xfrm>
        </p:spPr>
        <p:txBody>
          <a:bodyPr>
            <a:normAutofit/>
          </a:bodyPr>
          <a:lstStyle/>
          <a:p>
            <a:r>
              <a:rPr lang="pt-BR" sz="1800" dirty="0"/>
              <a:t>Vamos criar a tela </a:t>
            </a:r>
            <a:r>
              <a:rPr lang="pt-BR" sz="1800" u="sng" dirty="0"/>
              <a:t>home</a:t>
            </a:r>
            <a:r>
              <a:rPr lang="pt-BR" sz="1800" dirty="0"/>
              <a:t>! Mas é ao invés de por TODO </a:t>
            </a:r>
            <a:r>
              <a:rPr lang="pt-BR" sz="1800" dirty="0" err="1"/>
              <a:t>html</a:t>
            </a:r>
            <a:r>
              <a:rPr lang="pt-BR" sz="1800" dirty="0"/>
              <a:t> num arquivo só, é uma boa prática </a:t>
            </a:r>
            <a:r>
              <a:rPr lang="pt-BR" sz="1800" u="sng" dirty="0"/>
              <a:t>fragmentar</a:t>
            </a:r>
            <a:r>
              <a:rPr lang="pt-BR" sz="1800" dirty="0"/>
              <a:t> elementos </a:t>
            </a:r>
            <a:r>
              <a:rPr lang="pt-BR" sz="1800" u="sng" dirty="0"/>
              <a:t>grandes</a:t>
            </a:r>
            <a:r>
              <a:rPr lang="pt-BR" sz="1800" dirty="0"/>
              <a:t> ou </a:t>
            </a:r>
            <a:r>
              <a:rPr lang="pt-BR" sz="1800" u="sng" dirty="0"/>
              <a:t>repetidos</a:t>
            </a:r>
            <a:r>
              <a:rPr lang="pt-BR" sz="1800" dirty="0"/>
              <a:t>!</a:t>
            </a:r>
            <a:endParaRPr lang="pt-BR" sz="1800" u="sng" dirty="0"/>
          </a:p>
          <a:p>
            <a:endParaRPr lang="pt-BR" sz="1800" u="sng" dirty="0"/>
          </a:p>
          <a:p>
            <a:pPr lvl="1"/>
            <a:endParaRPr lang="pt-BR" sz="18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E30DC93-7F94-480F-B68D-B023E7C1A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66" y="3223539"/>
            <a:ext cx="6699291" cy="322979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D9142E1-A0C9-4966-BDDF-F034DE3CBCB8}"/>
              </a:ext>
            </a:extLst>
          </p:cNvPr>
          <p:cNvSpPr txBox="1"/>
          <p:nvPr/>
        </p:nvSpPr>
        <p:spPr>
          <a:xfrm>
            <a:off x="8112224" y="2852936"/>
            <a:ext cx="17075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Header grande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B9FACF6-29D8-4D8A-B0CF-0EB8CA10F919}"/>
              </a:ext>
            </a:extLst>
          </p:cNvPr>
          <p:cNvSpPr txBox="1"/>
          <p:nvPr/>
        </p:nvSpPr>
        <p:spPr>
          <a:xfrm>
            <a:off x="7968208" y="4971946"/>
            <a:ext cx="24994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Card de vídeo repetido</a:t>
            </a: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49673F5D-7BC4-4F72-9DC3-C7D73548B9BB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951957" y="3037602"/>
            <a:ext cx="1160267" cy="35510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A09C7EBE-7143-4806-97FA-BAB6E8EC6A8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240016" y="4180883"/>
            <a:ext cx="1728192" cy="9757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28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Criando o header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1539615"/>
          </a:xfrm>
        </p:spPr>
        <p:txBody>
          <a:bodyPr>
            <a:normAutofit/>
          </a:bodyPr>
          <a:lstStyle/>
          <a:p>
            <a:r>
              <a:rPr lang="pt-BR" sz="1800" dirty="0"/>
              <a:t>Então vamos montar nossa tela em etapas!</a:t>
            </a:r>
          </a:p>
          <a:p>
            <a:endParaRPr lang="pt-BR" sz="1800" u="sng" dirty="0"/>
          </a:p>
          <a:p>
            <a:r>
              <a:rPr lang="pt-BR" sz="1800" dirty="0"/>
              <a:t>Crie um arquivo </a:t>
            </a:r>
            <a:r>
              <a:rPr lang="pt-BR" sz="1800" u="sng" dirty="0"/>
              <a:t>header.js</a:t>
            </a:r>
            <a:r>
              <a:rPr lang="pt-BR" sz="1800" dirty="0"/>
              <a:t> e </a:t>
            </a:r>
            <a:r>
              <a:rPr lang="pt-BR" sz="1800" u="sng" dirty="0"/>
              <a:t>header.css</a:t>
            </a:r>
            <a:r>
              <a:rPr lang="pt-BR" sz="1800" dirty="0"/>
              <a:t> em </a:t>
            </a:r>
            <a:r>
              <a:rPr lang="pt-BR" sz="1800" u="sng" dirty="0"/>
              <a:t>/</a:t>
            </a:r>
            <a:r>
              <a:rPr lang="pt-BR" sz="1800" u="sng" dirty="0" err="1"/>
              <a:t>src</a:t>
            </a:r>
            <a:r>
              <a:rPr lang="pt-BR" sz="1800" u="sng" dirty="0"/>
              <a:t>/</a:t>
            </a:r>
            <a:r>
              <a:rPr lang="pt-BR" sz="1800" u="sng" dirty="0" err="1"/>
              <a:t>pages</a:t>
            </a:r>
            <a:r>
              <a:rPr lang="pt-BR" sz="1800" u="sng" dirty="0"/>
              <a:t>/home/</a:t>
            </a:r>
            <a:r>
              <a:rPr lang="pt-BR" sz="1800" u="sng" dirty="0" err="1"/>
              <a:t>components</a:t>
            </a:r>
            <a:r>
              <a:rPr lang="pt-BR" sz="1800" u="sng" dirty="0"/>
              <a:t>/ </a:t>
            </a:r>
            <a:r>
              <a:rPr lang="pt-BR" sz="1800" dirty="0"/>
              <a:t>(teremos mais componentes nessa pasta, por isso não criamos como index.js)</a:t>
            </a:r>
          </a:p>
          <a:p>
            <a:endParaRPr lang="pt-BR" sz="1800" u="sng" dirty="0"/>
          </a:p>
          <a:p>
            <a:pPr lvl="1"/>
            <a:endParaRPr lang="pt-BR" sz="1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49424FC-C66D-47D4-BDBF-9E4CFDF3C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66660"/>
            <a:ext cx="12192000" cy="51709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DF1076F-92C2-4EC6-9F82-4F6A8E8B9B66}"/>
              </a:ext>
            </a:extLst>
          </p:cNvPr>
          <p:cNvSpPr txBox="1"/>
          <p:nvPr/>
        </p:nvSpPr>
        <p:spPr>
          <a:xfrm>
            <a:off x="609600" y="5075892"/>
            <a:ext cx="31502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Cor: #132E32</a:t>
            </a:r>
          </a:p>
          <a:p>
            <a:r>
              <a:rPr lang="pt-BR" dirty="0"/>
              <a:t>Largura: 54opx (sem bordas)</a:t>
            </a:r>
          </a:p>
          <a:p>
            <a:r>
              <a:rPr lang="pt-BR" dirty="0"/>
              <a:t>Altura: 30px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F62DC49-83D8-46CE-80A6-9114C3966E86}"/>
              </a:ext>
            </a:extLst>
          </p:cNvPr>
          <p:cNvSpPr txBox="1"/>
          <p:nvPr/>
        </p:nvSpPr>
        <p:spPr>
          <a:xfrm>
            <a:off x="8256240" y="5074772"/>
            <a:ext cx="302839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Cor: #53A2BE</a:t>
            </a:r>
          </a:p>
          <a:p>
            <a:r>
              <a:rPr lang="pt-BR" dirty="0"/>
              <a:t>Largura: 6opx (sem bordas)</a:t>
            </a:r>
          </a:p>
          <a:p>
            <a:r>
              <a:rPr lang="pt-BR" dirty="0"/>
              <a:t>Altura: 32px</a:t>
            </a:r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E03C6CD5-9B3F-4277-BD9E-768C45948464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H="1">
            <a:off x="1748510" y="4639691"/>
            <a:ext cx="535222" cy="33718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AE6BA9D8-9645-46F9-807E-949AF9838DBF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H="1">
            <a:off x="9402470" y="4706805"/>
            <a:ext cx="517888" cy="21804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00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Criando o header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1539615"/>
          </a:xfrm>
        </p:spPr>
        <p:txBody>
          <a:bodyPr>
            <a:normAutofit/>
          </a:bodyPr>
          <a:lstStyle/>
          <a:p>
            <a:r>
              <a:rPr lang="pt-BR" sz="1800" dirty="0"/>
              <a:t>Código:</a:t>
            </a:r>
          </a:p>
          <a:p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7658253-554A-417A-8963-DE94D5F21FF8}"/>
              </a:ext>
            </a:extLst>
          </p:cNvPr>
          <p:cNvSpPr txBox="1"/>
          <p:nvPr/>
        </p:nvSpPr>
        <p:spPr>
          <a:xfrm>
            <a:off x="8616280" y="58846"/>
            <a:ext cx="3456384" cy="6740307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#hd-container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#132E32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#hd-logo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#hd-search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#hd-input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540px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-top-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pt-B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border-bottom-left-radius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padding-left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#hd-button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32px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60px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#53A2BE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-top-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pt-B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border-bottom-right-radius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46F53A4-7693-4AB4-BB33-85E1928B3814}"/>
              </a:ext>
            </a:extLst>
          </p:cNvPr>
          <p:cNvSpPr txBox="1"/>
          <p:nvPr/>
        </p:nvSpPr>
        <p:spPr>
          <a:xfrm>
            <a:off x="335360" y="2839084"/>
            <a:ext cx="7995912" cy="3108543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'./header.css'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Header()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hd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-container'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hd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-logo"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Curso Online CWG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hd-search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hd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-input"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'Busque seu vídeo'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hd-button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Buscar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Header;</a:t>
            </a:r>
          </a:p>
        </p:txBody>
      </p:sp>
    </p:spTree>
    <p:extLst>
      <p:ext uri="{BB962C8B-B14F-4D97-AF65-F5344CB8AC3E}">
        <p14:creationId xmlns:p14="http://schemas.microsoft.com/office/powerpoint/2010/main" val="194494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Criando o componente </a:t>
            </a:r>
            <a:r>
              <a:rPr lang="pt-BR" dirty="0" err="1"/>
              <a:t>CardVideo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747527"/>
          </a:xfrm>
        </p:spPr>
        <p:txBody>
          <a:bodyPr>
            <a:normAutofit/>
          </a:bodyPr>
          <a:lstStyle/>
          <a:p>
            <a:r>
              <a:rPr lang="pt-BR" sz="1800" dirty="0"/>
              <a:t>Crie um arquivo </a:t>
            </a:r>
            <a:r>
              <a:rPr lang="pt-BR" sz="1800" u="sng" dirty="0"/>
              <a:t>card-video.js</a:t>
            </a:r>
            <a:r>
              <a:rPr lang="pt-BR" sz="1800" dirty="0"/>
              <a:t> e </a:t>
            </a:r>
            <a:r>
              <a:rPr lang="pt-BR" sz="1800" u="sng" dirty="0"/>
              <a:t>card-video.css</a:t>
            </a:r>
            <a:r>
              <a:rPr lang="pt-BR" sz="1800" dirty="0"/>
              <a:t> em </a:t>
            </a:r>
            <a:r>
              <a:rPr lang="pt-BR" sz="1800" u="sng" dirty="0"/>
              <a:t>/</a:t>
            </a:r>
            <a:r>
              <a:rPr lang="pt-BR" sz="1800" u="sng" dirty="0" err="1"/>
              <a:t>src</a:t>
            </a:r>
            <a:r>
              <a:rPr lang="pt-BR" sz="1800" u="sng" dirty="0"/>
              <a:t>/</a:t>
            </a:r>
            <a:r>
              <a:rPr lang="pt-BR" sz="1800" u="sng" dirty="0" err="1"/>
              <a:t>pages</a:t>
            </a:r>
            <a:r>
              <a:rPr lang="pt-BR" sz="1800" u="sng" dirty="0"/>
              <a:t>/home/</a:t>
            </a:r>
            <a:r>
              <a:rPr lang="pt-BR" sz="1800" u="sng" dirty="0" err="1"/>
              <a:t>components</a:t>
            </a:r>
            <a:r>
              <a:rPr lang="pt-BR" sz="1800" u="sng" dirty="0"/>
              <a:t>/</a:t>
            </a:r>
            <a:endParaRPr lang="pt-BR" sz="1800" dirty="0"/>
          </a:p>
          <a:p>
            <a:endParaRPr lang="pt-BR" sz="1800" u="sng" dirty="0"/>
          </a:p>
          <a:p>
            <a:pPr lvl="1"/>
            <a:endParaRPr lang="pt-BR" sz="1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90850F-EB68-4079-8967-E601B72B0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92" y="2780928"/>
            <a:ext cx="2400000" cy="232380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7E8EEC8-8004-435F-AB54-66571026B0AE}"/>
              </a:ext>
            </a:extLst>
          </p:cNvPr>
          <p:cNvSpPr txBox="1"/>
          <p:nvPr/>
        </p:nvSpPr>
        <p:spPr>
          <a:xfrm>
            <a:off x="1487488" y="5661248"/>
            <a:ext cx="28456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Largura e altura de 200px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FDA07F-0727-4320-8AE4-2B715AB5D194}"/>
              </a:ext>
            </a:extLst>
          </p:cNvPr>
          <p:cNvSpPr txBox="1"/>
          <p:nvPr/>
        </p:nvSpPr>
        <p:spPr>
          <a:xfrm>
            <a:off x="4079776" y="3105834"/>
            <a:ext cx="697017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Largura 200px</a:t>
            </a:r>
          </a:p>
          <a:p>
            <a:r>
              <a:rPr lang="pt-BR" dirty="0"/>
              <a:t>Altura 100px</a:t>
            </a:r>
          </a:p>
          <a:p>
            <a:r>
              <a:rPr lang="pt-BR" dirty="0"/>
              <a:t>Usar uma imagem aleatória de http://lorempixel.com.br/200/100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B60FA20-3A60-4D87-892F-130F6D621BD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859858" y="3429000"/>
            <a:ext cx="1219918" cy="138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950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Criando o componente </a:t>
            </a:r>
            <a:r>
              <a:rPr lang="pt-BR" dirty="0" err="1"/>
              <a:t>CardVideo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747527"/>
          </a:xfrm>
        </p:spPr>
        <p:txBody>
          <a:bodyPr>
            <a:normAutofit/>
          </a:bodyPr>
          <a:lstStyle/>
          <a:p>
            <a:r>
              <a:rPr lang="pt-BR" sz="1800" dirty="0"/>
              <a:t>Código:</a:t>
            </a:r>
          </a:p>
          <a:p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2300789-3072-4AEC-967F-349FD11014B2}"/>
              </a:ext>
            </a:extLst>
          </p:cNvPr>
          <p:cNvSpPr txBox="1"/>
          <p:nvPr/>
        </p:nvSpPr>
        <p:spPr>
          <a:xfrm>
            <a:off x="8435614" y="335845"/>
            <a:ext cx="3624826" cy="6186309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.cv-container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grey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border-top-left-radius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border-bottom-right-radius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.cv-info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5px</a:t>
            </a:r>
            <a:endParaRPr lang="pt-B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.cv-img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border-top-left-radius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.cv-curso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text-transform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uppercase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.cv-professor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.cv-duracao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4321031-6449-4029-9F1E-1769488782ED}"/>
              </a:ext>
            </a:extLst>
          </p:cNvPr>
          <p:cNvSpPr txBox="1"/>
          <p:nvPr/>
        </p:nvSpPr>
        <p:spPr>
          <a:xfrm>
            <a:off x="609600" y="2996952"/>
            <a:ext cx="7498712" cy="3108543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'./card-video.css'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CardVideo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"cv-container"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'cv-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"http://lorempixel.com.br/200/100"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'cv-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'cv-curso'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curso x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'cv-professor'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Professor João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'cv-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duracao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20min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CardVideo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82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Dica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923991"/>
          </a:xfrm>
        </p:spPr>
        <p:txBody>
          <a:bodyPr>
            <a:normAutofit/>
          </a:bodyPr>
          <a:lstStyle/>
          <a:p>
            <a:r>
              <a:rPr lang="pt-BR" sz="1800" dirty="0"/>
              <a:t>Quando temos vários componentes, para não importa-los e deixar o código assim com várias linhas:</a:t>
            </a: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Podemos criar um novo arquivo </a:t>
            </a:r>
            <a:r>
              <a:rPr lang="pt-BR" sz="1800" u="sng" dirty="0"/>
              <a:t>index.js</a:t>
            </a:r>
            <a:r>
              <a:rPr lang="pt-BR" sz="1800" dirty="0"/>
              <a:t> na pasta </a:t>
            </a:r>
            <a:r>
              <a:rPr lang="pt-BR" sz="1800" dirty="0" err="1"/>
              <a:t>components</a:t>
            </a:r>
            <a:r>
              <a:rPr lang="pt-BR" sz="1800" dirty="0"/>
              <a:t> com o seguinte formato:</a:t>
            </a: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E importa-lo assim:</a:t>
            </a:r>
          </a:p>
          <a:p>
            <a:endParaRPr lang="pt-BR" sz="1800" dirty="0"/>
          </a:p>
          <a:p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CBCE85-4730-4E4B-8140-BDE5DE0D3895}"/>
              </a:ext>
            </a:extLst>
          </p:cNvPr>
          <p:cNvSpPr txBox="1"/>
          <p:nvPr/>
        </p:nvSpPr>
        <p:spPr>
          <a:xfrm>
            <a:off x="2711624" y="2623188"/>
            <a:ext cx="6361130" cy="646331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CardVideo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'./components/card-video'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Header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'./components/header'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D6F40AA-BDF0-4AA8-B30B-7197729AC9E0}"/>
              </a:ext>
            </a:extLst>
          </p:cNvPr>
          <p:cNvSpPr txBox="1"/>
          <p:nvPr/>
        </p:nvSpPr>
        <p:spPr>
          <a:xfrm>
            <a:off x="2435805" y="3933056"/>
            <a:ext cx="6912768" cy="646331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CardVideo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'./card-video'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Header 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'./header'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565029D-7C3B-4DC9-8E1E-FAFBCF542203}"/>
              </a:ext>
            </a:extLst>
          </p:cNvPr>
          <p:cNvSpPr txBox="1"/>
          <p:nvPr/>
        </p:nvSpPr>
        <p:spPr>
          <a:xfrm>
            <a:off x="2279576" y="5391834"/>
            <a:ext cx="6408712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CardVideo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Header 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'./components'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801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 err="1"/>
              <a:t>HomePage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923991"/>
          </a:xfrm>
        </p:spPr>
        <p:txBody>
          <a:bodyPr>
            <a:normAutofit/>
          </a:bodyPr>
          <a:lstStyle/>
          <a:p>
            <a:r>
              <a:rPr lang="pt-BR" sz="1800" dirty="0"/>
              <a:t>Para finalizar, adicione o Header, uma </a:t>
            </a:r>
            <a:r>
              <a:rPr lang="pt-BR" sz="1800" dirty="0" err="1"/>
              <a:t>div</a:t>
            </a:r>
            <a:r>
              <a:rPr lang="pt-BR" sz="1800" dirty="0"/>
              <a:t> com fundo de cor #1D84B5 e altura mínima de 100%. Após o header, crie outra </a:t>
            </a:r>
            <a:r>
              <a:rPr lang="pt-BR" sz="1800" dirty="0" err="1"/>
              <a:t>div</a:t>
            </a:r>
            <a:r>
              <a:rPr lang="pt-BR" sz="1800" dirty="0"/>
              <a:t> contendo os cards alinhados com um </a:t>
            </a:r>
            <a:r>
              <a:rPr lang="pt-BR" sz="1800" dirty="0" err="1"/>
              <a:t>flex</a:t>
            </a:r>
            <a:r>
              <a:rPr lang="pt-BR" sz="1800" dirty="0"/>
              <a:t>-wrap.</a:t>
            </a:r>
          </a:p>
          <a:p>
            <a:endParaRPr lang="pt-BR" sz="1800" dirty="0"/>
          </a:p>
          <a:p>
            <a:endParaRPr lang="pt-BR" sz="1800" u="sng" dirty="0"/>
          </a:p>
          <a:p>
            <a:pPr lvl="1"/>
            <a:endParaRPr lang="pt-BR" sz="1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52ABED-3B89-4DF2-BEC8-374B8DA99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3038220"/>
            <a:ext cx="6672064" cy="334639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1517B0E-09DB-499F-8513-21AE36727421}"/>
              </a:ext>
            </a:extLst>
          </p:cNvPr>
          <p:cNvSpPr txBox="1"/>
          <p:nvPr/>
        </p:nvSpPr>
        <p:spPr>
          <a:xfrm>
            <a:off x="7392144" y="4710782"/>
            <a:ext cx="4104456" cy="1015663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sz="12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Adicionar</a:t>
            </a:r>
            <a:r>
              <a:rPr lang="en-US" sz="12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o commando no .</a:t>
            </a:r>
            <a:r>
              <a:rPr lang="en-US" sz="12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/index.css */</a:t>
            </a:r>
          </a:p>
          <a:p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#root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505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8629CFC6-46A5-4188-A451-80FF0A633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5599243"/>
              </p:ext>
            </p:extLst>
          </p:nvPr>
        </p:nvGraphicFramePr>
        <p:xfrm>
          <a:off x="911424" y="1646720"/>
          <a:ext cx="1008112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teremos nessa aula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9031DBC-C369-4DFE-990D-B729531D0B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8128" y="2180120"/>
            <a:ext cx="3420006" cy="1045894"/>
          </a:xfrm>
          <a:prstGeom prst="rect">
            <a:avLst/>
          </a:prstGeom>
        </p:spPr>
      </p:pic>
      <p:pic>
        <p:nvPicPr>
          <p:cNvPr id="1028" name="Picture 4" descr="O que eu preciso para aprender React? | by Rodolfo Peixoto | Medium">
            <a:extLst>
              <a:ext uri="{FF2B5EF4-FFF2-40B4-BE49-F238E27FC236}">
                <a16:creationId xmlns:a16="http://schemas.microsoft.com/office/drawing/2014/main" id="{2146FAA2-219C-47BB-BE79-BC77C6161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24" y="2128714"/>
            <a:ext cx="2428953" cy="113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4B34187-0091-40FE-B2C6-34C07567026A}"/>
              </a:ext>
            </a:extLst>
          </p:cNvPr>
          <p:cNvCxnSpPr/>
          <p:nvPr/>
        </p:nvCxnSpPr>
        <p:spPr>
          <a:xfrm>
            <a:off x="7032104" y="2128714"/>
            <a:ext cx="0" cy="40324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820522-1FBC-41C4-8BCA-1B43B099E843}"/>
              </a:ext>
            </a:extLst>
          </p:cNvPr>
          <p:cNvSpPr txBox="1"/>
          <p:nvPr/>
        </p:nvSpPr>
        <p:spPr>
          <a:xfrm>
            <a:off x="6843664" y="634724"/>
            <a:ext cx="4940968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/>
              <a:t>Pré-requisito: 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Ter uma noção de HTML, CSS e lógica de programação;</a:t>
            </a:r>
          </a:p>
          <a:p>
            <a:pPr marL="285750" indent="-285750">
              <a:buFontTx/>
              <a:buChar char="-"/>
            </a:pPr>
            <a:r>
              <a:rPr lang="pt-BR" sz="1400" dirty="0" err="1"/>
              <a:t>Git</a:t>
            </a:r>
            <a:endParaRPr lang="pt-BR" sz="1400" dirty="0"/>
          </a:p>
          <a:p>
            <a:pPr marL="285750" indent="-285750">
              <a:buFontTx/>
              <a:buChar char="-"/>
            </a:pPr>
            <a:r>
              <a:rPr lang="pt-BR" sz="1400" dirty="0"/>
              <a:t>Vontade de aprender</a:t>
            </a:r>
          </a:p>
        </p:txBody>
      </p:sp>
    </p:spTree>
    <p:extLst>
      <p:ext uri="{BB962C8B-B14F-4D97-AF65-F5344CB8AC3E}">
        <p14:creationId xmlns:p14="http://schemas.microsoft.com/office/powerpoint/2010/main" val="160232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 err="1"/>
              <a:t>HomePage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923991"/>
          </a:xfrm>
        </p:spPr>
        <p:txBody>
          <a:bodyPr>
            <a:normAutofit/>
          </a:bodyPr>
          <a:lstStyle/>
          <a:p>
            <a:r>
              <a:rPr lang="pt-BR" sz="1800" dirty="0"/>
              <a:t>Código:</a:t>
            </a:r>
          </a:p>
          <a:p>
            <a:endParaRPr lang="pt-BR" sz="1800" dirty="0"/>
          </a:p>
          <a:p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5E55FD-CF36-451B-BA3A-388A4D436856}"/>
              </a:ext>
            </a:extLst>
          </p:cNvPr>
          <p:cNvSpPr txBox="1"/>
          <p:nvPr/>
        </p:nvSpPr>
        <p:spPr>
          <a:xfrm>
            <a:off x="7608168" y="566678"/>
            <a:ext cx="4056874" cy="286232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#home-main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min-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#1D84B5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#home-container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-wrap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wrap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717999-B412-4D1B-A6AD-952C7BC58184}"/>
              </a:ext>
            </a:extLst>
          </p:cNvPr>
          <p:cNvSpPr txBox="1"/>
          <p:nvPr/>
        </p:nvSpPr>
        <p:spPr>
          <a:xfrm>
            <a:off x="541118" y="260648"/>
            <a:ext cx="5914922" cy="6494085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CardVideo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Header }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'./styles.css'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HomePage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"home-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&lt;Header/&gt;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"home-container"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CardVideo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CardVideo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CardVideo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CardVideo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CardVideo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CardVideo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CardVideo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CardVideo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CardVideo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CardVideo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CardVideo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CardVideo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HomePage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3722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Atualizada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376" y="2249424"/>
            <a:ext cx="9731424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baixar o conteúdo da ultima aula, execute: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Ou atualize:</a:t>
            </a:r>
            <a:endParaRPr lang="pt-BR" sz="2000" dirty="0"/>
          </a:p>
          <a:p>
            <a:pPr lvl="1" algn="just"/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1919537" y="2661880"/>
            <a:ext cx="9145015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git</a:t>
            </a:r>
            <a:r>
              <a:rPr lang="pt-BR" sz="2000" dirty="0"/>
              <a:t> clone 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https://github.com/CarlosWGama/aula-react-js </a:t>
            </a:r>
            <a:r>
              <a:rPr lang="pt-BR" sz="2000" dirty="0"/>
              <a:t>./</a:t>
            </a:r>
            <a:r>
              <a:rPr lang="pt-BR" sz="2000" dirty="0" err="1"/>
              <a:t>aula_react</a:t>
            </a:r>
            <a:endParaRPr lang="pt-BR" sz="2000" dirty="0"/>
          </a:p>
          <a:p>
            <a:r>
              <a:rPr lang="pt-BR" sz="2000" dirty="0" err="1"/>
              <a:t>cd</a:t>
            </a:r>
            <a:r>
              <a:rPr lang="pt-BR" sz="2000" dirty="0"/>
              <a:t> aula_ </a:t>
            </a:r>
            <a:r>
              <a:rPr lang="pt-BR" sz="2000" dirty="0" err="1"/>
              <a:t>react</a:t>
            </a:r>
            <a:endParaRPr lang="pt-BR" sz="2000" dirty="0"/>
          </a:p>
          <a:p>
            <a:r>
              <a:rPr lang="pt-BR" sz="2000" dirty="0" err="1"/>
              <a:t>git</a:t>
            </a:r>
            <a:r>
              <a:rPr lang="pt-BR" sz="2000" dirty="0"/>
              <a:t> checkout dia1</a:t>
            </a:r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endParaRPr lang="pt-BR" sz="2000" dirty="0"/>
          </a:p>
          <a:p>
            <a:r>
              <a:rPr lang="pt-BR" sz="2000" dirty="0" err="1"/>
              <a:t>code</a:t>
            </a:r>
            <a:r>
              <a:rPr lang="pt-BR" sz="2000" dirty="0"/>
              <a:t> 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4F6E19A-9FF5-4AFC-A2BD-8D8E205F4123}"/>
              </a:ext>
            </a:extLst>
          </p:cNvPr>
          <p:cNvSpPr/>
          <p:nvPr/>
        </p:nvSpPr>
        <p:spPr>
          <a:xfrm>
            <a:off x="1927783" y="4977121"/>
            <a:ext cx="290656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dirty="0" err="1"/>
              <a:t>git</a:t>
            </a:r>
            <a:r>
              <a:rPr lang="pt-BR" sz="2000" dirty="0"/>
              <a:t> checkout --force dia1</a:t>
            </a:r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9588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9D37D7B-7916-45A8-9CFF-BDB33337D08B}"/>
              </a:ext>
            </a:extLst>
          </p:cNvPr>
          <p:cNvSpPr txBox="1"/>
          <p:nvPr/>
        </p:nvSpPr>
        <p:spPr>
          <a:xfrm>
            <a:off x="2639616" y="1268760"/>
            <a:ext cx="3984863" cy="646331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/>
              <a:t>Figma</a:t>
            </a:r>
            <a:r>
              <a:rPr lang="pt-BR" dirty="0"/>
              <a:t>:</a:t>
            </a:r>
          </a:p>
          <a:p>
            <a:r>
              <a:rPr lang="pt-BR" dirty="0"/>
              <a:t>https://bit.ly/si-ferias-20221-figma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3623445-48EE-40DA-90FB-0384EB68914F}"/>
              </a:ext>
            </a:extLst>
          </p:cNvPr>
          <p:cNvSpPr txBox="1"/>
          <p:nvPr/>
        </p:nvSpPr>
        <p:spPr>
          <a:xfrm>
            <a:off x="6888088" y="1268759"/>
            <a:ext cx="4104456" cy="646331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/>
              <a:t>Github</a:t>
            </a:r>
            <a:r>
              <a:rPr lang="pt-BR" dirty="0"/>
              <a:t>:</a:t>
            </a:r>
          </a:p>
          <a:p>
            <a:r>
              <a:rPr lang="pt-BR" dirty="0"/>
              <a:t>https://bit.ly/si-ferias-20221-github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8B5401F-57D4-493A-AC2D-E43E3BA9C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7" y="3223539"/>
            <a:ext cx="5167824" cy="249146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8E68D2-E068-43B1-9496-4AFE8244B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3223538"/>
            <a:ext cx="5195108" cy="2491461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06135D9B-2B71-4128-A7AC-B5941B402CF2}"/>
              </a:ext>
            </a:extLst>
          </p:cNvPr>
          <p:cNvSpPr/>
          <p:nvPr/>
        </p:nvSpPr>
        <p:spPr>
          <a:xfrm>
            <a:off x="1828467" y="2935506"/>
            <a:ext cx="2016224" cy="2880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Home e Busca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0444863-BE4E-42B9-B1C2-20F1A0AF8C65}"/>
              </a:ext>
            </a:extLst>
          </p:cNvPr>
          <p:cNvSpPr/>
          <p:nvPr/>
        </p:nvSpPr>
        <p:spPr>
          <a:xfrm>
            <a:off x="6722317" y="2935506"/>
            <a:ext cx="3672408" cy="2880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Visualizar Vídeo e Comentários</a:t>
            </a:r>
          </a:p>
        </p:txBody>
      </p:sp>
    </p:spTree>
    <p:extLst>
      <p:ext uri="{BB962C8B-B14F-4D97-AF65-F5344CB8AC3E}">
        <p14:creationId xmlns:p14="http://schemas.microsoft.com/office/powerpoint/2010/main" val="129661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Mas antes...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0454952" cy="4347927"/>
          </a:xfrm>
        </p:spPr>
        <p:txBody>
          <a:bodyPr>
            <a:normAutofit/>
          </a:bodyPr>
          <a:lstStyle/>
          <a:p>
            <a:r>
              <a:rPr lang="pt-BR" sz="1700" dirty="0"/>
              <a:t>Você sabe o que é </a:t>
            </a:r>
            <a:r>
              <a:rPr lang="pt-BR" sz="1700" i="1" dirty="0"/>
              <a:t>front </a:t>
            </a:r>
            <a:r>
              <a:rPr lang="pt-BR" sz="1700" i="1" dirty="0" err="1"/>
              <a:t>end</a:t>
            </a:r>
            <a:r>
              <a:rPr lang="pt-BR" sz="1700" dirty="0"/>
              <a:t> e </a:t>
            </a:r>
            <a:r>
              <a:rPr lang="pt-BR" sz="1700" i="1" dirty="0" err="1"/>
              <a:t>back</a:t>
            </a:r>
            <a:r>
              <a:rPr lang="pt-BR" sz="1700" i="1" dirty="0"/>
              <a:t> </a:t>
            </a:r>
            <a:r>
              <a:rPr lang="pt-BR" sz="1700" i="1" dirty="0" err="1"/>
              <a:t>end</a:t>
            </a:r>
            <a:r>
              <a:rPr lang="pt-BR" sz="1700" dirty="0"/>
              <a:t>?</a:t>
            </a:r>
          </a:p>
          <a:p>
            <a:endParaRPr lang="pt-BR" sz="1700" dirty="0"/>
          </a:p>
          <a:p>
            <a:endParaRPr lang="pt-BR" sz="1700" dirty="0"/>
          </a:p>
          <a:p>
            <a:r>
              <a:rPr lang="pt-BR" sz="1700" dirty="0"/>
              <a:t>Por muitos anos desenvolvíamos sites e sistemas web usando uma única tecnologia de </a:t>
            </a:r>
            <a:r>
              <a:rPr lang="pt-BR" sz="1700" u="sng" dirty="0"/>
              <a:t>programação</a:t>
            </a:r>
            <a:r>
              <a:rPr lang="pt-BR" sz="1700" dirty="0"/>
              <a:t>!</a:t>
            </a:r>
          </a:p>
          <a:p>
            <a:endParaRPr lang="pt-BR" sz="1700" dirty="0"/>
          </a:p>
          <a:p>
            <a:endParaRPr lang="pt-BR" sz="1700" dirty="0"/>
          </a:p>
          <a:p>
            <a:endParaRPr lang="pt-BR" sz="1700" dirty="0"/>
          </a:p>
          <a:p>
            <a:endParaRPr lang="pt-BR" sz="1700" dirty="0"/>
          </a:p>
          <a:p>
            <a:endParaRPr lang="pt-BR" sz="1700" dirty="0"/>
          </a:p>
          <a:p>
            <a:r>
              <a:rPr lang="pt-BR" sz="1700" dirty="0"/>
              <a:t>E qual era o problema nisso?</a:t>
            </a:r>
          </a:p>
          <a:p>
            <a:pPr lvl="1"/>
            <a:r>
              <a:rPr lang="pt-BR" sz="1600" dirty="0"/>
              <a:t>Dinamismo!</a:t>
            </a:r>
          </a:p>
          <a:p>
            <a:pPr lvl="1"/>
            <a:r>
              <a:rPr lang="pt-BR" sz="1600" dirty="0"/>
              <a:t>Necessidade de sempre recarregar a página para qualquer mudança por mais simples que fosse!</a:t>
            </a:r>
          </a:p>
          <a:p>
            <a:pPr marL="109728" indent="0">
              <a:buNone/>
            </a:pPr>
            <a:endParaRPr lang="pt-BR" sz="1700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DF92D2-60EF-4743-8D21-FAA775A7A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4" y="548680"/>
            <a:ext cx="4536504" cy="21030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F1FC4A2-B06F-40CC-A48B-F85CD2CB0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839" y="3606884"/>
            <a:ext cx="1819048" cy="120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9DEEB7A-4D41-4795-894B-FB8C68AEC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720" y="3567675"/>
            <a:ext cx="1085714" cy="12476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5F245C7-7DF0-45C8-B816-22CDD33D7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5965" y="3567675"/>
            <a:ext cx="1219048" cy="113333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9839AAF-7ACD-4F72-BE63-E627A03F82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1393" y="3490724"/>
            <a:ext cx="1161905" cy="1095238"/>
          </a:xfrm>
          <a:prstGeom prst="rect">
            <a:avLst/>
          </a:prstGeom>
        </p:spPr>
      </p:pic>
      <p:pic>
        <p:nvPicPr>
          <p:cNvPr id="1026" name="Picture 2" descr="Vale a pena estudar C#? - Growiz">
            <a:extLst>
              <a:ext uri="{FF2B5EF4-FFF2-40B4-BE49-F238E27FC236}">
                <a16:creationId xmlns:a16="http://schemas.microsoft.com/office/drawing/2014/main" id="{F72F2271-9851-47B8-8820-5E10B9DBC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058" y="3490724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7344C13-108D-4318-B4C3-E0EAFB3541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826" y="3551659"/>
            <a:ext cx="1689322" cy="1247619"/>
          </a:xfrm>
          <a:prstGeom prst="rect">
            <a:avLst/>
          </a:prstGeom>
        </p:spPr>
      </p:pic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569822A-4E7D-40FE-850D-95E5A1CC7FAB}"/>
              </a:ext>
            </a:extLst>
          </p:cNvPr>
          <p:cNvSpPr/>
          <p:nvPr/>
        </p:nvSpPr>
        <p:spPr>
          <a:xfrm>
            <a:off x="3287688" y="3501008"/>
            <a:ext cx="7632848" cy="1314286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inal de Adição 25">
            <a:extLst>
              <a:ext uri="{FF2B5EF4-FFF2-40B4-BE49-F238E27FC236}">
                <a16:creationId xmlns:a16="http://schemas.microsoft.com/office/drawing/2014/main" id="{1A7130A1-3F2C-4E76-943A-496773CC2648}"/>
              </a:ext>
            </a:extLst>
          </p:cNvPr>
          <p:cNvSpPr/>
          <p:nvPr/>
        </p:nvSpPr>
        <p:spPr>
          <a:xfrm>
            <a:off x="2567608" y="3893029"/>
            <a:ext cx="423700" cy="423700"/>
          </a:xfrm>
          <a:prstGeom prst="mathPlus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 descr="Ícone&#10;&#10;Descrição gerada automaticamente com confiança baixa">
            <a:extLst>
              <a:ext uri="{FF2B5EF4-FFF2-40B4-BE49-F238E27FC236}">
                <a16:creationId xmlns:a16="http://schemas.microsoft.com/office/drawing/2014/main" id="{70E5FA64-C387-4F35-B11B-4AE71261129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502" y="5106323"/>
            <a:ext cx="1600000" cy="1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9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A mudança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9086800" cy="4347927"/>
          </a:xfrm>
        </p:spPr>
        <p:txBody>
          <a:bodyPr>
            <a:normAutofit/>
          </a:bodyPr>
          <a:lstStyle/>
          <a:p>
            <a:r>
              <a:rPr lang="pt-BR" sz="1700" dirty="0"/>
              <a:t>A mudança de formato de programação veio junto com algumas pessoas!</a:t>
            </a:r>
          </a:p>
          <a:p>
            <a:endParaRPr lang="pt-BR" sz="1700" dirty="0"/>
          </a:p>
          <a:p>
            <a:endParaRPr lang="pt-BR" sz="1700" dirty="0"/>
          </a:p>
          <a:p>
            <a:endParaRPr lang="pt-BR" sz="1700" dirty="0"/>
          </a:p>
          <a:p>
            <a:endParaRPr lang="pt-BR" sz="1700" dirty="0"/>
          </a:p>
          <a:p>
            <a:endParaRPr lang="pt-BR" sz="1700" dirty="0"/>
          </a:p>
          <a:p>
            <a:r>
              <a:rPr lang="pt-BR" sz="1700" dirty="0"/>
              <a:t>Já podíamos fazer pequenas manipulações nas páginas e modificá-la sem recarregar toda a página, como carregar um item que não era exibido ou uma </a:t>
            </a:r>
            <a:r>
              <a:rPr lang="pt-BR" sz="1700" u="sng" dirty="0"/>
              <a:t>busca</a:t>
            </a:r>
            <a:r>
              <a:rPr lang="pt-BR" sz="1700" dirty="0"/>
              <a:t>  na mesma pagina! (Instagram)</a:t>
            </a:r>
          </a:p>
          <a:p>
            <a:endParaRPr lang="pt-BR" sz="1700" dirty="0"/>
          </a:p>
          <a:p>
            <a:r>
              <a:rPr lang="pt-BR" sz="1700" dirty="0"/>
              <a:t>Então vem o pensamento: E por que não aplicar isso no site inteiro?</a:t>
            </a:r>
            <a:endParaRPr lang="pt-BR" sz="1600" dirty="0"/>
          </a:p>
          <a:p>
            <a:pPr marL="109728" indent="0">
              <a:buNone/>
            </a:pPr>
            <a:endParaRPr lang="pt-BR" sz="1700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  <p:pic>
        <p:nvPicPr>
          <p:cNvPr id="2050" name="Picture 2" descr="JavaScript – Wikipédia, a enciclopédia livre">
            <a:extLst>
              <a:ext uri="{FF2B5EF4-FFF2-40B4-BE49-F238E27FC236}">
                <a16:creationId xmlns:a16="http://schemas.microsoft.com/office/drawing/2014/main" id="{90AD4D03-167F-4682-B8F0-11BEB7AF6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028" y="2633811"/>
            <a:ext cx="1124744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eciso estudar sempre: Canivete suíço JQuery">
            <a:extLst>
              <a:ext uri="{FF2B5EF4-FFF2-40B4-BE49-F238E27FC236}">
                <a16:creationId xmlns:a16="http://schemas.microsoft.com/office/drawing/2014/main" id="{9C766413-097C-443A-BB1A-117D78551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974" y="2633811"/>
            <a:ext cx="2544306" cy="138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JAX Logo Vector (.AI) Free Download">
            <a:extLst>
              <a:ext uri="{FF2B5EF4-FFF2-40B4-BE49-F238E27FC236}">
                <a16:creationId xmlns:a16="http://schemas.microsoft.com/office/drawing/2014/main" id="{5A658D57-FB45-470B-96F8-1854D744F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170" y="2762225"/>
            <a:ext cx="1712992" cy="86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LEX KAO GIF - Find &amp;amp; Share on GIPHY | Giphy, Gif, Moonwalk">
            <a:extLst>
              <a:ext uri="{FF2B5EF4-FFF2-40B4-BE49-F238E27FC236}">
                <a16:creationId xmlns:a16="http://schemas.microsoft.com/office/drawing/2014/main" id="{EAB50744-116A-439C-8B11-E83550D44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152" y="3758555"/>
            <a:ext cx="2151844" cy="121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51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Desenvolvimento Front-</a:t>
            </a:r>
            <a:r>
              <a:rPr lang="pt-BR" dirty="0" err="1"/>
              <a:t>End</a:t>
            </a:r>
            <a:endParaRPr lang="pt-BR" dirty="0"/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1247040" cy="4347927"/>
          </a:xfrm>
        </p:spPr>
        <p:txBody>
          <a:bodyPr>
            <a:normAutofit/>
          </a:bodyPr>
          <a:lstStyle/>
          <a:p>
            <a:r>
              <a:rPr lang="pt-BR" sz="1700" dirty="0"/>
              <a:t>A mudança de formato de programação veio junto com algumas pessoas!</a:t>
            </a:r>
          </a:p>
          <a:p>
            <a:endParaRPr lang="pt-BR" sz="1700" dirty="0"/>
          </a:p>
          <a:p>
            <a:endParaRPr lang="pt-BR" sz="1700" dirty="0"/>
          </a:p>
          <a:p>
            <a:endParaRPr lang="pt-BR" sz="1700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7A9D734-FC4D-4D0A-9B68-876C9190F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812" y="4477628"/>
            <a:ext cx="863134" cy="80244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C565D24-D6DB-483C-A770-8656E1A12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257" y="5319410"/>
            <a:ext cx="822675" cy="775472"/>
          </a:xfrm>
          <a:prstGeom prst="rect">
            <a:avLst/>
          </a:prstGeom>
        </p:spPr>
      </p:pic>
      <p:pic>
        <p:nvPicPr>
          <p:cNvPr id="10" name="Picture 2" descr="Vale a pena estudar C#? - Growiz">
            <a:extLst>
              <a:ext uri="{FF2B5EF4-FFF2-40B4-BE49-F238E27FC236}">
                <a16:creationId xmlns:a16="http://schemas.microsoft.com/office/drawing/2014/main" id="{0E13EB34-E3B3-49FE-901E-6420DC1C7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003" y="5284184"/>
            <a:ext cx="809289" cy="80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FFE6F72-FECE-4C29-8854-BB3AA86F20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8474" y="3577172"/>
            <a:ext cx="1047773" cy="69120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4602832-D476-4D54-84BA-D42482E9E3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862" y="3498052"/>
            <a:ext cx="768728" cy="88336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5B3E9EA-9C13-4653-A349-ED7B36F6C3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3429" y="4573624"/>
            <a:ext cx="1292111" cy="1547407"/>
          </a:xfrm>
          <a:prstGeom prst="rect">
            <a:avLst/>
          </a:prstGeom>
        </p:spPr>
      </p:pic>
      <p:pic>
        <p:nvPicPr>
          <p:cNvPr id="1026" name="Picture 2" descr="Computer server icon. datacenter symbol. hosting services sign. • adesivos  para a parede terra, baixar, digital | myloview.com.br">
            <a:extLst>
              <a:ext uri="{FF2B5EF4-FFF2-40B4-BE49-F238E27FC236}">
                <a16:creationId xmlns:a16="http://schemas.microsoft.com/office/drawing/2014/main" id="{F63B1263-7F68-4085-B56F-4E7D62CA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919" y="3553680"/>
            <a:ext cx="976218" cy="97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i code gear icon. outline api code gear vector icon for web • adesivos  para a parede atuação, idéia, revelador | myloview.com.br">
            <a:extLst>
              <a:ext uri="{FF2B5EF4-FFF2-40B4-BE49-F238E27FC236}">
                <a16:creationId xmlns:a16="http://schemas.microsoft.com/office/drawing/2014/main" id="{E17593EA-7B5E-479D-95C9-647C9DF59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489" y="4427226"/>
            <a:ext cx="1095239" cy="109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F8DB88C-E95B-4764-937C-4028F8150AC5}"/>
              </a:ext>
            </a:extLst>
          </p:cNvPr>
          <p:cNvSpPr txBox="1"/>
          <p:nvPr/>
        </p:nvSpPr>
        <p:spPr>
          <a:xfrm>
            <a:off x="8760296" y="2771636"/>
            <a:ext cx="11480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Back-</a:t>
            </a:r>
            <a:r>
              <a:rPr lang="pt-BR" dirty="0" err="1"/>
              <a:t>end</a:t>
            </a:r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C412FE6-61E6-4FA0-A57C-3F21436BB36F}"/>
              </a:ext>
            </a:extLst>
          </p:cNvPr>
          <p:cNvSpPr/>
          <p:nvPr/>
        </p:nvSpPr>
        <p:spPr>
          <a:xfrm>
            <a:off x="7032104" y="3129792"/>
            <a:ext cx="4478288" cy="3323544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8B72288-7A9D-481A-877D-2883014EEDA0}"/>
              </a:ext>
            </a:extLst>
          </p:cNvPr>
          <p:cNvSpPr txBox="1"/>
          <p:nvPr/>
        </p:nvSpPr>
        <p:spPr>
          <a:xfrm>
            <a:off x="1904509" y="2785666"/>
            <a:ext cx="12650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Front-</a:t>
            </a:r>
            <a:r>
              <a:rPr lang="pt-BR" dirty="0" err="1"/>
              <a:t>End</a:t>
            </a:r>
            <a:endParaRPr lang="pt-BR" dirty="0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F39FAB2-4C18-473A-AA90-35B65172451E}"/>
              </a:ext>
            </a:extLst>
          </p:cNvPr>
          <p:cNvSpPr/>
          <p:nvPr/>
        </p:nvSpPr>
        <p:spPr>
          <a:xfrm>
            <a:off x="655258" y="3140968"/>
            <a:ext cx="3784558" cy="3323544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DE9F65A-E0CF-4FE7-8D59-96ACD3B6E1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5578" y="3245022"/>
            <a:ext cx="2703428" cy="80842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E989302-2D65-4883-A06A-6EBD68295E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7163" y="4139382"/>
            <a:ext cx="1070531" cy="994367"/>
          </a:xfrm>
          <a:prstGeom prst="rect">
            <a:avLst/>
          </a:prstGeom>
        </p:spPr>
      </p:pic>
      <p:pic>
        <p:nvPicPr>
          <p:cNvPr id="1030" name="Picture 6" descr="Angular (framework) – Wikipédia, a enciclopédia livre">
            <a:extLst>
              <a:ext uri="{FF2B5EF4-FFF2-40B4-BE49-F238E27FC236}">
                <a16:creationId xmlns:a16="http://schemas.microsoft.com/office/drawing/2014/main" id="{A153AC01-FC04-47F5-8934-BE586057C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928" y="5153562"/>
            <a:ext cx="1070531" cy="10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069A6A7-2970-4583-9A4C-5B653B1BE6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69599" y="4260193"/>
            <a:ext cx="895058" cy="721492"/>
          </a:xfrm>
          <a:prstGeom prst="rect">
            <a:avLst/>
          </a:prstGeom>
        </p:spPr>
      </p:pic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7C6D7557-9CD4-405F-8B1A-7579A074E3AE}"/>
              </a:ext>
            </a:extLst>
          </p:cNvPr>
          <p:cNvSpPr/>
          <p:nvPr/>
        </p:nvSpPr>
        <p:spPr>
          <a:xfrm>
            <a:off x="4499618" y="3789040"/>
            <a:ext cx="2437338" cy="68858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Request</a:t>
            </a:r>
            <a:r>
              <a:rPr lang="pt-BR" dirty="0"/>
              <a:t>(Solicita)</a:t>
            </a:r>
          </a:p>
        </p:txBody>
      </p:sp>
      <p:sp>
        <p:nvSpPr>
          <p:cNvPr id="24" name="Seta: para a Esquerda 23">
            <a:extLst>
              <a:ext uri="{FF2B5EF4-FFF2-40B4-BE49-F238E27FC236}">
                <a16:creationId xmlns:a16="http://schemas.microsoft.com/office/drawing/2014/main" id="{9D192460-65C0-4E7B-A938-2E0460809D4F}"/>
              </a:ext>
            </a:extLst>
          </p:cNvPr>
          <p:cNvSpPr/>
          <p:nvPr/>
        </p:nvSpPr>
        <p:spPr>
          <a:xfrm>
            <a:off x="4534964" y="4981684"/>
            <a:ext cx="2437338" cy="733315"/>
          </a:xfrm>
          <a:prstGeom prst="lef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Respone</a:t>
            </a:r>
            <a:r>
              <a:rPr lang="pt-BR" dirty="0"/>
              <a:t> (Fornece)</a:t>
            </a:r>
          </a:p>
        </p:txBody>
      </p:sp>
      <p:pic>
        <p:nvPicPr>
          <p:cNvPr id="1032" name="Picture 8" descr="Front End v. Back End Explained by Waiting Tables At A Restaurant –  CodeAnalogies Blog">
            <a:extLst>
              <a:ext uri="{FF2B5EF4-FFF2-40B4-BE49-F238E27FC236}">
                <a16:creationId xmlns:a16="http://schemas.microsoft.com/office/drawing/2014/main" id="{B2B6B140-C8C7-44CB-ACBC-0A8928695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861" y="72818"/>
            <a:ext cx="4129275" cy="230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41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1247040" cy="4347927"/>
          </a:xfrm>
        </p:spPr>
        <p:txBody>
          <a:bodyPr>
            <a:normAutofit/>
          </a:bodyPr>
          <a:lstStyle/>
          <a:p>
            <a:r>
              <a:rPr lang="pt-BR" sz="1700" dirty="0"/>
              <a:t>O </a:t>
            </a:r>
            <a:r>
              <a:rPr lang="pt-BR" sz="1700" dirty="0" err="1"/>
              <a:t>React</a:t>
            </a:r>
            <a:r>
              <a:rPr lang="pt-BR" sz="1700" dirty="0"/>
              <a:t> foi lançado em 2013 de pode ser dividido em duas partes:</a:t>
            </a:r>
          </a:p>
          <a:p>
            <a:endParaRPr lang="pt-BR" sz="1700" dirty="0"/>
          </a:p>
          <a:p>
            <a:endParaRPr lang="pt-BR" sz="1700" dirty="0"/>
          </a:p>
          <a:p>
            <a:endParaRPr lang="pt-BR" sz="1700" dirty="0"/>
          </a:p>
          <a:p>
            <a:endParaRPr lang="pt-BR" sz="1700" dirty="0"/>
          </a:p>
          <a:p>
            <a:endParaRPr lang="pt-BR" sz="1700" dirty="0"/>
          </a:p>
          <a:p>
            <a:endParaRPr lang="pt-BR" sz="1700" dirty="0"/>
          </a:p>
          <a:p>
            <a:endParaRPr lang="pt-BR" sz="1700" dirty="0"/>
          </a:p>
          <a:p>
            <a:endParaRPr lang="pt-BR" sz="1700" dirty="0"/>
          </a:p>
          <a:p>
            <a:endParaRPr lang="pt-BR" sz="1700" dirty="0"/>
          </a:p>
          <a:p>
            <a:endParaRPr lang="pt-BR" sz="1700" dirty="0"/>
          </a:p>
          <a:p>
            <a:r>
              <a:rPr lang="pt-BR" sz="1700" dirty="0"/>
              <a:t>Nesse mini curso, focaremos no </a:t>
            </a:r>
            <a:r>
              <a:rPr lang="pt-BR" sz="1700" dirty="0" err="1"/>
              <a:t>ReactJS</a:t>
            </a:r>
            <a:r>
              <a:rPr lang="pt-BR" sz="1700" dirty="0"/>
              <a:t> (Construção de Sites)</a:t>
            </a:r>
          </a:p>
          <a:p>
            <a:endParaRPr lang="pt-BR" sz="1700" dirty="0"/>
          </a:p>
          <a:p>
            <a:endParaRPr lang="pt-BR" sz="1700" dirty="0"/>
          </a:p>
          <a:p>
            <a:endParaRPr lang="pt-BR" sz="1700" dirty="0"/>
          </a:p>
          <a:p>
            <a:endParaRPr lang="pt-BR" sz="1700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  <p:pic>
        <p:nvPicPr>
          <p:cNvPr id="2050" name="Picture 2" descr="How To Share Code Between React Native &amp;amp; React JS | Bits and Pieces">
            <a:extLst>
              <a:ext uri="{FF2B5EF4-FFF2-40B4-BE49-F238E27FC236}">
                <a16:creationId xmlns:a16="http://schemas.microsoft.com/office/drawing/2014/main" id="{0DF5C48D-08C5-4354-8B75-D14DA3D8D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2636912"/>
            <a:ext cx="5832648" cy="274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79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Configurando o ambiente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054352" cy="1395599"/>
          </a:xfrm>
        </p:spPr>
        <p:txBody>
          <a:bodyPr>
            <a:normAutofit/>
          </a:bodyPr>
          <a:lstStyle/>
          <a:p>
            <a:r>
              <a:rPr lang="pt-BR" sz="1700" dirty="0"/>
              <a:t>1º Passo!</a:t>
            </a:r>
          </a:p>
          <a:p>
            <a:pPr lvl="1"/>
            <a:r>
              <a:rPr lang="pt-BR" sz="1400" dirty="0"/>
              <a:t>Instalar o </a:t>
            </a:r>
            <a:r>
              <a:rPr lang="pt-BR" sz="1400" dirty="0" err="1"/>
              <a:t>NodeJS</a:t>
            </a:r>
            <a:endParaRPr lang="pt-BR" sz="1400" dirty="0"/>
          </a:p>
          <a:p>
            <a:pPr lvl="1"/>
            <a:r>
              <a:rPr lang="pt-BR" sz="1400" dirty="0">
                <a:hlinkClick r:id="rId3"/>
              </a:rPr>
              <a:t>https://nodejs.org/pt-br/</a:t>
            </a:r>
            <a:endParaRPr lang="pt-BR" sz="1400" dirty="0"/>
          </a:p>
          <a:p>
            <a:pPr lvl="1"/>
            <a:endParaRPr lang="pt-BR" sz="1400" dirty="0"/>
          </a:p>
          <a:p>
            <a:pPr lvl="1"/>
            <a:endParaRPr lang="pt-BR" sz="1400" dirty="0"/>
          </a:p>
          <a:p>
            <a:pPr lvl="1"/>
            <a:endParaRPr lang="pt-BR" sz="1400" dirty="0"/>
          </a:p>
          <a:p>
            <a:pPr marL="978408" lvl="3" indent="0">
              <a:buNone/>
            </a:pPr>
            <a:endParaRPr lang="pt-BR" sz="1500" dirty="0"/>
          </a:p>
          <a:p>
            <a:endParaRPr lang="pt-BR" sz="1700" dirty="0"/>
          </a:p>
          <a:p>
            <a:endParaRPr lang="pt-BR" sz="1700" dirty="0"/>
          </a:p>
          <a:p>
            <a:endParaRPr lang="pt-BR" sz="1700" dirty="0"/>
          </a:p>
          <a:p>
            <a:endParaRPr lang="pt-BR" sz="1700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  <p:pic>
        <p:nvPicPr>
          <p:cNvPr id="3074" name="Picture 2" descr="nodejs logo - Waldemar Neto Waldemar Neto">
            <a:extLst>
              <a:ext uri="{FF2B5EF4-FFF2-40B4-BE49-F238E27FC236}">
                <a16:creationId xmlns:a16="http://schemas.microsoft.com/office/drawing/2014/main" id="{C28B507E-BD24-49C9-BBF2-FE93302FD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206084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15">
            <a:extLst>
              <a:ext uri="{FF2B5EF4-FFF2-40B4-BE49-F238E27FC236}">
                <a16:creationId xmlns:a16="http://schemas.microsoft.com/office/drawing/2014/main" id="{03EFE0FD-8EB7-4305-B4E7-AADC1E5BF49F}"/>
              </a:ext>
            </a:extLst>
          </p:cNvPr>
          <p:cNvSpPr txBox="1">
            <a:spLocks/>
          </p:cNvSpPr>
          <p:nvPr/>
        </p:nvSpPr>
        <p:spPr>
          <a:xfrm>
            <a:off x="7752184" y="3835988"/>
            <a:ext cx="3327728" cy="13955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700" dirty="0"/>
              <a:t>2º Passo</a:t>
            </a:r>
          </a:p>
          <a:p>
            <a:pPr lvl="1" algn="r"/>
            <a:r>
              <a:rPr lang="pt-BR" sz="1400" dirty="0"/>
              <a:t>Criar o projeto via terminal!</a:t>
            </a:r>
            <a:endParaRPr lang="pt-BR" sz="1700" dirty="0"/>
          </a:p>
          <a:p>
            <a:endParaRPr lang="pt-BR" sz="1700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65C475-5082-4BFC-9525-E27B9721C3CA}"/>
              </a:ext>
            </a:extLst>
          </p:cNvPr>
          <p:cNvSpPr txBox="1"/>
          <p:nvPr/>
        </p:nvSpPr>
        <p:spPr>
          <a:xfrm>
            <a:off x="7862425" y="4525771"/>
            <a:ext cx="32151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ource-code-pro"/>
              </a:rPr>
              <a:t>npx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-code-pro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ource-code-pro"/>
              </a:rPr>
              <a:t>create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-code-pro"/>
              </a:rPr>
              <a:t>-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ource-code-pro"/>
              </a:rPr>
              <a:t>react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-code-pro"/>
              </a:rPr>
              <a:t>-app </a:t>
            </a:r>
            <a:r>
              <a:rPr kumimoji="0" lang="pt-BR" altLang="pt-BR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-code-pro"/>
              </a:rPr>
              <a:t>nome-app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5C1013E-38F5-4ABD-B3E1-D161B5E70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22" y="3922435"/>
            <a:ext cx="5476059" cy="111326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93B598D-9F69-4283-9423-EDD475C48F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294" y="4113348"/>
            <a:ext cx="1070531" cy="99436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9FD556B-ACDB-4346-8503-86B43BBEBA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0535" y="691265"/>
            <a:ext cx="5054353" cy="303707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A01868A5-7556-4CAA-9A08-C654FE4739EA}"/>
              </a:ext>
            </a:extLst>
          </p:cNvPr>
          <p:cNvSpPr txBox="1"/>
          <p:nvPr/>
        </p:nvSpPr>
        <p:spPr>
          <a:xfrm>
            <a:off x="5807203" y="5291916"/>
            <a:ext cx="53320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ource-code-pro"/>
              </a:rPr>
              <a:t>npx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-code-pro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ource-code-pro"/>
              </a:rPr>
              <a:t>create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-code-pro"/>
              </a:rPr>
              <a:t>-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ource-code-pro"/>
              </a:rPr>
              <a:t>react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-code-pro"/>
              </a:rPr>
              <a:t>-app </a:t>
            </a:r>
            <a:r>
              <a:rPr kumimoji="0" lang="pt-BR" altLang="pt-BR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-code-pro"/>
              </a:rPr>
              <a:t>nome-app –template=</a:t>
            </a:r>
            <a:r>
              <a:rPr kumimoji="0" lang="pt-BR" altLang="pt-BR" sz="18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ource-code-pro"/>
              </a:rPr>
              <a:t>typescript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17F0EF0-20A3-4150-B6A9-ED7720BCF921}"/>
              </a:ext>
            </a:extLst>
          </p:cNvPr>
          <p:cNvSpPr txBox="1"/>
          <p:nvPr/>
        </p:nvSpPr>
        <p:spPr>
          <a:xfrm>
            <a:off x="1670830" y="5291916"/>
            <a:ext cx="4124847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*Opção, para quem quer em </a:t>
            </a:r>
            <a:r>
              <a:rPr lang="pt-BR" dirty="0" err="1"/>
              <a:t>typescript</a:t>
            </a:r>
            <a:endParaRPr lang="pt-BR" dirty="0"/>
          </a:p>
        </p:txBody>
      </p:sp>
      <p:sp>
        <p:nvSpPr>
          <p:cNvPr id="18" name="Espaço Reservado para Conteúdo 15">
            <a:extLst>
              <a:ext uri="{FF2B5EF4-FFF2-40B4-BE49-F238E27FC236}">
                <a16:creationId xmlns:a16="http://schemas.microsoft.com/office/drawing/2014/main" id="{9DD243FF-28B8-4792-9DF0-FA7146AAC2E5}"/>
              </a:ext>
            </a:extLst>
          </p:cNvPr>
          <p:cNvSpPr txBox="1">
            <a:spLocks/>
          </p:cNvSpPr>
          <p:nvPr/>
        </p:nvSpPr>
        <p:spPr>
          <a:xfrm>
            <a:off x="411551" y="5972877"/>
            <a:ext cx="5708841" cy="13955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700" dirty="0"/>
              <a:t>3º Passo!</a:t>
            </a:r>
          </a:p>
          <a:p>
            <a:pPr lvl="1"/>
            <a:r>
              <a:rPr lang="pt-BR" sz="1400" dirty="0"/>
              <a:t>Rodar o projeto executando o comando na pasta do projeto</a:t>
            </a:r>
          </a:p>
          <a:p>
            <a:pPr lvl="1"/>
            <a:endParaRPr lang="pt-BR" sz="1400" dirty="0"/>
          </a:p>
          <a:p>
            <a:pPr lvl="1"/>
            <a:endParaRPr lang="pt-BR" sz="1400" dirty="0"/>
          </a:p>
          <a:p>
            <a:pPr lvl="1"/>
            <a:endParaRPr lang="pt-BR" sz="1400" dirty="0"/>
          </a:p>
          <a:p>
            <a:pPr marL="978408" lvl="3" indent="0">
              <a:buFont typeface="Wingdings 2"/>
              <a:buNone/>
            </a:pPr>
            <a:endParaRPr lang="pt-BR" sz="1500" dirty="0"/>
          </a:p>
          <a:p>
            <a:endParaRPr lang="pt-BR" sz="1700" dirty="0"/>
          </a:p>
          <a:p>
            <a:endParaRPr lang="pt-BR" sz="1700" dirty="0"/>
          </a:p>
          <a:p>
            <a:endParaRPr lang="pt-BR" sz="1700" dirty="0"/>
          </a:p>
          <a:p>
            <a:endParaRPr lang="pt-BR" sz="1700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C45A645-466A-4BFF-962D-A81639112F34}"/>
              </a:ext>
            </a:extLst>
          </p:cNvPr>
          <p:cNvSpPr txBox="1"/>
          <p:nvPr/>
        </p:nvSpPr>
        <p:spPr>
          <a:xfrm>
            <a:off x="6240016" y="6166735"/>
            <a:ext cx="10945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ource-code-pro"/>
              </a:rPr>
              <a:t>npm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-code-pro"/>
              </a:rPr>
              <a:t> start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56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8" grpId="0"/>
      <p:bldP spid="5" grpId="0" animBg="1"/>
      <p:bldP spid="17" grpId="0" animBg="1"/>
      <p:bldP spid="12" grpId="0"/>
      <p:bldP spid="18" grpId="0" build="p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Estrutura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0972800" cy="4525963"/>
          </a:xfrm>
        </p:spPr>
        <p:txBody>
          <a:bodyPr/>
          <a:lstStyle/>
          <a:p>
            <a:r>
              <a:rPr lang="pt-BR" dirty="0"/>
              <a:t>Abra o projeto em algum editor de sua preferência (Recomendo o </a:t>
            </a:r>
            <a:r>
              <a:rPr lang="pt-BR" dirty="0" err="1"/>
              <a:t>VSCode</a:t>
            </a:r>
            <a:r>
              <a:rPr lang="pt-BR" dirty="0"/>
              <a:t>)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AE09208-AC0E-48DA-868A-A531D61E1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2708920"/>
            <a:ext cx="2409524" cy="374285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4A7BFED-AD18-4275-956E-B25776DF6188}"/>
              </a:ext>
            </a:extLst>
          </p:cNvPr>
          <p:cNvSpPr txBox="1"/>
          <p:nvPr/>
        </p:nvSpPr>
        <p:spPr>
          <a:xfrm>
            <a:off x="4439816" y="3356992"/>
            <a:ext cx="748883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err="1"/>
              <a:t>node_modules</a:t>
            </a:r>
            <a:r>
              <a:rPr lang="pt-BR" dirty="0"/>
              <a:t>: Pasta onde fica baixado os códigos de terceiros.</a:t>
            </a:r>
          </a:p>
          <a:p>
            <a:r>
              <a:rPr lang="pt-BR" dirty="0" err="1"/>
              <a:t>package.json</a:t>
            </a:r>
            <a:r>
              <a:rPr lang="pt-BR" dirty="0"/>
              <a:t>: Define os códigos de terceiros a baixar e configurações de inicialização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BD44FA6D-D27D-4317-862E-0F7BE7E7F81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305940" y="2782311"/>
            <a:ext cx="2133876" cy="103634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BF313C98-B84E-4CD9-A20D-999256FEC7D7}"/>
              </a:ext>
            </a:extLst>
          </p:cNvPr>
          <p:cNvCxnSpPr>
            <a:cxnSpLocks/>
            <a:endCxn id="14" idx="1"/>
          </p:cNvCxnSpPr>
          <p:nvPr/>
        </p:nvCxnSpPr>
        <p:spPr>
          <a:xfrm rot="5400000" flipH="1" flipV="1">
            <a:off x="2366393" y="3947865"/>
            <a:ext cx="2202631" cy="19442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84B6252-23C0-4592-B88C-1987FC8712E6}"/>
              </a:ext>
            </a:extLst>
          </p:cNvPr>
          <p:cNvSpPr txBox="1"/>
          <p:nvPr/>
        </p:nvSpPr>
        <p:spPr>
          <a:xfrm>
            <a:off x="4115680" y="3632133"/>
            <a:ext cx="74888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Pasta onde fica tudo que o usuário pode ter acesso como imagens, áudios, vídeos, </a:t>
            </a:r>
            <a:r>
              <a:rPr lang="pt-BR" dirty="0" err="1"/>
              <a:t>pdfs</a:t>
            </a:r>
            <a:r>
              <a:rPr lang="pt-BR" dirty="0"/>
              <a:t>...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ECD5D7AA-04A4-4ED7-83C4-2B3AB03BFD33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981804" y="3057452"/>
            <a:ext cx="2133876" cy="89784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496A99D-A82D-40AA-AE44-4D2D3375A859}"/>
              </a:ext>
            </a:extLst>
          </p:cNvPr>
          <p:cNvSpPr txBox="1"/>
          <p:nvPr/>
        </p:nvSpPr>
        <p:spPr>
          <a:xfrm>
            <a:off x="4953612" y="3308968"/>
            <a:ext cx="29425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Pasta onde fica seu códigos</a:t>
            </a: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9F4AC2A7-3CA4-4AC1-8C46-FD8A998BA9B8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559496" y="3308522"/>
            <a:ext cx="3394116" cy="1851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0AE2F8D-F2C3-40E3-BF53-A07ACDED5414}"/>
              </a:ext>
            </a:extLst>
          </p:cNvPr>
          <p:cNvSpPr txBox="1"/>
          <p:nvPr/>
        </p:nvSpPr>
        <p:spPr>
          <a:xfrm>
            <a:off x="5159896" y="3798691"/>
            <a:ext cx="28083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Página inicial de exemplo</a:t>
            </a: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52EB7BBB-F443-4105-87EA-FB36E67E8077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765780" y="3798245"/>
            <a:ext cx="3394116" cy="1851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194B7A3-961A-48FA-9CAD-F624E4983C4F}"/>
              </a:ext>
            </a:extLst>
          </p:cNvPr>
          <p:cNvSpPr txBox="1"/>
          <p:nvPr/>
        </p:nvSpPr>
        <p:spPr>
          <a:xfrm>
            <a:off x="5192336" y="4601201"/>
            <a:ext cx="5728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Arquivo inicial, que fará chamada aos demais arquivos</a:t>
            </a:r>
          </a:p>
        </p:txBody>
      </p: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8019FF89-3A21-4B28-8D19-53234C3F86EF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798220" y="4600755"/>
            <a:ext cx="3394116" cy="1851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B37B8C6-8DD1-4743-98D0-6BFB867B56BD}"/>
              </a:ext>
            </a:extLst>
          </p:cNvPr>
          <p:cNvSpPr txBox="1"/>
          <p:nvPr/>
        </p:nvSpPr>
        <p:spPr>
          <a:xfrm>
            <a:off x="5269934" y="3548855"/>
            <a:ext cx="28083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err="1"/>
              <a:t>Css</a:t>
            </a:r>
            <a:r>
              <a:rPr lang="pt-BR" dirty="0"/>
              <a:t> da página inicial</a:t>
            </a:r>
          </a:p>
        </p:txBody>
      </p: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1FAAB5AB-9681-4DFE-8229-B99A4CA6FF10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1875818" y="3548409"/>
            <a:ext cx="3394116" cy="1851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62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9" grpId="0" animBg="1"/>
      <p:bldP spid="29" grpId="1" animBg="1"/>
      <p:bldP spid="31" grpId="0" animBg="1"/>
      <p:bldP spid="31" grpId="1" animBg="1"/>
      <p:bldP spid="34" grpId="0" animBg="1"/>
      <p:bldP spid="34" grpId="1" animBg="1"/>
      <p:bldP spid="38" grpId="0" animBg="1"/>
      <p:bldP spid="38" grpId="1" animBg="1"/>
      <p:bldP spid="43" grpId="0" animBg="1"/>
      <p:bldP spid="43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noFill/>
        <a:ln w="57150">
          <a:solidFill>
            <a:schemeClr val="tx1">
              <a:lumMod val="95000"/>
              <a:lumOff val="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/>
      <a:bodyPr wrap="none" rtlCol="0">
        <a:spAutoFit/>
      </a:bodyPr>
      <a:lstStyle>
        <a:defPPr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2842</TotalTime>
  <Words>1757</Words>
  <Application>Microsoft Office PowerPoint</Application>
  <PresentationFormat>Widescreen</PresentationFormat>
  <Paragraphs>398</Paragraphs>
  <Slides>21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Consolas</vt:lpstr>
      <vt:lpstr>Georgia</vt:lpstr>
      <vt:lpstr>source-code-pro</vt:lpstr>
      <vt:lpstr>Trebuchet MS</vt:lpstr>
      <vt:lpstr>Wingdings 2</vt:lpstr>
      <vt:lpstr>Urbano</vt:lpstr>
      <vt:lpstr>Aula Extra ReactJS e Strapi – Dia 1</vt:lpstr>
      <vt:lpstr>O que teremos nessa aula </vt:lpstr>
      <vt:lpstr>Telas</vt:lpstr>
      <vt:lpstr>Mas antes...</vt:lpstr>
      <vt:lpstr>A mudança</vt:lpstr>
      <vt:lpstr>Desenvolvimento Front-End</vt:lpstr>
      <vt:lpstr>React</vt:lpstr>
      <vt:lpstr>Configurando o ambiente</vt:lpstr>
      <vt:lpstr>Estrutura Projeto</vt:lpstr>
      <vt:lpstr>Estrutura Projeto</vt:lpstr>
      <vt:lpstr>Estrutura Projeto</vt:lpstr>
      <vt:lpstr>Praticando!</vt:lpstr>
      <vt:lpstr>Praticando!</vt:lpstr>
      <vt:lpstr>Criando o header</vt:lpstr>
      <vt:lpstr>Criando o header</vt:lpstr>
      <vt:lpstr>Criando o componente CardVideo</vt:lpstr>
      <vt:lpstr>Criando o componente CardVideo</vt:lpstr>
      <vt:lpstr>Dica</vt:lpstr>
      <vt:lpstr>HomePage</vt:lpstr>
      <vt:lpstr>HomePage</vt:lpstr>
      <vt:lpstr>Aula Atualizada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Padrões Criacionais(Revisão)</dc:title>
  <dc:creator>Carlos W. Gama</dc:creator>
  <cp:lastModifiedBy>Carlos W. Gama</cp:lastModifiedBy>
  <cp:revision>252</cp:revision>
  <dcterms:created xsi:type="dcterms:W3CDTF">2017-03-10T13:05:03Z</dcterms:created>
  <dcterms:modified xsi:type="dcterms:W3CDTF">2022-01-20T01:02:42Z</dcterms:modified>
</cp:coreProperties>
</file>