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9" r:id="rId2"/>
    <p:sldId id="261" r:id="rId3"/>
    <p:sldId id="263" r:id="rId4"/>
    <p:sldId id="268" r:id="rId5"/>
    <p:sldId id="269" r:id="rId6"/>
    <p:sldId id="262" r:id="rId7"/>
    <p:sldId id="260" r:id="rId8"/>
    <p:sldId id="267" r:id="rId9"/>
    <p:sldId id="257" r:id="rId10"/>
    <p:sldId id="25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Planilha_do_Microsoft_Excel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Planilha_do_Microsoft_Excel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Planilha_do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VOLUME DE TREINO MMSS E MMII</a:t>
            </a:r>
          </a:p>
          <a:p>
            <a:pPr>
              <a:defRPr/>
            </a:pPr>
            <a:r>
              <a:rPr lang="pt-BR"/>
              <a:t>(KG)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Peitoral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Dorsais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Plan1!$C$2:$C$9</c:f>
              <c:numCache>
                <c:formatCode>General</c:formatCode>
                <c:ptCount val="8"/>
                <c:pt idx="0" formatCode="#,##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Deltóides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Plan1!$D$2:$D$9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Tríceps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Plan1!$E$2:$E$9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Bíceps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Plan1!$F$2:$F$9</c:f>
              <c:numCache>
                <c:formatCode>General</c:formatCode>
                <c:ptCount val="8"/>
                <c:pt idx="0" formatCode="#,##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Antebraço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Plan1!$G$2:$G$9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Trapézio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Plan1!$H$2:$H$9</c:f>
              <c:numCache>
                <c:formatCode>General</c:formatCode>
                <c:ptCount val="8"/>
                <c:pt idx="0" formatCode="#,##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Abdômen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Plan1!$I$2:$I$9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Isquiotibiais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Plan1!$J$2:$J$9</c:f>
              <c:numCache>
                <c:formatCode>General</c:formatCode>
                <c:ptCount val="8"/>
                <c:pt idx="0" formatCode="#,##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Quadríceps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Plan1!$K$2:$K$9</c:f>
              <c:numCache>
                <c:formatCode>General</c:formatCode>
                <c:ptCount val="8"/>
                <c:pt idx="0" formatCode="#,##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Panturrilhas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Plan1!$A$2:$A$9</c:f>
              <c:strCache>
                <c:ptCount val="8"/>
                <c:pt idx="0">
                  <c:v>1° Semana</c:v>
                </c:pt>
                <c:pt idx="1">
                  <c:v>2° Semana</c:v>
                </c:pt>
                <c:pt idx="2">
                  <c:v>3° Semana</c:v>
                </c:pt>
                <c:pt idx="3">
                  <c:v>4° Semana</c:v>
                </c:pt>
                <c:pt idx="4">
                  <c:v>5° Semana</c:v>
                </c:pt>
                <c:pt idx="5">
                  <c:v>6° Semana</c:v>
                </c:pt>
                <c:pt idx="6">
                  <c:v>7° Semana</c:v>
                </c:pt>
                <c:pt idx="7">
                  <c:v>8° Semana</c:v>
                </c:pt>
              </c:strCache>
            </c:strRef>
          </c:cat>
          <c:val>
            <c:numRef>
              <c:f>Plan1!$L$2:$L$9</c:f>
              <c:numCache>
                <c:formatCode>General</c:formatCode>
                <c:ptCount val="8"/>
                <c:pt idx="0" formatCode="#,##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246488"/>
        <c:axId val="316248056"/>
      </c:barChart>
      <c:catAx>
        <c:axId val="316246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6248056"/>
        <c:crosses val="autoZero"/>
        <c:auto val="1"/>
        <c:lblAlgn val="ctr"/>
        <c:lblOffset val="100"/>
        <c:noMultiLvlLbl val="0"/>
      </c:catAx>
      <c:valAx>
        <c:axId val="316248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6246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blipFill dpi="0" rotWithShape="1">
          <a:blip xmlns:r="http://schemas.openxmlformats.org/officeDocument/2006/relationships" r:embed="rId3">
            <a:alphaModFix amt="62000"/>
          </a:blip>
          <a:srcRect/>
          <a:stretch>
            <a:fillRect/>
          </a:stretch>
        </a:blip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VOLUME</a:t>
            </a:r>
            <a:r>
              <a:rPr lang="pt-BR" baseline="0" dirty="0" smtClean="0"/>
              <a:t> TOTAL DA SEMANA (KG)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1° semana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Plan1!$A$2:$A$12</c:f>
              <c:strCache>
                <c:ptCount val="11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  <c:pt idx="5">
                  <c:v>Julho</c:v>
                </c:pt>
                <c:pt idx="6">
                  <c:v>Agosto</c:v>
                </c:pt>
                <c:pt idx="7">
                  <c:v>Setembro</c:v>
                </c:pt>
                <c:pt idx="8">
                  <c:v>Outubro</c:v>
                </c:pt>
                <c:pt idx="9">
                  <c:v>Novembro</c:v>
                </c:pt>
                <c:pt idx="10">
                  <c:v>Dezembro</c:v>
                </c:pt>
              </c:strCache>
            </c:strRef>
          </c:cat>
          <c:val>
            <c:numRef>
              <c:f>Plan1!$B$2:$B$12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2° Semana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Plan1!$A$2:$A$12</c:f>
              <c:strCache>
                <c:ptCount val="11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  <c:pt idx="5">
                  <c:v>Julho</c:v>
                </c:pt>
                <c:pt idx="6">
                  <c:v>Agosto</c:v>
                </c:pt>
                <c:pt idx="7">
                  <c:v>Setembro</c:v>
                </c:pt>
                <c:pt idx="8">
                  <c:v>Outubro</c:v>
                </c:pt>
                <c:pt idx="9">
                  <c:v>Novembro</c:v>
                </c:pt>
                <c:pt idx="10">
                  <c:v>Dezembro</c:v>
                </c:pt>
              </c:strCache>
            </c:strRef>
          </c:cat>
          <c:val>
            <c:numRef>
              <c:f>Plan1!$C$2:$C$12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3° Semana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Plan1!$A$2:$A$12</c:f>
              <c:strCache>
                <c:ptCount val="11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  <c:pt idx="5">
                  <c:v>Julho</c:v>
                </c:pt>
                <c:pt idx="6">
                  <c:v>Agosto</c:v>
                </c:pt>
                <c:pt idx="7">
                  <c:v>Setembro</c:v>
                </c:pt>
                <c:pt idx="8">
                  <c:v>Outubro</c:v>
                </c:pt>
                <c:pt idx="9">
                  <c:v>Novembro</c:v>
                </c:pt>
                <c:pt idx="10">
                  <c:v>Dezembro</c:v>
                </c:pt>
              </c:strCache>
            </c:strRef>
          </c:cat>
          <c:val>
            <c:numRef>
              <c:f>Plan1!$D$2:$D$12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4° semana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Plan1!$A$2:$A$12</c:f>
              <c:strCache>
                <c:ptCount val="11"/>
                <c:pt idx="0">
                  <c:v>Fevereiro</c:v>
                </c:pt>
                <c:pt idx="1">
                  <c:v>Março</c:v>
                </c:pt>
                <c:pt idx="2">
                  <c:v>Abril</c:v>
                </c:pt>
                <c:pt idx="3">
                  <c:v>Maio</c:v>
                </c:pt>
                <c:pt idx="4">
                  <c:v>Junho</c:v>
                </c:pt>
                <c:pt idx="5">
                  <c:v>Julho</c:v>
                </c:pt>
                <c:pt idx="6">
                  <c:v>Agosto</c:v>
                </c:pt>
                <c:pt idx="7">
                  <c:v>Setembro</c:v>
                </c:pt>
                <c:pt idx="8">
                  <c:v>Outubro</c:v>
                </c:pt>
                <c:pt idx="9">
                  <c:v>Novembro</c:v>
                </c:pt>
                <c:pt idx="10">
                  <c:v>Dezembro</c:v>
                </c:pt>
              </c:strCache>
            </c:strRef>
          </c:cat>
          <c:val>
            <c:numRef>
              <c:f>Plan1!$E$2:$E$12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73616"/>
        <c:axId val="4474008"/>
      </c:barChart>
      <c:catAx>
        <c:axId val="4473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74008"/>
        <c:crosses val="autoZero"/>
        <c:auto val="1"/>
        <c:lblAlgn val="ctr"/>
        <c:lblOffset val="100"/>
        <c:noMultiLvlLbl val="0"/>
      </c:catAx>
      <c:valAx>
        <c:axId val="4474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73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blipFill dpi="0" rotWithShape="1">
          <a:blip xmlns:r="http://schemas.openxmlformats.org/officeDocument/2006/relationships" r:embed="rId3">
            <a:alphaModFix amt="63000"/>
          </a:blip>
          <a:srcRect/>
          <a:stretch>
            <a:fillRect/>
          </a:stretch>
        </a:blipFill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VOLUME TOTAL DO MÊS (KG)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FEVEREIRO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MARÇO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ABRIL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MAIO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Plan1!$E$2</c:f>
              <c:numCache>
                <c:formatCode>General</c:formatCode>
                <c:ptCount val="1"/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JUNHO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Plan1!$F$2</c:f>
              <c:numCache>
                <c:formatCode>General</c:formatCode>
                <c:ptCount val="1"/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JULHO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Plan1!$G$2</c:f>
              <c:numCache>
                <c:formatCode>General</c:formatCode>
                <c:ptCount val="1"/>
              </c:numCache>
            </c:numRef>
          </c:val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Plan1!$H$2</c:f>
              <c:numCache>
                <c:formatCode>General</c:formatCode>
                <c:ptCount val="1"/>
              </c:numCache>
            </c:numRef>
          </c:val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SETEMBRO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Plan1!$I$2</c:f>
              <c:numCache>
                <c:formatCode>General</c:formatCode>
                <c:ptCount val="1"/>
              </c:numCache>
            </c:numRef>
          </c:val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OUTUBRO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Plan1!$J$2</c:f>
              <c:numCache>
                <c:formatCode>General</c:formatCode>
                <c:ptCount val="1"/>
              </c:numCache>
            </c:numRef>
          </c:val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NOVEMBRO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Plan1!$K$2</c:f>
              <c:numCache>
                <c:formatCode>General</c:formatCode>
                <c:ptCount val="1"/>
              </c:numCache>
            </c:numRef>
          </c:val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DEZEMBRO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VOLUME MENSAL</c:v>
                </c:pt>
              </c:strCache>
            </c:strRef>
          </c:cat>
          <c:val>
            <c:numRef>
              <c:f>Plan1!$L$2</c:f>
              <c:numCache>
                <c:formatCode>General</c:formatCode>
                <c:ptCount val="1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75184"/>
        <c:axId val="4475576"/>
      </c:barChart>
      <c:catAx>
        <c:axId val="4475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75576"/>
        <c:crosses val="autoZero"/>
        <c:auto val="1"/>
        <c:lblAlgn val="ctr"/>
        <c:lblOffset val="100"/>
        <c:noMultiLvlLbl val="0"/>
      </c:catAx>
      <c:valAx>
        <c:axId val="4475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75184"/>
        <c:crosses val="autoZero"/>
        <c:crossBetween val="between"/>
      </c:valAx>
      <c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5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70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7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3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3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5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4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6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1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3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2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21467" y="152399"/>
            <a:ext cx="73490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AVALIAÇÃO FÍSICA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3933" y="1418305"/>
            <a:ext cx="120480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Caro(a) aluno(a), 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Bem vindo </a:t>
            </a:r>
            <a:r>
              <a:rPr lang="pt-BR" sz="1400" dirty="0" smtClean="0"/>
              <a:t>ao </a:t>
            </a:r>
            <a:r>
              <a:rPr lang="pt-BR" sz="1400" dirty="0"/>
              <a:t>sistema de avaliação integrado com a prescrição </a:t>
            </a:r>
            <a:r>
              <a:rPr lang="pt-BR" sz="1400" dirty="0" smtClean="0"/>
              <a:t>de exercícios </a:t>
            </a:r>
            <a:r>
              <a:rPr lang="pt-BR" sz="1400" dirty="0"/>
              <a:t>físicos programados, através da análise da avaliação perimétrica, dobras cutâneas, postural e testes neumotores e cardiorrespiratórios aplicados conforme embasamentos científicos.  </a:t>
            </a:r>
          </a:p>
          <a:p>
            <a:pPr algn="just"/>
            <a:endParaRPr lang="pt-BR" sz="1400" b="1" dirty="0" smtClean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ctr"/>
            <a:r>
              <a:rPr lang="pt-BR" sz="1400" b="1" dirty="0"/>
              <a:t>Currículo: </a:t>
            </a:r>
          </a:p>
          <a:p>
            <a:pPr algn="ctr"/>
            <a:r>
              <a:rPr lang="pt-BR" sz="1400" dirty="0"/>
              <a:t>Nome: Lucas  farias</a:t>
            </a:r>
          </a:p>
          <a:p>
            <a:pPr algn="ctr"/>
            <a:r>
              <a:rPr lang="pt-BR" sz="1400" dirty="0" err="1" smtClean="0"/>
              <a:t>Ed.Física</a:t>
            </a:r>
            <a:r>
              <a:rPr lang="pt-BR" sz="1400" dirty="0"/>
              <a:t>. </a:t>
            </a:r>
          </a:p>
          <a:p>
            <a:pPr algn="ctr"/>
            <a:r>
              <a:rPr lang="pt-BR" sz="1400" dirty="0"/>
              <a:t>Cref: xxxxxxxxxx</a:t>
            </a:r>
          </a:p>
          <a:p>
            <a:pPr algn="ctr"/>
            <a:r>
              <a:rPr lang="pt-BR" sz="1400" b="1" dirty="0"/>
              <a:t>Experiências profissionais:</a:t>
            </a:r>
          </a:p>
          <a:p>
            <a:pPr algn="ctr"/>
            <a:r>
              <a:rPr lang="pt-BR" sz="1400" dirty="0"/>
              <a:t>● Academia Acquativ Gruta e Ponta Verde </a:t>
            </a:r>
          </a:p>
          <a:p>
            <a:pPr algn="ctr"/>
            <a:r>
              <a:rPr lang="pt-BR" sz="1400" dirty="0"/>
              <a:t>● Academia Club Fitness </a:t>
            </a:r>
          </a:p>
          <a:p>
            <a:pPr algn="ctr"/>
            <a:r>
              <a:rPr lang="pt-BR" sz="1400" dirty="0" smtClean="0"/>
              <a:t>● Sesi Alagoas</a:t>
            </a:r>
            <a:endParaRPr lang="pt-BR" sz="1400" dirty="0"/>
          </a:p>
          <a:p>
            <a:pPr algn="ctr"/>
            <a:r>
              <a:rPr lang="pt-BR" sz="1400" dirty="0"/>
              <a:t>● Pet Saúde Interprofissionalidade </a:t>
            </a:r>
          </a:p>
          <a:p>
            <a:pPr algn="ctr"/>
            <a:r>
              <a:rPr lang="pt-BR" sz="1400" dirty="0"/>
              <a:t>● Academia Foco Fitness </a:t>
            </a:r>
          </a:p>
          <a:p>
            <a:pPr algn="ctr"/>
            <a:r>
              <a:rPr lang="pt-BR" sz="1400" dirty="0"/>
              <a:t>● Santa Cruz Futebol Clube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74" y="2406743"/>
            <a:ext cx="926093" cy="926093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54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4126414628"/>
              </p:ext>
            </p:extLst>
          </p:nvPr>
        </p:nvGraphicFramePr>
        <p:xfrm>
          <a:off x="0" y="0"/>
          <a:ext cx="1194261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8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2130995654"/>
              </p:ext>
            </p:extLst>
          </p:nvPr>
        </p:nvGraphicFramePr>
        <p:xfrm>
          <a:off x="-1" y="0"/>
          <a:ext cx="1179483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727" y="-102914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 smtClean="0"/>
              <a:t>SISTEMA AVALIATIVO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733" y="688424"/>
            <a:ext cx="1178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b="1" dirty="0" smtClean="0"/>
              <a:t>Por que fazer avaliação física: </a:t>
            </a:r>
          </a:p>
          <a:p>
            <a:pPr algn="ctr"/>
            <a:endParaRPr lang="pt-BR" dirty="0" smtClean="0"/>
          </a:p>
          <a:p>
            <a:pPr marL="228600" indent="-228600" algn="ctr">
              <a:buAutoNum type="arabicPeriod"/>
            </a:pPr>
            <a:r>
              <a:rPr lang="pt-BR" dirty="0" smtClean="0"/>
              <a:t>Para verificar como está seu condicionamento físico  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Obter dados que servirão a elaboração de prescrição adequada das atividades propostas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Escolher, incluir, excluir e indicar exercícios físicos específicos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Acompanhar  a progressão do avaliado  durante o treinamento</a:t>
            </a:r>
          </a:p>
          <a:p>
            <a:pPr marL="228600" indent="-228600" algn="ctr">
              <a:buFontTx/>
              <a:buAutoNum type="arabicPeriod"/>
            </a:pPr>
            <a:r>
              <a:rPr lang="pt-BR" dirty="0" smtClean="0"/>
              <a:t>Verificar se os objetivos propostos inicialmente estão sendo atingidos 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Por que praticar exercícios físicos:</a:t>
            </a:r>
          </a:p>
          <a:p>
            <a:pPr algn="ctr"/>
            <a:endParaRPr lang="pt-BR" dirty="0" smtClean="0"/>
          </a:p>
          <a:p>
            <a:pPr marL="228600" indent="-228600" algn="ctr">
              <a:buAutoNum type="arabicPeriod"/>
            </a:pPr>
            <a:r>
              <a:rPr lang="pt-BR" dirty="0" smtClean="0"/>
              <a:t>Aumento da massa corporal magra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Redução da gordura corporal total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Aumento da força, resistência muscular e flexibilidade 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Melhora da capacidade aeróbia</a:t>
            </a:r>
            <a:r>
              <a:rPr lang="pt-BR" dirty="0"/>
              <a:t> </a:t>
            </a:r>
            <a:r>
              <a:rPr lang="pt-BR" dirty="0" smtClean="0"/>
              <a:t>e anaeróbia 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Redução dos níveis de LDL, VDL e controle do HDL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Aumento da pressão com trabalhos isométricos e diminuição da pressão com trabalho isotônico</a:t>
            </a:r>
          </a:p>
          <a:p>
            <a:pPr marL="228600" indent="-228600" algn="ctr">
              <a:buAutoNum type="arabicPeriod"/>
            </a:pPr>
            <a:r>
              <a:rPr lang="pt-BR" dirty="0" smtClean="0"/>
              <a:t>Melhora da utilização dos hormônios insulina e glucagon pelo organismo</a:t>
            </a:r>
          </a:p>
          <a:p>
            <a:endParaRPr lang="pt-BR" sz="1200" dirty="0"/>
          </a:p>
          <a:p>
            <a:endParaRPr lang="pt-BR" sz="1200" dirty="0" smtClean="0"/>
          </a:p>
          <a:p>
            <a:pPr marL="228600" indent="-228600">
              <a:buAutoNum type="arabicPeriod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075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2466" y="143933"/>
            <a:ext cx="1154853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Descrição das Medidas</a:t>
            </a:r>
          </a:p>
          <a:p>
            <a:endParaRPr lang="pt-BR" sz="1200" dirty="0" smtClean="0"/>
          </a:p>
          <a:p>
            <a:r>
              <a:rPr lang="pt-BR" sz="1000" b="1" dirty="0" smtClean="0"/>
              <a:t>Tórax :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no plano horizontal logo abaixo </a:t>
            </a:r>
            <a:r>
              <a:rPr lang="pt-BR" sz="1000" dirty="0" smtClean="0"/>
              <a:t>da axila</a:t>
            </a:r>
            <a:r>
              <a:rPr lang="pt-BR" sz="1000" dirty="0"/>
              <a:t>, ao nível da prega axilar. </a:t>
            </a:r>
            <a:endParaRPr lang="pt-BR" sz="1000" dirty="0" smtClean="0"/>
          </a:p>
          <a:p>
            <a:r>
              <a:rPr lang="pt-BR" sz="1000" dirty="0" smtClean="0"/>
              <a:t>Para </a:t>
            </a:r>
            <a:r>
              <a:rPr lang="pt-BR" sz="1000" dirty="0"/>
              <a:t>homens, esta medida </a:t>
            </a:r>
            <a:r>
              <a:rPr lang="pt-BR" sz="1000" dirty="0" smtClean="0"/>
              <a:t>também poderá </a:t>
            </a:r>
            <a:r>
              <a:rPr lang="pt-BR" sz="1000" dirty="0"/>
              <a:t>ser obtida ao nível dos mamilos</a:t>
            </a:r>
            <a:r>
              <a:rPr lang="pt-BR" sz="1000" dirty="0" smtClean="0"/>
              <a:t>.</a:t>
            </a:r>
          </a:p>
          <a:p>
            <a:endParaRPr lang="pt-BR" sz="1000" dirty="0" smtClean="0"/>
          </a:p>
          <a:p>
            <a:r>
              <a:rPr lang="pt-BR" sz="1000" b="1" dirty="0" smtClean="0"/>
              <a:t>Abdome : 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no plano horizontal, </a:t>
            </a:r>
            <a:r>
              <a:rPr lang="pt-BR" sz="1000" dirty="0" smtClean="0"/>
              <a:t>ao </a:t>
            </a:r>
            <a:r>
              <a:rPr lang="pt-BR" sz="1000" dirty="0"/>
              <a:t>nível </a:t>
            </a:r>
            <a:r>
              <a:rPr lang="pt-BR" sz="1000" dirty="0" smtClean="0"/>
              <a:t>da cicatriz </a:t>
            </a:r>
            <a:r>
              <a:rPr lang="pt-BR" sz="1000" dirty="0"/>
              <a:t>umbilical</a:t>
            </a:r>
            <a:r>
              <a:rPr lang="pt-BR" sz="1000" dirty="0" smtClean="0"/>
              <a:t>.</a:t>
            </a:r>
          </a:p>
          <a:p>
            <a:endParaRPr lang="pt-BR" sz="1000" dirty="0" smtClean="0"/>
          </a:p>
          <a:p>
            <a:r>
              <a:rPr lang="pt-BR" sz="1000" b="1" dirty="0" smtClean="0"/>
              <a:t>Quadril</a:t>
            </a:r>
            <a:r>
              <a:rPr lang="pt-BR" sz="1000" dirty="0" smtClean="0"/>
              <a:t> :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no plano horizontal, </a:t>
            </a:r>
            <a:endParaRPr lang="pt-BR" sz="1000" dirty="0" smtClean="0"/>
          </a:p>
          <a:p>
            <a:r>
              <a:rPr lang="pt-BR" sz="1000" dirty="0" smtClean="0"/>
              <a:t>na </a:t>
            </a:r>
            <a:r>
              <a:rPr lang="pt-BR" sz="1000" dirty="0"/>
              <a:t>área de </a:t>
            </a:r>
            <a:r>
              <a:rPr lang="pt-BR" sz="1000" dirty="0" smtClean="0"/>
              <a:t>maior circunferência </a:t>
            </a:r>
            <a:r>
              <a:rPr lang="pt-BR" sz="1000" dirty="0"/>
              <a:t>do quadril</a:t>
            </a:r>
            <a:r>
              <a:rPr lang="pt-BR" sz="1000" dirty="0" smtClean="0"/>
              <a:t>.</a:t>
            </a:r>
          </a:p>
          <a:p>
            <a:endParaRPr lang="pt-BR" sz="1000" dirty="0" smtClean="0"/>
          </a:p>
          <a:p>
            <a:r>
              <a:rPr lang="pt-BR" sz="1000" b="1" dirty="0" smtClean="0"/>
              <a:t>Braço </a:t>
            </a:r>
            <a:r>
              <a:rPr lang="pt-BR" sz="1000" b="1" dirty="0"/>
              <a:t>relaxado </a:t>
            </a:r>
            <a:r>
              <a:rPr lang="pt-BR" sz="1000" b="1" dirty="0" smtClean="0"/>
              <a:t>: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na área de </a:t>
            </a:r>
            <a:r>
              <a:rPr lang="pt-BR" sz="1000" dirty="0" smtClean="0"/>
              <a:t>maior circunferência</a:t>
            </a:r>
            <a:r>
              <a:rPr lang="pt-BR" sz="1000" dirty="0"/>
              <a:t>, </a:t>
            </a:r>
            <a:endParaRPr lang="pt-BR" sz="1000" dirty="0" smtClean="0"/>
          </a:p>
          <a:p>
            <a:r>
              <a:rPr lang="pt-BR" sz="1000" dirty="0" smtClean="0"/>
              <a:t>estando </a:t>
            </a:r>
            <a:r>
              <a:rPr lang="pt-BR" sz="1000" dirty="0"/>
              <a:t>o braço posicionado no plano horizontal, </a:t>
            </a:r>
            <a:endParaRPr lang="pt-BR" sz="1000" dirty="0" smtClean="0"/>
          </a:p>
          <a:p>
            <a:r>
              <a:rPr lang="pt-BR" sz="1000" dirty="0" smtClean="0"/>
              <a:t>com a articulação </a:t>
            </a:r>
            <a:r>
              <a:rPr lang="pt-BR" sz="1000" dirty="0"/>
              <a:t>do cotovelo em extensão</a:t>
            </a:r>
            <a:r>
              <a:rPr lang="pt-BR" sz="1000" dirty="0" smtClean="0"/>
              <a:t>.</a:t>
            </a:r>
            <a:endParaRPr lang="pt-BR" sz="1000" dirty="0"/>
          </a:p>
          <a:p>
            <a:endParaRPr lang="pt-BR" sz="1000" dirty="0" smtClean="0"/>
          </a:p>
          <a:p>
            <a:r>
              <a:rPr lang="pt-BR" sz="1000" b="1" dirty="0" smtClean="0"/>
              <a:t>Braço </a:t>
            </a:r>
            <a:r>
              <a:rPr lang="pt-BR" sz="1000" b="1" dirty="0"/>
              <a:t>contraído </a:t>
            </a:r>
            <a:r>
              <a:rPr lang="pt-BR" sz="1000" dirty="0" smtClean="0"/>
              <a:t>: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na área de </a:t>
            </a:r>
            <a:r>
              <a:rPr lang="pt-BR" sz="1000" dirty="0" smtClean="0"/>
              <a:t>maior circunferência </a:t>
            </a:r>
            <a:r>
              <a:rPr lang="pt-BR" sz="1000" dirty="0"/>
              <a:t>do braço, </a:t>
            </a:r>
            <a:endParaRPr lang="pt-BR" sz="1000" dirty="0" smtClean="0"/>
          </a:p>
          <a:p>
            <a:r>
              <a:rPr lang="pt-BR" sz="1000" dirty="0" smtClean="0"/>
              <a:t>com </a:t>
            </a:r>
            <a:r>
              <a:rPr lang="pt-BR" sz="1000" dirty="0"/>
              <a:t>o mesmo posicionado no plano </a:t>
            </a:r>
            <a:r>
              <a:rPr lang="pt-BR" sz="1000" dirty="0" smtClean="0"/>
              <a:t>horizontal e </a:t>
            </a:r>
          </a:p>
          <a:p>
            <a:r>
              <a:rPr lang="pt-BR" sz="1000" dirty="0" smtClean="0"/>
              <a:t>antebraço </a:t>
            </a:r>
            <a:r>
              <a:rPr lang="pt-BR" sz="1000" dirty="0"/>
              <a:t>fletido em supino, num ângulo de 90°. </a:t>
            </a:r>
            <a:endParaRPr lang="pt-BR" sz="1000" dirty="0" smtClean="0"/>
          </a:p>
          <a:p>
            <a:r>
              <a:rPr lang="pt-BR" sz="1000" dirty="0" smtClean="0"/>
              <a:t>Neste </a:t>
            </a:r>
            <a:r>
              <a:rPr lang="pt-BR" sz="1000" dirty="0"/>
              <a:t>caso, </a:t>
            </a:r>
            <a:r>
              <a:rPr lang="pt-BR" sz="1000" dirty="0" smtClean="0"/>
              <a:t>pode-se utilizar </a:t>
            </a:r>
            <a:r>
              <a:rPr lang="pt-BR" sz="1000" dirty="0"/>
              <a:t>o braço </a:t>
            </a:r>
            <a:r>
              <a:rPr lang="pt-BR" sz="1000" dirty="0" smtClean="0"/>
              <a:t>contra-lateral</a:t>
            </a:r>
          </a:p>
          <a:p>
            <a:r>
              <a:rPr lang="pt-BR" sz="1000" dirty="0" smtClean="0"/>
              <a:t> </a:t>
            </a:r>
            <a:r>
              <a:rPr lang="pt-BR" sz="1000" dirty="0"/>
              <a:t>para fazer oposição à contração. </a:t>
            </a:r>
            <a:endParaRPr lang="pt-BR" sz="1000" dirty="0" smtClean="0"/>
          </a:p>
          <a:p>
            <a:r>
              <a:rPr lang="pt-BR" sz="1000" dirty="0" smtClean="0"/>
              <a:t>Se for desejado</a:t>
            </a:r>
            <a:r>
              <a:rPr lang="pt-BR" sz="1000" dirty="0"/>
              <a:t>, o avaliado poderá fazer uma contração máxima, </a:t>
            </a:r>
            <a:endParaRPr lang="pt-BR" sz="1000" dirty="0" smtClean="0"/>
          </a:p>
          <a:p>
            <a:r>
              <a:rPr lang="pt-BR" sz="1000" dirty="0" smtClean="0"/>
              <a:t>com flexão total </a:t>
            </a:r>
            <a:r>
              <a:rPr lang="pt-BR" sz="1000" dirty="0"/>
              <a:t>da articulação do </a:t>
            </a:r>
            <a:r>
              <a:rPr lang="pt-BR" sz="1000" dirty="0" smtClean="0"/>
              <a:t>cotovelo.</a:t>
            </a:r>
          </a:p>
          <a:p>
            <a:endParaRPr lang="pt-BR" sz="1000" dirty="0" smtClean="0"/>
          </a:p>
          <a:p>
            <a:r>
              <a:rPr lang="pt-BR" sz="1000" b="1" dirty="0" smtClean="0"/>
              <a:t>Antebraço :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na área de maior </a:t>
            </a:r>
            <a:r>
              <a:rPr lang="pt-BR" sz="1000" dirty="0" smtClean="0"/>
              <a:t>circunferência, </a:t>
            </a:r>
          </a:p>
          <a:p>
            <a:r>
              <a:rPr lang="pt-BR" sz="1000" dirty="0" smtClean="0"/>
              <a:t>devendo </a:t>
            </a:r>
            <a:r>
              <a:rPr lang="pt-BR" sz="1000" dirty="0"/>
              <a:t>a articulação do cotovelo encontrar-se em extensão. A </a:t>
            </a:r>
            <a:r>
              <a:rPr lang="pt-BR" sz="1000" dirty="0" smtClean="0"/>
              <a:t>medida</a:t>
            </a:r>
          </a:p>
          <a:p>
            <a:r>
              <a:rPr lang="pt-BR" sz="1000" dirty="0" smtClean="0"/>
              <a:t>pode </a:t>
            </a:r>
            <a:r>
              <a:rPr lang="pt-BR" sz="1000" dirty="0"/>
              <a:t>ser realizada com a palma das mãos abertas (relaxado) </a:t>
            </a:r>
            <a:endParaRPr lang="pt-BR" sz="1000" dirty="0" smtClean="0"/>
          </a:p>
          <a:p>
            <a:r>
              <a:rPr lang="pt-BR" sz="1000" dirty="0" smtClean="0"/>
              <a:t>ou com flexão </a:t>
            </a:r>
            <a:r>
              <a:rPr lang="pt-BR" sz="1000" dirty="0"/>
              <a:t>dos dedos e punhos (contraído</a:t>
            </a:r>
            <a:r>
              <a:rPr lang="pt-BR" sz="1000" dirty="0" smtClean="0"/>
              <a:t>).</a:t>
            </a:r>
          </a:p>
          <a:p>
            <a:endParaRPr lang="pt-BR" sz="1000" dirty="0" smtClean="0"/>
          </a:p>
          <a:p>
            <a:r>
              <a:rPr lang="pt-BR" sz="1000" b="1" dirty="0" smtClean="0"/>
              <a:t>Coxa :</a:t>
            </a:r>
          </a:p>
          <a:p>
            <a:r>
              <a:rPr lang="pt-BR" sz="1000" dirty="0" smtClean="0"/>
              <a:t>Medida </a:t>
            </a:r>
            <a:r>
              <a:rPr lang="pt-BR" sz="1000" dirty="0"/>
              <a:t>tomada no plano horizontal, logo abaixo </a:t>
            </a:r>
            <a:r>
              <a:rPr lang="pt-BR" sz="1000" dirty="0" smtClean="0"/>
              <a:t>da prega </a:t>
            </a:r>
            <a:r>
              <a:rPr lang="pt-BR" sz="1000" dirty="0"/>
              <a:t>glútea. </a:t>
            </a:r>
            <a:endParaRPr lang="pt-BR" sz="1000" dirty="0" smtClean="0"/>
          </a:p>
          <a:p>
            <a:r>
              <a:rPr lang="pt-BR" sz="1000" dirty="0" smtClean="0"/>
              <a:t>O </a:t>
            </a:r>
            <a:r>
              <a:rPr lang="pt-BR" sz="1000" dirty="0"/>
              <a:t>peso corporal deve estar igualmente distribuído </a:t>
            </a:r>
            <a:r>
              <a:rPr lang="pt-BR" sz="1000" dirty="0" smtClean="0"/>
              <a:t>nos membros </a:t>
            </a:r>
            <a:r>
              <a:rPr lang="pt-BR" sz="1000" dirty="0"/>
              <a:t>inferiores.</a:t>
            </a:r>
          </a:p>
          <a:p>
            <a:endParaRPr lang="pt-BR" sz="1000" dirty="0" smtClean="0"/>
          </a:p>
          <a:p>
            <a:r>
              <a:rPr lang="pt-BR" sz="1000" b="1" dirty="0" smtClean="0"/>
              <a:t>Perna :</a:t>
            </a:r>
            <a:r>
              <a:rPr lang="pt-BR" sz="1000" dirty="0" smtClean="0"/>
              <a:t>Medida </a:t>
            </a:r>
            <a:r>
              <a:rPr lang="pt-BR" sz="1000" dirty="0"/>
              <a:t>tomada no plano horizontal, na área de </a:t>
            </a:r>
            <a:r>
              <a:rPr lang="pt-BR" sz="1000" dirty="0" smtClean="0"/>
              <a:t>maior circunferência </a:t>
            </a:r>
            <a:r>
              <a:rPr lang="pt-BR" sz="1000" dirty="0"/>
              <a:t>da panturrilha, </a:t>
            </a:r>
            <a:endParaRPr lang="pt-BR" sz="1000" dirty="0" smtClean="0"/>
          </a:p>
          <a:p>
            <a:r>
              <a:rPr lang="pt-BR" sz="1000" dirty="0" smtClean="0"/>
              <a:t>estando </a:t>
            </a:r>
            <a:r>
              <a:rPr lang="pt-BR" sz="1000" dirty="0"/>
              <a:t>o peso corporal </a:t>
            </a:r>
            <a:r>
              <a:rPr lang="pt-BR" sz="1000" dirty="0" smtClean="0"/>
              <a:t>igualmente distribuído </a:t>
            </a:r>
            <a:r>
              <a:rPr lang="pt-BR" sz="1000" dirty="0"/>
              <a:t>nos membros inferiores.</a:t>
            </a:r>
          </a:p>
          <a:p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8190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67766"/>
              </p:ext>
            </p:extLst>
          </p:nvPr>
        </p:nvGraphicFramePr>
        <p:xfrm>
          <a:off x="1519238" y="547688"/>
          <a:ext cx="9153525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lanilha" r:id="rId3" imgW="9153455" imgH="5791230" progId="Excel.Sheet.12">
                  <p:embed/>
                </p:oleObj>
              </mc:Choice>
              <mc:Fallback>
                <p:oleObj name="Planilha" r:id="rId3" imgW="9153455" imgH="5791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9238" y="547688"/>
                        <a:ext cx="9153525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25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88274"/>
              </p:ext>
            </p:extLst>
          </p:nvPr>
        </p:nvGraphicFramePr>
        <p:xfrm>
          <a:off x="1476375" y="80963"/>
          <a:ext cx="9239250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lanilha" r:id="rId3" imgW="9239357" imgH="6696000" progId="Excel.Sheet.12">
                  <p:embed/>
                </p:oleObj>
              </mc:Choice>
              <mc:Fallback>
                <p:oleObj name="Planilha" r:id="rId3" imgW="9239357" imgH="6696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80963"/>
                        <a:ext cx="9239250" cy="669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3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9899" y="501135"/>
            <a:ext cx="52837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AVALIAÇÃO POSTURAL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535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1" b="9674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31" y="905890"/>
            <a:ext cx="3175000" cy="5461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49" b="9674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905890"/>
            <a:ext cx="3175000" cy="546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21" b="9651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5" y="905890"/>
            <a:ext cx="3175000" cy="5461000"/>
          </a:xfrm>
          <a:prstGeom prst="rect">
            <a:avLst/>
          </a:prstGeom>
        </p:spPr>
      </p:pic>
      <p:graphicFrame>
        <p:nvGraphicFramePr>
          <p:cNvPr id="3" name="Tabela 2" title="AVALIAÇÃO POSTURA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71174"/>
              </p:ext>
            </p:extLst>
          </p:nvPr>
        </p:nvGraphicFramePr>
        <p:xfrm>
          <a:off x="311083" y="661763"/>
          <a:ext cx="2915920" cy="5852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 title="AVALIAÇÃO POSTURA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14976"/>
              </p:ext>
            </p:extLst>
          </p:nvPr>
        </p:nvGraphicFramePr>
        <p:xfrm>
          <a:off x="4639556" y="661763"/>
          <a:ext cx="2915920" cy="5852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 title="AVALIAÇÃO POSTURA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23508"/>
              </p:ext>
            </p:extLst>
          </p:nvPr>
        </p:nvGraphicFramePr>
        <p:xfrm>
          <a:off x="8779494" y="661763"/>
          <a:ext cx="2915920" cy="5852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95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909107" y="224135"/>
            <a:ext cx="17208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VISTA ANTERIOR</a:t>
            </a:r>
            <a:endParaRPr lang="pt-BR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46057" y="224135"/>
            <a:ext cx="204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VISTA POSTERIOR </a:t>
            </a:r>
            <a:endParaRPr lang="pt-B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450404" y="224135"/>
            <a:ext cx="175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VISTA </a:t>
            </a:r>
            <a:r>
              <a:rPr lang="pt-B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LATERAL</a:t>
            </a:r>
            <a:endParaRPr lang="pt-B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8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099016"/>
              </p:ext>
            </p:extLst>
          </p:nvPr>
        </p:nvGraphicFramePr>
        <p:xfrm>
          <a:off x="604838" y="47625"/>
          <a:ext cx="10982325" cy="67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lanilha" r:id="rId3" imgW="10982255" imgH="6762690" progId="Excel.Sheet.12">
                  <p:embed/>
                </p:oleObj>
              </mc:Choice>
              <mc:Fallback>
                <p:oleObj name="Planilha" r:id="rId3" imgW="10982255" imgH="6762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8" y="47625"/>
                        <a:ext cx="10982325" cy="676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áfico 32"/>
          <p:cNvGraphicFramePr/>
          <p:nvPr>
            <p:extLst>
              <p:ext uri="{D42A27DB-BD31-4B8C-83A1-F6EECF244321}">
                <p14:modId xmlns:p14="http://schemas.microsoft.com/office/powerpoint/2010/main" val="2155240060"/>
              </p:ext>
            </p:extLst>
          </p:nvPr>
        </p:nvGraphicFramePr>
        <p:xfrm>
          <a:off x="0" y="0"/>
          <a:ext cx="11877773" cy="673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9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4522</TotalTime>
  <Words>484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Calisto MT</vt:lpstr>
      <vt:lpstr>Trebuchet MS</vt:lpstr>
      <vt:lpstr>Wingdings 2</vt:lpstr>
      <vt:lpstr>Ardósia</vt:lpstr>
      <vt:lpstr>Planilha</vt:lpstr>
      <vt:lpstr>Planilha do Microsoft Excel</vt:lpstr>
      <vt:lpstr>Apresentação do PowerPoint</vt:lpstr>
      <vt:lpstr>SISTEMA AVALIATIVO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</dc:creator>
  <cp:lastModifiedBy>Micro</cp:lastModifiedBy>
  <cp:revision>47</cp:revision>
  <dcterms:created xsi:type="dcterms:W3CDTF">2021-09-17T21:48:57Z</dcterms:created>
  <dcterms:modified xsi:type="dcterms:W3CDTF">2021-10-03T14:12:13Z</dcterms:modified>
</cp:coreProperties>
</file>