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65" r:id="rId3"/>
    <p:sldId id="288" r:id="rId4"/>
    <p:sldId id="332" r:id="rId5"/>
    <p:sldId id="334" r:id="rId6"/>
    <p:sldId id="333" r:id="rId7"/>
    <p:sldId id="337" r:id="rId8"/>
    <p:sldId id="338" r:id="rId9"/>
    <p:sldId id="340" r:id="rId10"/>
    <p:sldId id="342" r:id="rId11"/>
    <p:sldId id="343" r:id="rId12"/>
    <p:sldId id="344" r:id="rId13"/>
    <p:sldId id="350" r:id="rId14"/>
    <p:sldId id="351" r:id="rId15"/>
    <p:sldId id="346" r:id="rId16"/>
    <p:sldId id="345" r:id="rId17"/>
    <p:sldId id="347" r:id="rId18"/>
    <p:sldId id="348" r:id="rId19"/>
    <p:sldId id="349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7DF1E"/>
    <a:srgbClr val="00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27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D3656-EA78-4A3D-A35D-27369261C46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D2DF0-261E-4212-A461-A34F87BB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21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4175EB1-8CAD-4178-B7CF-6A7E949E0FAA}"/>
              </a:ext>
            </a:extLst>
          </p:cNvPr>
          <p:cNvSpPr/>
          <p:nvPr/>
        </p:nvSpPr>
        <p:spPr>
          <a:xfrm>
            <a:off x="5807968" y="-1"/>
            <a:ext cx="6480720" cy="5080668"/>
          </a:xfrm>
          <a:prstGeom prst="rect">
            <a:avLst/>
          </a:prstGeom>
          <a:solidFill>
            <a:srgbClr val="F7DF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C8BBE0-5722-44F1-869F-761247CDCDAA}"/>
              </a:ext>
            </a:extLst>
          </p:cNvPr>
          <p:cNvSpPr/>
          <p:nvPr/>
        </p:nvSpPr>
        <p:spPr>
          <a:xfrm>
            <a:off x="-52064" y="0"/>
            <a:ext cx="5860032" cy="5080668"/>
          </a:xfrm>
          <a:prstGeom prst="rect">
            <a:avLst/>
          </a:prstGeom>
          <a:solidFill>
            <a:srgbClr val="00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3392" y="1412776"/>
            <a:ext cx="10585176" cy="4464496"/>
          </a:xfrm>
        </p:spPr>
        <p:txBody>
          <a:bodyPr>
            <a:noAutofit/>
          </a:bodyPr>
          <a:lstStyle/>
          <a:p>
            <a:pPr algn="ctr"/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Testes automatizados com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Selenium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692318"/>
            <a:ext cx="8208912" cy="1104528"/>
          </a:xfrm>
        </p:spPr>
        <p:txBody>
          <a:bodyPr/>
          <a:lstStyle/>
          <a:p>
            <a:pPr algn="r"/>
            <a:r>
              <a:rPr lang="pt-BR" dirty="0"/>
              <a:t>Professor: Carlos Alberto</a:t>
            </a:r>
          </a:p>
          <a:p>
            <a:pPr algn="r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  <p:pic>
        <p:nvPicPr>
          <p:cNvPr id="1028" name="Picture 4" descr="JavaScript – Wikipédia, a enciclopédia livre">
            <a:extLst>
              <a:ext uri="{FF2B5EF4-FFF2-40B4-BE49-F238E27FC236}">
                <a16:creationId xmlns:a16="http://schemas.microsoft.com/office/drawing/2014/main" id="{DAE6ADF7-67E7-4D66-B66A-4227210B8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63742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51C78C-B118-454F-9B91-37ACD6C4D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-3088"/>
            <a:ext cx="1456778" cy="1339337"/>
          </a:xfrm>
          <a:prstGeom prst="rect">
            <a:avLst/>
          </a:prstGeom>
        </p:spPr>
      </p:pic>
      <p:pic>
        <p:nvPicPr>
          <p:cNvPr id="1034" name="Picture 10" descr="Discussion of Testing in parallel with Mocha v8.0.0 - DEV Community">
            <a:extLst>
              <a:ext uri="{FF2B5EF4-FFF2-40B4-BE49-F238E27FC236}">
                <a16:creationId xmlns:a16="http://schemas.microsoft.com/office/drawing/2014/main" id="{7B30BA3A-4BCA-4D88-AECD-DA5D9D13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8760"/>
            <a:ext cx="548632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Bugs que causaram prejuízos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5400" y="2249424"/>
            <a:ext cx="6048672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Terceira Guerra Mundial (1979)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1127448" y="2627297"/>
            <a:ext cx="619268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sz="1700" dirty="0"/>
              <a:t>A Terceira Guerra Mundial quase aconteceu em 1979, devido a falha de um software. </a:t>
            </a:r>
          </a:p>
          <a:p>
            <a:pPr lvl="1" algn="just"/>
            <a:endParaRPr lang="pt-BR" sz="1700" dirty="0"/>
          </a:p>
          <a:p>
            <a:pPr lvl="1" algn="just"/>
            <a:r>
              <a:rPr lang="pt-BR" sz="1700" dirty="0"/>
              <a:t>Neste ano um sistema de segurança dos EUA, indicou que a União Soviética estava lançado misseis contra os Estados Unidos. </a:t>
            </a:r>
          </a:p>
          <a:p>
            <a:pPr lvl="1" algn="just"/>
            <a:endParaRPr lang="pt-BR" sz="1700" dirty="0"/>
          </a:p>
          <a:p>
            <a:pPr lvl="1" algn="just"/>
            <a:r>
              <a:rPr lang="pt-BR" sz="1700" dirty="0"/>
              <a:t>A ação a ser tomada pelos Estados Unidos era de contra atacar imediatamente quando houvesse um ataque, o que apenas não aconteceu, devido ao coordenador acreditar que pudesse ser uma falha do sistema.</a:t>
            </a:r>
          </a:p>
          <a:p>
            <a:pPr lvl="1" algn="just"/>
            <a:endParaRPr lang="pt-BR" sz="1700" dirty="0"/>
          </a:p>
          <a:p>
            <a:pPr lvl="1" algn="just"/>
            <a:r>
              <a:rPr lang="pt-BR" sz="1700" dirty="0"/>
              <a:t>Minutos depois foi identificado que o sistema entrou sozinho no modo de simulação e que os ataques não eram reais.</a:t>
            </a:r>
          </a:p>
          <a:p>
            <a:pPr lvl="1" algn="just"/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22" y="3286448"/>
            <a:ext cx="2957266" cy="29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10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 como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Se eu fiz um ajuste na funcionalidade </a:t>
            </a:r>
            <a:r>
              <a:rPr lang="pt-BR" sz="2000" u="sng" dirty="0"/>
              <a:t>recuperar senha</a:t>
            </a:r>
            <a:r>
              <a:rPr lang="pt-BR" sz="2000" dirty="0"/>
              <a:t>, devo realizar um teste só lá, né?</a:t>
            </a:r>
          </a:p>
          <a:p>
            <a:pPr lvl="1" algn="just"/>
            <a:r>
              <a:rPr lang="pt-BR" sz="1800" dirty="0"/>
              <a:t>ERRADO!</a:t>
            </a:r>
          </a:p>
          <a:p>
            <a:pPr lvl="1" algn="just"/>
            <a:r>
              <a:rPr lang="pt-BR" sz="1800" dirty="0"/>
              <a:t>Pois meu ajuste no recuperar senha, pode ter quebrado o Login</a:t>
            </a:r>
          </a:p>
          <a:p>
            <a:pPr lvl="1" algn="just"/>
            <a:r>
              <a:rPr lang="pt-BR" sz="1800" dirty="0"/>
              <a:t>O ideal é testar TUDO de novo!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2410AC-D62F-4AB8-B42C-0D9EA4F7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6" y="4149080"/>
            <a:ext cx="3312368" cy="206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5DBD23E-F599-4A45-B062-CF2EE71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596615"/>
            <a:ext cx="4200000" cy="31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CF1AEA04-AB0F-48CE-9A84-CA7DA8ECBD7A}"/>
              </a:ext>
            </a:extLst>
          </p:cNvPr>
          <p:cNvSpPr/>
          <p:nvPr/>
        </p:nvSpPr>
        <p:spPr>
          <a:xfrm>
            <a:off x="3772556" y="4581128"/>
            <a:ext cx="2035412" cy="86409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Arrumou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96889179-239B-4605-BB0C-D03F45C122AA}"/>
              </a:ext>
            </a:extLst>
          </p:cNvPr>
          <p:cNvSpPr/>
          <p:nvPr/>
        </p:nvSpPr>
        <p:spPr>
          <a:xfrm>
            <a:off x="5725168" y="4581128"/>
            <a:ext cx="1934472" cy="86409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Quebrou</a:t>
            </a:r>
          </a:p>
        </p:txBody>
      </p:sp>
    </p:spTree>
    <p:extLst>
      <p:ext uri="{BB962C8B-B14F-4D97-AF65-F5344CB8AC3E}">
        <p14:creationId xmlns:p14="http://schemas.microsoft.com/office/powerpoint/2010/main" val="37330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 como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6062464" cy="1422463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Testar tudo novamente manualmente daria muito trabalho.</a:t>
            </a:r>
          </a:p>
          <a:p>
            <a:pPr algn="just"/>
            <a:r>
              <a:rPr lang="pt-BR" sz="1800" dirty="0"/>
              <a:t>Seria ótimo conseguir </a:t>
            </a:r>
            <a:r>
              <a:rPr lang="pt-BR" sz="1800" dirty="0" err="1"/>
              <a:t>retestar</a:t>
            </a:r>
            <a:r>
              <a:rPr lang="pt-BR" sz="1800" dirty="0"/>
              <a:t> tudo com um único clique, né?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pic>
        <p:nvPicPr>
          <p:cNvPr id="3074" name="Picture 2" descr="Testes Automáticos + Curso COMPLETO de Teste de Software | Programação  Prática">
            <a:extLst>
              <a:ext uri="{FF2B5EF4-FFF2-40B4-BE49-F238E27FC236}">
                <a16:creationId xmlns:a16="http://schemas.microsoft.com/office/drawing/2014/main" id="{53C6B304-C49B-48FE-BF6B-C8E26595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100137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EB584AA-32FA-431E-B9E2-9CB71B22D004}"/>
              </a:ext>
            </a:extLst>
          </p:cNvPr>
          <p:cNvSpPr txBox="1">
            <a:spLocks/>
          </p:cNvSpPr>
          <p:nvPr/>
        </p:nvSpPr>
        <p:spPr>
          <a:xfrm>
            <a:off x="609600" y="3936969"/>
            <a:ext cx="11103024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E é possível usando testes automatizados! Como veremos hoje com o </a:t>
            </a:r>
            <a:r>
              <a:rPr lang="pt-BR" sz="1800" dirty="0" err="1"/>
              <a:t>Selenium</a:t>
            </a:r>
            <a:r>
              <a:rPr lang="pt-BR" sz="1800" dirty="0"/>
              <a:t>, Mocha e </a:t>
            </a:r>
            <a:r>
              <a:rPr lang="pt-BR" sz="1800" dirty="0" err="1"/>
              <a:t>JavaScript</a:t>
            </a:r>
            <a:r>
              <a:rPr lang="pt-BR" sz="1800" dirty="0"/>
              <a:t> </a:t>
            </a:r>
            <a:endParaRPr lang="pt-BR" sz="2000" dirty="0"/>
          </a:p>
          <a:p>
            <a:pPr algn="just"/>
            <a:endParaRPr lang="pt-BR" sz="1800" dirty="0"/>
          </a:p>
        </p:txBody>
      </p:sp>
      <p:pic>
        <p:nvPicPr>
          <p:cNvPr id="10" name="Picture 4" descr="JavaScript – Wikipédia, a enciclopédia livre">
            <a:extLst>
              <a:ext uri="{FF2B5EF4-FFF2-40B4-BE49-F238E27FC236}">
                <a16:creationId xmlns:a16="http://schemas.microsoft.com/office/drawing/2014/main" id="{46B42973-D9EC-4AF1-8048-343DF0AD3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4997793"/>
            <a:ext cx="1191654" cy="119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A6DC376-2E01-4AAB-AFE3-A8B6FF2A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4997794"/>
            <a:ext cx="1296144" cy="1191653"/>
          </a:xfrm>
          <a:prstGeom prst="rect">
            <a:avLst/>
          </a:prstGeom>
        </p:spPr>
      </p:pic>
      <p:pic>
        <p:nvPicPr>
          <p:cNvPr id="13" name="Picture 10" descr="Discussion of Testing in parallel with Mocha v8.0.0 - DEV Community">
            <a:extLst>
              <a:ext uri="{FF2B5EF4-FFF2-40B4-BE49-F238E27FC236}">
                <a16:creationId xmlns:a16="http://schemas.microsoft.com/office/drawing/2014/main" id="{F1070CBC-75BA-4B20-8E25-486E2CCB4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4365104"/>
            <a:ext cx="548632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4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764704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Nosso site!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2DDE06-C29D-4F5C-80B2-6C56230A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35" y="1844824"/>
            <a:ext cx="9419930" cy="47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6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852520"/>
            <a:ext cx="10972800" cy="1066800"/>
          </a:xfrm>
        </p:spPr>
        <p:txBody>
          <a:bodyPr>
            <a:normAutofit/>
          </a:bodyPr>
          <a:lstStyle/>
          <a:p>
            <a:r>
              <a:rPr lang="pt-BR" dirty="0"/>
              <a:t>Versões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4556" y="2268215"/>
            <a:ext cx="4143292" cy="7112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Versão online:</a:t>
            </a:r>
          </a:p>
          <a:p>
            <a:pPr lvl="1" algn="just"/>
            <a:r>
              <a:rPr lang="pt-BR" sz="2000" dirty="0"/>
              <a:t>http://selenium.cwg.services/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49CD6F-790E-478C-8531-D9F2977B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404737"/>
            <a:ext cx="6769489" cy="3061578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813F433-9D6B-42A6-B33B-0061C637D4A2}"/>
              </a:ext>
            </a:extLst>
          </p:cNvPr>
          <p:cNvCxnSpPr>
            <a:cxnSpLocks/>
          </p:cNvCxnSpPr>
          <p:nvPr/>
        </p:nvCxnSpPr>
        <p:spPr>
          <a:xfrm>
            <a:off x="479376" y="3645024"/>
            <a:ext cx="1159328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7A97F26-BA3C-4462-8542-610A92FFF1E0}"/>
              </a:ext>
            </a:extLst>
          </p:cNvPr>
          <p:cNvSpPr txBox="1">
            <a:spLocks/>
          </p:cNvSpPr>
          <p:nvPr/>
        </p:nvSpPr>
        <p:spPr>
          <a:xfrm>
            <a:off x="7680176" y="4002520"/>
            <a:ext cx="3528392" cy="14224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Versão baixada.</a:t>
            </a:r>
          </a:p>
          <a:p>
            <a:pPr algn="just"/>
            <a:r>
              <a:rPr lang="pt-BR" sz="1800" dirty="0"/>
              <a:t> Requisitos:</a:t>
            </a:r>
            <a:endParaRPr lang="pt-BR" sz="1600" dirty="0"/>
          </a:p>
          <a:p>
            <a:pPr lvl="1" algn="just"/>
            <a:r>
              <a:rPr lang="pt-BR" sz="1600" dirty="0" err="1"/>
              <a:t>Git</a:t>
            </a:r>
            <a:endParaRPr lang="pt-BR" sz="1600" dirty="0"/>
          </a:p>
          <a:p>
            <a:pPr lvl="1" algn="just"/>
            <a:r>
              <a:rPr lang="pt-BR" sz="1600" dirty="0" err="1"/>
              <a:t>NodeJS</a:t>
            </a:r>
            <a:endParaRPr lang="pt-BR" sz="1600" dirty="0"/>
          </a:p>
          <a:p>
            <a:pPr lvl="1" algn="just"/>
            <a:endParaRPr lang="pt-BR" sz="16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90C51B-EAC2-4ED7-973E-BAF1A3147BB8}"/>
              </a:ext>
            </a:extLst>
          </p:cNvPr>
          <p:cNvSpPr txBox="1"/>
          <p:nvPr/>
        </p:nvSpPr>
        <p:spPr>
          <a:xfrm>
            <a:off x="477780" y="4740259"/>
            <a:ext cx="678027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git</a:t>
            </a:r>
            <a:r>
              <a:rPr lang="pt-BR" dirty="0"/>
              <a:t> clone https://github.com/CarlosWGama/js-selenium.git site</a:t>
            </a:r>
          </a:p>
          <a:p>
            <a:r>
              <a:rPr lang="pt-BR" dirty="0" err="1"/>
              <a:t>cd</a:t>
            </a:r>
            <a:r>
              <a:rPr lang="pt-BR" dirty="0"/>
              <a:t> site</a:t>
            </a:r>
          </a:p>
          <a:p>
            <a:r>
              <a:rPr lang="pt-BR" dirty="0" err="1"/>
              <a:t>git</a:t>
            </a:r>
            <a:r>
              <a:rPr lang="pt-BR" dirty="0"/>
              <a:t> checkout inicio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56626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2502024"/>
          </a:xfrm>
        </p:spPr>
        <p:txBody>
          <a:bodyPr>
            <a:normAutofit/>
          </a:bodyPr>
          <a:lstStyle/>
          <a:p>
            <a:pPr algn="ctr"/>
            <a:r>
              <a:rPr lang="pt-BR" sz="6000" dirty="0" err="1"/>
              <a:t>Selenium</a:t>
            </a:r>
            <a:endParaRPr lang="pt-BR" sz="6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E0E734-C9CB-4FC5-9F98-1B1D0375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00" y="2876619"/>
            <a:ext cx="380000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2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</a:t>
            </a:r>
            <a:r>
              <a:rPr lang="pt-BR" dirty="0" err="1"/>
              <a:t>Selenium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91744" y="2564904"/>
            <a:ext cx="4104456" cy="142246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pt-BR" sz="1800" dirty="0"/>
              <a:t>https://www.selenium.dev/pt-br/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A78A9C-EEA1-4728-95D0-2CC8DCC7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924944"/>
            <a:ext cx="8688288" cy="3715873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9" y="2114061"/>
            <a:ext cx="6768752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Conjunto de ferramentas para testes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220878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1464" y="2648101"/>
            <a:ext cx="4824536" cy="142246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pt-BR" sz="1800" dirty="0"/>
              <a:t>https://www.selenium.dev/selenium-ide/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Ferramenta de Interface Gráfica, capaz de realizar testes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AE63B3-C0B8-4ED5-AB9D-92341ED5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4" y="2996952"/>
            <a:ext cx="6090685" cy="2147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00BBAD-5342-49B9-B726-680B7D33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30" y="548680"/>
            <a:ext cx="5085714" cy="6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52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95600" y="2469629"/>
            <a:ext cx="6768753" cy="142246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pt-BR" sz="1800" dirty="0"/>
              <a:t>https://www.selenium.dev/documentation/getting_started/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Permite a gente fazer nossos testes automatizados via código.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BD67C8-6468-45CE-9B55-D91F8E98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64275"/>
            <a:ext cx="11339190" cy="33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1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Instalar a biblioteca do </a:t>
            </a:r>
            <a:r>
              <a:rPr lang="pt-BR" sz="1800" dirty="0" err="1"/>
              <a:t>Selenium</a:t>
            </a:r>
            <a:r>
              <a:rPr lang="pt-BR" sz="1800" dirty="0"/>
              <a:t>, para isso precisaremos já ter o Node Instalado!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0C3137-6DB7-4746-843C-7C5D03697F24}"/>
              </a:ext>
            </a:extLst>
          </p:cNvPr>
          <p:cNvSpPr txBox="1"/>
          <p:nvPr/>
        </p:nvSpPr>
        <p:spPr>
          <a:xfrm>
            <a:off x="1343472" y="3140968"/>
            <a:ext cx="254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https://nodejs.org/en/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0AEB501-7C11-475B-8C0E-A8BCCD52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504106"/>
            <a:ext cx="4608512" cy="3045572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4455DBF-C25E-485C-8AF8-0EA159BEAAE7}"/>
              </a:ext>
            </a:extLst>
          </p:cNvPr>
          <p:cNvCxnSpPr/>
          <p:nvPr/>
        </p:nvCxnSpPr>
        <p:spPr>
          <a:xfrm>
            <a:off x="5807968" y="2688496"/>
            <a:ext cx="0" cy="390885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BCDD247-1C35-4FBB-9516-034ED2F49EDD}"/>
              </a:ext>
            </a:extLst>
          </p:cNvPr>
          <p:cNvSpPr txBox="1"/>
          <p:nvPr/>
        </p:nvSpPr>
        <p:spPr>
          <a:xfrm>
            <a:off x="2147801" y="2702050"/>
            <a:ext cx="9364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Etapa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89BC458-8846-4166-8818-B8ECB850D3D9}"/>
              </a:ext>
            </a:extLst>
          </p:cNvPr>
          <p:cNvSpPr txBox="1"/>
          <p:nvPr/>
        </p:nvSpPr>
        <p:spPr>
          <a:xfrm>
            <a:off x="7834548" y="2708920"/>
            <a:ext cx="965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Etapa 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A49EF19-FBF5-473A-A11D-8ABEFBE95572}"/>
              </a:ext>
            </a:extLst>
          </p:cNvPr>
          <p:cNvSpPr txBox="1"/>
          <p:nvPr/>
        </p:nvSpPr>
        <p:spPr>
          <a:xfrm>
            <a:off x="7069614" y="4194086"/>
            <a:ext cx="34605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selenium-webdriver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6AAC632-EE14-4BBA-9D5C-97068110F226}"/>
              </a:ext>
            </a:extLst>
          </p:cNvPr>
          <p:cNvSpPr txBox="1"/>
          <p:nvPr/>
        </p:nvSpPr>
        <p:spPr>
          <a:xfrm>
            <a:off x="6456040" y="3325634"/>
            <a:ext cx="568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Executar o código abaixo no terminal, dentro da pasta</a:t>
            </a:r>
          </a:p>
          <a:p>
            <a:r>
              <a:rPr lang="pt-BR" dirty="0"/>
              <a:t>Aonde irá criar seus códigos:</a:t>
            </a:r>
          </a:p>
        </p:txBody>
      </p:sp>
    </p:spTree>
    <p:extLst>
      <p:ext uri="{BB962C8B-B14F-4D97-AF65-F5344CB8AC3E}">
        <p14:creationId xmlns:p14="http://schemas.microsoft.com/office/powerpoint/2010/main" val="188637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Adicionarmos o Driver de manipulação do navegador que será usado: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16B30AF-B188-4D48-89C9-937C744062B9}"/>
              </a:ext>
            </a:extLst>
          </p:cNvPr>
          <p:cNvSpPr txBox="1"/>
          <p:nvPr/>
        </p:nvSpPr>
        <p:spPr>
          <a:xfrm>
            <a:off x="407368" y="2535646"/>
            <a:ext cx="1144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https://www.selenium.dev/documentation/getting_started/installing_browser_drivers/#quick-reference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50366238-6730-4C67-801F-D2B21CE1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4" y="3188848"/>
            <a:ext cx="6304103" cy="3179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A1D78A9A-B236-43FB-86DC-2BC6FCA7ECBE}"/>
              </a:ext>
            </a:extLst>
          </p:cNvPr>
          <p:cNvSpPr txBox="1"/>
          <p:nvPr/>
        </p:nvSpPr>
        <p:spPr>
          <a:xfrm>
            <a:off x="6816081" y="3429000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OBS1: Ao baixar, verifique a versão do seu navegador.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OBS2: Após baixar adicione o executável a suas variáveis e ambiente ao raiz do projeto, onde vai rolar o código. </a:t>
            </a:r>
          </a:p>
        </p:txBody>
      </p:sp>
    </p:spTree>
    <p:extLst>
      <p:ext uri="{BB962C8B-B14F-4D97-AF65-F5344CB8AC3E}">
        <p14:creationId xmlns:p14="http://schemas.microsoft.com/office/powerpoint/2010/main" val="27264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Testando:</a:t>
            </a:r>
          </a:p>
          <a:p>
            <a:pPr marL="109728" indent="0" algn="just">
              <a:buFont typeface="Georgia"/>
              <a:buNone/>
            </a:pPr>
            <a:r>
              <a:rPr lang="pt-BR" sz="1800" dirty="0"/>
              <a:t>	Crie um novo arquivo </a:t>
            </a:r>
            <a:r>
              <a:rPr lang="pt-BR" sz="1800" dirty="0" err="1"/>
              <a:t>js</a:t>
            </a:r>
            <a:r>
              <a:rPr lang="pt-BR" sz="1800" dirty="0"/>
              <a:t> com o seguinte código: 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FF8DE4-E82E-4276-8AC1-458334FD8A2E}"/>
              </a:ext>
            </a:extLst>
          </p:cNvPr>
          <p:cNvSpPr txBox="1"/>
          <p:nvPr/>
        </p:nvSpPr>
        <p:spPr>
          <a:xfrm>
            <a:off x="884857" y="2780928"/>
            <a:ext cx="960363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= require(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selenium-webdriver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teste() {</a:t>
            </a: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//new 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forBrowser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().build() = Cria uma conexão com o navegador</a:t>
            </a:r>
          </a:p>
          <a:p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//Outras opções para 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forBrowser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chrome|opera|firefox|MicrosoftEdge</a:t>
            </a:r>
            <a:endParaRPr lang="pt-B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driver = </a:t>
            </a:r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forBrowser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MicrosoftEdge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).build();</a:t>
            </a:r>
          </a:p>
          <a:p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Abre a página no link 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informato</a:t>
            </a:r>
            <a:endParaRPr lang="pt-B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driver.get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'http://selenium.cwg.services'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teste();</a:t>
            </a:r>
          </a:p>
        </p:txBody>
      </p:sp>
    </p:spTree>
    <p:extLst>
      <p:ext uri="{BB962C8B-B14F-4D97-AF65-F5344CB8AC3E}">
        <p14:creationId xmlns:p14="http://schemas.microsoft.com/office/powerpoint/2010/main" val="2943935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Caso seu código já tenha funcionado podemos recuperar alguns elementos através: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E59936-4CFF-4A28-8601-2A2F9AEB01DD}"/>
              </a:ext>
            </a:extLst>
          </p:cNvPr>
          <p:cNvSpPr txBox="1"/>
          <p:nvPr/>
        </p:nvSpPr>
        <p:spPr>
          <a:xfrm>
            <a:off x="911424" y="2580696"/>
            <a:ext cx="9217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'meu-id'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By.className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minha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-class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(By.name(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By.xpath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'????'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F5A093-8455-4098-9655-D3140AC9D07C}"/>
              </a:ext>
            </a:extLst>
          </p:cNvPr>
          <p:cNvSpPr txBox="1"/>
          <p:nvPr/>
        </p:nvSpPr>
        <p:spPr>
          <a:xfrm>
            <a:off x="1235460" y="4419875"/>
            <a:ext cx="85689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"meu-id"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minha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-class"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819B92B-8D68-4AD9-917C-C7027C440297}"/>
              </a:ext>
            </a:extLst>
          </p:cNvPr>
          <p:cNvSpPr/>
          <p:nvPr/>
        </p:nvSpPr>
        <p:spPr>
          <a:xfrm>
            <a:off x="5303912" y="4438435"/>
            <a:ext cx="1440160" cy="350772"/>
          </a:xfrm>
          <a:custGeom>
            <a:avLst/>
            <a:gdLst>
              <a:gd name="connsiteX0" fmla="*/ 0 w 1440160"/>
              <a:gd name="connsiteY0" fmla="*/ 58463 h 350772"/>
              <a:gd name="connsiteX1" fmla="*/ 58463 w 1440160"/>
              <a:gd name="connsiteY1" fmla="*/ 0 h 350772"/>
              <a:gd name="connsiteX2" fmla="*/ 746545 w 1440160"/>
              <a:gd name="connsiteY2" fmla="*/ 0 h 350772"/>
              <a:gd name="connsiteX3" fmla="*/ 1381697 w 1440160"/>
              <a:gd name="connsiteY3" fmla="*/ 0 h 350772"/>
              <a:gd name="connsiteX4" fmla="*/ 1440160 w 1440160"/>
              <a:gd name="connsiteY4" fmla="*/ 58463 h 350772"/>
              <a:gd name="connsiteX5" fmla="*/ 1440160 w 1440160"/>
              <a:gd name="connsiteY5" fmla="*/ 292309 h 350772"/>
              <a:gd name="connsiteX6" fmla="*/ 1381697 w 1440160"/>
              <a:gd name="connsiteY6" fmla="*/ 350772 h 350772"/>
              <a:gd name="connsiteX7" fmla="*/ 706848 w 1440160"/>
              <a:gd name="connsiteY7" fmla="*/ 350772 h 350772"/>
              <a:gd name="connsiteX8" fmla="*/ 58463 w 1440160"/>
              <a:gd name="connsiteY8" fmla="*/ 350772 h 350772"/>
              <a:gd name="connsiteX9" fmla="*/ 0 w 1440160"/>
              <a:gd name="connsiteY9" fmla="*/ 292309 h 350772"/>
              <a:gd name="connsiteX10" fmla="*/ 0 w 1440160"/>
              <a:gd name="connsiteY10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60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391571" y="10192"/>
                  <a:pt x="515836" y="9665"/>
                  <a:pt x="746545" y="0"/>
                </a:cubicBezTo>
                <a:cubicBezTo>
                  <a:pt x="977254" y="-9665"/>
                  <a:pt x="1216223" y="2479"/>
                  <a:pt x="1381697" y="0"/>
                </a:cubicBezTo>
                <a:cubicBezTo>
                  <a:pt x="1416517" y="534"/>
                  <a:pt x="1443066" y="22086"/>
                  <a:pt x="1440160" y="58463"/>
                </a:cubicBezTo>
                <a:cubicBezTo>
                  <a:pt x="1445906" y="151846"/>
                  <a:pt x="1429185" y="205991"/>
                  <a:pt x="1440160" y="292309"/>
                </a:cubicBezTo>
                <a:cubicBezTo>
                  <a:pt x="1439130" y="326662"/>
                  <a:pt x="1406709" y="351659"/>
                  <a:pt x="1381697" y="350772"/>
                </a:cubicBezTo>
                <a:cubicBezTo>
                  <a:pt x="1131982" y="322664"/>
                  <a:pt x="908927" y="342064"/>
                  <a:pt x="706848" y="350772"/>
                </a:cubicBezTo>
                <a:cubicBezTo>
                  <a:pt x="504769" y="359480"/>
                  <a:pt x="290360" y="334004"/>
                  <a:pt x="58463" y="350772"/>
                </a:cubicBezTo>
                <a:cubicBezTo>
                  <a:pt x="29544" y="351282"/>
                  <a:pt x="-4315" y="329298"/>
                  <a:pt x="0" y="292309"/>
                </a:cubicBezTo>
                <a:cubicBezTo>
                  <a:pt x="-454" y="207061"/>
                  <a:pt x="-3102" y="137043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F91185D-998F-49A3-BD5E-C692C5994E90}"/>
              </a:ext>
            </a:extLst>
          </p:cNvPr>
          <p:cNvSpPr/>
          <p:nvPr/>
        </p:nvSpPr>
        <p:spPr>
          <a:xfrm>
            <a:off x="5807968" y="2580696"/>
            <a:ext cx="1944216" cy="350772"/>
          </a:xfrm>
          <a:custGeom>
            <a:avLst/>
            <a:gdLst>
              <a:gd name="connsiteX0" fmla="*/ 0 w 1944216"/>
              <a:gd name="connsiteY0" fmla="*/ 58463 h 350772"/>
              <a:gd name="connsiteX1" fmla="*/ 58463 w 1944216"/>
              <a:gd name="connsiteY1" fmla="*/ 0 h 350772"/>
              <a:gd name="connsiteX2" fmla="*/ 704105 w 1944216"/>
              <a:gd name="connsiteY2" fmla="*/ 0 h 350772"/>
              <a:gd name="connsiteX3" fmla="*/ 1349748 w 1944216"/>
              <a:gd name="connsiteY3" fmla="*/ 0 h 350772"/>
              <a:gd name="connsiteX4" fmla="*/ 1885753 w 1944216"/>
              <a:gd name="connsiteY4" fmla="*/ 0 h 350772"/>
              <a:gd name="connsiteX5" fmla="*/ 1944216 w 1944216"/>
              <a:gd name="connsiteY5" fmla="*/ 58463 h 350772"/>
              <a:gd name="connsiteX6" fmla="*/ 1944216 w 1944216"/>
              <a:gd name="connsiteY6" fmla="*/ 292309 h 350772"/>
              <a:gd name="connsiteX7" fmla="*/ 1885753 w 1944216"/>
              <a:gd name="connsiteY7" fmla="*/ 350772 h 350772"/>
              <a:gd name="connsiteX8" fmla="*/ 1240111 w 1944216"/>
              <a:gd name="connsiteY8" fmla="*/ 350772 h 350772"/>
              <a:gd name="connsiteX9" fmla="*/ 649287 w 1944216"/>
              <a:gd name="connsiteY9" fmla="*/ 350772 h 350772"/>
              <a:gd name="connsiteX10" fmla="*/ 58463 w 1944216"/>
              <a:gd name="connsiteY10" fmla="*/ 350772 h 350772"/>
              <a:gd name="connsiteX11" fmla="*/ 0 w 1944216"/>
              <a:gd name="connsiteY11" fmla="*/ 292309 h 350772"/>
              <a:gd name="connsiteX12" fmla="*/ 0 w 1944216"/>
              <a:gd name="connsiteY12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4216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321521" y="-20142"/>
                  <a:pt x="532868" y="31201"/>
                  <a:pt x="704105" y="0"/>
                </a:cubicBezTo>
                <a:cubicBezTo>
                  <a:pt x="875342" y="-31201"/>
                  <a:pt x="1211677" y="6420"/>
                  <a:pt x="1349748" y="0"/>
                </a:cubicBezTo>
                <a:cubicBezTo>
                  <a:pt x="1487819" y="-6420"/>
                  <a:pt x="1671448" y="-5128"/>
                  <a:pt x="1885753" y="0"/>
                </a:cubicBezTo>
                <a:cubicBezTo>
                  <a:pt x="1920126" y="3242"/>
                  <a:pt x="1945556" y="29083"/>
                  <a:pt x="1944216" y="58463"/>
                </a:cubicBezTo>
                <a:cubicBezTo>
                  <a:pt x="1940499" y="134771"/>
                  <a:pt x="1933332" y="224450"/>
                  <a:pt x="1944216" y="292309"/>
                </a:cubicBezTo>
                <a:cubicBezTo>
                  <a:pt x="1940949" y="330944"/>
                  <a:pt x="1916120" y="344617"/>
                  <a:pt x="1885753" y="350772"/>
                </a:cubicBezTo>
                <a:cubicBezTo>
                  <a:pt x="1617065" y="366890"/>
                  <a:pt x="1526904" y="324765"/>
                  <a:pt x="1240111" y="350772"/>
                </a:cubicBezTo>
                <a:cubicBezTo>
                  <a:pt x="953318" y="376779"/>
                  <a:pt x="844893" y="357789"/>
                  <a:pt x="649287" y="350772"/>
                </a:cubicBezTo>
                <a:cubicBezTo>
                  <a:pt x="453681" y="343755"/>
                  <a:pt x="221037" y="372998"/>
                  <a:pt x="58463" y="350772"/>
                </a:cubicBezTo>
                <a:cubicBezTo>
                  <a:pt x="19861" y="352779"/>
                  <a:pt x="1007" y="324316"/>
                  <a:pt x="0" y="292309"/>
                </a:cubicBezTo>
                <a:cubicBezTo>
                  <a:pt x="565" y="243077"/>
                  <a:pt x="-8566" y="105891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FE8C974C-A657-405D-AC27-056C001930DC}"/>
              </a:ext>
            </a:extLst>
          </p:cNvPr>
          <p:cNvCxnSpPr>
            <a:cxnSpLocks/>
            <a:stCxn id="13" idx="3"/>
            <a:endCxn id="7" idx="3"/>
          </p:cNvCxnSpPr>
          <p:nvPr/>
        </p:nvCxnSpPr>
        <p:spPr>
          <a:xfrm flipH="1">
            <a:off x="6744072" y="2756082"/>
            <a:ext cx="1008112" cy="1857739"/>
          </a:xfrm>
          <a:prstGeom prst="bentConnector3">
            <a:avLst>
              <a:gd name="adj1" fmla="val -231012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E77DF7C-F3FD-4B15-A26A-26B3D93242B6}"/>
              </a:ext>
            </a:extLst>
          </p:cNvPr>
          <p:cNvSpPr/>
          <p:nvPr/>
        </p:nvSpPr>
        <p:spPr>
          <a:xfrm>
            <a:off x="6845610" y="4447848"/>
            <a:ext cx="2490750" cy="350772"/>
          </a:xfrm>
          <a:custGeom>
            <a:avLst/>
            <a:gdLst>
              <a:gd name="connsiteX0" fmla="*/ 0 w 2490750"/>
              <a:gd name="connsiteY0" fmla="*/ 58463 h 350772"/>
              <a:gd name="connsiteX1" fmla="*/ 58463 w 2490750"/>
              <a:gd name="connsiteY1" fmla="*/ 0 h 350772"/>
              <a:gd name="connsiteX2" fmla="*/ 699395 w 2490750"/>
              <a:gd name="connsiteY2" fmla="*/ 0 h 350772"/>
              <a:gd name="connsiteX3" fmla="*/ 1340328 w 2490750"/>
              <a:gd name="connsiteY3" fmla="*/ 0 h 350772"/>
              <a:gd name="connsiteX4" fmla="*/ 2432287 w 2490750"/>
              <a:gd name="connsiteY4" fmla="*/ 0 h 350772"/>
              <a:gd name="connsiteX5" fmla="*/ 2490750 w 2490750"/>
              <a:gd name="connsiteY5" fmla="*/ 58463 h 350772"/>
              <a:gd name="connsiteX6" fmla="*/ 2490750 w 2490750"/>
              <a:gd name="connsiteY6" fmla="*/ 292309 h 350772"/>
              <a:gd name="connsiteX7" fmla="*/ 2432287 w 2490750"/>
              <a:gd name="connsiteY7" fmla="*/ 350772 h 350772"/>
              <a:gd name="connsiteX8" fmla="*/ 1791355 w 2490750"/>
              <a:gd name="connsiteY8" fmla="*/ 350772 h 350772"/>
              <a:gd name="connsiteX9" fmla="*/ 1221637 w 2490750"/>
              <a:gd name="connsiteY9" fmla="*/ 350772 h 350772"/>
              <a:gd name="connsiteX10" fmla="*/ 675657 w 2490750"/>
              <a:gd name="connsiteY10" fmla="*/ 350772 h 350772"/>
              <a:gd name="connsiteX11" fmla="*/ 58463 w 2490750"/>
              <a:gd name="connsiteY11" fmla="*/ 350772 h 350772"/>
              <a:gd name="connsiteX12" fmla="*/ 0 w 2490750"/>
              <a:gd name="connsiteY12" fmla="*/ 292309 h 350772"/>
              <a:gd name="connsiteX13" fmla="*/ 0 w 2490750"/>
              <a:gd name="connsiteY13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0750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229516" y="-10294"/>
                  <a:pt x="460520" y="-11679"/>
                  <a:pt x="699395" y="0"/>
                </a:cubicBezTo>
                <a:cubicBezTo>
                  <a:pt x="938270" y="11679"/>
                  <a:pt x="1070836" y="-27993"/>
                  <a:pt x="1340328" y="0"/>
                </a:cubicBezTo>
                <a:cubicBezTo>
                  <a:pt x="1609820" y="27993"/>
                  <a:pt x="1953496" y="-554"/>
                  <a:pt x="2432287" y="0"/>
                </a:cubicBezTo>
                <a:cubicBezTo>
                  <a:pt x="2466660" y="3242"/>
                  <a:pt x="2492090" y="29083"/>
                  <a:pt x="2490750" y="58463"/>
                </a:cubicBezTo>
                <a:cubicBezTo>
                  <a:pt x="2487033" y="134771"/>
                  <a:pt x="2479866" y="224450"/>
                  <a:pt x="2490750" y="292309"/>
                </a:cubicBezTo>
                <a:cubicBezTo>
                  <a:pt x="2487483" y="330944"/>
                  <a:pt x="2462654" y="344617"/>
                  <a:pt x="2432287" y="350772"/>
                </a:cubicBezTo>
                <a:cubicBezTo>
                  <a:pt x="2275572" y="381881"/>
                  <a:pt x="2078800" y="345107"/>
                  <a:pt x="1791355" y="350772"/>
                </a:cubicBezTo>
                <a:cubicBezTo>
                  <a:pt x="1503910" y="356437"/>
                  <a:pt x="1344183" y="370702"/>
                  <a:pt x="1221637" y="350772"/>
                </a:cubicBezTo>
                <a:cubicBezTo>
                  <a:pt x="1099091" y="330842"/>
                  <a:pt x="909847" y="357726"/>
                  <a:pt x="675657" y="350772"/>
                </a:cubicBezTo>
                <a:cubicBezTo>
                  <a:pt x="441467" y="343818"/>
                  <a:pt x="190321" y="379457"/>
                  <a:pt x="58463" y="350772"/>
                </a:cubicBezTo>
                <a:cubicBezTo>
                  <a:pt x="27270" y="352100"/>
                  <a:pt x="-5715" y="323369"/>
                  <a:pt x="0" y="292309"/>
                </a:cubicBezTo>
                <a:cubicBezTo>
                  <a:pt x="-2682" y="226576"/>
                  <a:pt x="209" y="121206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4A51E7D-F16C-46EA-B2FE-1DC005547CB8}"/>
              </a:ext>
            </a:extLst>
          </p:cNvPr>
          <p:cNvSpPr/>
          <p:nvPr/>
        </p:nvSpPr>
        <p:spPr>
          <a:xfrm>
            <a:off x="5879976" y="2852936"/>
            <a:ext cx="3456384" cy="350772"/>
          </a:xfrm>
          <a:custGeom>
            <a:avLst/>
            <a:gdLst>
              <a:gd name="connsiteX0" fmla="*/ 0 w 3456384"/>
              <a:gd name="connsiteY0" fmla="*/ 58463 h 350772"/>
              <a:gd name="connsiteX1" fmla="*/ 58463 w 3456384"/>
              <a:gd name="connsiteY1" fmla="*/ 0 h 350772"/>
              <a:gd name="connsiteX2" fmla="*/ 793144 w 3456384"/>
              <a:gd name="connsiteY2" fmla="*/ 0 h 350772"/>
              <a:gd name="connsiteX3" fmla="*/ 1527825 w 3456384"/>
              <a:gd name="connsiteY3" fmla="*/ 0 h 350772"/>
              <a:gd name="connsiteX4" fmla="*/ 2229111 w 3456384"/>
              <a:gd name="connsiteY4" fmla="*/ 0 h 350772"/>
              <a:gd name="connsiteX5" fmla="*/ 3397921 w 3456384"/>
              <a:gd name="connsiteY5" fmla="*/ 0 h 350772"/>
              <a:gd name="connsiteX6" fmla="*/ 3456384 w 3456384"/>
              <a:gd name="connsiteY6" fmla="*/ 58463 h 350772"/>
              <a:gd name="connsiteX7" fmla="*/ 3456384 w 3456384"/>
              <a:gd name="connsiteY7" fmla="*/ 292309 h 350772"/>
              <a:gd name="connsiteX8" fmla="*/ 3397921 w 3456384"/>
              <a:gd name="connsiteY8" fmla="*/ 350772 h 350772"/>
              <a:gd name="connsiteX9" fmla="*/ 2730029 w 3456384"/>
              <a:gd name="connsiteY9" fmla="*/ 350772 h 350772"/>
              <a:gd name="connsiteX10" fmla="*/ 2128927 w 3456384"/>
              <a:gd name="connsiteY10" fmla="*/ 350772 h 350772"/>
              <a:gd name="connsiteX11" fmla="*/ 1394246 w 3456384"/>
              <a:gd name="connsiteY11" fmla="*/ 350772 h 350772"/>
              <a:gd name="connsiteX12" fmla="*/ 659565 w 3456384"/>
              <a:gd name="connsiteY12" fmla="*/ 350772 h 350772"/>
              <a:gd name="connsiteX13" fmla="*/ 58463 w 3456384"/>
              <a:gd name="connsiteY13" fmla="*/ 350772 h 350772"/>
              <a:gd name="connsiteX14" fmla="*/ 0 w 3456384"/>
              <a:gd name="connsiteY14" fmla="*/ 292309 h 350772"/>
              <a:gd name="connsiteX15" fmla="*/ 0 w 3456384"/>
              <a:gd name="connsiteY15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56384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264539" y="29704"/>
                  <a:pt x="502646" y="5309"/>
                  <a:pt x="793144" y="0"/>
                </a:cubicBezTo>
                <a:cubicBezTo>
                  <a:pt x="1083642" y="-5309"/>
                  <a:pt x="1312213" y="-13905"/>
                  <a:pt x="1527825" y="0"/>
                </a:cubicBezTo>
                <a:cubicBezTo>
                  <a:pt x="1743437" y="13905"/>
                  <a:pt x="2053312" y="27404"/>
                  <a:pt x="2229111" y="0"/>
                </a:cubicBezTo>
                <a:cubicBezTo>
                  <a:pt x="2404910" y="-27404"/>
                  <a:pt x="3079741" y="27239"/>
                  <a:pt x="3397921" y="0"/>
                </a:cubicBezTo>
                <a:cubicBezTo>
                  <a:pt x="3429377" y="-877"/>
                  <a:pt x="3457262" y="26991"/>
                  <a:pt x="3456384" y="58463"/>
                </a:cubicBezTo>
                <a:cubicBezTo>
                  <a:pt x="3452528" y="148916"/>
                  <a:pt x="3458804" y="211730"/>
                  <a:pt x="3456384" y="292309"/>
                </a:cubicBezTo>
                <a:cubicBezTo>
                  <a:pt x="3456716" y="326448"/>
                  <a:pt x="3434697" y="349234"/>
                  <a:pt x="3397921" y="350772"/>
                </a:cubicBezTo>
                <a:cubicBezTo>
                  <a:pt x="3157966" y="322530"/>
                  <a:pt x="2967435" y="339056"/>
                  <a:pt x="2730029" y="350772"/>
                </a:cubicBezTo>
                <a:cubicBezTo>
                  <a:pt x="2492623" y="362488"/>
                  <a:pt x="2370625" y="378098"/>
                  <a:pt x="2128927" y="350772"/>
                </a:cubicBezTo>
                <a:cubicBezTo>
                  <a:pt x="1887229" y="323446"/>
                  <a:pt x="1678398" y="315714"/>
                  <a:pt x="1394246" y="350772"/>
                </a:cubicBezTo>
                <a:cubicBezTo>
                  <a:pt x="1110094" y="385830"/>
                  <a:pt x="1017063" y="381364"/>
                  <a:pt x="659565" y="350772"/>
                </a:cubicBezTo>
                <a:cubicBezTo>
                  <a:pt x="302067" y="320180"/>
                  <a:pt x="187742" y="321854"/>
                  <a:pt x="58463" y="350772"/>
                </a:cubicBezTo>
                <a:cubicBezTo>
                  <a:pt x="30631" y="350655"/>
                  <a:pt x="4365" y="327792"/>
                  <a:pt x="0" y="292309"/>
                </a:cubicBezTo>
                <a:cubicBezTo>
                  <a:pt x="7110" y="221316"/>
                  <a:pt x="-1989" y="164228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BE4311E-B27B-43EF-8488-DFD934344407}"/>
              </a:ext>
            </a:extLst>
          </p:cNvPr>
          <p:cNvCxnSpPr>
            <a:cxnSpLocks/>
            <a:stCxn id="18" idx="3"/>
            <a:endCxn id="17" idx="3"/>
          </p:cNvCxnSpPr>
          <p:nvPr/>
        </p:nvCxnSpPr>
        <p:spPr>
          <a:xfrm>
            <a:off x="9336360" y="3028322"/>
            <a:ext cx="12700" cy="1594912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DC5E91E-D60A-4A76-A8FA-E323B3502EB5}"/>
              </a:ext>
            </a:extLst>
          </p:cNvPr>
          <p:cNvSpPr/>
          <p:nvPr/>
        </p:nvSpPr>
        <p:spPr>
          <a:xfrm>
            <a:off x="3719735" y="4407805"/>
            <a:ext cx="1482639" cy="350772"/>
          </a:xfrm>
          <a:custGeom>
            <a:avLst/>
            <a:gdLst>
              <a:gd name="connsiteX0" fmla="*/ 0 w 1482639"/>
              <a:gd name="connsiteY0" fmla="*/ 58463 h 350772"/>
              <a:gd name="connsiteX1" fmla="*/ 58463 w 1482639"/>
              <a:gd name="connsiteY1" fmla="*/ 0 h 350772"/>
              <a:gd name="connsiteX2" fmla="*/ 768634 w 1482639"/>
              <a:gd name="connsiteY2" fmla="*/ 0 h 350772"/>
              <a:gd name="connsiteX3" fmla="*/ 1424176 w 1482639"/>
              <a:gd name="connsiteY3" fmla="*/ 0 h 350772"/>
              <a:gd name="connsiteX4" fmla="*/ 1482639 w 1482639"/>
              <a:gd name="connsiteY4" fmla="*/ 58463 h 350772"/>
              <a:gd name="connsiteX5" fmla="*/ 1482639 w 1482639"/>
              <a:gd name="connsiteY5" fmla="*/ 292309 h 350772"/>
              <a:gd name="connsiteX6" fmla="*/ 1424176 w 1482639"/>
              <a:gd name="connsiteY6" fmla="*/ 350772 h 350772"/>
              <a:gd name="connsiteX7" fmla="*/ 727662 w 1482639"/>
              <a:gd name="connsiteY7" fmla="*/ 350772 h 350772"/>
              <a:gd name="connsiteX8" fmla="*/ 58463 w 1482639"/>
              <a:gd name="connsiteY8" fmla="*/ 350772 h 350772"/>
              <a:gd name="connsiteX9" fmla="*/ 0 w 1482639"/>
              <a:gd name="connsiteY9" fmla="*/ 292309 h 350772"/>
              <a:gd name="connsiteX10" fmla="*/ 0 w 1482639"/>
              <a:gd name="connsiteY10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2639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376747" y="-4068"/>
                  <a:pt x="479105" y="-28152"/>
                  <a:pt x="768634" y="0"/>
                </a:cubicBezTo>
                <a:cubicBezTo>
                  <a:pt x="1058163" y="28152"/>
                  <a:pt x="1262670" y="-17538"/>
                  <a:pt x="1424176" y="0"/>
                </a:cubicBezTo>
                <a:cubicBezTo>
                  <a:pt x="1458996" y="534"/>
                  <a:pt x="1485545" y="22086"/>
                  <a:pt x="1482639" y="58463"/>
                </a:cubicBezTo>
                <a:cubicBezTo>
                  <a:pt x="1488385" y="151846"/>
                  <a:pt x="1471664" y="205991"/>
                  <a:pt x="1482639" y="292309"/>
                </a:cubicBezTo>
                <a:cubicBezTo>
                  <a:pt x="1481609" y="326662"/>
                  <a:pt x="1449188" y="351659"/>
                  <a:pt x="1424176" y="350772"/>
                </a:cubicBezTo>
                <a:cubicBezTo>
                  <a:pt x="1266199" y="345110"/>
                  <a:pt x="998540" y="373831"/>
                  <a:pt x="727662" y="350772"/>
                </a:cubicBezTo>
                <a:cubicBezTo>
                  <a:pt x="456784" y="327713"/>
                  <a:pt x="262266" y="351818"/>
                  <a:pt x="58463" y="350772"/>
                </a:cubicBezTo>
                <a:cubicBezTo>
                  <a:pt x="29544" y="351282"/>
                  <a:pt x="-4315" y="329298"/>
                  <a:pt x="0" y="292309"/>
                </a:cubicBezTo>
                <a:cubicBezTo>
                  <a:pt x="-454" y="207061"/>
                  <a:pt x="-3102" y="137043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132F57B-6E87-43E9-A469-ADD4F09427F1}"/>
              </a:ext>
            </a:extLst>
          </p:cNvPr>
          <p:cNvSpPr/>
          <p:nvPr/>
        </p:nvSpPr>
        <p:spPr>
          <a:xfrm>
            <a:off x="5795268" y="3140968"/>
            <a:ext cx="2107283" cy="350772"/>
          </a:xfrm>
          <a:custGeom>
            <a:avLst/>
            <a:gdLst>
              <a:gd name="connsiteX0" fmla="*/ 0 w 2107283"/>
              <a:gd name="connsiteY0" fmla="*/ 58463 h 350772"/>
              <a:gd name="connsiteX1" fmla="*/ 58463 w 2107283"/>
              <a:gd name="connsiteY1" fmla="*/ 0 h 350772"/>
              <a:gd name="connsiteX2" fmla="*/ 761722 w 2107283"/>
              <a:gd name="connsiteY2" fmla="*/ 0 h 350772"/>
              <a:gd name="connsiteX3" fmla="*/ 1464982 w 2107283"/>
              <a:gd name="connsiteY3" fmla="*/ 0 h 350772"/>
              <a:gd name="connsiteX4" fmla="*/ 2048820 w 2107283"/>
              <a:gd name="connsiteY4" fmla="*/ 0 h 350772"/>
              <a:gd name="connsiteX5" fmla="*/ 2107283 w 2107283"/>
              <a:gd name="connsiteY5" fmla="*/ 58463 h 350772"/>
              <a:gd name="connsiteX6" fmla="*/ 2107283 w 2107283"/>
              <a:gd name="connsiteY6" fmla="*/ 292309 h 350772"/>
              <a:gd name="connsiteX7" fmla="*/ 2048820 w 2107283"/>
              <a:gd name="connsiteY7" fmla="*/ 350772 h 350772"/>
              <a:gd name="connsiteX8" fmla="*/ 1345561 w 2107283"/>
              <a:gd name="connsiteY8" fmla="*/ 350772 h 350772"/>
              <a:gd name="connsiteX9" fmla="*/ 702012 w 2107283"/>
              <a:gd name="connsiteY9" fmla="*/ 350772 h 350772"/>
              <a:gd name="connsiteX10" fmla="*/ 58463 w 2107283"/>
              <a:gd name="connsiteY10" fmla="*/ 350772 h 350772"/>
              <a:gd name="connsiteX11" fmla="*/ 0 w 2107283"/>
              <a:gd name="connsiteY11" fmla="*/ 292309 h 350772"/>
              <a:gd name="connsiteX12" fmla="*/ 0 w 2107283"/>
              <a:gd name="connsiteY12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7283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229960" y="35055"/>
                  <a:pt x="532117" y="-2631"/>
                  <a:pt x="761722" y="0"/>
                </a:cubicBezTo>
                <a:cubicBezTo>
                  <a:pt x="991327" y="2631"/>
                  <a:pt x="1279856" y="26950"/>
                  <a:pt x="1464982" y="0"/>
                </a:cubicBezTo>
                <a:cubicBezTo>
                  <a:pt x="1650108" y="-26950"/>
                  <a:pt x="1807796" y="25629"/>
                  <a:pt x="2048820" y="0"/>
                </a:cubicBezTo>
                <a:cubicBezTo>
                  <a:pt x="2083193" y="3242"/>
                  <a:pt x="2108623" y="29083"/>
                  <a:pt x="2107283" y="58463"/>
                </a:cubicBezTo>
                <a:cubicBezTo>
                  <a:pt x="2103566" y="134771"/>
                  <a:pt x="2096399" y="224450"/>
                  <a:pt x="2107283" y="292309"/>
                </a:cubicBezTo>
                <a:cubicBezTo>
                  <a:pt x="2104016" y="330944"/>
                  <a:pt x="2079187" y="344617"/>
                  <a:pt x="2048820" y="350772"/>
                </a:cubicBezTo>
                <a:cubicBezTo>
                  <a:pt x="1763434" y="357173"/>
                  <a:pt x="1660998" y="382769"/>
                  <a:pt x="1345561" y="350772"/>
                </a:cubicBezTo>
                <a:cubicBezTo>
                  <a:pt x="1030124" y="318775"/>
                  <a:pt x="1005829" y="379885"/>
                  <a:pt x="702012" y="350772"/>
                </a:cubicBezTo>
                <a:cubicBezTo>
                  <a:pt x="398195" y="321659"/>
                  <a:pt x="225325" y="371658"/>
                  <a:pt x="58463" y="350772"/>
                </a:cubicBezTo>
                <a:cubicBezTo>
                  <a:pt x="19861" y="352779"/>
                  <a:pt x="1007" y="324316"/>
                  <a:pt x="0" y="292309"/>
                </a:cubicBezTo>
                <a:cubicBezTo>
                  <a:pt x="565" y="243077"/>
                  <a:pt x="-8566" y="105891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C748E1D8-60DE-45B8-8315-623406BFDBCE}"/>
              </a:ext>
            </a:extLst>
          </p:cNvPr>
          <p:cNvCxnSpPr>
            <a:cxnSpLocks/>
            <a:stCxn id="25" idx="3"/>
            <a:endCxn id="24" idx="3"/>
          </p:cNvCxnSpPr>
          <p:nvPr/>
        </p:nvCxnSpPr>
        <p:spPr>
          <a:xfrm flipH="1">
            <a:off x="5202374" y="3316354"/>
            <a:ext cx="2700177" cy="1266837"/>
          </a:xfrm>
          <a:prstGeom prst="bentConnector3">
            <a:avLst>
              <a:gd name="adj1" fmla="val -8466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8B2C298-B0E7-40F6-97CE-9DAB4A5CFD27}"/>
              </a:ext>
            </a:extLst>
          </p:cNvPr>
          <p:cNvSpPr/>
          <p:nvPr/>
        </p:nvSpPr>
        <p:spPr>
          <a:xfrm>
            <a:off x="5795268" y="3417429"/>
            <a:ext cx="2107283" cy="350772"/>
          </a:xfrm>
          <a:custGeom>
            <a:avLst/>
            <a:gdLst>
              <a:gd name="connsiteX0" fmla="*/ 0 w 2107283"/>
              <a:gd name="connsiteY0" fmla="*/ 58463 h 350772"/>
              <a:gd name="connsiteX1" fmla="*/ 58463 w 2107283"/>
              <a:gd name="connsiteY1" fmla="*/ 0 h 350772"/>
              <a:gd name="connsiteX2" fmla="*/ 761722 w 2107283"/>
              <a:gd name="connsiteY2" fmla="*/ 0 h 350772"/>
              <a:gd name="connsiteX3" fmla="*/ 1464982 w 2107283"/>
              <a:gd name="connsiteY3" fmla="*/ 0 h 350772"/>
              <a:gd name="connsiteX4" fmla="*/ 2048820 w 2107283"/>
              <a:gd name="connsiteY4" fmla="*/ 0 h 350772"/>
              <a:gd name="connsiteX5" fmla="*/ 2107283 w 2107283"/>
              <a:gd name="connsiteY5" fmla="*/ 58463 h 350772"/>
              <a:gd name="connsiteX6" fmla="*/ 2107283 w 2107283"/>
              <a:gd name="connsiteY6" fmla="*/ 292309 h 350772"/>
              <a:gd name="connsiteX7" fmla="*/ 2048820 w 2107283"/>
              <a:gd name="connsiteY7" fmla="*/ 350772 h 350772"/>
              <a:gd name="connsiteX8" fmla="*/ 1345561 w 2107283"/>
              <a:gd name="connsiteY8" fmla="*/ 350772 h 350772"/>
              <a:gd name="connsiteX9" fmla="*/ 702012 w 2107283"/>
              <a:gd name="connsiteY9" fmla="*/ 350772 h 350772"/>
              <a:gd name="connsiteX10" fmla="*/ 58463 w 2107283"/>
              <a:gd name="connsiteY10" fmla="*/ 350772 h 350772"/>
              <a:gd name="connsiteX11" fmla="*/ 0 w 2107283"/>
              <a:gd name="connsiteY11" fmla="*/ 292309 h 350772"/>
              <a:gd name="connsiteX12" fmla="*/ 0 w 2107283"/>
              <a:gd name="connsiteY12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7283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229960" y="35055"/>
                  <a:pt x="532117" y="-2631"/>
                  <a:pt x="761722" y="0"/>
                </a:cubicBezTo>
                <a:cubicBezTo>
                  <a:pt x="991327" y="2631"/>
                  <a:pt x="1279856" y="26950"/>
                  <a:pt x="1464982" y="0"/>
                </a:cubicBezTo>
                <a:cubicBezTo>
                  <a:pt x="1650108" y="-26950"/>
                  <a:pt x="1807796" y="25629"/>
                  <a:pt x="2048820" y="0"/>
                </a:cubicBezTo>
                <a:cubicBezTo>
                  <a:pt x="2083193" y="3242"/>
                  <a:pt x="2108623" y="29083"/>
                  <a:pt x="2107283" y="58463"/>
                </a:cubicBezTo>
                <a:cubicBezTo>
                  <a:pt x="2103566" y="134771"/>
                  <a:pt x="2096399" y="224450"/>
                  <a:pt x="2107283" y="292309"/>
                </a:cubicBezTo>
                <a:cubicBezTo>
                  <a:pt x="2104016" y="330944"/>
                  <a:pt x="2079187" y="344617"/>
                  <a:pt x="2048820" y="350772"/>
                </a:cubicBezTo>
                <a:cubicBezTo>
                  <a:pt x="1763434" y="357173"/>
                  <a:pt x="1660998" y="382769"/>
                  <a:pt x="1345561" y="350772"/>
                </a:cubicBezTo>
                <a:cubicBezTo>
                  <a:pt x="1030124" y="318775"/>
                  <a:pt x="1005829" y="379885"/>
                  <a:pt x="702012" y="350772"/>
                </a:cubicBezTo>
                <a:cubicBezTo>
                  <a:pt x="398195" y="321659"/>
                  <a:pt x="225325" y="371658"/>
                  <a:pt x="58463" y="350772"/>
                </a:cubicBezTo>
                <a:cubicBezTo>
                  <a:pt x="19861" y="352779"/>
                  <a:pt x="1007" y="324316"/>
                  <a:pt x="0" y="292309"/>
                </a:cubicBezTo>
                <a:cubicBezTo>
                  <a:pt x="565" y="243077"/>
                  <a:pt x="-8566" y="105891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52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24" grpId="0" animBg="1"/>
      <p:bldP spid="24" grpId="1" animBg="1"/>
      <p:bldP spid="25" grpId="0" animBg="1"/>
      <p:bldP spid="25" grpId="1" animBg="1"/>
      <p:bldP spid="31" grpId="0" animBg="1"/>
      <p:bldP spid="3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Caso a </a:t>
            </a:r>
            <a:r>
              <a:rPr lang="pt-BR" sz="1800" dirty="0" err="1"/>
              <a:t>tag</a:t>
            </a:r>
            <a:r>
              <a:rPr lang="pt-BR" sz="1800" dirty="0"/>
              <a:t> que esteja buscando não tenha id, </a:t>
            </a:r>
            <a:r>
              <a:rPr lang="pt-BR" sz="1800" dirty="0" err="1"/>
              <a:t>name</a:t>
            </a:r>
            <a:r>
              <a:rPr lang="pt-BR" sz="1800" dirty="0"/>
              <a:t> e nem </a:t>
            </a:r>
            <a:r>
              <a:rPr lang="pt-BR" sz="1800" dirty="0" err="1"/>
              <a:t>class</a:t>
            </a:r>
            <a:r>
              <a:rPr lang="pt-BR" sz="1800" dirty="0"/>
              <a:t>, é possível pegar ela pelo seu </a:t>
            </a:r>
            <a:r>
              <a:rPr lang="pt-BR" sz="1800" dirty="0" err="1"/>
              <a:t>XPath</a:t>
            </a:r>
            <a:r>
              <a:rPr lang="pt-BR" sz="1800" dirty="0"/>
              <a:t>.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  <a:p>
            <a:pPr marL="109728" indent="0" algn="just">
              <a:buFont typeface="Georgia"/>
              <a:buNone/>
            </a:pPr>
            <a:r>
              <a:rPr lang="pt-BR" sz="1800" dirty="0"/>
              <a:t>Abre o Inspecionar elementos (</a:t>
            </a:r>
            <a:r>
              <a:rPr lang="pt-BR" sz="1800" dirty="0" err="1"/>
              <a:t>Ctrl+Shift+I</a:t>
            </a:r>
            <a:r>
              <a:rPr lang="pt-BR" sz="1800" dirty="0"/>
              <a:t>), usando o </a:t>
            </a:r>
            <a:r>
              <a:rPr lang="pt-BR" sz="1800" dirty="0" err="1"/>
              <a:t>Inspencionar</a:t>
            </a:r>
            <a:r>
              <a:rPr lang="pt-BR" sz="1800" dirty="0"/>
              <a:t> elementos escolha copiar o </a:t>
            </a:r>
            <a:r>
              <a:rPr lang="pt-BR" sz="1800" dirty="0" err="1"/>
              <a:t>XPath</a:t>
            </a:r>
            <a:endParaRPr lang="pt-BR" sz="1800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379840-9AA9-462A-B69E-DF9E3F95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140879"/>
            <a:ext cx="10219048" cy="360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C2AE8BB-B3F7-4D8F-A82A-38CE08425AEC}"/>
              </a:ext>
            </a:extLst>
          </p:cNvPr>
          <p:cNvSpPr txBox="1"/>
          <p:nvPr/>
        </p:nvSpPr>
        <p:spPr>
          <a:xfrm>
            <a:off x="839416" y="4756213"/>
            <a:ext cx="2739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1 – inspecionar elemento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066DBF3-F20F-4572-81ED-3B1D417C7B67}"/>
              </a:ext>
            </a:extLst>
          </p:cNvPr>
          <p:cNvSpPr txBox="1"/>
          <p:nvPr/>
        </p:nvSpPr>
        <p:spPr>
          <a:xfrm>
            <a:off x="8318611" y="3429000"/>
            <a:ext cx="25170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2 – seleciona elemento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AD857E-5938-44A6-B5CC-31E49C267C3F}"/>
              </a:ext>
            </a:extLst>
          </p:cNvPr>
          <p:cNvSpPr txBox="1"/>
          <p:nvPr/>
        </p:nvSpPr>
        <p:spPr>
          <a:xfrm>
            <a:off x="1062233" y="6173058"/>
            <a:ext cx="3227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3 – Botão direito no elemento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827E384-40ED-4832-8E4A-49D63BC1B02B}"/>
              </a:ext>
            </a:extLst>
          </p:cNvPr>
          <p:cNvSpPr txBox="1"/>
          <p:nvPr/>
        </p:nvSpPr>
        <p:spPr>
          <a:xfrm>
            <a:off x="8585050" y="5345668"/>
            <a:ext cx="19078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4 – copiar </a:t>
            </a:r>
            <a:r>
              <a:rPr lang="pt-BR" dirty="0" err="1"/>
              <a:t>XPath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4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Recuperado o elemento desejado, basta agora usar as funções desejadas como: 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89BF1C-14DA-43BF-BF89-6980388B79E9}"/>
              </a:ext>
            </a:extLst>
          </p:cNvPr>
          <p:cNvSpPr txBox="1"/>
          <p:nvPr/>
        </p:nvSpPr>
        <p:spPr>
          <a:xfrm>
            <a:off x="2495600" y="2564904"/>
            <a:ext cx="66247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//Digita uma informação no input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input.sendKeys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'digita um texto'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Cicla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no item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btn.click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//Recupera o texto de um paragrafo (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paragraph.getText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//Recupera um atributo qualquer da 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tag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tag.getAttribute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tag.getAttribute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tag.getAttribute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23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Praticando!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Sabendo então que o </a:t>
            </a:r>
            <a:r>
              <a:rPr lang="pt-BR" sz="1800" b="1" dirty="0" err="1"/>
              <a:t>email</a:t>
            </a:r>
            <a:r>
              <a:rPr lang="pt-BR" sz="1800" dirty="0"/>
              <a:t> para autenticar é </a:t>
            </a:r>
            <a:r>
              <a:rPr lang="pt-BR" sz="1800" u="sng" dirty="0"/>
              <a:t>teste@teste.com</a:t>
            </a:r>
            <a:r>
              <a:rPr lang="pt-BR" sz="1800" dirty="0"/>
              <a:t> e a </a:t>
            </a:r>
            <a:r>
              <a:rPr lang="pt-BR" sz="1800" b="1" dirty="0"/>
              <a:t>senha</a:t>
            </a:r>
            <a:r>
              <a:rPr lang="pt-BR" sz="1800" dirty="0"/>
              <a:t> é </a:t>
            </a:r>
            <a:r>
              <a:rPr lang="pt-BR" sz="1800" u="sng" dirty="0"/>
              <a:t>123456!</a:t>
            </a:r>
          </a:p>
          <a:p>
            <a:pPr marL="109728" indent="0" algn="just">
              <a:buFont typeface="Georgia"/>
              <a:buNone/>
            </a:pPr>
            <a:br>
              <a:rPr lang="pt-BR" sz="1800" dirty="0"/>
            </a:br>
            <a:r>
              <a:rPr lang="pt-BR" sz="1800" dirty="0"/>
              <a:t>Crie uma automação para </a:t>
            </a:r>
            <a:r>
              <a:rPr lang="pt-BR" sz="1800" dirty="0" err="1"/>
              <a:t>logar</a:t>
            </a:r>
            <a:r>
              <a:rPr lang="pt-BR" sz="1800" dirty="0"/>
              <a:t> com sucesso no sistema!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51235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Praticando!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Código: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410494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Mas estamos testando?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Ainda não!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  <a:p>
            <a:pPr marL="109728" indent="0" algn="just">
              <a:buFont typeface="Georgia"/>
              <a:buNone/>
            </a:pPr>
            <a:r>
              <a:rPr lang="pt-BR" sz="1800" dirty="0"/>
              <a:t>Para transformar isso em teste, vamos usar o Mocha!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pic>
        <p:nvPicPr>
          <p:cNvPr id="4" name="Picture 10" descr="Discussion of Testing in parallel with Mocha v8.0.0 - DEV Community">
            <a:extLst>
              <a:ext uri="{FF2B5EF4-FFF2-40B4-BE49-F238E27FC236}">
                <a16:creationId xmlns:a16="http://schemas.microsoft.com/office/drawing/2014/main" id="{1E1DD6C3-3025-4173-A81A-93379118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39" y="3266728"/>
            <a:ext cx="548632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3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iscussion of Testing in parallel with Mocha v8.0.0 - DEV Community">
            <a:extLst>
              <a:ext uri="{FF2B5EF4-FFF2-40B4-BE49-F238E27FC236}">
                <a16:creationId xmlns:a16="http://schemas.microsoft.com/office/drawing/2014/main" id="{D7D60A01-3EC6-4FE5-9B95-52AA168A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39" y="2060848"/>
            <a:ext cx="548632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23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É importante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>
            <a:normAutofit/>
          </a:bodyPr>
          <a:lstStyle/>
          <a:p>
            <a:r>
              <a:rPr lang="pt-BR"/>
              <a:t>Vocês como desenvolvedores costumam gastar um tempo fazendo testes para suas aplicações? </a:t>
            </a:r>
          </a:p>
          <a:p>
            <a:endParaRPr lang="pt-BR"/>
          </a:p>
          <a:p>
            <a:r>
              <a:rPr lang="pt-BR"/>
              <a:t>Desenvolvedores costumam não fazer testes, afirmando que:</a:t>
            </a:r>
          </a:p>
          <a:p>
            <a:pPr lvl="1"/>
            <a:r>
              <a:rPr lang="pt-BR" sz="2000">
                <a:solidFill>
                  <a:schemeClr val="tx1"/>
                </a:solidFill>
              </a:rPr>
              <a:t>É chato</a:t>
            </a:r>
          </a:p>
          <a:p>
            <a:pPr lvl="1"/>
            <a:r>
              <a:rPr lang="pt-BR" sz="2000">
                <a:solidFill>
                  <a:schemeClr val="tx1"/>
                </a:solidFill>
              </a:rPr>
              <a:t>Consome tempo e eles têm prazos</a:t>
            </a:r>
          </a:p>
          <a:p>
            <a:pPr lvl="1"/>
            <a:r>
              <a:rPr lang="pt-BR" sz="2000">
                <a:solidFill>
                  <a:schemeClr val="tx1"/>
                </a:solidFill>
              </a:rPr>
              <a:t>Não sabem como ou nem sabem se quer que era possível realizar testes na programação. </a:t>
            </a:r>
          </a:p>
        </p:txBody>
      </p:sp>
      <p:pic>
        <p:nvPicPr>
          <p:cNvPr id="2050" name="Picture 2" descr="Teste ab checklist - Marcelo Toledo">
            <a:extLst>
              <a:ext uri="{FF2B5EF4-FFF2-40B4-BE49-F238E27FC236}">
                <a16:creationId xmlns:a16="http://schemas.microsoft.com/office/drawing/2014/main" id="{CBBC7145-6035-42FF-936E-D40A5ED8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7018" y="2249425"/>
            <a:ext cx="4525963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3704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É importante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Porém as vezes é melhor perder um pouco mais de tempo para resolver um pequeno problema, antes do serviço ser lançado do que depois que ele já foi lançado. 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622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/>
          <p:cNvCxnSpPr/>
          <p:nvPr/>
        </p:nvCxnSpPr>
        <p:spPr>
          <a:xfrm flipV="1">
            <a:off x="2567608" y="4077072"/>
            <a:ext cx="7272808" cy="21602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É importante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Porém as vezes é melhor perder um pouco mais de tempo para resolver um pequeno problema, antes do serviço ser lançado do que depois que ele já foi lançado. </a:t>
            </a:r>
          </a:p>
          <a:p>
            <a:pPr algn="just"/>
            <a:endParaRPr lang="pt-BR" sz="1400" dirty="0"/>
          </a:p>
          <a:p>
            <a:pPr algn="just"/>
            <a:r>
              <a:rPr lang="pt-BR" sz="2000" dirty="0"/>
              <a:t>Afinal, quanto mais tarde um bug for descoberto, mais caro ele poderá ser: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67608" y="4077072"/>
            <a:ext cx="0" cy="2160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567608" y="6237312"/>
            <a:ext cx="7272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559497" y="4077073"/>
            <a:ext cx="102784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dirty="0"/>
              <a:t>10.000x</a:t>
            </a:r>
          </a:p>
          <a:p>
            <a:pPr algn="r">
              <a:lnSpc>
                <a:spcPct val="150000"/>
              </a:lnSpc>
            </a:pPr>
            <a:r>
              <a:rPr lang="pt-BR" dirty="0"/>
              <a:t>  1.000x</a:t>
            </a:r>
          </a:p>
          <a:p>
            <a:pPr algn="r">
              <a:lnSpc>
                <a:spcPct val="150000"/>
              </a:lnSpc>
            </a:pPr>
            <a:r>
              <a:rPr lang="pt-BR" dirty="0"/>
              <a:t>100x</a:t>
            </a:r>
          </a:p>
          <a:p>
            <a:pPr algn="r">
              <a:lnSpc>
                <a:spcPct val="150000"/>
              </a:lnSpc>
            </a:pPr>
            <a:r>
              <a:rPr lang="pt-BR" dirty="0"/>
              <a:t>10x</a:t>
            </a:r>
          </a:p>
          <a:p>
            <a:pPr algn="r">
              <a:lnSpc>
                <a:spcPct val="150000"/>
              </a:lnSpc>
            </a:pPr>
            <a:r>
              <a:rPr lang="pt-BR" dirty="0"/>
              <a:t>1x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423593" y="6237312"/>
            <a:ext cx="762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Especificação        Design            Desenvolvimento       Testes        Produção</a:t>
            </a:r>
          </a:p>
        </p:txBody>
      </p:sp>
    </p:spTree>
    <p:extLst>
      <p:ext uri="{BB962C8B-B14F-4D97-AF65-F5344CB8AC3E}">
        <p14:creationId xmlns:p14="http://schemas.microsoft.com/office/powerpoint/2010/main" val="161659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custo de um Bug!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É bem melhor tentarmos prevenir as falhas do que consertá-las após terem sido lançadas, pois um bug pode ocasionar: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/>
              <a:t>Mais tempo para arrumar as falhas;</a:t>
            </a:r>
          </a:p>
          <a:p>
            <a:pPr lvl="1" algn="just"/>
            <a:r>
              <a:rPr lang="pt-BR" sz="1800" dirty="0"/>
              <a:t>Maior custo para arrumá-las; </a:t>
            </a:r>
          </a:p>
          <a:p>
            <a:pPr lvl="1" algn="just"/>
            <a:r>
              <a:rPr lang="pt-BR" sz="1800" dirty="0"/>
              <a:t>Indenização, o que é custo para empresa;</a:t>
            </a:r>
          </a:p>
          <a:p>
            <a:pPr lvl="1" algn="just"/>
            <a:r>
              <a:rPr lang="pt-BR" sz="1800" dirty="0"/>
              <a:t>Reputação;</a:t>
            </a:r>
          </a:p>
          <a:p>
            <a:pPr lvl="1" algn="just"/>
            <a:r>
              <a:rPr lang="pt-BR" sz="1800" dirty="0"/>
              <a:t>Mortes;</a:t>
            </a:r>
          </a:p>
          <a:p>
            <a:pPr lvl="1" algn="just"/>
            <a:r>
              <a:rPr lang="pt-BR" sz="1800" dirty="0"/>
              <a:t>Guerras!</a:t>
            </a:r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508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Bugs que causaram prejuízos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5360" y="2249424"/>
            <a:ext cx="6408712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The </a:t>
            </a:r>
            <a:r>
              <a:rPr lang="pt-BR" sz="2000" dirty="0" err="1"/>
              <a:t>Great</a:t>
            </a:r>
            <a:r>
              <a:rPr lang="pt-BR" sz="2000" dirty="0"/>
              <a:t> </a:t>
            </a:r>
            <a:r>
              <a:rPr lang="pt-BR" sz="2000" dirty="0" err="1"/>
              <a:t>Northeast</a:t>
            </a:r>
            <a:r>
              <a:rPr lang="pt-BR" sz="2000" dirty="0"/>
              <a:t> Blackout (2003)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839416" y="2627297"/>
            <a:ext cx="5112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dirty="0"/>
              <a:t>Em 2003 um bug no Sistema de Segurança de Energia dos Estados Unido, deixou uma brecha para um ataque hacker que deixou mais de 55 milhões de pessoas sem energia.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 falha da energia também ocasionou problemas nos  setores de abastecimento de água, transporte, comunicação e industrias. Ocasionando prejuízo de 6 bilhões de dólares.  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050" name="Picture 2" descr="https://upload.wikimedia.org/wikipedia/commons/thumb/e/eb/Map_of_North_America%2C_blackout_2003.svg/300px-Map_of_North_America%2C_blackout_200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5" y="2276872"/>
            <a:ext cx="3778505" cy="439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77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Bugs que causaram prejuízos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6134472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Justiça de Califórnia (2012)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1775520" y="2627296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dirty="0"/>
              <a:t>Um programa do tribunal de justiça da Califórnia deveria solicitar 12 pessoas para compor um júri. 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Porém o sistema convocou 1,2 mil pessoas para compor o mesmo júri.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5" y="4077073"/>
            <a:ext cx="5591497" cy="213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5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Bugs que causaram prejuízos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5360" y="2249424"/>
            <a:ext cx="6408712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Hospital St. </a:t>
            </a:r>
            <a:r>
              <a:rPr lang="pt-BR" sz="2000" dirty="0" err="1"/>
              <a:t>Mary’s</a:t>
            </a:r>
            <a:r>
              <a:rPr lang="pt-BR" sz="2000" dirty="0"/>
              <a:t> </a:t>
            </a:r>
            <a:r>
              <a:rPr lang="pt-BR" sz="2000" dirty="0" err="1"/>
              <a:t>Mercy</a:t>
            </a:r>
            <a:r>
              <a:rPr lang="pt-BR" sz="2000" dirty="0"/>
              <a:t> (2002)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1775520" y="2627297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dirty="0"/>
              <a:t>O Hospital possuía um sistema que informava automaticamente ao Governo e aos parentes de um paciente, quando este falecia.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Porém devido a uma falha do sistema em 2002, o hospital lançou notificações para as famílias e ao governo da morte de seus 8,5mil pacientes.   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08" y="4200861"/>
            <a:ext cx="5149373" cy="252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2358</TotalTime>
  <Words>1208</Words>
  <Application>Microsoft Office PowerPoint</Application>
  <PresentationFormat>Widescreen</PresentationFormat>
  <Paragraphs>158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Georgia</vt:lpstr>
      <vt:lpstr>Trebuchet MS</vt:lpstr>
      <vt:lpstr>Wingdings 2</vt:lpstr>
      <vt:lpstr>Urbano</vt:lpstr>
      <vt:lpstr>   Testes automatizados com Selenium</vt:lpstr>
      <vt:lpstr>Teste de Software</vt:lpstr>
      <vt:lpstr>É importante testar?</vt:lpstr>
      <vt:lpstr>É importante testar?</vt:lpstr>
      <vt:lpstr>É importante testar?</vt:lpstr>
      <vt:lpstr>O custo de um Bug!</vt:lpstr>
      <vt:lpstr>Bugs que causaram prejuízos</vt:lpstr>
      <vt:lpstr>Bugs que causaram prejuízos</vt:lpstr>
      <vt:lpstr>Bugs que causaram prejuízos</vt:lpstr>
      <vt:lpstr>Bugs que causaram prejuízos</vt:lpstr>
      <vt:lpstr>E como testar?</vt:lpstr>
      <vt:lpstr>E como testar?</vt:lpstr>
      <vt:lpstr>Nosso site!</vt:lpstr>
      <vt:lpstr>Versões</vt:lpstr>
      <vt:lpstr>Selenium</vt:lpstr>
      <vt:lpstr>O que é o Selenium?</vt:lpstr>
      <vt:lpstr>SeleniumIDE</vt:lpstr>
      <vt:lpstr>Selenium WebDriver</vt:lpstr>
      <vt:lpstr>Selenium WebDriver</vt:lpstr>
      <vt:lpstr>Selenium WebDriver</vt:lpstr>
      <vt:lpstr>Selenium WebDriver</vt:lpstr>
      <vt:lpstr>Selenium WebDriver</vt:lpstr>
      <vt:lpstr>Selenium WebDriver</vt:lpstr>
      <vt:lpstr>Selenium WebDriver</vt:lpstr>
      <vt:lpstr>Praticando!</vt:lpstr>
      <vt:lpstr>Praticando!</vt:lpstr>
      <vt:lpstr>Mas estamos testando?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224</cp:revision>
  <dcterms:created xsi:type="dcterms:W3CDTF">2017-03-10T13:05:03Z</dcterms:created>
  <dcterms:modified xsi:type="dcterms:W3CDTF">2021-10-22T20:43:19Z</dcterms:modified>
</cp:coreProperties>
</file>