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65" r:id="rId3"/>
    <p:sldId id="288" r:id="rId4"/>
    <p:sldId id="332" r:id="rId5"/>
    <p:sldId id="334" r:id="rId6"/>
    <p:sldId id="333" r:id="rId7"/>
    <p:sldId id="337" r:id="rId8"/>
    <p:sldId id="338" r:id="rId9"/>
    <p:sldId id="340" r:id="rId10"/>
    <p:sldId id="342" r:id="rId11"/>
    <p:sldId id="343" r:id="rId12"/>
    <p:sldId id="344" r:id="rId13"/>
    <p:sldId id="350" r:id="rId14"/>
    <p:sldId id="351" r:id="rId15"/>
    <p:sldId id="346" r:id="rId16"/>
    <p:sldId id="345" r:id="rId17"/>
    <p:sldId id="347" r:id="rId18"/>
    <p:sldId id="348" r:id="rId19"/>
    <p:sldId id="349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0" r:id="rId28"/>
    <p:sldId id="361" r:id="rId29"/>
    <p:sldId id="362" r:id="rId30"/>
    <p:sldId id="364" r:id="rId31"/>
    <p:sldId id="363" r:id="rId32"/>
    <p:sldId id="365" r:id="rId33"/>
    <p:sldId id="366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00"/>
    <a:srgbClr val="0033CC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3656-EA78-4A3D-A35D-27369261C465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2DF0-261E-4212-A461-A34F87BB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1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2DF0-261E-4212-A461-A34F87BB6EC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9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175EB1-8CAD-4178-B7CF-6A7E949E0FAA}"/>
              </a:ext>
            </a:extLst>
          </p:cNvPr>
          <p:cNvSpPr/>
          <p:nvPr/>
        </p:nvSpPr>
        <p:spPr>
          <a:xfrm>
            <a:off x="5807968" y="-1"/>
            <a:ext cx="6480720" cy="5080668"/>
          </a:xfrm>
          <a:prstGeom prst="rect">
            <a:avLst/>
          </a:prstGeom>
          <a:solidFill>
            <a:srgbClr val="F7DF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C8BBE0-5722-44F1-869F-761247CDCDAA}"/>
              </a:ext>
            </a:extLst>
          </p:cNvPr>
          <p:cNvSpPr/>
          <p:nvPr/>
        </p:nvSpPr>
        <p:spPr>
          <a:xfrm>
            <a:off x="-52064" y="0"/>
            <a:ext cx="5860032" cy="5080668"/>
          </a:xfrm>
          <a:prstGeom prst="rect">
            <a:avLst/>
          </a:prstGeom>
          <a:solidFill>
            <a:srgbClr val="00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392" y="1412776"/>
            <a:ext cx="10585176" cy="4464496"/>
          </a:xfrm>
        </p:spPr>
        <p:txBody>
          <a:bodyPr>
            <a:noAutofit/>
          </a:bodyPr>
          <a:lstStyle/>
          <a:p>
            <a:pPr algn="ctr"/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 automatizados com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Selenium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692318"/>
            <a:ext cx="8208912" cy="1104528"/>
          </a:xfrm>
        </p:spPr>
        <p:txBody>
          <a:bodyPr/>
          <a:lstStyle/>
          <a:p>
            <a:pPr algn="r"/>
            <a:r>
              <a:rPr lang="pt-BR" dirty="0"/>
              <a:t>Professor: Carlos Alberto</a:t>
            </a:r>
          </a:p>
          <a:p>
            <a:pPr algn="r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1028" name="Picture 4" descr="JavaScript – Wikipédia, a enciclopédia livre">
            <a:extLst>
              <a:ext uri="{FF2B5EF4-FFF2-40B4-BE49-F238E27FC236}">
                <a16:creationId xmlns:a16="http://schemas.microsoft.com/office/drawing/2014/main" id="{DAE6ADF7-67E7-4D66-B66A-4227210B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63742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51C78C-B118-454F-9B91-37ACD6C4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-3088"/>
            <a:ext cx="1456778" cy="1339337"/>
          </a:xfrm>
          <a:prstGeom prst="rect">
            <a:avLst/>
          </a:prstGeom>
        </p:spPr>
      </p:pic>
      <p:pic>
        <p:nvPicPr>
          <p:cNvPr id="103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7B30BA3A-4BCA-4D88-AECD-DA5D9D13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00" y="2249424"/>
            <a:ext cx="604867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Terceira Guerra Mundial (1979)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127448" y="2627297"/>
            <a:ext cx="619268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1700" dirty="0"/>
              <a:t>A Terceira Guerra Mundial quase aconteceu em 1979, devido a falha de um software. 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Neste ano um sistema de segurança dos EUA, indicou que a União Soviética estava lançado misseis contra os Estados Unidos. 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A ação a ser tomada pelos Estados Unidos era de contra atacar imediatamente quando houvesse um ataque, o que apenas não aconteceu, devido ao coordenador acreditar que pudesse ser uma falha do sistema.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Minutos depois foi identificado que o sistema entrou sozinho no modo de simulação e que os ataques não eram reais.</a:t>
            </a:r>
          </a:p>
          <a:p>
            <a:pPr lvl="1" algn="just"/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22" y="3286448"/>
            <a:ext cx="2957266" cy="29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como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Se eu fiz um ajuste na funcionalidade </a:t>
            </a:r>
            <a:r>
              <a:rPr lang="pt-BR" sz="2000" u="sng" dirty="0"/>
              <a:t>recuperar senha</a:t>
            </a:r>
            <a:r>
              <a:rPr lang="pt-BR" sz="2000" dirty="0"/>
              <a:t>, devo realizar um teste só lá, né?</a:t>
            </a:r>
          </a:p>
          <a:p>
            <a:pPr lvl="1" algn="just"/>
            <a:r>
              <a:rPr lang="pt-BR" sz="1800" dirty="0"/>
              <a:t>ERRADO!</a:t>
            </a:r>
          </a:p>
          <a:p>
            <a:pPr lvl="1" algn="just"/>
            <a:r>
              <a:rPr lang="pt-BR" sz="1800" dirty="0"/>
              <a:t>Pois meu ajuste no recuperar senha, pode ter quebrado o Login</a:t>
            </a:r>
          </a:p>
          <a:p>
            <a:pPr lvl="1" algn="just"/>
            <a:r>
              <a:rPr lang="pt-BR" sz="1800" dirty="0"/>
              <a:t>O ideal é testar TUDO de novo!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2410AC-D62F-4AB8-B42C-0D9EA4F7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6" y="4149080"/>
            <a:ext cx="3312368" cy="206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DBD23E-F599-4A45-B062-CF2EE71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596615"/>
            <a:ext cx="4200000" cy="31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CF1AEA04-AB0F-48CE-9A84-CA7DA8ECBD7A}"/>
              </a:ext>
            </a:extLst>
          </p:cNvPr>
          <p:cNvSpPr/>
          <p:nvPr/>
        </p:nvSpPr>
        <p:spPr>
          <a:xfrm>
            <a:off x="3772556" y="4581128"/>
            <a:ext cx="2035412" cy="86409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Arrumou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6889179-239B-4605-BB0C-D03F45C122AA}"/>
              </a:ext>
            </a:extLst>
          </p:cNvPr>
          <p:cNvSpPr/>
          <p:nvPr/>
        </p:nvSpPr>
        <p:spPr>
          <a:xfrm>
            <a:off x="5725168" y="4581128"/>
            <a:ext cx="1934472" cy="8640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Quebrou</a:t>
            </a:r>
          </a:p>
        </p:txBody>
      </p:sp>
    </p:spTree>
    <p:extLst>
      <p:ext uri="{BB962C8B-B14F-4D97-AF65-F5344CB8AC3E}">
        <p14:creationId xmlns:p14="http://schemas.microsoft.com/office/powerpoint/2010/main" val="37330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como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062464" cy="1422463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Testar tudo novamente manualmente daria muito trabalho.</a:t>
            </a:r>
          </a:p>
          <a:p>
            <a:pPr algn="just"/>
            <a:r>
              <a:rPr lang="pt-BR" sz="1800" dirty="0"/>
              <a:t>Seria ótimo conseguir </a:t>
            </a:r>
            <a:r>
              <a:rPr lang="pt-BR" sz="1800" dirty="0" err="1"/>
              <a:t>retestar</a:t>
            </a:r>
            <a:r>
              <a:rPr lang="pt-BR" sz="1800" dirty="0"/>
              <a:t> tudo com um único clique, né?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3074" name="Picture 2" descr="Testes Automáticos + Curso COMPLETO de Teste de Software | Programação  Prática">
            <a:extLst>
              <a:ext uri="{FF2B5EF4-FFF2-40B4-BE49-F238E27FC236}">
                <a16:creationId xmlns:a16="http://schemas.microsoft.com/office/drawing/2014/main" id="{53C6B304-C49B-48FE-BF6B-C8E26595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10013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EB584AA-32FA-431E-B9E2-9CB71B22D004}"/>
              </a:ext>
            </a:extLst>
          </p:cNvPr>
          <p:cNvSpPr txBox="1">
            <a:spLocks/>
          </p:cNvSpPr>
          <p:nvPr/>
        </p:nvSpPr>
        <p:spPr>
          <a:xfrm>
            <a:off x="609600" y="3936969"/>
            <a:ext cx="11103024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E é possível usando testes automatizados! Como veremos hoje com o </a:t>
            </a:r>
            <a:r>
              <a:rPr lang="pt-BR" sz="1800" dirty="0" err="1"/>
              <a:t>Selenium</a:t>
            </a:r>
            <a:r>
              <a:rPr lang="pt-BR" sz="1800" dirty="0"/>
              <a:t>, Mocha e </a:t>
            </a:r>
            <a:r>
              <a:rPr lang="pt-BR" sz="1800" dirty="0" err="1"/>
              <a:t>JavaScript</a:t>
            </a:r>
            <a:r>
              <a:rPr lang="pt-BR" sz="1800" dirty="0"/>
              <a:t> </a:t>
            </a:r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10" name="Picture 4" descr="JavaScript – Wikipédia, a enciclopédia livre">
            <a:extLst>
              <a:ext uri="{FF2B5EF4-FFF2-40B4-BE49-F238E27FC236}">
                <a16:creationId xmlns:a16="http://schemas.microsoft.com/office/drawing/2014/main" id="{46B42973-D9EC-4AF1-8048-343DF0AD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997793"/>
            <a:ext cx="1191654" cy="11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6DC376-2E01-4AAB-AFE3-A8B6FF2A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4997794"/>
            <a:ext cx="1296144" cy="1191653"/>
          </a:xfrm>
          <a:prstGeom prst="rect">
            <a:avLst/>
          </a:prstGeom>
        </p:spPr>
      </p:pic>
      <p:pic>
        <p:nvPicPr>
          <p:cNvPr id="13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F1070CBC-75BA-4B20-8E25-486E2CCB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365104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76470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Nosso site!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2DDE06-C29D-4F5C-80B2-6C56230A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5" y="1844824"/>
            <a:ext cx="9419930" cy="47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6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52520"/>
            <a:ext cx="10972800" cy="1066800"/>
          </a:xfrm>
        </p:spPr>
        <p:txBody>
          <a:bodyPr>
            <a:normAutofit/>
          </a:bodyPr>
          <a:lstStyle/>
          <a:p>
            <a:r>
              <a:rPr lang="pt-BR" dirty="0"/>
              <a:t>Versões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4556" y="2268215"/>
            <a:ext cx="4143292" cy="7112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Versão online:</a:t>
            </a:r>
          </a:p>
          <a:p>
            <a:pPr lvl="1" algn="just"/>
            <a:r>
              <a:rPr lang="pt-BR" sz="2000" dirty="0"/>
              <a:t>http://selenium.cwg.services/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49CD6F-790E-478C-8531-D9F2977B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04737"/>
            <a:ext cx="6769489" cy="3061578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813F433-9D6B-42A6-B33B-0061C637D4A2}"/>
              </a:ext>
            </a:extLst>
          </p:cNvPr>
          <p:cNvCxnSpPr>
            <a:cxnSpLocks/>
          </p:cNvCxnSpPr>
          <p:nvPr/>
        </p:nvCxnSpPr>
        <p:spPr>
          <a:xfrm>
            <a:off x="479376" y="3645024"/>
            <a:ext cx="1159328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7A97F26-BA3C-4462-8542-610A92FFF1E0}"/>
              </a:ext>
            </a:extLst>
          </p:cNvPr>
          <p:cNvSpPr txBox="1">
            <a:spLocks/>
          </p:cNvSpPr>
          <p:nvPr/>
        </p:nvSpPr>
        <p:spPr>
          <a:xfrm>
            <a:off x="7680176" y="4002520"/>
            <a:ext cx="3528392" cy="1422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Versão baixada.</a:t>
            </a:r>
          </a:p>
          <a:p>
            <a:pPr algn="just"/>
            <a:r>
              <a:rPr lang="pt-BR" sz="1800" dirty="0"/>
              <a:t> Requisitos:</a:t>
            </a:r>
            <a:endParaRPr lang="pt-BR" sz="1600" dirty="0"/>
          </a:p>
          <a:p>
            <a:pPr lvl="1" algn="just"/>
            <a:r>
              <a:rPr lang="pt-BR" sz="1600" dirty="0" err="1"/>
              <a:t>Git</a:t>
            </a:r>
            <a:endParaRPr lang="pt-BR" sz="1600" dirty="0"/>
          </a:p>
          <a:p>
            <a:pPr lvl="1" algn="just"/>
            <a:r>
              <a:rPr lang="pt-BR" sz="1600" dirty="0" err="1"/>
              <a:t>NodeJS</a:t>
            </a:r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0C51B-EAC2-4ED7-973E-BAF1A3147BB8}"/>
              </a:ext>
            </a:extLst>
          </p:cNvPr>
          <p:cNvSpPr txBox="1"/>
          <p:nvPr/>
        </p:nvSpPr>
        <p:spPr>
          <a:xfrm>
            <a:off x="477780" y="4740259"/>
            <a:ext cx="67802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clone https://github.com/CarlosWGama/js-selenium.git site</a:t>
            </a:r>
          </a:p>
          <a:p>
            <a:r>
              <a:rPr lang="pt-BR" dirty="0" err="1"/>
              <a:t>cd</a:t>
            </a:r>
            <a:r>
              <a:rPr lang="pt-BR" dirty="0"/>
              <a:t> site</a:t>
            </a:r>
          </a:p>
          <a:p>
            <a:r>
              <a:rPr lang="pt-BR" dirty="0" err="1"/>
              <a:t>git</a:t>
            </a:r>
            <a:r>
              <a:rPr lang="pt-BR" dirty="0"/>
              <a:t> checkout inicio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56626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250202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Selenium</a:t>
            </a:r>
            <a:endParaRPr lang="pt-BR" sz="6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E0E734-C9CB-4FC5-9F98-1B1D0375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00" y="2876619"/>
            <a:ext cx="380000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Selenium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91744" y="2564904"/>
            <a:ext cx="4104456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https://www.selenium.dev/pt-br/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78A9C-EEA1-4728-95D0-2CC8DCC7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924944"/>
            <a:ext cx="8688288" cy="371587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9" y="2114061"/>
            <a:ext cx="6768752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Conjunto de ferramentas para testes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2208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1464" y="2648101"/>
            <a:ext cx="4824536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https://www.selenium.dev/selenium-ide/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Ferramenta de Interface Gráfica, capaz de realizar testes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AE63B3-C0B8-4ED5-AB9D-92341ED5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2996952"/>
            <a:ext cx="6090685" cy="214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00BBAD-5342-49B9-B726-680B7D33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30" y="548680"/>
            <a:ext cx="5085714" cy="6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5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5600" y="2469629"/>
            <a:ext cx="6768753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https://www.selenium.dev/documentation/getting_started/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Permite a gente fazer nossos testes automatizados via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D67C8-6468-45CE-9B55-D91F8E98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64275"/>
            <a:ext cx="11339190" cy="3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Instalar a biblioteca do </a:t>
            </a:r>
            <a:r>
              <a:rPr lang="pt-BR" sz="1800" dirty="0" err="1"/>
              <a:t>Selenium</a:t>
            </a:r>
            <a:r>
              <a:rPr lang="pt-BR" sz="1800" dirty="0"/>
              <a:t>, para isso precisaremos já ter o Node Instalado!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0C3137-6DB7-4746-843C-7C5D03697F24}"/>
              </a:ext>
            </a:extLst>
          </p:cNvPr>
          <p:cNvSpPr txBox="1"/>
          <p:nvPr/>
        </p:nvSpPr>
        <p:spPr>
          <a:xfrm>
            <a:off x="1343472" y="3140968"/>
            <a:ext cx="254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AEB501-7C11-475B-8C0E-A8BCCD52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504106"/>
            <a:ext cx="4608512" cy="3045572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4455DBF-C25E-485C-8AF8-0EA159BEAAE7}"/>
              </a:ext>
            </a:extLst>
          </p:cNvPr>
          <p:cNvCxnSpPr/>
          <p:nvPr/>
        </p:nvCxnSpPr>
        <p:spPr>
          <a:xfrm>
            <a:off x="5807968" y="2688496"/>
            <a:ext cx="0" cy="39088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CDD247-1C35-4FBB-9516-034ED2F49EDD}"/>
              </a:ext>
            </a:extLst>
          </p:cNvPr>
          <p:cNvSpPr txBox="1"/>
          <p:nvPr/>
        </p:nvSpPr>
        <p:spPr>
          <a:xfrm>
            <a:off x="2147801" y="2702050"/>
            <a:ext cx="9364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Etapa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9BC458-8846-4166-8818-B8ECB850D3D9}"/>
              </a:ext>
            </a:extLst>
          </p:cNvPr>
          <p:cNvSpPr txBox="1"/>
          <p:nvPr/>
        </p:nvSpPr>
        <p:spPr>
          <a:xfrm>
            <a:off x="7834548" y="2708920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Etapa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49EF19-FBF5-473A-A11D-8ABEFBE95572}"/>
              </a:ext>
            </a:extLst>
          </p:cNvPr>
          <p:cNvSpPr txBox="1"/>
          <p:nvPr/>
        </p:nvSpPr>
        <p:spPr>
          <a:xfrm>
            <a:off x="7069614" y="4194086"/>
            <a:ext cx="34605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selenium-webdriver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AAC632-EE14-4BBA-9D5C-97068110F226}"/>
              </a:ext>
            </a:extLst>
          </p:cNvPr>
          <p:cNvSpPr txBox="1"/>
          <p:nvPr/>
        </p:nvSpPr>
        <p:spPr>
          <a:xfrm>
            <a:off x="6456040" y="3325634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Executar o código abaixo no terminal, dentro da pasta</a:t>
            </a:r>
          </a:p>
          <a:p>
            <a:r>
              <a:rPr lang="pt-BR" dirty="0"/>
              <a:t>Aonde irá criar seus códigos:</a:t>
            </a:r>
          </a:p>
        </p:txBody>
      </p:sp>
    </p:spTree>
    <p:extLst>
      <p:ext uri="{BB962C8B-B14F-4D97-AF65-F5344CB8AC3E}">
        <p14:creationId xmlns:p14="http://schemas.microsoft.com/office/powerpoint/2010/main" val="188637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Adicionarmos o Driver de manipulação do navegador que será usado: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16B30AF-B188-4D48-89C9-937C744062B9}"/>
              </a:ext>
            </a:extLst>
          </p:cNvPr>
          <p:cNvSpPr txBox="1"/>
          <p:nvPr/>
        </p:nvSpPr>
        <p:spPr>
          <a:xfrm>
            <a:off x="407368" y="2535646"/>
            <a:ext cx="1144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https://www.selenium.dev/documentation/getting_started/installing_browser_drivers/#quick-reference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0366238-6730-4C67-801F-D2B21CE1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4" y="3188848"/>
            <a:ext cx="6304103" cy="3179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A1D78A9A-B236-43FB-86DC-2BC6FCA7ECBE}"/>
              </a:ext>
            </a:extLst>
          </p:cNvPr>
          <p:cNvSpPr txBox="1"/>
          <p:nvPr/>
        </p:nvSpPr>
        <p:spPr>
          <a:xfrm>
            <a:off x="6816081" y="3429000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OBS1: Ao baixar, verifique a versão do seu navegador.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OBS2: Após baixar adicione o executável a suas variáveis e ambiente ao raiz do projeto, onde vai rolar o código. </a:t>
            </a:r>
          </a:p>
        </p:txBody>
      </p:sp>
    </p:spTree>
    <p:extLst>
      <p:ext uri="{BB962C8B-B14F-4D97-AF65-F5344CB8AC3E}">
        <p14:creationId xmlns:p14="http://schemas.microsoft.com/office/powerpoint/2010/main" val="27264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Testando:</a:t>
            </a:r>
          </a:p>
          <a:p>
            <a:pPr marL="109728" indent="0" algn="just">
              <a:buFont typeface="Georgia"/>
              <a:buNone/>
            </a:pPr>
            <a:r>
              <a:rPr lang="pt-BR" sz="1800" dirty="0"/>
              <a:t>	Crie um novo arquivo </a:t>
            </a:r>
            <a:r>
              <a:rPr lang="pt-BR" sz="1800" dirty="0" err="1"/>
              <a:t>js</a:t>
            </a:r>
            <a:r>
              <a:rPr lang="pt-BR" sz="1800" dirty="0"/>
              <a:t> com o seguinte código: 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FF8DE4-E82E-4276-8AC1-458334FD8A2E}"/>
              </a:ext>
            </a:extLst>
          </p:cNvPr>
          <p:cNvSpPr txBox="1"/>
          <p:nvPr/>
        </p:nvSpPr>
        <p:spPr>
          <a:xfrm>
            <a:off x="884857" y="2780928"/>
            <a:ext cx="960363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selenium-webdriver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teste() {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//new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().build() = Cria uma conexão com o navegador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//Outras opções para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chrome|opera|firefox|MicrosoftEdge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MicrosoftEdge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Abre a página no link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informato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teste();</a:t>
            </a:r>
          </a:p>
        </p:txBody>
      </p:sp>
    </p:spTree>
    <p:extLst>
      <p:ext uri="{BB962C8B-B14F-4D97-AF65-F5344CB8AC3E}">
        <p14:creationId xmlns:p14="http://schemas.microsoft.com/office/powerpoint/2010/main" val="294393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Caso seu código já tenha funcionado podemos recuperar alguns elementos através: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E59936-4CFF-4A28-8601-2A2F9AEB01DD}"/>
              </a:ext>
            </a:extLst>
          </p:cNvPr>
          <p:cNvSpPr txBox="1"/>
          <p:nvPr/>
        </p:nvSpPr>
        <p:spPr>
          <a:xfrm>
            <a:off x="911424" y="2580696"/>
            <a:ext cx="9217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'meu-id'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By.className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-class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(By.name(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By.xpath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'????'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5A093-8455-4098-9655-D3140AC9D07C}"/>
              </a:ext>
            </a:extLst>
          </p:cNvPr>
          <p:cNvSpPr txBox="1"/>
          <p:nvPr/>
        </p:nvSpPr>
        <p:spPr>
          <a:xfrm>
            <a:off x="1235460" y="4419875"/>
            <a:ext cx="85689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"meu-id"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819B92B-8D68-4AD9-917C-C7027C440297}"/>
              </a:ext>
            </a:extLst>
          </p:cNvPr>
          <p:cNvSpPr/>
          <p:nvPr/>
        </p:nvSpPr>
        <p:spPr>
          <a:xfrm>
            <a:off x="5303912" y="4438435"/>
            <a:ext cx="1440160" cy="350772"/>
          </a:xfrm>
          <a:custGeom>
            <a:avLst/>
            <a:gdLst>
              <a:gd name="connsiteX0" fmla="*/ 0 w 1440160"/>
              <a:gd name="connsiteY0" fmla="*/ 58463 h 350772"/>
              <a:gd name="connsiteX1" fmla="*/ 58463 w 1440160"/>
              <a:gd name="connsiteY1" fmla="*/ 0 h 350772"/>
              <a:gd name="connsiteX2" fmla="*/ 746545 w 1440160"/>
              <a:gd name="connsiteY2" fmla="*/ 0 h 350772"/>
              <a:gd name="connsiteX3" fmla="*/ 1381697 w 1440160"/>
              <a:gd name="connsiteY3" fmla="*/ 0 h 350772"/>
              <a:gd name="connsiteX4" fmla="*/ 1440160 w 1440160"/>
              <a:gd name="connsiteY4" fmla="*/ 58463 h 350772"/>
              <a:gd name="connsiteX5" fmla="*/ 1440160 w 1440160"/>
              <a:gd name="connsiteY5" fmla="*/ 292309 h 350772"/>
              <a:gd name="connsiteX6" fmla="*/ 1381697 w 1440160"/>
              <a:gd name="connsiteY6" fmla="*/ 350772 h 350772"/>
              <a:gd name="connsiteX7" fmla="*/ 706848 w 1440160"/>
              <a:gd name="connsiteY7" fmla="*/ 350772 h 350772"/>
              <a:gd name="connsiteX8" fmla="*/ 58463 w 1440160"/>
              <a:gd name="connsiteY8" fmla="*/ 350772 h 350772"/>
              <a:gd name="connsiteX9" fmla="*/ 0 w 1440160"/>
              <a:gd name="connsiteY9" fmla="*/ 292309 h 350772"/>
              <a:gd name="connsiteX10" fmla="*/ 0 w 1440160"/>
              <a:gd name="connsiteY10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60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91571" y="10192"/>
                  <a:pt x="515836" y="9665"/>
                  <a:pt x="746545" y="0"/>
                </a:cubicBezTo>
                <a:cubicBezTo>
                  <a:pt x="977254" y="-9665"/>
                  <a:pt x="1216223" y="2479"/>
                  <a:pt x="1381697" y="0"/>
                </a:cubicBezTo>
                <a:cubicBezTo>
                  <a:pt x="1416517" y="534"/>
                  <a:pt x="1443066" y="22086"/>
                  <a:pt x="1440160" y="58463"/>
                </a:cubicBezTo>
                <a:cubicBezTo>
                  <a:pt x="1445906" y="151846"/>
                  <a:pt x="1429185" y="205991"/>
                  <a:pt x="1440160" y="292309"/>
                </a:cubicBezTo>
                <a:cubicBezTo>
                  <a:pt x="1439130" y="326662"/>
                  <a:pt x="1406709" y="351659"/>
                  <a:pt x="1381697" y="350772"/>
                </a:cubicBezTo>
                <a:cubicBezTo>
                  <a:pt x="1131982" y="322664"/>
                  <a:pt x="908927" y="342064"/>
                  <a:pt x="706848" y="350772"/>
                </a:cubicBezTo>
                <a:cubicBezTo>
                  <a:pt x="504769" y="359480"/>
                  <a:pt x="290360" y="334004"/>
                  <a:pt x="58463" y="350772"/>
                </a:cubicBezTo>
                <a:cubicBezTo>
                  <a:pt x="29544" y="351282"/>
                  <a:pt x="-4315" y="329298"/>
                  <a:pt x="0" y="292309"/>
                </a:cubicBezTo>
                <a:cubicBezTo>
                  <a:pt x="-454" y="207061"/>
                  <a:pt x="-3102" y="137043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F91185D-998F-49A3-BD5E-C692C5994E90}"/>
              </a:ext>
            </a:extLst>
          </p:cNvPr>
          <p:cNvSpPr/>
          <p:nvPr/>
        </p:nvSpPr>
        <p:spPr>
          <a:xfrm>
            <a:off x="5807968" y="2580696"/>
            <a:ext cx="1944216" cy="350772"/>
          </a:xfrm>
          <a:custGeom>
            <a:avLst/>
            <a:gdLst>
              <a:gd name="connsiteX0" fmla="*/ 0 w 1944216"/>
              <a:gd name="connsiteY0" fmla="*/ 58463 h 350772"/>
              <a:gd name="connsiteX1" fmla="*/ 58463 w 1944216"/>
              <a:gd name="connsiteY1" fmla="*/ 0 h 350772"/>
              <a:gd name="connsiteX2" fmla="*/ 704105 w 1944216"/>
              <a:gd name="connsiteY2" fmla="*/ 0 h 350772"/>
              <a:gd name="connsiteX3" fmla="*/ 1349748 w 1944216"/>
              <a:gd name="connsiteY3" fmla="*/ 0 h 350772"/>
              <a:gd name="connsiteX4" fmla="*/ 1885753 w 1944216"/>
              <a:gd name="connsiteY4" fmla="*/ 0 h 350772"/>
              <a:gd name="connsiteX5" fmla="*/ 1944216 w 1944216"/>
              <a:gd name="connsiteY5" fmla="*/ 58463 h 350772"/>
              <a:gd name="connsiteX6" fmla="*/ 1944216 w 1944216"/>
              <a:gd name="connsiteY6" fmla="*/ 292309 h 350772"/>
              <a:gd name="connsiteX7" fmla="*/ 1885753 w 1944216"/>
              <a:gd name="connsiteY7" fmla="*/ 350772 h 350772"/>
              <a:gd name="connsiteX8" fmla="*/ 1240111 w 1944216"/>
              <a:gd name="connsiteY8" fmla="*/ 350772 h 350772"/>
              <a:gd name="connsiteX9" fmla="*/ 649287 w 1944216"/>
              <a:gd name="connsiteY9" fmla="*/ 350772 h 350772"/>
              <a:gd name="connsiteX10" fmla="*/ 58463 w 1944216"/>
              <a:gd name="connsiteY10" fmla="*/ 350772 h 350772"/>
              <a:gd name="connsiteX11" fmla="*/ 0 w 1944216"/>
              <a:gd name="connsiteY11" fmla="*/ 292309 h 350772"/>
              <a:gd name="connsiteX12" fmla="*/ 0 w 1944216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216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21521" y="-20142"/>
                  <a:pt x="532868" y="31201"/>
                  <a:pt x="704105" y="0"/>
                </a:cubicBezTo>
                <a:cubicBezTo>
                  <a:pt x="875342" y="-31201"/>
                  <a:pt x="1211677" y="6420"/>
                  <a:pt x="1349748" y="0"/>
                </a:cubicBezTo>
                <a:cubicBezTo>
                  <a:pt x="1487819" y="-6420"/>
                  <a:pt x="1671448" y="-5128"/>
                  <a:pt x="1885753" y="0"/>
                </a:cubicBezTo>
                <a:cubicBezTo>
                  <a:pt x="1920126" y="3242"/>
                  <a:pt x="1945556" y="29083"/>
                  <a:pt x="1944216" y="58463"/>
                </a:cubicBezTo>
                <a:cubicBezTo>
                  <a:pt x="1940499" y="134771"/>
                  <a:pt x="1933332" y="224450"/>
                  <a:pt x="1944216" y="292309"/>
                </a:cubicBezTo>
                <a:cubicBezTo>
                  <a:pt x="1940949" y="330944"/>
                  <a:pt x="1916120" y="344617"/>
                  <a:pt x="1885753" y="350772"/>
                </a:cubicBezTo>
                <a:cubicBezTo>
                  <a:pt x="1617065" y="366890"/>
                  <a:pt x="1526904" y="324765"/>
                  <a:pt x="1240111" y="350772"/>
                </a:cubicBezTo>
                <a:cubicBezTo>
                  <a:pt x="953318" y="376779"/>
                  <a:pt x="844893" y="357789"/>
                  <a:pt x="649287" y="350772"/>
                </a:cubicBezTo>
                <a:cubicBezTo>
                  <a:pt x="453681" y="343755"/>
                  <a:pt x="221037" y="37299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E8C974C-A657-405D-AC27-056C001930DC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H="1">
            <a:off x="6744072" y="2756082"/>
            <a:ext cx="1008112" cy="1857739"/>
          </a:xfrm>
          <a:prstGeom prst="bentConnector3">
            <a:avLst>
              <a:gd name="adj1" fmla="val -23101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E77DF7C-F3FD-4B15-A26A-26B3D93242B6}"/>
              </a:ext>
            </a:extLst>
          </p:cNvPr>
          <p:cNvSpPr/>
          <p:nvPr/>
        </p:nvSpPr>
        <p:spPr>
          <a:xfrm>
            <a:off x="6845610" y="4447848"/>
            <a:ext cx="2490750" cy="350772"/>
          </a:xfrm>
          <a:custGeom>
            <a:avLst/>
            <a:gdLst>
              <a:gd name="connsiteX0" fmla="*/ 0 w 2490750"/>
              <a:gd name="connsiteY0" fmla="*/ 58463 h 350772"/>
              <a:gd name="connsiteX1" fmla="*/ 58463 w 2490750"/>
              <a:gd name="connsiteY1" fmla="*/ 0 h 350772"/>
              <a:gd name="connsiteX2" fmla="*/ 699395 w 2490750"/>
              <a:gd name="connsiteY2" fmla="*/ 0 h 350772"/>
              <a:gd name="connsiteX3" fmla="*/ 1340328 w 2490750"/>
              <a:gd name="connsiteY3" fmla="*/ 0 h 350772"/>
              <a:gd name="connsiteX4" fmla="*/ 2432287 w 2490750"/>
              <a:gd name="connsiteY4" fmla="*/ 0 h 350772"/>
              <a:gd name="connsiteX5" fmla="*/ 2490750 w 2490750"/>
              <a:gd name="connsiteY5" fmla="*/ 58463 h 350772"/>
              <a:gd name="connsiteX6" fmla="*/ 2490750 w 2490750"/>
              <a:gd name="connsiteY6" fmla="*/ 292309 h 350772"/>
              <a:gd name="connsiteX7" fmla="*/ 2432287 w 2490750"/>
              <a:gd name="connsiteY7" fmla="*/ 350772 h 350772"/>
              <a:gd name="connsiteX8" fmla="*/ 1791355 w 2490750"/>
              <a:gd name="connsiteY8" fmla="*/ 350772 h 350772"/>
              <a:gd name="connsiteX9" fmla="*/ 1221637 w 2490750"/>
              <a:gd name="connsiteY9" fmla="*/ 350772 h 350772"/>
              <a:gd name="connsiteX10" fmla="*/ 675657 w 2490750"/>
              <a:gd name="connsiteY10" fmla="*/ 350772 h 350772"/>
              <a:gd name="connsiteX11" fmla="*/ 58463 w 2490750"/>
              <a:gd name="connsiteY11" fmla="*/ 350772 h 350772"/>
              <a:gd name="connsiteX12" fmla="*/ 0 w 2490750"/>
              <a:gd name="connsiteY12" fmla="*/ 292309 h 350772"/>
              <a:gd name="connsiteX13" fmla="*/ 0 w 2490750"/>
              <a:gd name="connsiteY13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0750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516" y="-10294"/>
                  <a:pt x="460520" y="-11679"/>
                  <a:pt x="699395" y="0"/>
                </a:cubicBezTo>
                <a:cubicBezTo>
                  <a:pt x="938270" y="11679"/>
                  <a:pt x="1070836" y="-27993"/>
                  <a:pt x="1340328" y="0"/>
                </a:cubicBezTo>
                <a:cubicBezTo>
                  <a:pt x="1609820" y="27993"/>
                  <a:pt x="1953496" y="-554"/>
                  <a:pt x="2432287" y="0"/>
                </a:cubicBezTo>
                <a:cubicBezTo>
                  <a:pt x="2466660" y="3242"/>
                  <a:pt x="2492090" y="29083"/>
                  <a:pt x="2490750" y="58463"/>
                </a:cubicBezTo>
                <a:cubicBezTo>
                  <a:pt x="2487033" y="134771"/>
                  <a:pt x="2479866" y="224450"/>
                  <a:pt x="2490750" y="292309"/>
                </a:cubicBezTo>
                <a:cubicBezTo>
                  <a:pt x="2487483" y="330944"/>
                  <a:pt x="2462654" y="344617"/>
                  <a:pt x="2432287" y="350772"/>
                </a:cubicBezTo>
                <a:cubicBezTo>
                  <a:pt x="2275572" y="381881"/>
                  <a:pt x="2078800" y="345107"/>
                  <a:pt x="1791355" y="350772"/>
                </a:cubicBezTo>
                <a:cubicBezTo>
                  <a:pt x="1503910" y="356437"/>
                  <a:pt x="1344183" y="370702"/>
                  <a:pt x="1221637" y="350772"/>
                </a:cubicBezTo>
                <a:cubicBezTo>
                  <a:pt x="1099091" y="330842"/>
                  <a:pt x="909847" y="357726"/>
                  <a:pt x="675657" y="350772"/>
                </a:cubicBezTo>
                <a:cubicBezTo>
                  <a:pt x="441467" y="343818"/>
                  <a:pt x="190321" y="379457"/>
                  <a:pt x="58463" y="350772"/>
                </a:cubicBezTo>
                <a:cubicBezTo>
                  <a:pt x="27270" y="352100"/>
                  <a:pt x="-5715" y="323369"/>
                  <a:pt x="0" y="292309"/>
                </a:cubicBezTo>
                <a:cubicBezTo>
                  <a:pt x="-2682" y="226576"/>
                  <a:pt x="209" y="121206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A51E7D-F16C-46EA-B2FE-1DC005547CB8}"/>
              </a:ext>
            </a:extLst>
          </p:cNvPr>
          <p:cNvSpPr/>
          <p:nvPr/>
        </p:nvSpPr>
        <p:spPr>
          <a:xfrm>
            <a:off x="5879976" y="2852936"/>
            <a:ext cx="3456384" cy="350772"/>
          </a:xfrm>
          <a:custGeom>
            <a:avLst/>
            <a:gdLst>
              <a:gd name="connsiteX0" fmla="*/ 0 w 3456384"/>
              <a:gd name="connsiteY0" fmla="*/ 58463 h 350772"/>
              <a:gd name="connsiteX1" fmla="*/ 58463 w 3456384"/>
              <a:gd name="connsiteY1" fmla="*/ 0 h 350772"/>
              <a:gd name="connsiteX2" fmla="*/ 793144 w 3456384"/>
              <a:gd name="connsiteY2" fmla="*/ 0 h 350772"/>
              <a:gd name="connsiteX3" fmla="*/ 1527825 w 3456384"/>
              <a:gd name="connsiteY3" fmla="*/ 0 h 350772"/>
              <a:gd name="connsiteX4" fmla="*/ 2229111 w 3456384"/>
              <a:gd name="connsiteY4" fmla="*/ 0 h 350772"/>
              <a:gd name="connsiteX5" fmla="*/ 3397921 w 3456384"/>
              <a:gd name="connsiteY5" fmla="*/ 0 h 350772"/>
              <a:gd name="connsiteX6" fmla="*/ 3456384 w 3456384"/>
              <a:gd name="connsiteY6" fmla="*/ 58463 h 350772"/>
              <a:gd name="connsiteX7" fmla="*/ 3456384 w 3456384"/>
              <a:gd name="connsiteY7" fmla="*/ 292309 h 350772"/>
              <a:gd name="connsiteX8" fmla="*/ 3397921 w 3456384"/>
              <a:gd name="connsiteY8" fmla="*/ 350772 h 350772"/>
              <a:gd name="connsiteX9" fmla="*/ 2730029 w 3456384"/>
              <a:gd name="connsiteY9" fmla="*/ 350772 h 350772"/>
              <a:gd name="connsiteX10" fmla="*/ 2128927 w 3456384"/>
              <a:gd name="connsiteY10" fmla="*/ 350772 h 350772"/>
              <a:gd name="connsiteX11" fmla="*/ 1394246 w 3456384"/>
              <a:gd name="connsiteY11" fmla="*/ 350772 h 350772"/>
              <a:gd name="connsiteX12" fmla="*/ 659565 w 3456384"/>
              <a:gd name="connsiteY12" fmla="*/ 350772 h 350772"/>
              <a:gd name="connsiteX13" fmla="*/ 58463 w 3456384"/>
              <a:gd name="connsiteY13" fmla="*/ 350772 h 350772"/>
              <a:gd name="connsiteX14" fmla="*/ 0 w 3456384"/>
              <a:gd name="connsiteY14" fmla="*/ 292309 h 350772"/>
              <a:gd name="connsiteX15" fmla="*/ 0 w 3456384"/>
              <a:gd name="connsiteY15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56384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64539" y="29704"/>
                  <a:pt x="502646" y="5309"/>
                  <a:pt x="793144" y="0"/>
                </a:cubicBezTo>
                <a:cubicBezTo>
                  <a:pt x="1083642" y="-5309"/>
                  <a:pt x="1312213" y="-13905"/>
                  <a:pt x="1527825" y="0"/>
                </a:cubicBezTo>
                <a:cubicBezTo>
                  <a:pt x="1743437" y="13905"/>
                  <a:pt x="2053312" y="27404"/>
                  <a:pt x="2229111" y="0"/>
                </a:cubicBezTo>
                <a:cubicBezTo>
                  <a:pt x="2404910" y="-27404"/>
                  <a:pt x="3079741" y="27239"/>
                  <a:pt x="3397921" y="0"/>
                </a:cubicBezTo>
                <a:cubicBezTo>
                  <a:pt x="3429377" y="-877"/>
                  <a:pt x="3457262" y="26991"/>
                  <a:pt x="3456384" y="58463"/>
                </a:cubicBezTo>
                <a:cubicBezTo>
                  <a:pt x="3452528" y="148916"/>
                  <a:pt x="3458804" y="211730"/>
                  <a:pt x="3456384" y="292309"/>
                </a:cubicBezTo>
                <a:cubicBezTo>
                  <a:pt x="3456716" y="326448"/>
                  <a:pt x="3434697" y="349234"/>
                  <a:pt x="3397921" y="350772"/>
                </a:cubicBezTo>
                <a:cubicBezTo>
                  <a:pt x="3157966" y="322530"/>
                  <a:pt x="2967435" y="339056"/>
                  <a:pt x="2730029" y="350772"/>
                </a:cubicBezTo>
                <a:cubicBezTo>
                  <a:pt x="2492623" y="362488"/>
                  <a:pt x="2370625" y="378098"/>
                  <a:pt x="2128927" y="350772"/>
                </a:cubicBezTo>
                <a:cubicBezTo>
                  <a:pt x="1887229" y="323446"/>
                  <a:pt x="1678398" y="315714"/>
                  <a:pt x="1394246" y="350772"/>
                </a:cubicBezTo>
                <a:cubicBezTo>
                  <a:pt x="1110094" y="385830"/>
                  <a:pt x="1017063" y="381364"/>
                  <a:pt x="659565" y="350772"/>
                </a:cubicBezTo>
                <a:cubicBezTo>
                  <a:pt x="302067" y="320180"/>
                  <a:pt x="187742" y="321854"/>
                  <a:pt x="58463" y="350772"/>
                </a:cubicBezTo>
                <a:cubicBezTo>
                  <a:pt x="30631" y="350655"/>
                  <a:pt x="4365" y="327792"/>
                  <a:pt x="0" y="292309"/>
                </a:cubicBezTo>
                <a:cubicBezTo>
                  <a:pt x="7110" y="221316"/>
                  <a:pt x="-1989" y="164228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BE4311E-B27B-43EF-8488-DFD934344407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>
            <a:off x="9336360" y="3028322"/>
            <a:ext cx="12700" cy="159491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DC5E91E-D60A-4A76-A8FA-E323B3502EB5}"/>
              </a:ext>
            </a:extLst>
          </p:cNvPr>
          <p:cNvSpPr/>
          <p:nvPr/>
        </p:nvSpPr>
        <p:spPr>
          <a:xfrm>
            <a:off x="3719735" y="4407805"/>
            <a:ext cx="1482639" cy="350772"/>
          </a:xfrm>
          <a:custGeom>
            <a:avLst/>
            <a:gdLst>
              <a:gd name="connsiteX0" fmla="*/ 0 w 1482639"/>
              <a:gd name="connsiteY0" fmla="*/ 58463 h 350772"/>
              <a:gd name="connsiteX1" fmla="*/ 58463 w 1482639"/>
              <a:gd name="connsiteY1" fmla="*/ 0 h 350772"/>
              <a:gd name="connsiteX2" fmla="*/ 768634 w 1482639"/>
              <a:gd name="connsiteY2" fmla="*/ 0 h 350772"/>
              <a:gd name="connsiteX3" fmla="*/ 1424176 w 1482639"/>
              <a:gd name="connsiteY3" fmla="*/ 0 h 350772"/>
              <a:gd name="connsiteX4" fmla="*/ 1482639 w 1482639"/>
              <a:gd name="connsiteY4" fmla="*/ 58463 h 350772"/>
              <a:gd name="connsiteX5" fmla="*/ 1482639 w 1482639"/>
              <a:gd name="connsiteY5" fmla="*/ 292309 h 350772"/>
              <a:gd name="connsiteX6" fmla="*/ 1424176 w 1482639"/>
              <a:gd name="connsiteY6" fmla="*/ 350772 h 350772"/>
              <a:gd name="connsiteX7" fmla="*/ 727662 w 1482639"/>
              <a:gd name="connsiteY7" fmla="*/ 350772 h 350772"/>
              <a:gd name="connsiteX8" fmla="*/ 58463 w 1482639"/>
              <a:gd name="connsiteY8" fmla="*/ 350772 h 350772"/>
              <a:gd name="connsiteX9" fmla="*/ 0 w 1482639"/>
              <a:gd name="connsiteY9" fmla="*/ 292309 h 350772"/>
              <a:gd name="connsiteX10" fmla="*/ 0 w 1482639"/>
              <a:gd name="connsiteY10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639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76747" y="-4068"/>
                  <a:pt x="479105" y="-28152"/>
                  <a:pt x="768634" y="0"/>
                </a:cubicBezTo>
                <a:cubicBezTo>
                  <a:pt x="1058163" y="28152"/>
                  <a:pt x="1262670" y="-17538"/>
                  <a:pt x="1424176" y="0"/>
                </a:cubicBezTo>
                <a:cubicBezTo>
                  <a:pt x="1458996" y="534"/>
                  <a:pt x="1485545" y="22086"/>
                  <a:pt x="1482639" y="58463"/>
                </a:cubicBezTo>
                <a:cubicBezTo>
                  <a:pt x="1488385" y="151846"/>
                  <a:pt x="1471664" y="205991"/>
                  <a:pt x="1482639" y="292309"/>
                </a:cubicBezTo>
                <a:cubicBezTo>
                  <a:pt x="1481609" y="326662"/>
                  <a:pt x="1449188" y="351659"/>
                  <a:pt x="1424176" y="350772"/>
                </a:cubicBezTo>
                <a:cubicBezTo>
                  <a:pt x="1266199" y="345110"/>
                  <a:pt x="998540" y="373831"/>
                  <a:pt x="727662" y="350772"/>
                </a:cubicBezTo>
                <a:cubicBezTo>
                  <a:pt x="456784" y="327713"/>
                  <a:pt x="262266" y="351818"/>
                  <a:pt x="58463" y="350772"/>
                </a:cubicBezTo>
                <a:cubicBezTo>
                  <a:pt x="29544" y="351282"/>
                  <a:pt x="-4315" y="329298"/>
                  <a:pt x="0" y="292309"/>
                </a:cubicBezTo>
                <a:cubicBezTo>
                  <a:pt x="-454" y="207061"/>
                  <a:pt x="-3102" y="137043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132F57B-6E87-43E9-A469-ADD4F09427F1}"/>
              </a:ext>
            </a:extLst>
          </p:cNvPr>
          <p:cNvSpPr/>
          <p:nvPr/>
        </p:nvSpPr>
        <p:spPr>
          <a:xfrm>
            <a:off x="5795268" y="3140968"/>
            <a:ext cx="2107283" cy="350772"/>
          </a:xfrm>
          <a:custGeom>
            <a:avLst/>
            <a:gdLst>
              <a:gd name="connsiteX0" fmla="*/ 0 w 2107283"/>
              <a:gd name="connsiteY0" fmla="*/ 58463 h 350772"/>
              <a:gd name="connsiteX1" fmla="*/ 58463 w 2107283"/>
              <a:gd name="connsiteY1" fmla="*/ 0 h 350772"/>
              <a:gd name="connsiteX2" fmla="*/ 761722 w 2107283"/>
              <a:gd name="connsiteY2" fmla="*/ 0 h 350772"/>
              <a:gd name="connsiteX3" fmla="*/ 1464982 w 2107283"/>
              <a:gd name="connsiteY3" fmla="*/ 0 h 350772"/>
              <a:gd name="connsiteX4" fmla="*/ 2048820 w 2107283"/>
              <a:gd name="connsiteY4" fmla="*/ 0 h 350772"/>
              <a:gd name="connsiteX5" fmla="*/ 2107283 w 2107283"/>
              <a:gd name="connsiteY5" fmla="*/ 58463 h 350772"/>
              <a:gd name="connsiteX6" fmla="*/ 2107283 w 2107283"/>
              <a:gd name="connsiteY6" fmla="*/ 292309 h 350772"/>
              <a:gd name="connsiteX7" fmla="*/ 2048820 w 2107283"/>
              <a:gd name="connsiteY7" fmla="*/ 350772 h 350772"/>
              <a:gd name="connsiteX8" fmla="*/ 1345561 w 2107283"/>
              <a:gd name="connsiteY8" fmla="*/ 350772 h 350772"/>
              <a:gd name="connsiteX9" fmla="*/ 702012 w 2107283"/>
              <a:gd name="connsiteY9" fmla="*/ 350772 h 350772"/>
              <a:gd name="connsiteX10" fmla="*/ 58463 w 2107283"/>
              <a:gd name="connsiteY10" fmla="*/ 350772 h 350772"/>
              <a:gd name="connsiteX11" fmla="*/ 0 w 2107283"/>
              <a:gd name="connsiteY11" fmla="*/ 292309 h 350772"/>
              <a:gd name="connsiteX12" fmla="*/ 0 w 2107283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283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960" y="35055"/>
                  <a:pt x="532117" y="-2631"/>
                  <a:pt x="761722" y="0"/>
                </a:cubicBezTo>
                <a:cubicBezTo>
                  <a:pt x="991327" y="2631"/>
                  <a:pt x="1279856" y="26950"/>
                  <a:pt x="1464982" y="0"/>
                </a:cubicBezTo>
                <a:cubicBezTo>
                  <a:pt x="1650108" y="-26950"/>
                  <a:pt x="1807796" y="25629"/>
                  <a:pt x="2048820" y="0"/>
                </a:cubicBezTo>
                <a:cubicBezTo>
                  <a:pt x="2083193" y="3242"/>
                  <a:pt x="2108623" y="29083"/>
                  <a:pt x="2107283" y="58463"/>
                </a:cubicBezTo>
                <a:cubicBezTo>
                  <a:pt x="2103566" y="134771"/>
                  <a:pt x="2096399" y="224450"/>
                  <a:pt x="2107283" y="292309"/>
                </a:cubicBezTo>
                <a:cubicBezTo>
                  <a:pt x="2104016" y="330944"/>
                  <a:pt x="2079187" y="344617"/>
                  <a:pt x="2048820" y="350772"/>
                </a:cubicBezTo>
                <a:cubicBezTo>
                  <a:pt x="1763434" y="357173"/>
                  <a:pt x="1660998" y="382769"/>
                  <a:pt x="1345561" y="350772"/>
                </a:cubicBezTo>
                <a:cubicBezTo>
                  <a:pt x="1030124" y="318775"/>
                  <a:pt x="1005829" y="379885"/>
                  <a:pt x="702012" y="350772"/>
                </a:cubicBezTo>
                <a:cubicBezTo>
                  <a:pt x="398195" y="321659"/>
                  <a:pt x="225325" y="37165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748E1D8-60DE-45B8-8315-623406BFDBCE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H="1">
            <a:off x="5202374" y="3316354"/>
            <a:ext cx="2700177" cy="1266837"/>
          </a:xfrm>
          <a:prstGeom prst="bentConnector3">
            <a:avLst>
              <a:gd name="adj1" fmla="val -846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8B2C298-B0E7-40F6-97CE-9DAB4A5CFD27}"/>
              </a:ext>
            </a:extLst>
          </p:cNvPr>
          <p:cNvSpPr/>
          <p:nvPr/>
        </p:nvSpPr>
        <p:spPr>
          <a:xfrm>
            <a:off x="5795268" y="3417429"/>
            <a:ext cx="2107283" cy="350772"/>
          </a:xfrm>
          <a:custGeom>
            <a:avLst/>
            <a:gdLst>
              <a:gd name="connsiteX0" fmla="*/ 0 w 2107283"/>
              <a:gd name="connsiteY0" fmla="*/ 58463 h 350772"/>
              <a:gd name="connsiteX1" fmla="*/ 58463 w 2107283"/>
              <a:gd name="connsiteY1" fmla="*/ 0 h 350772"/>
              <a:gd name="connsiteX2" fmla="*/ 761722 w 2107283"/>
              <a:gd name="connsiteY2" fmla="*/ 0 h 350772"/>
              <a:gd name="connsiteX3" fmla="*/ 1464982 w 2107283"/>
              <a:gd name="connsiteY3" fmla="*/ 0 h 350772"/>
              <a:gd name="connsiteX4" fmla="*/ 2048820 w 2107283"/>
              <a:gd name="connsiteY4" fmla="*/ 0 h 350772"/>
              <a:gd name="connsiteX5" fmla="*/ 2107283 w 2107283"/>
              <a:gd name="connsiteY5" fmla="*/ 58463 h 350772"/>
              <a:gd name="connsiteX6" fmla="*/ 2107283 w 2107283"/>
              <a:gd name="connsiteY6" fmla="*/ 292309 h 350772"/>
              <a:gd name="connsiteX7" fmla="*/ 2048820 w 2107283"/>
              <a:gd name="connsiteY7" fmla="*/ 350772 h 350772"/>
              <a:gd name="connsiteX8" fmla="*/ 1345561 w 2107283"/>
              <a:gd name="connsiteY8" fmla="*/ 350772 h 350772"/>
              <a:gd name="connsiteX9" fmla="*/ 702012 w 2107283"/>
              <a:gd name="connsiteY9" fmla="*/ 350772 h 350772"/>
              <a:gd name="connsiteX10" fmla="*/ 58463 w 2107283"/>
              <a:gd name="connsiteY10" fmla="*/ 350772 h 350772"/>
              <a:gd name="connsiteX11" fmla="*/ 0 w 2107283"/>
              <a:gd name="connsiteY11" fmla="*/ 292309 h 350772"/>
              <a:gd name="connsiteX12" fmla="*/ 0 w 2107283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283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960" y="35055"/>
                  <a:pt x="532117" y="-2631"/>
                  <a:pt x="761722" y="0"/>
                </a:cubicBezTo>
                <a:cubicBezTo>
                  <a:pt x="991327" y="2631"/>
                  <a:pt x="1279856" y="26950"/>
                  <a:pt x="1464982" y="0"/>
                </a:cubicBezTo>
                <a:cubicBezTo>
                  <a:pt x="1650108" y="-26950"/>
                  <a:pt x="1807796" y="25629"/>
                  <a:pt x="2048820" y="0"/>
                </a:cubicBezTo>
                <a:cubicBezTo>
                  <a:pt x="2083193" y="3242"/>
                  <a:pt x="2108623" y="29083"/>
                  <a:pt x="2107283" y="58463"/>
                </a:cubicBezTo>
                <a:cubicBezTo>
                  <a:pt x="2103566" y="134771"/>
                  <a:pt x="2096399" y="224450"/>
                  <a:pt x="2107283" y="292309"/>
                </a:cubicBezTo>
                <a:cubicBezTo>
                  <a:pt x="2104016" y="330944"/>
                  <a:pt x="2079187" y="344617"/>
                  <a:pt x="2048820" y="350772"/>
                </a:cubicBezTo>
                <a:cubicBezTo>
                  <a:pt x="1763434" y="357173"/>
                  <a:pt x="1660998" y="382769"/>
                  <a:pt x="1345561" y="350772"/>
                </a:cubicBezTo>
                <a:cubicBezTo>
                  <a:pt x="1030124" y="318775"/>
                  <a:pt x="1005829" y="379885"/>
                  <a:pt x="702012" y="350772"/>
                </a:cubicBezTo>
                <a:cubicBezTo>
                  <a:pt x="398195" y="321659"/>
                  <a:pt x="225325" y="37165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Caso a </a:t>
            </a:r>
            <a:r>
              <a:rPr lang="pt-BR" sz="1800" dirty="0" err="1"/>
              <a:t>tag</a:t>
            </a:r>
            <a:r>
              <a:rPr lang="pt-BR" sz="1800" dirty="0"/>
              <a:t> que esteja buscando não tenha id, </a:t>
            </a:r>
            <a:r>
              <a:rPr lang="pt-BR" sz="1800" dirty="0" err="1"/>
              <a:t>name</a:t>
            </a:r>
            <a:r>
              <a:rPr lang="pt-BR" sz="1800" dirty="0"/>
              <a:t> e nem </a:t>
            </a:r>
            <a:r>
              <a:rPr lang="pt-BR" sz="1800" dirty="0" err="1"/>
              <a:t>class</a:t>
            </a:r>
            <a:r>
              <a:rPr lang="pt-BR" sz="1800" dirty="0"/>
              <a:t>, é possível pegar ela pelo seu </a:t>
            </a:r>
            <a:r>
              <a:rPr lang="pt-BR" sz="1800" dirty="0" err="1"/>
              <a:t>XPath</a:t>
            </a:r>
            <a:r>
              <a:rPr lang="pt-BR" sz="1800" dirty="0"/>
              <a:t>.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  <a:p>
            <a:pPr marL="109728" indent="0" algn="just">
              <a:buFont typeface="Georgia"/>
              <a:buNone/>
            </a:pPr>
            <a:r>
              <a:rPr lang="pt-BR" sz="1800" dirty="0"/>
              <a:t>Abre o Inspecionar elementos (</a:t>
            </a:r>
            <a:r>
              <a:rPr lang="pt-BR" sz="1800" dirty="0" err="1"/>
              <a:t>Ctrl+Shift+I</a:t>
            </a:r>
            <a:r>
              <a:rPr lang="pt-BR" sz="1800" dirty="0"/>
              <a:t>), usando o </a:t>
            </a:r>
            <a:r>
              <a:rPr lang="pt-BR" sz="1800" dirty="0" err="1"/>
              <a:t>Inspencionar</a:t>
            </a:r>
            <a:r>
              <a:rPr lang="pt-BR" sz="1800" dirty="0"/>
              <a:t> elementos escolha copiar o </a:t>
            </a:r>
            <a:r>
              <a:rPr lang="pt-BR" sz="1800" dirty="0" err="1"/>
              <a:t>XPath</a:t>
            </a:r>
            <a:endParaRPr lang="pt-BR" sz="1800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379840-9AA9-462A-B69E-DF9E3F95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140879"/>
            <a:ext cx="10219048" cy="36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2AE8BB-B3F7-4D8F-A82A-38CE08425AEC}"/>
              </a:ext>
            </a:extLst>
          </p:cNvPr>
          <p:cNvSpPr txBox="1"/>
          <p:nvPr/>
        </p:nvSpPr>
        <p:spPr>
          <a:xfrm>
            <a:off x="839416" y="4756213"/>
            <a:ext cx="2739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1 – inspecionar elemento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66DBF3-F20F-4572-81ED-3B1D417C7B67}"/>
              </a:ext>
            </a:extLst>
          </p:cNvPr>
          <p:cNvSpPr txBox="1"/>
          <p:nvPr/>
        </p:nvSpPr>
        <p:spPr>
          <a:xfrm>
            <a:off x="8318611" y="3429000"/>
            <a:ext cx="25170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2 – seleciona elemento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AD857E-5938-44A6-B5CC-31E49C267C3F}"/>
              </a:ext>
            </a:extLst>
          </p:cNvPr>
          <p:cNvSpPr txBox="1"/>
          <p:nvPr/>
        </p:nvSpPr>
        <p:spPr>
          <a:xfrm>
            <a:off x="1062233" y="6173058"/>
            <a:ext cx="322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3 – Botão direito no elemento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27E384-40ED-4832-8E4A-49D63BC1B02B}"/>
              </a:ext>
            </a:extLst>
          </p:cNvPr>
          <p:cNvSpPr txBox="1"/>
          <p:nvPr/>
        </p:nvSpPr>
        <p:spPr>
          <a:xfrm>
            <a:off x="8585050" y="5345668"/>
            <a:ext cx="1907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4 – copiar </a:t>
            </a:r>
            <a:r>
              <a:rPr lang="pt-BR" dirty="0" err="1"/>
              <a:t>XPath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Recuperado o elemento desejado, basta agora usar as funções desejadas como: 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9BF1C-14DA-43BF-BF89-6980388B79E9}"/>
              </a:ext>
            </a:extLst>
          </p:cNvPr>
          <p:cNvSpPr txBox="1"/>
          <p:nvPr/>
        </p:nvSpPr>
        <p:spPr>
          <a:xfrm>
            <a:off x="2495600" y="256490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//Digita uma informação no input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input.sendKeys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'digita um texto'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Cicla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no item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btn.click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o texto de um paragrafo (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paragraph.getText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um atributo qualquer da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23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Sabendo então que o </a:t>
            </a:r>
            <a:r>
              <a:rPr lang="pt-BR" sz="1800" b="1" dirty="0" err="1"/>
              <a:t>email</a:t>
            </a:r>
            <a:r>
              <a:rPr lang="pt-BR" sz="1800" dirty="0"/>
              <a:t> para autenticar é </a:t>
            </a:r>
            <a:r>
              <a:rPr lang="pt-BR" sz="1800" u="sng" dirty="0"/>
              <a:t>teste@teste.com</a:t>
            </a:r>
            <a:r>
              <a:rPr lang="pt-BR" sz="1800" dirty="0"/>
              <a:t> e a </a:t>
            </a:r>
            <a:r>
              <a:rPr lang="pt-BR" sz="1800" b="1" dirty="0"/>
              <a:t>senha</a:t>
            </a:r>
            <a:r>
              <a:rPr lang="pt-BR" sz="1800" dirty="0"/>
              <a:t> é </a:t>
            </a:r>
            <a:r>
              <a:rPr lang="pt-BR" sz="1800" u="sng" dirty="0"/>
              <a:t>123456!</a:t>
            </a:r>
          </a:p>
          <a:p>
            <a:pPr marL="109728" indent="0" algn="just">
              <a:buFont typeface="Georgia"/>
              <a:buNone/>
            </a:pPr>
            <a:br>
              <a:rPr lang="pt-BR" sz="1800" dirty="0"/>
            </a:br>
            <a:r>
              <a:rPr lang="pt-BR" sz="1800" dirty="0"/>
              <a:t>Crie uma automação para </a:t>
            </a:r>
            <a:r>
              <a:rPr lang="pt-BR" sz="1800" dirty="0" err="1"/>
              <a:t>logar</a:t>
            </a:r>
            <a:r>
              <a:rPr lang="pt-BR" sz="1800" dirty="0"/>
              <a:t> com sucesso no sistema!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1EAF7A-8D97-49C8-A58D-4865AA38CB51}"/>
              </a:ext>
            </a:extLst>
          </p:cNvPr>
          <p:cNvSpPr txBox="1"/>
          <p:nvPr/>
        </p:nvSpPr>
        <p:spPr>
          <a:xfrm>
            <a:off x="839416" y="3048049"/>
            <a:ext cx="1036915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teste() {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//new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Builder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().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forBrowser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().build() = Cria uma conexão com o navegador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driver =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CC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Builder</a:t>
            </a:r>
            <a:r>
              <a:rPr lang="pt-BR" dirty="0">
                <a:latin typeface="Consolas" panose="020B0609020204030204" pitchFamily="49" charset="0"/>
              </a:rPr>
              <a:t>().</a:t>
            </a:r>
            <a:r>
              <a:rPr lang="pt-BR" dirty="0" err="1">
                <a:latin typeface="Consolas" panose="020B0609020204030204" pitchFamily="49" charset="0"/>
              </a:rPr>
              <a:t>forBrowser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MicrosoftEdge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latin typeface="Consolas" panose="020B0609020204030204" pitchFamily="49" charset="0"/>
              </a:rPr>
              <a:t>).build();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= Abre a página no link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informato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driver.get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'http://selenium.cwg.services'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Email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driver.findElement</a:t>
            </a:r>
            <a:r>
              <a:rPr lang="pt-BR" dirty="0">
                <a:latin typeface="Consolas" panose="020B0609020204030204" pitchFamily="49" charset="0"/>
              </a:rPr>
              <a:t>(By.id(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'input-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latin typeface="Consolas" panose="020B0609020204030204" pitchFamily="49" charset="0"/>
              </a:rPr>
              <a:t>)).</a:t>
            </a:r>
            <a:r>
              <a:rPr lang="pt-BR" dirty="0" err="1">
                <a:latin typeface="Consolas" panose="020B0609020204030204" pitchFamily="49" charset="0"/>
              </a:rPr>
              <a:t>sendKeys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'teste@teste.com'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//Senha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driver.findElement</a:t>
            </a:r>
            <a:r>
              <a:rPr lang="pt-BR" dirty="0">
                <a:latin typeface="Consolas" panose="020B0609020204030204" pitchFamily="49" charset="0"/>
              </a:rPr>
              <a:t>(By.id(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'input-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latin typeface="Consolas" panose="020B0609020204030204" pitchFamily="49" charset="0"/>
              </a:rPr>
              <a:t>)).</a:t>
            </a:r>
            <a:r>
              <a:rPr lang="pt-BR" dirty="0" err="1">
                <a:latin typeface="Consolas" panose="020B0609020204030204" pitchFamily="49" charset="0"/>
              </a:rPr>
              <a:t>sendKeys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'123456'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//Botão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driver.findElement</a:t>
            </a:r>
            <a:r>
              <a:rPr lang="pt-BR" dirty="0">
                <a:latin typeface="Consolas" panose="020B0609020204030204" pitchFamily="49" charset="0"/>
              </a:rPr>
              <a:t>(By.id(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-login'</a:t>
            </a:r>
            <a:r>
              <a:rPr lang="pt-BR" dirty="0">
                <a:latin typeface="Consolas" panose="020B0609020204030204" pitchFamily="49" charset="0"/>
              </a:rPr>
              <a:t>)).click();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2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estamos testando?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Ainda não!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  <a:p>
            <a:pPr marL="109728" indent="0" algn="just">
              <a:buFont typeface="Georgia"/>
              <a:buNone/>
            </a:pPr>
            <a:r>
              <a:rPr lang="pt-BR" sz="1800" dirty="0"/>
              <a:t>Para transformar isso em teste, vamos usar o Mocha!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pic>
        <p:nvPicPr>
          <p:cNvPr id="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1E1DD6C3-3025-4173-A81A-9337911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39" y="3266728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D7D60A01-3EC6-4FE5-9B95-52AA168A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39" y="2060848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Mocha JS?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O </a:t>
            </a:r>
            <a:r>
              <a:rPr lang="pt-BR" sz="1800" dirty="0" err="1"/>
              <a:t>MochaJS</a:t>
            </a:r>
            <a:r>
              <a:rPr lang="pt-BR" sz="1800" dirty="0"/>
              <a:t> é um framework </a:t>
            </a:r>
            <a:r>
              <a:rPr lang="pt-BR" sz="1800" dirty="0" err="1"/>
              <a:t>NodeJS</a:t>
            </a:r>
            <a:r>
              <a:rPr lang="pt-BR" sz="1800" dirty="0"/>
              <a:t> para testes assíncronos de forma simples!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Para usarmos o mocha o primeiro passo é instalar ele globalmente: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E para executar rodamos no terminal: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CD0081-D5FE-4608-980D-0A013A83AC52}"/>
              </a:ext>
            </a:extLst>
          </p:cNvPr>
          <p:cNvSpPr txBox="1"/>
          <p:nvPr/>
        </p:nvSpPr>
        <p:spPr>
          <a:xfrm>
            <a:off x="4295800" y="2492896"/>
            <a:ext cx="25403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https://mochajs.org/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CC592B-1CB9-4A75-A67E-910974614516}"/>
              </a:ext>
            </a:extLst>
          </p:cNvPr>
          <p:cNvSpPr txBox="1"/>
          <p:nvPr/>
        </p:nvSpPr>
        <p:spPr>
          <a:xfrm>
            <a:off x="4089822" y="3496652"/>
            <a:ext cx="2952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--global mocha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EC2D6D-0B29-4CB2-8422-5F3BDADD1EEC}"/>
              </a:ext>
            </a:extLst>
          </p:cNvPr>
          <p:cNvSpPr txBox="1"/>
          <p:nvPr/>
        </p:nvSpPr>
        <p:spPr>
          <a:xfrm>
            <a:off x="4295800" y="4783504"/>
            <a:ext cx="276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mocha nome-arquivo.js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0C428-2D94-4110-A5FE-7B427E09AE9F}"/>
              </a:ext>
            </a:extLst>
          </p:cNvPr>
          <p:cNvSpPr txBox="1"/>
          <p:nvPr/>
        </p:nvSpPr>
        <p:spPr>
          <a:xfrm>
            <a:off x="5375920" y="5719028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1D869B-2B6E-4107-A559-B2BDB9E65AE5}"/>
              </a:ext>
            </a:extLst>
          </p:cNvPr>
          <p:cNvSpPr txBox="1"/>
          <p:nvPr/>
        </p:nvSpPr>
        <p:spPr>
          <a:xfrm>
            <a:off x="2351584" y="5294384"/>
            <a:ext cx="685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Ooou</a:t>
            </a:r>
            <a:r>
              <a:rPr lang="pt-BR" dirty="0"/>
              <a:t> caso não informe, o nome do arquivo irá buscar por test.js</a:t>
            </a:r>
          </a:p>
        </p:txBody>
      </p:sp>
    </p:spTree>
    <p:extLst>
      <p:ext uri="{BB962C8B-B14F-4D97-AF65-F5344CB8AC3E}">
        <p14:creationId xmlns:p14="http://schemas.microsoft.com/office/powerpoint/2010/main" val="552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A estrutura base dos testes no mocha são dadas por:</a:t>
            </a:r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BF3904-A95D-45C5-842B-98B51B54B60D}"/>
              </a:ext>
            </a:extLst>
          </p:cNvPr>
          <p:cNvSpPr txBox="1"/>
          <p:nvPr/>
        </p:nvSpPr>
        <p:spPr>
          <a:xfrm>
            <a:off x="1775520" y="2598549"/>
            <a:ext cx="72728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'nome do conteúdo a ser testado'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'qual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teste será realizado no item'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//código o teste aqui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qual teste será realizado no item'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//código do teste aqui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5726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>
            <a:normAutofit/>
          </a:bodyPr>
          <a:lstStyle/>
          <a:p>
            <a:r>
              <a:rPr lang="pt-BR"/>
              <a:t>Vocês como desenvolvedores costumam gastar um tempo fazendo testes para suas aplicações? </a:t>
            </a:r>
          </a:p>
          <a:p>
            <a:endParaRPr lang="pt-BR"/>
          </a:p>
          <a:p>
            <a:r>
              <a:rPr lang="pt-BR"/>
              <a:t>Desenvolvedores costumam não fazer testes, afirmando que: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É chato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Consome tempo e eles têm prazos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Não sabem como ou nem sabem se quer que era possível realizar testes na programação. </a:t>
            </a:r>
          </a:p>
        </p:txBody>
      </p:sp>
      <p:pic>
        <p:nvPicPr>
          <p:cNvPr id="2050" name="Picture 2" descr="Teste ab checklist - Marcelo Toledo">
            <a:extLst>
              <a:ext uri="{FF2B5EF4-FFF2-40B4-BE49-F238E27FC236}">
                <a16:creationId xmlns:a16="http://schemas.microsoft.com/office/drawing/2014/main" id="{CBBC7145-6035-42FF-936E-D40A5ED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18" y="2249425"/>
            <a:ext cx="4525963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370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Para as assertivas (validações), podemos usar o </a:t>
            </a:r>
            <a:r>
              <a:rPr lang="pt-BR" sz="1800" dirty="0" err="1"/>
              <a:t>assert</a:t>
            </a:r>
            <a:r>
              <a:rPr lang="pt-BR" sz="1800" dirty="0"/>
              <a:t> nas comparações:</a:t>
            </a:r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9563E7-C737-472B-9FAA-DE649BA024F3}"/>
              </a:ext>
            </a:extLst>
          </p:cNvPr>
          <p:cNvSpPr txBox="1"/>
          <p:nvPr/>
        </p:nvSpPr>
        <p:spPr>
          <a:xfrm>
            <a:off x="1055440" y="2841268"/>
            <a:ext cx="1080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(variavel1, variavel2);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//Ambas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variaveis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tem que ser igual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(variavel1, variavel2);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//Ambas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variaveis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tem que ser diferentes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(texto,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//Valida com uma expressão regular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'mensagem erro'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//lança um erro no meio do fluxo do código testado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A estrutura base dos testes no mocha são dadas por:</a:t>
            </a:r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4AAE04-80C3-4DAD-AE58-6D2F8BD9C592}"/>
              </a:ext>
            </a:extLst>
          </p:cNvPr>
          <p:cNvSpPr txBox="1"/>
          <p:nvPr/>
        </p:nvSpPr>
        <p:spPr>
          <a:xfrm>
            <a:off x="767408" y="2420888"/>
            <a:ext cx="770485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'soma()'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 função retorna o valor certo'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de fato o retorno da função dá 15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 função não dá sempre o mesmo valor'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outro valor informado não dá 15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276A61-CD46-4B1E-ADED-02DA3EDB384B}"/>
              </a:ext>
            </a:extLst>
          </p:cNvPr>
          <p:cNvSpPr txBox="1"/>
          <p:nvPr/>
        </p:nvSpPr>
        <p:spPr>
          <a:xfrm>
            <a:off x="7176120" y="1028366"/>
            <a:ext cx="29523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soma(a, 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8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Crie um arquivo de teste que valide se o login foi realizado com sucesso ou se falha com sucesso também caso dados sejam inseridos de forma errada!</a:t>
            </a:r>
          </a:p>
          <a:p>
            <a:pPr algn="just"/>
            <a:endParaRPr lang="pt-BR" sz="1800" u="sng" dirty="0"/>
          </a:p>
          <a:p>
            <a:pPr algn="just"/>
            <a:r>
              <a:rPr lang="pt-BR" sz="1800" dirty="0"/>
              <a:t>Dica, use a URL para saber se o login foi realizado com sucesso:</a:t>
            </a:r>
          </a:p>
          <a:p>
            <a:pPr algn="just"/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F4BCD-76EB-4817-AE4E-813C6ABE1C7A}"/>
              </a:ext>
            </a:extLst>
          </p:cNvPr>
          <p:cNvSpPr txBox="1"/>
          <p:nvPr/>
        </p:nvSpPr>
        <p:spPr>
          <a:xfrm>
            <a:off x="2927648" y="3413001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driver.getCurrentUrl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44678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609601" y="2123320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Código:</a:t>
            </a:r>
          </a:p>
          <a:p>
            <a:pPr algn="just"/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405658-F246-417C-AF29-CB39520FD5D3}"/>
              </a:ext>
            </a:extLst>
          </p:cNvPr>
          <p:cNvSpPr txBox="1"/>
          <p:nvPr/>
        </p:nvSpPr>
        <p:spPr>
          <a:xfrm>
            <a:off x="191345" y="404664"/>
            <a:ext cx="10972800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selenium-webdriver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('login', ()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it(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'logado com sucesso'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>
                <a:solidFill>
                  <a:srgbClr val="00B400"/>
                </a:solidFill>
                <a:effectLst/>
                <a:latin typeface="Consolas" panose="020B0609020204030204" pitchFamily="49" charset="0"/>
              </a:rPr>
              <a:t>//Login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'teste@teste.com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(By.id('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-login'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)).click();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driver.getCurrentUrl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'http://selenium.cwg.services/home');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driver.quit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it 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'falha ao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>
                <a:solidFill>
                  <a:srgbClr val="00B400"/>
                </a:solidFill>
                <a:effectLst/>
                <a:latin typeface="Consolas" panose="020B0609020204030204" pitchFamily="49" charset="0"/>
              </a:rPr>
              <a:t>//Login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'teste@teste.com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'1111111111'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-login'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)).click();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By.xpath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('//*[@id="root"]/div/div/div/div[2]/p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assert.fail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'Não encontrou opção'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driver.quit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567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Porém as vezes é melhor perder um pouco mais de tempo para resolver um pequeno problema, antes do serviço ser lançado do que depois que ele já foi lançado. 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622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/>
          <p:cNvCxnSpPr/>
          <p:nvPr/>
        </p:nvCxnSpPr>
        <p:spPr>
          <a:xfrm flipV="1">
            <a:off x="2567608" y="4077072"/>
            <a:ext cx="7272808" cy="2160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Porém as vezes é melhor perder um pouco mais de tempo para resolver um pequeno problema, antes do serviço ser lançado do que depois que ele já foi lançado.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2000" dirty="0"/>
              <a:t>Afinal, quanto mais tarde um bug for descoberto, mais caro ele poderá ser: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67608" y="4077072"/>
            <a:ext cx="0" cy="2160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567608" y="6237312"/>
            <a:ext cx="7272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559497" y="4077073"/>
            <a:ext cx="10278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dirty="0"/>
              <a:t>10.000x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  1.000x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23593" y="6237312"/>
            <a:ext cx="762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        Design            Desenvolvimento       Testes        Produção</a:t>
            </a:r>
          </a:p>
        </p:txBody>
      </p:sp>
    </p:spTree>
    <p:extLst>
      <p:ext uri="{BB962C8B-B14F-4D97-AF65-F5344CB8AC3E}">
        <p14:creationId xmlns:p14="http://schemas.microsoft.com/office/powerpoint/2010/main" val="16165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custo de um Bug!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bem melhor tentarmos prevenir as falhas do que consertá-las após terem sido lançadas, pois um bug pode ocasionar: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/>
              <a:t>Mais tempo para arrumar as falhas;</a:t>
            </a:r>
          </a:p>
          <a:p>
            <a:pPr lvl="1" algn="just"/>
            <a:r>
              <a:rPr lang="pt-BR" sz="1800" dirty="0"/>
              <a:t>Maior custo para arrumá-las; </a:t>
            </a:r>
          </a:p>
          <a:p>
            <a:pPr lvl="1" algn="just"/>
            <a:r>
              <a:rPr lang="pt-BR" sz="1800" dirty="0"/>
              <a:t>Indenização, o que é custo para empresa;</a:t>
            </a:r>
          </a:p>
          <a:p>
            <a:pPr lvl="1" algn="just"/>
            <a:r>
              <a:rPr lang="pt-BR" sz="1800" dirty="0"/>
              <a:t>Reputação;</a:t>
            </a:r>
          </a:p>
          <a:p>
            <a:pPr lvl="1" algn="just"/>
            <a:r>
              <a:rPr lang="pt-BR" sz="1800" dirty="0"/>
              <a:t>Mortes;</a:t>
            </a:r>
          </a:p>
          <a:p>
            <a:pPr lvl="1" algn="just"/>
            <a:r>
              <a:rPr lang="pt-BR" sz="1800" dirty="0"/>
              <a:t>Guerras!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508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640871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The </a:t>
            </a:r>
            <a:r>
              <a:rPr lang="pt-BR" sz="2000" dirty="0" err="1"/>
              <a:t>Great</a:t>
            </a:r>
            <a:r>
              <a:rPr lang="pt-BR" sz="2000" dirty="0"/>
              <a:t> </a:t>
            </a:r>
            <a:r>
              <a:rPr lang="pt-BR" sz="2000" dirty="0" err="1"/>
              <a:t>Northeast</a:t>
            </a:r>
            <a:r>
              <a:rPr lang="pt-BR" sz="2000" dirty="0"/>
              <a:t> Blackout (2003)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839416" y="2627297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Em 2003 um bug no Sistema de Segurança de Energia dos Estados Unido, deixou uma brecha para um ataque hacker que deixou mais de 55 milhões de pessoas sem energia.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 falha da energia também ocasionou problemas nos  setores de abastecimento de água, transporte, comunicação e industrias. Ocasionando prejuízo de 6 bilhões de dólares. 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050" name="Picture 2" descr="https://upload.wikimedia.org/wikipedia/commons/thumb/e/eb/Map_of_North_America%2C_blackout_2003.svg/300px-Map_of_North_America%2C_blackout_200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2276872"/>
            <a:ext cx="3778505" cy="4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7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13447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Justiça de Califórnia (2012)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775520" y="262729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Um programa do tribunal de justiça da Califórnia deveria solicitar 12 pessoas para compor um júri.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Porém o sistema convocou 1,2 mil pessoas para compor o mesmo júri.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4077073"/>
            <a:ext cx="5591497" cy="21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5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640871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Hospital St. </a:t>
            </a:r>
            <a:r>
              <a:rPr lang="pt-BR" sz="2000" dirty="0" err="1"/>
              <a:t>Mary’s</a:t>
            </a:r>
            <a:r>
              <a:rPr lang="pt-BR" sz="2000" dirty="0"/>
              <a:t> </a:t>
            </a:r>
            <a:r>
              <a:rPr lang="pt-BR" sz="2000" dirty="0" err="1"/>
              <a:t>Mercy</a:t>
            </a:r>
            <a:r>
              <a:rPr lang="pt-BR" sz="2000" dirty="0"/>
              <a:t> (2002)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775520" y="2627297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O Hospital possuía um sistema que informava automaticamente ao Governo e aos parentes de um paciente, quando este falecia.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Porém devido a uma falha do sistema em 2002, o hospital lançou notificações para as famílias e ao governo da morte de seus 8,5mil pacientes.  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08" y="4200861"/>
            <a:ext cx="5149373" cy="252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2455</TotalTime>
  <Words>2032</Words>
  <Application>Microsoft Office PowerPoint</Application>
  <PresentationFormat>Widescreen</PresentationFormat>
  <Paragraphs>255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Calibri</vt:lpstr>
      <vt:lpstr>Consolas</vt:lpstr>
      <vt:lpstr>Georgia</vt:lpstr>
      <vt:lpstr>Trebuchet MS</vt:lpstr>
      <vt:lpstr>Wingdings 2</vt:lpstr>
      <vt:lpstr>Urbano</vt:lpstr>
      <vt:lpstr>   Testes automatizados com Selenium</vt:lpstr>
      <vt:lpstr>Teste de Software</vt:lpstr>
      <vt:lpstr>É importante testar?</vt:lpstr>
      <vt:lpstr>É importante testar?</vt:lpstr>
      <vt:lpstr>É importante testar?</vt:lpstr>
      <vt:lpstr>O custo de um Bug!</vt:lpstr>
      <vt:lpstr>Bugs que causaram prejuízos</vt:lpstr>
      <vt:lpstr>Bugs que causaram prejuízos</vt:lpstr>
      <vt:lpstr>Bugs que causaram prejuízos</vt:lpstr>
      <vt:lpstr>Bugs que causaram prejuízos</vt:lpstr>
      <vt:lpstr>E como testar?</vt:lpstr>
      <vt:lpstr>E como testar?</vt:lpstr>
      <vt:lpstr>Nosso site!</vt:lpstr>
      <vt:lpstr>Versões</vt:lpstr>
      <vt:lpstr>Selenium</vt:lpstr>
      <vt:lpstr>O que é o Selenium?</vt:lpstr>
      <vt:lpstr>SeleniumIDE</vt:lpstr>
      <vt:lpstr>Selenium WebDriver</vt:lpstr>
      <vt:lpstr>Selenium WebDriver</vt:lpstr>
      <vt:lpstr>Selenium WebDriver</vt:lpstr>
      <vt:lpstr>Selenium WebDriver</vt:lpstr>
      <vt:lpstr>Selenium WebDriver</vt:lpstr>
      <vt:lpstr>Selenium WebDriver</vt:lpstr>
      <vt:lpstr>Selenium WebDriver</vt:lpstr>
      <vt:lpstr>Praticando!</vt:lpstr>
      <vt:lpstr>Mas estamos testando?</vt:lpstr>
      <vt:lpstr>Apresentação do PowerPoint</vt:lpstr>
      <vt:lpstr>O que é o Mocha JS?</vt:lpstr>
      <vt:lpstr>Mocha</vt:lpstr>
      <vt:lpstr>Mocha</vt:lpstr>
      <vt:lpstr>Mocha</vt:lpstr>
      <vt:lpstr>Praticando</vt:lpstr>
      <vt:lpstr>Praticando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229</cp:revision>
  <dcterms:created xsi:type="dcterms:W3CDTF">2017-03-10T13:05:03Z</dcterms:created>
  <dcterms:modified xsi:type="dcterms:W3CDTF">2021-10-25T18:48:40Z</dcterms:modified>
</cp:coreProperties>
</file>