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sldIdLst>
    <p:sldId id="256" r:id="rId2"/>
    <p:sldId id="265" r:id="rId3"/>
    <p:sldId id="288" r:id="rId4"/>
    <p:sldId id="332" r:id="rId5"/>
    <p:sldId id="334" r:id="rId6"/>
    <p:sldId id="333" r:id="rId7"/>
    <p:sldId id="337" r:id="rId8"/>
    <p:sldId id="338" r:id="rId9"/>
    <p:sldId id="340" r:id="rId10"/>
    <p:sldId id="342" r:id="rId11"/>
    <p:sldId id="343" r:id="rId12"/>
    <p:sldId id="344" r:id="rId13"/>
    <p:sldId id="350" r:id="rId14"/>
    <p:sldId id="351" r:id="rId15"/>
    <p:sldId id="346" r:id="rId16"/>
    <p:sldId id="345" r:id="rId17"/>
    <p:sldId id="347" r:id="rId18"/>
    <p:sldId id="348" r:id="rId19"/>
    <p:sldId id="349" r:id="rId20"/>
    <p:sldId id="352" r:id="rId21"/>
    <p:sldId id="353" r:id="rId22"/>
    <p:sldId id="354" r:id="rId23"/>
    <p:sldId id="355" r:id="rId24"/>
    <p:sldId id="356" r:id="rId25"/>
    <p:sldId id="357" r:id="rId26"/>
    <p:sldId id="359" r:id="rId27"/>
    <p:sldId id="360" r:id="rId28"/>
    <p:sldId id="361" r:id="rId29"/>
    <p:sldId id="362" r:id="rId30"/>
    <p:sldId id="364" r:id="rId31"/>
    <p:sldId id="363" r:id="rId32"/>
    <p:sldId id="365" r:id="rId33"/>
    <p:sldId id="366" r:id="rId34"/>
    <p:sldId id="367" r:id="rId35"/>
    <p:sldId id="368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400"/>
    <a:srgbClr val="0033CC"/>
    <a:srgbClr val="F7D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D3656-EA78-4A3D-A35D-27369261C465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D2DF0-261E-4212-A461-A34F87BB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21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D2DF0-261E-4212-A461-A34F87BB6EC3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59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acao.overstack.com.br/" TargetMode="External"/><Relationship Id="rId2" Type="http://schemas.openxmlformats.org/officeDocument/2006/relationships/hyperlink" Target="mailto:carloswgama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4175EB1-8CAD-4178-B7CF-6A7E949E0FAA}"/>
              </a:ext>
            </a:extLst>
          </p:cNvPr>
          <p:cNvSpPr/>
          <p:nvPr/>
        </p:nvSpPr>
        <p:spPr>
          <a:xfrm>
            <a:off x="5807968" y="-1"/>
            <a:ext cx="6480720" cy="5080668"/>
          </a:xfrm>
          <a:prstGeom prst="rect">
            <a:avLst/>
          </a:prstGeom>
          <a:solidFill>
            <a:srgbClr val="F7DF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6C8BBE0-5722-44F1-869F-761247CDCDAA}"/>
              </a:ext>
            </a:extLst>
          </p:cNvPr>
          <p:cNvSpPr/>
          <p:nvPr/>
        </p:nvSpPr>
        <p:spPr>
          <a:xfrm>
            <a:off x="-52064" y="0"/>
            <a:ext cx="5860032" cy="5080668"/>
          </a:xfrm>
          <a:prstGeom prst="rect">
            <a:avLst/>
          </a:prstGeom>
          <a:solidFill>
            <a:srgbClr val="00B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3392" y="1412776"/>
            <a:ext cx="10585176" cy="4464496"/>
          </a:xfrm>
        </p:spPr>
        <p:txBody>
          <a:bodyPr>
            <a:noAutofit/>
          </a:bodyPr>
          <a:lstStyle/>
          <a:p>
            <a:pPr algn="ctr"/>
            <a:b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Testes automatizados com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Selenium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7568" y="5692318"/>
            <a:ext cx="8208912" cy="1104528"/>
          </a:xfrm>
        </p:spPr>
        <p:txBody>
          <a:bodyPr/>
          <a:lstStyle/>
          <a:p>
            <a:pPr algn="r"/>
            <a:r>
              <a:rPr lang="pt-BR" dirty="0"/>
              <a:t>Professor: Carlos Alberto</a:t>
            </a:r>
          </a:p>
          <a:p>
            <a:pPr algn="r"/>
            <a:r>
              <a:rPr lang="pt-BR" dirty="0" err="1"/>
              <a:t>Email</a:t>
            </a:r>
            <a:r>
              <a:rPr lang="pt-BR" dirty="0"/>
              <a:t>: carloswgama@gmail.com</a:t>
            </a:r>
          </a:p>
        </p:txBody>
      </p:sp>
      <p:pic>
        <p:nvPicPr>
          <p:cNvPr id="1028" name="Picture 4" descr="JavaScript – Wikipédia, a enciclopédia livre">
            <a:extLst>
              <a:ext uri="{FF2B5EF4-FFF2-40B4-BE49-F238E27FC236}">
                <a16:creationId xmlns:a16="http://schemas.microsoft.com/office/drawing/2014/main" id="{DAE6ADF7-67E7-4D66-B66A-4227210B8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363742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51C78C-B118-454F-9B91-37ACD6C4D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-3088"/>
            <a:ext cx="1456778" cy="1339337"/>
          </a:xfrm>
          <a:prstGeom prst="rect">
            <a:avLst/>
          </a:prstGeom>
        </p:spPr>
      </p:pic>
      <p:pic>
        <p:nvPicPr>
          <p:cNvPr id="1034" name="Picture 10" descr="Discussion of Testing in parallel with Mocha v8.0.0 - DEV Community">
            <a:extLst>
              <a:ext uri="{FF2B5EF4-FFF2-40B4-BE49-F238E27FC236}">
                <a16:creationId xmlns:a16="http://schemas.microsoft.com/office/drawing/2014/main" id="{7B30BA3A-4BCA-4D88-AECD-DA5D9D13F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268760"/>
            <a:ext cx="548632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80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Bugs que causaram prejuízos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5400" y="2249424"/>
            <a:ext cx="6048672" cy="4325112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Terceira Guerra Mundial (1979)</a:t>
            </a:r>
            <a:endParaRPr lang="pt-BR" sz="1800" dirty="0"/>
          </a:p>
        </p:txBody>
      </p:sp>
      <p:sp>
        <p:nvSpPr>
          <p:cNvPr id="4" name="Retângulo 3"/>
          <p:cNvSpPr/>
          <p:nvPr/>
        </p:nvSpPr>
        <p:spPr>
          <a:xfrm>
            <a:off x="1127448" y="2627297"/>
            <a:ext cx="619268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pt-BR" sz="1700" dirty="0"/>
              <a:t>A Terceira Guerra Mundial quase aconteceu em 1979, devido a falha de um software. </a:t>
            </a:r>
          </a:p>
          <a:p>
            <a:pPr lvl="1" algn="just"/>
            <a:endParaRPr lang="pt-BR" sz="1700" dirty="0"/>
          </a:p>
          <a:p>
            <a:pPr lvl="1" algn="just"/>
            <a:r>
              <a:rPr lang="pt-BR" sz="1700" dirty="0"/>
              <a:t>Neste ano um sistema de segurança dos EUA, indicou que a União Soviética estava lançado misseis contra os Estados Unidos. </a:t>
            </a:r>
          </a:p>
          <a:p>
            <a:pPr lvl="1" algn="just"/>
            <a:endParaRPr lang="pt-BR" sz="1700" dirty="0"/>
          </a:p>
          <a:p>
            <a:pPr lvl="1" algn="just"/>
            <a:r>
              <a:rPr lang="pt-BR" sz="1700" dirty="0"/>
              <a:t>A ação a ser tomada pelos Estados Unidos era de contra atacar imediatamente quando houvesse um ataque, o que apenas não aconteceu, devido ao coordenador acreditar que pudesse ser uma falha do sistema.</a:t>
            </a:r>
          </a:p>
          <a:p>
            <a:pPr lvl="1" algn="just"/>
            <a:endParaRPr lang="pt-BR" sz="1700" dirty="0"/>
          </a:p>
          <a:p>
            <a:pPr lvl="1" algn="just"/>
            <a:r>
              <a:rPr lang="pt-BR" sz="1700" dirty="0"/>
              <a:t>Minutos depois foi identificado que o sistema entrou sozinho no modo de simulação e que os ataques não eram reais.</a:t>
            </a:r>
          </a:p>
          <a:p>
            <a:pPr lvl="1" algn="just"/>
            <a:endParaRPr lang="pt-B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22" y="3286448"/>
            <a:ext cx="2957266" cy="29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10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 como testar?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Se eu fiz um ajuste na funcionalidade </a:t>
            </a:r>
            <a:r>
              <a:rPr lang="pt-BR" sz="2000" u="sng" dirty="0"/>
              <a:t>recuperar senha</a:t>
            </a:r>
            <a:r>
              <a:rPr lang="pt-BR" sz="2000" dirty="0"/>
              <a:t>, devo realizar um teste só lá, né?</a:t>
            </a:r>
          </a:p>
          <a:p>
            <a:pPr lvl="1" algn="just"/>
            <a:r>
              <a:rPr lang="pt-BR" sz="1800" dirty="0"/>
              <a:t>ERRADO!</a:t>
            </a:r>
          </a:p>
          <a:p>
            <a:pPr lvl="1" algn="just"/>
            <a:r>
              <a:rPr lang="pt-BR" sz="1800" dirty="0"/>
              <a:t>Pois meu ajuste no recuperar senha, pode ter quebrado o Login</a:t>
            </a:r>
          </a:p>
          <a:p>
            <a:pPr lvl="1" algn="just"/>
            <a:r>
              <a:rPr lang="pt-BR" sz="1800" dirty="0"/>
              <a:t>O ideal é testar TUDO de novo!</a:t>
            </a:r>
          </a:p>
          <a:p>
            <a:pPr algn="just"/>
            <a:endParaRPr lang="pt-BR" sz="2000" dirty="0"/>
          </a:p>
          <a:p>
            <a:pPr algn="just"/>
            <a:endParaRPr lang="pt-BR" sz="1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F2410AC-D62F-4AB8-B42C-0D9EA4F70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76" y="4149080"/>
            <a:ext cx="3312368" cy="2066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5DBD23E-F599-4A45-B062-CF2EE71F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3596615"/>
            <a:ext cx="4200000" cy="3171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Seta: para a Esquerda 15">
            <a:extLst>
              <a:ext uri="{FF2B5EF4-FFF2-40B4-BE49-F238E27FC236}">
                <a16:creationId xmlns:a16="http://schemas.microsoft.com/office/drawing/2014/main" id="{CF1AEA04-AB0F-48CE-9A84-CA7DA8ECBD7A}"/>
              </a:ext>
            </a:extLst>
          </p:cNvPr>
          <p:cNvSpPr/>
          <p:nvPr/>
        </p:nvSpPr>
        <p:spPr>
          <a:xfrm>
            <a:off x="3772556" y="4581128"/>
            <a:ext cx="2035412" cy="86409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Arrumou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96889179-239B-4605-BB0C-D03F45C122AA}"/>
              </a:ext>
            </a:extLst>
          </p:cNvPr>
          <p:cNvSpPr/>
          <p:nvPr/>
        </p:nvSpPr>
        <p:spPr>
          <a:xfrm>
            <a:off x="5725168" y="4581128"/>
            <a:ext cx="1934472" cy="86409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Quebrou</a:t>
            </a:r>
          </a:p>
        </p:txBody>
      </p:sp>
    </p:spTree>
    <p:extLst>
      <p:ext uri="{BB962C8B-B14F-4D97-AF65-F5344CB8AC3E}">
        <p14:creationId xmlns:p14="http://schemas.microsoft.com/office/powerpoint/2010/main" val="373306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 como testar?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6062464" cy="1422463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Testar tudo novamente manualmente daria muito trabalho.</a:t>
            </a:r>
          </a:p>
          <a:p>
            <a:pPr algn="just"/>
            <a:r>
              <a:rPr lang="pt-BR" sz="1800" dirty="0"/>
              <a:t>Seria ótimo conseguir </a:t>
            </a:r>
            <a:r>
              <a:rPr lang="pt-BR" sz="1800" dirty="0" err="1"/>
              <a:t>retestar</a:t>
            </a:r>
            <a:r>
              <a:rPr lang="pt-BR" sz="1800" dirty="0"/>
              <a:t> tudo com um único clique, né?</a:t>
            </a:r>
          </a:p>
          <a:p>
            <a:pPr algn="just"/>
            <a:endParaRPr lang="pt-BR" sz="2000" dirty="0"/>
          </a:p>
          <a:p>
            <a:pPr algn="just"/>
            <a:endParaRPr lang="pt-BR" sz="1800" dirty="0"/>
          </a:p>
        </p:txBody>
      </p:sp>
      <p:pic>
        <p:nvPicPr>
          <p:cNvPr id="3074" name="Picture 2" descr="Testes Automáticos + Curso COMPLETO de Teste de Software | Programação  Prática">
            <a:extLst>
              <a:ext uri="{FF2B5EF4-FFF2-40B4-BE49-F238E27FC236}">
                <a16:creationId xmlns:a16="http://schemas.microsoft.com/office/drawing/2014/main" id="{53C6B304-C49B-48FE-BF6B-C8E265953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1100137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EB584AA-32FA-431E-B9E2-9CB71B22D004}"/>
              </a:ext>
            </a:extLst>
          </p:cNvPr>
          <p:cNvSpPr txBox="1">
            <a:spLocks/>
          </p:cNvSpPr>
          <p:nvPr/>
        </p:nvSpPr>
        <p:spPr>
          <a:xfrm>
            <a:off x="609600" y="3936969"/>
            <a:ext cx="11103024" cy="14224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/>
              <a:t>E é possível usando testes automatizados! Como veremos hoje com o </a:t>
            </a:r>
            <a:r>
              <a:rPr lang="pt-BR" sz="1800" dirty="0" err="1"/>
              <a:t>Selenium</a:t>
            </a:r>
            <a:r>
              <a:rPr lang="pt-BR" sz="1800" dirty="0"/>
              <a:t>, Mocha e </a:t>
            </a:r>
            <a:r>
              <a:rPr lang="pt-BR" sz="1800" dirty="0" err="1"/>
              <a:t>JavaScript</a:t>
            </a:r>
            <a:r>
              <a:rPr lang="pt-BR" sz="1800" dirty="0"/>
              <a:t> </a:t>
            </a:r>
            <a:endParaRPr lang="pt-BR" sz="2000" dirty="0"/>
          </a:p>
          <a:p>
            <a:pPr algn="just"/>
            <a:endParaRPr lang="pt-BR" sz="1800" dirty="0"/>
          </a:p>
        </p:txBody>
      </p:sp>
      <p:pic>
        <p:nvPicPr>
          <p:cNvPr id="10" name="Picture 4" descr="JavaScript – Wikipédia, a enciclopédia livre">
            <a:extLst>
              <a:ext uri="{FF2B5EF4-FFF2-40B4-BE49-F238E27FC236}">
                <a16:creationId xmlns:a16="http://schemas.microsoft.com/office/drawing/2014/main" id="{46B42973-D9EC-4AF1-8048-343DF0AD3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4997793"/>
            <a:ext cx="1191654" cy="119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A6DC376-2E01-4AAB-AFE3-A8B6FF2A1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720" y="4997794"/>
            <a:ext cx="1296144" cy="1191653"/>
          </a:xfrm>
          <a:prstGeom prst="rect">
            <a:avLst/>
          </a:prstGeom>
        </p:spPr>
      </p:pic>
      <p:pic>
        <p:nvPicPr>
          <p:cNvPr id="13" name="Picture 10" descr="Discussion of Testing in parallel with Mocha v8.0.0 - DEV Community">
            <a:extLst>
              <a:ext uri="{FF2B5EF4-FFF2-40B4-BE49-F238E27FC236}">
                <a16:creationId xmlns:a16="http://schemas.microsoft.com/office/drawing/2014/main" id="{F1070CBC-75BA-4B20-8E25-486E2CCB4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4365104"/>
            <a:ext cx="548632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04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7528" y="764704"/>
            <a:ext cx="8229600" cy="1080120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Nosso site!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02DDE06-C29D-4F5C-80B2-6C56230A6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35" y="1844824"/>
            <a:ext cx="9419930" cy="476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62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852520"/>
            <a:ext cx="10972800" cy="1066800"/>
          </a:xfrm>
        </p:spPr>
        <p:txBody>
          <a:bodyPr>
            <a:normAutofit/>
          </a:bodyPr>
          <a:lstStyle/>
          <a:p>
            <a:r>
              <a:rPr lang="pt-BR" dirty="0"/>
              <a:t>Versões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4556" y="2268215"/>
            <a:ext cx="4143292" cy="71123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400" dirty="0"/>
              <a:t>Versão online:</a:t>
            </a:r>
          </a:p>
          <a:p>
            <a:pPr lvl="1" algn="just"/>
            <a:r>
              <a:rPr lang="pt-BR" sz="2000" dirty="0"/>
              <a:t>http://selenium.cwg.services/</a:t>
            </a:r>
          </a:p>
          <a:p>
            <a:pPr algn="just"/>
            <a:endParaRPr lang="pt-BR" sz="2000" dirty="0"/>
          </a:p>
          <a:p>
            <a:pPr algn="just"/>
            <a:endParaRPr lang="pt-BR" sz="18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D49CD6F-790E-478C-8531-D9F2977B3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8" y="404737"/>
            <a:ext cx="6769489" cy="3061578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813F433-9D6B-42A6-B33B-0061C637D4A2}"/>
              </a:ext>
            </a:extLst>
          </p:cNvPr>
          <p:cNvCxnSpPr>
            <a:cxnSpLocks/>
          </p:cNvCxnSpPr>
          <p:nvPr/>
        </p:nvCxnSpPr>
        <p:spPr>
          <a:xfrm>
            <a:off x="479376" y="3645024"/>
            <a:ext cx="1159328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97A97F26-BA3C-4462-8542-610A92FFF1E0}"/>
              </a:ext>
            </a:extLst>
          </p:cNvPr>
          <p:cNvSpPr txBox="1">
            <a:spLocks/>
          </p:cNvSpPr>
          <p:nvPr/>
        </p:nvSpPr>
        <p:spPr>
          <a:xfrm>
            <a:off x="7680176" y="4002520"/>
            <a:ext cx="3528392" cy="14224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/>
              <a:t>Versão baixada.</a:t>
            </a:r>
          </a:p>
          <a:p>
            <a:pPr algn="just"/>
            <a:r>
              <a:rPr lang="pt-BR" sz="1800" dirty="0"/>
              <a:t> Requisitos:</a:t>
            </a:r>
            <a:endParaRPr lang="pt-BR" sz="1600" dirty="0"/>
          </a:p>
          <a:p>
            <a:pPr lvl="1" algn="just"/>
            <a:r>
              <a:rPr lang="pt-BR" sz="1600" dirty="0" err="1"/>
              <a:t>Git</a:t>
            </a:r>
            <a:endParaRPr lang="pt-BR" sz="1600" dirty="0"/>
          </a:p>
          <a:p>
            <a:pPr lvl="1" algn="just"/>
            <a:r>
              <a:rPr lang="pt-BR" sz="1600" dirty="0" err="1"/>
              <a:t>NodeJS</a:t>
            </a:r>
            <a:endParaRPr lang="pt-BR" sz="1600" dirty="0"/>
          </a:p>
          <a:p>
            <a:pPr lvl="1" algn="just"/>
            <a:endParaRPr lang="pt-BR" sz="1600" dirty="0"/>
          </a:p>
          <a:p>
            <a:pPr algn="just"/>
            <a:endParaRPr lang="pt-BR" sz="2000" dirty="0"/>
          </a:p>
          <a:p>
            <a:pPr algn="just"/>
            <a:endParaRPr lang="pt-BR" sz="18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690C51B-EAC2-4ED7-973E-BAF1A3147BB8}"/>
              </a:ext>
            </a:extLst>
          </p:cNvPr>
          <p:cNvSpPr txBox="1"/>
          <p:nvPr/>
        </p:nvSpPr>
        <p:spPr>
          <a:xfrm>
            <a:off x="477780" y="4740259"/>
            <a:ext cx="678027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/>
              <a:t>git</a:t>
            </a:r>
            <a:r>
              <a:rPr lang="pt-BR" dirty="0"/>
              <a:t> clone https://github.com/CarlosWGama/js-selenium.git site</a:t>
            </a:r>
          </a:p>
          <a:p>
            <a:r>
              <a:rPr lang="pt-BR" dirty="0" err="1"/>
              <a:t>cd</a:t>
            </a:r>
            <a:r>
              <a:rPr lang="pt-BR" dirty="0"/>
              <a:t> site</a:t>
            </a:r>
          </a:p>
          <a:p>
            <a:r>
              <a:rPr lang="pt-BR" dirty="0" err="1"/>
              <a:t>git</a:t>
            </a:r>
            <a:r>
              <a:rPr lang="pt-BR" dirty="0"/>
              <a:t> checkout inicio</a:t>
            </a:r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endParaRPr lang="pt-BR" dirty="0"/>
          </a:p>
          <a:p>
            <a:r>
              <a:rPr lang="pt-BR" dirty="0" err="1"/>
              <a:t>npm</a:t>
            </a:r>
            <a:r>
              <a:rPr lang="pt-BR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566269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2502024"/>
          </a:xfrm>
        </p:spPr>
        <p:txBody>
          <a:bodyPr>
            <a:normAutofit/>
          </a:bodyPr>
          <a:lstStyle/>
          <a:p>
            <a:pPr algn="ctr"/>
            <a:r>
              <a:rPr lang="pt-BR" sz="6000" dirty="0" err="1"/>
              <a:t>Selenium</a:t>
            </a:r>
            <a:endParaRPr lang="pt-BR" sz="6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E0E734-C9CB-4FC5-9F98-1B1D03751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000" y="2876619"/>
            <a:ext cx="3800000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2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o </a:t>
            </a:r>
            <a:r>
              <a:rPr lang="pt-BR" dirty="0" err="1"/>
              <a:t>Selenium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91744" y="2564904"/>
            <a:ext cx="4104456" cy="1422463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pt-BR" sz="1800" dirty="0"/>
              <a:t>https://www.selenium.dev/pt-br/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A78A9C-EEA1-4728-95D0-2CC8DCC79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924944"/>
            <a:ext cx="8688288" cy="3715873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9" y="2114061"/>
            <a:ext cx="6768752" cy="14224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Conjunto de ferramentas para testes automatizados</a:t>
            </a:r>
          </a:p>
        </p:txBody>
      </p:sp>
    </p:spTree>
    <p:extLst>
      <p:ext uri="{BB962C8B-B14F-4D97-AF65-F5344CB8AC3E}">
        <p14:creationId xmlns:p14="http://schemas.microsoft.com/office/powerpoint/2010/main" val="220878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SeleniumIDE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71464" y="2648101"/>
            <a:ext cx="4824536" cy="1422463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pt-BR" sz="1800" dirty="0"/>
              <a:t>https://www.selenium.dev/selenium-ide/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14224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Ferramenta de Interface Gráfica, capaz de realizar testes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BAE63B3-C0B8-4ED5-AB9D-92341ED58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34" y="2996952"/>
            <a:ext cx="6090685" cy="21472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A00BBAD-5342-49B9-B726-680B7D33A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030" y="548680"/>
            <a:ext cx="5085714" cy="62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4526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Selenium</a:t>
            </a:r>
            <a:r>
              <a:rPr lang="pt-BR" dirty="0"/>
              <a:t> </a:t>
            </a:r>
            <a:r>
              <a:rPr lang="pt-BR" dirty="0" err="1"/>
              <a:t>WebDriver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95600" y="2469629"/>
            <a:ext cx="6768753" cy="1422463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pt-BR" sz="1800" dirty="0"/>
              <a:t>https://www.selenium.dev/documentation/getting_started/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14224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Permite a gente fazer nossos testes automatizados via código.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BD67C8-6468-45CE-9B55-D91F8E98A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64275"/>
            <a:ext cx="11339190" cy="336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12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Selenium</a:t>
            </a:r>
            <a:r>
              <a:rPr lang="pt-BR" dirty="0"/>
              <a:t> </a:t>
            </a:r>
            <a:r>
              <a:rPr lang="pt-BR" dirty="0" err="1"/>
              <a:t>WebDriver</a:t>
            </a: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14224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Instalar a biblioteca do </a:t>
            </a:r>
            <a:r>
              <a:rPr lang="pt-BR" sz="1800" dirty="0" err="1"/>
              <a:t>Selenium</a:t>
            </a:r>
            <a:r>
              <a:rPr lang="pt-BR" sz="1800" dirty="0"/>
              <a:t>, para isso precisaremos já ter o Node Instalado!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00C3137-6DB7-4746-843C-7C5D03697F24}"/>
              </a:ext>
            </a:extLst>
          </p:cNvPr>
          <p:cNvSpPr txBox="1"/>
          <p:nvPr/>
        </p:nvSpPr>
        <p:spPr>
          <a:xfrm>
            <a:off x="1343472" y="3140968"/>
            <a:ext cx="254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https://nodejs.org/en/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0AEB501-7C11-475B-8C0E-A8BCCD52F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3504106"/>
            <a:ext cx="4608512" cy="3045572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4455DBF-C25E-485C-8AF8-0EA159BEAAE7}"/>
              </a:ext>
            </a:extLst>
          </p:cNvPr>
          <p:cNvCxnSpPr/>
          <p:nvPr/>
        </p:nvCxnSpPr>
        <p:spPr>
          <a:xfrm>
            <a:off x="5807968" y="2688496"/>
            <a:ext cx="0" cy="3908856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BCDD247-1C35-4FBB-9516-034ED2F49EDD}"/>
              </a:ext>
            </a:extLst>
          </p:cNvPr>
          <p:cNvSpPr txBox="1"/>
          <p:nvPr/>
        </p:nvSpPr>
        <p:spPr>
          <a:xfrm>
            <a:off x="2147801" y="2702050"/>
            <a:ext cx="9364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Etapa 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89BC458-8846-4166-8818-B8ECB850D3D9}"/>
              </a:ext>
            </a:extLst>
          </p:cNvPr>
          <p:cNvSpPr txBox="1"/>
          <p:nvPr/>
        </p:nvSpPr>
        <p:spPr>
          <a:xfrm>
            <a:off x="7834548" y="2708920"/>
            <a:ext cx="9653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Etapa 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A49EF19-FBF5-473A-A11D-8ABEFBE95572}"/>
              </a:ext>
            </a:extLst>
          </p:cNvPr>
          <p:cNvSpPr txBox="1"/>
          <p:nvPr/>
        </p:nvSpPr>
        <p:spPr>
          <a:xfrm>
            <a:off x="7069614" y="4194086"/>
            <a:ext cx="34605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selenium-webdriver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6AAC632-EE14-4BBA-9D5C-97068110F226}"/>
              </a:ext>
            </a:extLst>
          </p:cNvPr>
          <p:cNvSpPr txBox="1"/>
          <p:nvPr/>
        </p:nvSpPr>
        <p:spPr>
          <a:xfrm>
            <a:off x="6456040" y="3325634"/>
            <a:ext cx="5689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Executar o código abaixo no terminal, dentro da pasta</a:t>
            </a:r>
          </a:p>
          <a:p>
            <a:r>
              <a:rPr lang="pt-BR" dirty="0"/>
              <a:t>Aonde irá criar seus códigos:</a:t>
            </a:r>
          </a:p>
        </p:txBody>
      </p:sp>
    </p:spTree>
    <p:extLst>
      <p:ext uri="{BB962C8B-B14F-4D97-AF65-F5344CB8AC3E}">
        <p14:creationId xmlns:p14="http://schemas.microsoft.com/office/powerpoint/2010/main" val="188637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Teste de Software</a:t>
            </a:r>
          </a:p>
        </p:txBody>
      </p:sp>
    </p:spTree>
    <p:extLst>
      <p:ext uri="{BB962C8B-B14F-4D97-AF65-F5344CB8AC3E}">
        <p14:creationId xmlns:p14="http://schemas.microsoft.com/office/powerpoint/2010/main" val="935046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Selenium</a:t>
            </a:r>
            <a:r>
              <a:rPr lang="pt-BR" dirty="0"/>
              <a:t> </a:t>
            </a:r>
            <a:r>
              <a:rPr lang="pt-BR" dirty="0" err="1"/>
              <a:t>WebDriver</a:t>
            </a: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Adicionarmos o Driver de manipulação do navegador que será usado:</a:t>
            </a:r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16B30AF-B188-4D48-89C9-937C744062B9}"/>
              </a:ext>
            </a:extLst>
          </p:cNvPr>
          <p:cNvSpPr txBox="1"/>
          <p:nvPr/>
        </p:nvSpPr>
        <p:spPr>
          <a:xfrm>
            <a:off x="407368" y="2535646"/>
            <a:ext cx="1144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https://www.selenium.dev/documentation/getting_started/installing_browser_drivers/#quick-reference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50366238-6730-4C67-801F-D2B21CE1C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14" y="3188848"/>
            <a:ext cx="6304103" cy="3179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A1D78A9A-B236-43FB-86DC-2BC6FCA7ECBE}"/>
              </a:ext>
            </a:extLst>
          </p:cNvPr>
          <p:cNvSpPr txBox="1"/>
          <p:nvPr/>
        </p:nvSpPr>
        <p:spPr>
          <a:xfrm>
            <a:off x="6816081" y="3429000"/>
            <a:ext cx="5184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OBS1: Ao baixar, verifique a versão do seu navegador.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OBS2: Após baixar adicione o executável a suas variáveis e ambiente ao raiz do projeto, onde vai rolar o código. </a:t>
            </a:r>
          </a:p>
        </p:txBody>
      </p:sp>
    </p:spTree>
    <p:extLst>
      <p:ext uri="{BB962C8B-B14F-4D97-AF65-F5344CB8AC3E}">
        <p14:creationId xmlns:p14="http://schemas.microsoft.com/office/powerpoint/2010/main" val="272641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Selenium</a:t>
            </a:r>
            <a:r>
              <a:rPr lang="pt-BR" dirty="0"/>
              <a:t> </a:t>
            </a:r>
            <a:r>
              <a:rPr lang="pt-BR" dirty="0" err="1"/>
              <a:t>WebDriver</a:t>
            </a: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Testando:</a:t>
            </a:r>
          </a:p>
          <a:p>
            <a:pPr marL="109728" indent="0" algn="just">
              <a:buFont typeface="Georgia"/>
              <a:buNone/>
            </a:pPr>
            <a:r>
              <a:rPr lang="pt-BR" sz="1800" dirty="0"/>
              <a:t>	Crie um novo arquivo </a:t>
            </a:r>
            <a:r>
              <a:rPr lang="pt-BR" sz="1800" dirty="0" err="1"/>
              <a:t>js</a:t>
            </a:r>
            <a:r>
              <a:rPr lang="pt-BR" sz="1800" dirty="0"/>
              <a:t> com o seguinte código: </a:t>
            </a:r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2FF8DE4-E82E-4276-8AC1-458334FD8A2E}"/>
              </a:ext>
            </a:extLst>
          </p:cNvPr>
          <p:cNvSpPr txBox="1"/>
          <p:nvPr/>
        </p:nvSpPr>
        <p:spPr>
          <a:xfrm>
            <a:off x="884857" y="2780928"/>
            <a:ext cx="9603631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} = require(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selenium-webdriver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teste() {</a:t>
            </a:r>
          </a:p>
          <a:p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//new </a:t>
            </a:r>
            <a:r>
              <a:rPr lang="pt-B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t-B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forBrowser</a:t>
            </a: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().build() = Cria uma conexão com o navegador</a:t>
            </a:r>
          </a:p>
          <a:p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 //Outras opções para </a:t>
            </a:r>
            <a:r>
              <a:rPr lang="pt-B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forBrowser</a:t>
            </a: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chrome|opera|firefox|MicrosoftEdge</a:t>
            </a:r>
            <a:endParaRPr lang="pt-B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driver = </a:t>
            </a:r>
            <a:r>
              <a:rPr lang="pt-BR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t-B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forBrowser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MicrosoftEdge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).build();</a:t>
            </a:r>
          </a:p>
          <a:p>
            <a:endParaRPr lang="pt-BR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Abre a página no link </a:t>
            </a:r>
            <a:r>
              <a:rPr lang="pt-B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informato</a:t>
            </a:r>
            <a:endParaRPr lang="pt-B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driver.get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'http://selenium.cwg.services'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teste();</a:t>
            </a:r>
          </a:p>
        </p:txBody>
      </p:sp>
    </p:spTree>
    <p:extLst>
      <p:ext uri="{BB962C8B-B14F-4D97-AF65-F5344CB8AC3E}">
        <p14:creationId xmlns:p14="http://schemas.microsoft.com/office/powerpoint/2010/main" val="2943935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Selenium</a:t>
            </a:r>
            <a:r>
              <a:rPr lang="pt-BR" dirty="0"/>
              <a:t> </a:t>
            </a:r>
            <a:r>
              <a:rPr lang="pt-BR" dirty="0" err="1"/>
              <a:t>WebDriver</a:t>
            </a: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Caso seu código já tenha funcionado podemos recuperar alguns elementos através:</a:t>
            </a:r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E59936-4CFF-4A28-8601-2A2F9AEB01DD}"/>
              </a:ext>
            </a:extLst>
          </p:cNvPr>
          <p:cNvSpPr txBox="1"/>
          <p:nvPr/>
        </p:nvSpPr>
        <p:spPr>
          <a:xfrm>
            <a:off x="911424" y="2580696"/>
            <a:ext cx="92170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input =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driver.findElement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'meu-id'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input =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driver.findElement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By.className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minha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-class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input =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driver.findElement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(By.name(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input =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driver.findElement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By.xpath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'????'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7F5A093-8455-4098-9655-D3140AC9D07C}"/>
              </a:ext>
            </a:extLst>
          </p:cNvPr>
          <p:cNvSpPr txBox="1"/>
          <p:nvPr/>
        </p:nvSpPr>
        <p:spPr>
          <a:xfrm>
            <a:off x="1235460" y="4419875"/>
            <a:ext cx="85689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"meu-id"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minha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-class"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819B92B-8D68-4AD9-917C-C7027C440297}"/>
              </a:ext>
            </a:extLst>
          </p:cNvPr>
          <p:cNvSpPr/>
          <p:nvPr/>
        </p:nvSpPr>
        <p:spPr>
          <a:xfrm>
            <a:off x="5303912" y="4438435"/>
            <a:ext cx="1440160" cy="350772"/>
          </a:xfrm>
          <a:custGeom>
            <a:avLst/>
            <a:gdLst>
              <a:gd name="connsiteX0" fmla="*/ 0 w 1440160"/>
              <a:gd name="connsiteY0" fmla="*/ 58463 h 350772"/>
              <a:gd name="connsiteX1" fmla="*/ 58463 w 1440160"/>
              <a:gd name="connsiteY1" fmla="*/ 0 h 350772"/>
              <a:gd name="connsiteX2" fmla="*/ 746545 w 1440160"/>
              <a:gd name="connsiteY2" fmla="*/ 0 h 350772"/>
              <a:gd name="connsiteX3" fmla="*/ 1381697 w 1440160"/>
              <a:gd name="connsiteY3" fmla="*/ 0 h 350772"/>
              <a:gd name="connsiteX4" fmla="*/ 1440160 w 1440160"/>
              <a:gd name="connsiteY4" fmla="*/ 58463 h 350772"/>
              <a:gd name="connsiteX5" fmla="*/ 1440160 w 1440160"/>
              <a:gd name="connsiteY5" fmla="*/ 292309 h 350772"/>
              <a:gd name="connsiteX6" fmla="*/ 1381697 w 1440160"/>
              <a:gd name="connsiteY6" fmla="*/ 350772 h 350772"/>
              <a:gd name="connsiteX7" fmla="*/ 706848 w 1440160"/>
              <a:gd name="connsiteY7" fmla="*/ 350772 h 350772"/>
              <a:gd name="connsiteX8" fmla="*/ 58463 w 1440160"/>
              <a:gd name="connsiteY8" fmla="*/ 350772 h 350772"/>
              <a:gd name="connsiteX9" fmla="*/ 0 w 1440160"/>
              <a:gd name="connsiteY9" fmla="*/ 292309 h 350772"/>
              <a:gd name="connsiteX10" fmla="*/ 0 w 1440160"/>
              <a:gd name="connsiteY10" fmla="*/ 58463 h 35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60" h="350772" extrusionOk="0">
                <a:moveTo>
                  <a:pt x="0" y="58463"/>
                </a:moveTo>
                <a:cubicBezTo>
                  <a:pt x="-1372" y="20173"/>
                  <a:pt x="27138" y="-3156"/>
                  <a:pt x="58463" y="0"/>
                </a:cubicBezTo>
                <a:cubicBezTo>
                  <a:pt x="391571" y="10192"/>
                  <a:pt x="515836" y="9665"/>
                  <a:pt x="746545" y="0"/>
                </a:cubicBezTo>
                <a:cubicBezTo>
                  <a:pt x="977254" y="-9665"/>
                  <a:pt x="1216223" y="2479"/>
                  <a:pt x="1381697" y="0"/>
                </a:cubicBezTo>
                <a:cubicBezTo>
                  <a:pt x="1416517" y="534"/>
                  <a:pt x="1443066" y="22086"/>
                  <a:pt x="1440160" y="58463"/>
                </a:cubicBezTo>
                <a:cubicBezTo>
                  <a:pt x="1445906" y="151846"/>
                  <a:pt x="1429185" y="205991"/>
                  <a:pt x="1440160" y="292309"/>
                </a:cubicBezTo>
                <a:cubicBezTo>
                  <a:pt x="1439130" y="326662"/>
                  <a:pt x="1406709" y="351659"/>
                  <a:pt x="1381697" y="350772"/>
                </a:cubicBezTo>
                <a:cubicBezTo>
                  <a:pt x="1131982" y="322664"/>
                  <a:pt x="908927" y="342064"/>
                  <a:pt x="706848" y="350772"/>
                </a:cubicBezTo>
                <a:cubicBezTo>
                  <a:pt x="504769" y="359480"/>
                  <a:pt x="290360" y="334004"/>
                  <a:pt x="58463" y="350772"/>
                </a:cubicBezTo>
                <a:cubicBezTo>
                  <a:pt x="29544" y="351282"/>
                  <a:pt x="-4315" y="329298"/>
                  <a:pt x="0" y="292309"/>
                </a:cubicBezTo>
                <a:cubicBezTo>
                  <a:pt x="-454" y="207061"/>
                  <a:pt x="-3102" y="137043"/>
                  <a:pt x="0" y="58463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65410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F91185D-998F-49A3-BD5E-C692C5994E90}"/>
              </a:ext>
            </a:extLst>
          </p:cNvPr>
          <p:cNvSpPr/>
          <p:nvPr/>
        </p:nvSpPr>
        <p:spPr>
          <a:xfrm>
            <a:off x="5807968" y="2580696"/>
            <a:ext cx="1944216" cy="350772"/>
          </a:xfrm>
          <a:custGeom>
            <a:avLst/>
            <a:gdLst>
              <a:gd name="connsiteX0" fmla="*/ 0 w 1944216"/>
              <a:gd name="connsiteY0" fmla="*/ 58463 h 350772"/>
              <a:gd name="connsiteX1" fmla="*/ 58463 w 1944216"/>
              <a:gd name="connsiteY1" fmla="*/ 0 h 350772"/>
              <a:gd name="connsiteX2" fmla="*/ 704105 w 1944216"/>
              <a:gd name="connsiteY2" fmla="*/ 0 h 350772"/>
              <a:gd name="connsiteX3" fmla="*/ 1349748 w 1944216"/>
              <a:gd name="connsiteY3" fmla="*/ 0 h 350772"/>
              <a:gd name="connsiteX4" fmla="*/ 1885753 w 1944216"/>
              <a:gd name="connsiteY4" fmla="*/ 0 h 350772"/>
              <a:gd name="connsiteX5" fmla="*/ 1944216 w 1944216"/>
              <a:gd name="connsiteY5" fmla="*/ 58463 h 350772"/>
              <a:gd name="connsiteX6" fmla="*/ 1944216 w 1944216"/>
              <a:gd name="connsiteY6" fmla="*/ 292309 h 350772"/>
              <a:gd name="connsiteX7" fmla="*/ 1885753 w 1944216"/>
              <a:gd name="connsiteY7" fmla="*/ 350772 h 350772"/>
              <a:gd name="connsiteX8" fmla="*/ 1240111 w 1944216"/>
              <a:gd name="connsiteY8" fmla="*/ 350772 h 350772"/>
              <a:gd name="connsiteX9" fmla="*/ 649287 w 1944216"/>
              <a:gd name="connsiteY9" fmla="*/ 350772 h 350772"/>
              <a:gd name="connsiteX10" fmla="*/ 58463 w 1944216"/>
              <a:gd name="connsiteY10" fmla="*/ 350772 h 350772"/>
              <a:gd name="connsiteX11" fmla="*/ 0 w 1944216"/>
              <a:gd name="connsiteY11" fmla="*/ 292309 h 350772"/>
              <a:gd name="connsiteX12" fmla="*/ 0 w 1944216"/>
              <a:gd name="connsiteY12" fmla="*/ 58463 h 35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44216" h="350772" extrusionOk="0">
                <a:moveTo>
                  <a:pt x="0" y="58463"/>
                </a:moveTo>
                <a:cubicBezTo>
                  <a:pt x="-1372" y="20173"/>
                  <a:pt x="27138" y="-3156"/>
                  <a:pt x="58463" y="0"/>
                </a:cubicBezTo>
                <a:cubicBezTo>
                  <a:pt x="321521" y="-20142"/>
                  <a:pt x="532868" y="31201"/>
                  <a:pt x="704105" y="0"/>
                </a:cubicBezTo>
                <a:cubicBezTo>
                  <a:pt x="875342" y="-31201"/>
                  <a:pt x="1211677" y="6420"/>
                  <a:pt x="1349748" y="0"/>
                </a:cubicBezTo>
                <a:cubicBezTo>
                  <a:pt x="1487819" y="-6420"/>
                  <a:pt x="1671448" y="-5128"/>
                  <a:pt x="1885753" y="0"/>
                </a:cubicBezTo>
                <a:cubicBezTo>
                  <a:pt x="1920126" y="3242"/>
                  <a:pt x="1945556" y="29083"/>
                  <a:pt x="1944216" y="58463"/>
                </a:cubicBezTo>
                <a:cubicBezTo>
                  <a:pt x="1940499" y="134771"/>
                  <a:pt x="1933332" y="224450"/>
                  <a:pt x="1944216" y="292309"/>
                </a:cubicBezTo>
                <a:cubicBezTo>
                  <a:pt x="1940949" y="330944"/>
                  <a:pt x="1916120" y="344617"/>
                  <a:pt x="1885753" y="350772"/>
                </a:cubicBezTo>
                <a:cubicBezTo>
                  <a:pt x="1617065" y="366890"/>
                  <a:pt x="1526904" y="324765"/>
                  <a:pt x="1240111" y="350772"/>
                </a:cubicBezTo>
                <a:cubicBezTo>
                  <a:pt x="953318" y="376779"/>
                  <a:pt x="844893" y="357789"/>
                  <a:pt x="649287" y="350772"/>
                </a:cubicBezTo>
                <a:cubicBezTo>
                  <a:pt x="453681" y="343755"/>
                  <a:pt x="221037" y="372998"/>
                  <a:pt x="58463" y="350772"/>
                </a:cubicBezTo>
                <a:cubicBezTo>
                  <a:pt x="19861" y="352779"/>
                  <a:pt x="1007" y="324316"/>
                  <a:pt x="0" y="292309"/>
                </a:cubicBezTo>
                <a:cubicBezTo>
                  <a:pt x="565" y="243077"/>
                  <a:pt x="-8566" y="105891"/>
                  <a:pt x="0" y="58463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65410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FE8C974C-A657-405D-AC27-056C001930DC}"/>
              </a:ext>
            </a:extLst>
          </p:cNvPr>
          <p:cNvCxnSpPr>
            <a:cxnSpLocks/>
            <a:stCxn id="13" idx="3"/>
            <a:endCxn id="7" idx="3"/>
          </p:cNvCxnSpPr>
          <p:nvPr/>
        </p:nvCxnSpPr>
        <p:spPr>
          <a:xfrm flipH="1">
            <a:off x="6744072" y="2756082"/>
            <a:ext cx="1008112" cy="1857739"/>
          </a:xfrm>
          <a:prstGeom prst="bentConnector3">
            <a:avLst>
              <a:gd name="adj1" fmla="val -231012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E77DF7C-F3FD-4B15-A26A-26B3D93242B6}"/>
              </a:ext>
            </a:extLst>
          </p:cNvPr>
          <p:cNvSpPr/>
          <p:nvPr/>
        </p:nvSpPr>
        <p:spPr>
          <a:xfrm>
            <a:off x="6845610" y="4447848"/>
            <a:ext cx="2490750" cy="350772"/>
          </a:xfrm>
          <a:custGeom>
            <a:avLst/>
            <a:gdLst>
              <a:gd name="connsiteX0" fmla="*/ 0 w 2490750"/>
              <a:gd name="connsiteY0" fmla="*/ 58463 h 350772"/>
              <a:gd name="connsiteX1" fmla="*/ 58463 w 2490750"/>
              <a:gd name="connsiteY1" fmla="*/ 0 h 350772"/>
              <a:gd name="connsiteX2" fmla="*/ 699395 w 2490750"/>
              <a:gd name="connsiteY2" fmla="*/ 0 h 350772"/>
              <a:gd name="connsiteX3" fmla="*/ 1340328 w 2490750"/>
              <a:gd name="connsiteY3" fmla="*/ 0 h 350772"/>
              <a:gd name="connsiteX4" fmla="*/ 2432287 w 2490750"/>
              <a:gd name="connsiteY4" fmla="*/ 0 h 350772"/>
              <a:gd name="connsiteX5" fmla="*/ 2490750 w 2490750"/>
              <a:gd name="connsiteY5" fmla="*/ 58463 h 350772"/>
              <a:gd name="connsiteX6" fmla="*/ 2490750 w 2490750"/>
              <a:gd name="connsiteY6" fmla="*/ 292309 h 350772"/>
              <a:gd name="connsiteX7" fmla="*/ 2432287 w 2490750"/>
              <a:gd name="connsiteY7" fmla="*/ 350772 h 350772"/>
              <a:gd name="connsiteX8" fmla="*/ 1791355 w 2490750"/>
              <a:gd name="connsiteY8" fmla="*/ 350772 h 350772"/>
              <a:gd name="connsiteX9" fmla="*/ 1221637 w 2490750"/>
              <a:gd name="connsiteY9" fmla="*/ 350772 h 350772"/>
              <a:gd name="connsiteX10" fmla="*/ 675657 w 2490750"/>
              <a:gd name="connsiteY10" fmla="*/ 350772 h 350772"/>
              <a:gd name="connsiteX11" fmla="*/ 58463 w 2490750"/>
              <a:gd name="connsiteY11" fmla="*/ 350772 h 350772"/>
              <a:gd name="connsiteX12" fmla="*/ 0 w 2490750"/>
              <a:gd name="connsiteY12" fmla="*/ 292309 h 350772"/>
              <a:gd name="connsiteX13" fmla="*/ 0 w 2490750"/>
              <a:gd name="connsiteY13" fmla="*/ 58463 h 35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90750" h="350772" extrusionOk="0">
                <a:moveTo>
                  <a:pt x="0" y="58463"/>
                </a:moveTo>
                <a:cubicBezTo>
                  <a:pt x="-1372" y="20173"/>
                  <a:pt x="27138" y="-3156"/>
                  <a:pt x="58463" y="0"/>
                </a:cubicBezTo>
                <a:cubicBezTo>
                  <a:pt x="229516" y="-10294"/>
                  <a:pt x="460520" y="-11679"/>
                  <a:pt x="699395" y="0"/>
                </a:cubicBezTo>
                <a:cubicBezTo>
                  <a:pt x="938270" y="11679"/>
                  <a:pt x="1070836" y="-27993"/>
                  <a:pt x="1340328" y="0"/>
                </a:cubicBezTo>
                <a:cubicBezTo>
                  <a:pt x="1609820" y="27993"/>
                  <a:pt x="1953496" y="-554"/>
                  <a:pt x="2432287" y="0"/>
                </a:cubicBezTo>
                <a:cubicBezTo>
                  <a:pt x="2466660" y="3242"/>
                  <a:pt x="2492090" y="29083"/>
                  <a:pt x="2490750" y="58463"/>
                </a:cubicBezTo>
                <a:cubicBezTo>
                  <a:pt x="2487033" y="134771"/>
                  <a:pt x="2479866" y="224450"/>
                  <a:pt x="2490750" y="292309"/>
                </a:cubicBezTo>
                <a:cubicBezTo>
                  <a:pt x="2487483" y="330944"/>
                  <a:pt x="2462654" y="344617"/>
                  <a:pt x="2432287" y="350772"/>
                </a:cubicBezTo>
                <a:cubicBezTo>
                  <a:pt x="2275572" y="381881"/>
                  <a:pt x="2078800" y="345107"/>
                  <a:pt x="1791355" y="350772"/>
                </a:cubicBezTo>
                <a:cubicBezTo>
                  <a:pt x="1503910" y="356437"/>
                  <a:pt x="1344183" y="370702"/>
                  <a:pt x="1221637" y="350772"/>
                </a:cubicBezTo>
                <a:cubicBezTo>
                  <a:pt x="1099091" y="330842"/>
                  <a:pt x="909847" y="357726"/>
                  <a:pt x="675657" y="350772"/>
                </a:cubicBezTo>
                <a:cubicBezTo>
                  <a:pt x="441467" y="343818"/>
                  <a:pt x="190321" y="379457"/>
                  <a:pt x="58463" y="350772"/>
                </a:cubicBezTo>
                <a:cubicBezTo>
                  <a:pt x="27270" y="352100"/>
                  <a:pt x="-5715" y="323369"/>
                  <a:pt x="0" y="292309"/>
                </a:cubicBezTo>
                <a:cubicBezTo>
                  <a:pt x="-2682" y="226576"/>
                  <a:pt x="209" y="121206"/>
                  <a:pt x="0" y="58463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65410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4A51E7D-F16C-46EA-B2FE-1DC005547CB8}"/>
              </a:ext>
            </a:extLst>
          </p:cNvPr>
          <p:cNvSpPr/>
          <p:nvPr/>
        </p:nvSpPr>
        <p:spPr>
          <a:xfrm>
            <a:off x="5879976" y="2852936"/>
            <a:ext cx="3456384" cy="350772"/>
          </a:xfrm>
          <a:custGeom>
            <a:avLst/>
            <a:gdLst>
              <a:gd name="connsiteX0" fmla="*/ 0 w 3456384"/>
              <a:gd name="connsiteY0" fmla="*/ 58463 h 350772"/>
              <a:gd name="connsiteX1" fmla="*/ 58463 w 3456384"/>
              <a:gd name="connsiteY1" fmla="*/ 0 h 350772"/>
              <a:gd name="connsiteX2" fmla="*/ 793144 w 3456384"/>
              <a:gd name="connsiteY2" fmla="*/ 0 h 350772"/>
              <a:gd name="connsiteX3" fmla="*/ 1527825 w 3456384"/>
              <a:gd name="connsiteY3" fmla="*/ 0 h 350772"/>
              <a:gd name="connsiteX4" fmla="*/ 2229111 w 3456384"/>
              <a:gd name="connsiteY4" fmla="*/ 0 h 350772"/>
              <a:gd name="connsiteX5" fmla="*/ 3397921 w 3456384"/>
              <a:gd name="connsiteY5" fmla="*/ 0 h 350772"/>
              <a:gd name="connsiteX6" fmla="*/ 3456384 w 3456384"/>
              <a:gd name="connsiteY6" fmla="*/ 58463 h 350772"/>
              <a:gd name="connsiteX7" fmla="*/ 3456384 w 3456384"/>
              <a:gd name="connsiteY7" fmla="*/ 292309 h 350772"/>
              <a:gd name="connsiteX8" fmla="*/ 3397921 w 3456384"/>
              <a:gd name="connsiteY8" fmla="*/ 350772 h 350772"/>
              <a:gd name="connsiteX9" fmla="*/ 2730029 w 3456384"/>
              <a:gd name="connsiteY9" fmla="*/ 350772 h 350772"/>
              <a:gd name="connsiteX10" fmla="*/ 2128927 w 3456384"/>
              <a:gd name="connsiteY10" fmla="*/ 350772 h 350772"/>
              <a:gd name="connsiteX11" fmla="*/ 1394246 w 3456384"/>
              <a:gd name="connsiteY11" fmla="*/ 350772 h 350772"/>
              <a:gd name="connsiteX12" fmla="*/ 659565 w 3456384"/>
              <a:gd name="connsiteY12" fmla="*/ 350772 h 350772"/>
              <a:gd name="connsiteX13" fmla="*/ 58463 w 3456384"/>
              <a:gd name="connsiteY13" fmla="*/ 350772 h 350772"/>
              <a:gd name="connsiteX14" fmla="*/ 0 w 3456384"/>
              <a:gd name="connsiteY14" fmla="*/ 292309 h 350772"/>
              <a:gd name="connsiteX15" fmla="*/ 0 w 3456384"/>
              <a:gd name="connsiteY15" fmla="*/ 58463 h 35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56384" h="350772" extrusionOk="0">
                <a:moveTo>
                  <a:pt x="0" y="58463"/>
                </a:moveTo>
                <a:cubicBezTo>
                  <a:pt x="-1372" y="20173"/>
                  <a:pt x="27138" y="-3156"/>
                  <a:pt x="58463" y="0"/>
                </a:cubicBezTo>
                <a:cubicBezTo>
                  <a:pt x="264539" y="29704"/>
                  <a:pt x="502646" y="5309"/>
                  <a:pt x="793144" y="0"/>
                </a:cubicBezTo>
                <a:cubicBezTo>
                  <a:pt x="1083642" y="-5309"/>
                  <a:pt x="1312213" y="-13905"/>
                  <a:pt x="1527825" y="0"/>
                </a:cubicBezTo>
                <a:cubicBezTo>
                  <a:pt x="1743437" y="13905"/>
                  <a:pt x="2053312" y="27404"/>
                  <a:pt x="2229111" y="0"/>
                </a:cubicBezTo>
                <a:cubicBezTo>
                  <a:pt x="2404910" y="-27404"/>
                  <a:pt x="3079741" y="27239"/>
                  <a:pt x="3397921" y="0"/>
                </a:cubicBezTo>
                <a:cubicBezTo>
                  <a:pt x="3429377" y="-877"/>
                  <a:pt x="3457262" y="26991"/>
                  <a:pt x="3456384" y="58463"/>
                </a:cubicBezTo>
                <a:cubicBezTo>
                  <a:pt x="3452528" y="148916"/>
                  <a:pt x="3458804" y="211730"/>
                  <a:pt x="3456384" y="292309"/>
                </a:cubicBezTo>
                <a:cubicBezTo>
                  <a:pt x="3456716" y="326448"/>
                  <a:pt x="3434697" y="349234"/>
                  <a:pt x="3397921" y="350772"/>
                </a:cubicBezTo>
                <a:cubicBezTo>
                  <a:pt x="3157966" y="322530"/>
                  <a:pt x="2967435" y="339056"/>
                  <a:pt x="2730029" y="350772"/>
                </a:cubicBezTo>
                <a:cubicBezTo>
                  <a:pt x="2492623" y="362488"/>
                  <a:pt x="2370625" y="378098"/>
                  <a:pt x="2128927" y="350772"/>
                </a:cubicBezTo>
                <a:cubicBezTo>
                  <a:pt x="1887229" y="323446"/>
                  <a:pt x="1678398" y="315714"/>
                  <a:pt x="1394246" y="350772"/>
                </a:cubicBezTo>
                <a:cubicBezTo>
                  <a:pt x="1110094" y="385830"/>
                  <a:pt x="1017063" y="381364"/>
                  <a:pt x="659565" y="350772"/>
                </a:cubicBezTo>
                <a:cubicBezTo>
                  <a:pt x="302067" y="320180"/>
                  <a:pt x="187742" y="321854"/>
                  <a:pt x="58463" y="350772"/>
                </a:cubicBezTo>
                <a:cubicBezTo>
                  <a:pt x="30631" y="350655"/>
                  <a:pt x="4365" y="327792"/>
                  <a:pt x="0" y="292309"/>
                </a:cubicBezTo>
                <a:cubicBezTo>
                  <a:pt x="7110" y="221316"/>
                  <a:pt x="-1989" y="164228"/>
                  <a:pt x="0" y="58463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65410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FBE4311E-B27B-43EF-8488-DFD934344407}"/>
              </a:ext>
            </a:extLst>
          </p:cNvPr>
          <p:cNvCxnSpPr>
            <a:cxnSpLocks/>
            <a:stCxn id="18" idx="3"/>
            <a:endCxn id="17" idx="3"/>
          </p:cNvCxnSpPr>
          <p:nvPr/>
        </p:nvCxnSpPr>
        <p:spPr>
          <a:xfrm>
            <a:off x="9336360" y="3028322"/>
            <a:ext cx="12700" cy="1594912"/>
          </a:xfrm>
          <a:prstGeom prst="bentConnector3">
            <a:avLst>
              <a:gd name="adj1" fmla="val 180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DC5E91E-D60A-4A76-A8FA-E323B3502EB5}"/>
              </a:ext>
            </a:extLst>
          </p:cNvPr>
          <p:cNvSpPr/>
          <p:nvPr/>
        </p:nvSpPr>
        <p:spPr>
          <a:xfrm>
            <a:off x="3719735" y="4407805"/>
            <a:ext cx="1482639" cy="350772"/>
          </a:xfrm>
          <a:custGeom>
            <a:avLst/>
            <a:gdLst>
              <a:gd name="connsiteX0" fmla="*/ 0 w 1482639"/>
              <a:gd name="connsiteY0" fmla="*/ 58463 h 350772"/>
              <a:gd name="connsiteX1" fmla="*/ 58463 w 1482639"/>
              <a:gd name="connsiteY1" fmla="*/ 0 h 350772"/>
              <a:gd name="connsiteX2" fmla="*/ 768634 w 1482639"/>
              <a:gd name="connsiteY2" fmla="*/ 0 h 350772"/>
              <a:gd name="connsiteX3" fmla="*/ 1424176 w 1482639"/>
              <a:gd name="connsiteY3" fmla="*/ 0 h 350772"/>
              <a:gd name="connsiteX4" fmla="*/ 1482639 w 1482639"/>
              <a:gd name="connsiteY4" fmla="*/ 58463 h 350772"/>
              <a:gd name="connsiteX5" fmla="*/ 1482639 w 1482639"/>
              <a:gd name="connsiteY5" fmla="*/ 292309 h 350772"/>
              <a:gd name="connsiteX6" fmla="*/ 1424176 w 1482639"/>
              <a:gd name="connsiteY6" fmla="*/ 350772 h 350772"/>
              <a:gd name="connsiteX7" fmla="*/ 727662 w 1482639"/>
              <a:gd name="connsiteY7" fmla="*/ 350772 h 350772"/>
              <a:gd name="connsiteX8" fmla="*/ 58463 w 1482639"/>
              <a:gd name="connsiteY8" fmla="*/ 350772 h 350772"/>
              <a:gd name="connsiteX9" fmla="*/ 0 w 1482639"/>
              <a:gd name="connsiteY9" fmla="*/ 292309 h 350772"/>
              <a:gd name="connsiteX10" fmla="*/ 0 w 1482639"/>
              <a:gd name="connsiteY10" fmla="*/ 58463 h 35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82639" h="350772" extrusionOk="0">
                <a:moveTo>
                  <a:pt x="0" y="58463"/>
                </a:moveTo>
                <a:cubicBezTo>
                  <a:pt x="-1372" y="20173"/>
                  <a:pt x="27138" y="-3156"/>
                  <a:pt x="58463" y="0"/>
                </a:cubicBezTo>
                <a:cubicBezTo>
                  <a:pt x="376747" y="-4068"/>
                  <a:pt x="479105" y="-28152"/>
                  <a:pt x="768634" y="0"/>
                </a:cubicBezTo>
                <a:cubicBezTo>
                  <a:pt x="1058163" y="28152"/>
                  <a:pt x="1262670" y="-17538"/>
                  <a:pt x="1424176" y="0"/>
                </a:cubicBezTo>
                <a:cubicBezTo>
                  <a:pt x="1458996" y="534"/>
                  <a:pt x="1485545" y="22086"/>
                  <a:pt x="1482639" y="58463"/>
                </a:cubicBezTo>
                <a:cubicBezTo>
                  <a:pt x="1488385" y="151846"/>
                  <a:pt x="1471664" y="205991"/>
                  <a:pt x="1482639" y="292309"/>
                </a:cubicBezTo>
                <a:cubicBezTo>
                  <a:pt x="1481609" y="326662"/>
                  <a:pt x="1449188" y="351659"/>
                  <a:pt x="1424176" y="350772"/>
                </a:cubicBezTo>
                <a:cubicBezTo>
                  <a:pt x="1266199" y="345110"/>
                  <a:pt x="998540" y="373831"/>
                  <a:pt x="727662" y="350772"/>
                </a:cubicBezTo>
                <a:cubicBezTo>
                  <a:pt x="456784" y="327713"/>
                  <a:pt x="262266" y="351818"/>
                  <a:pt x="58463" y="350772"/>
                </a:cubicBezTo>
                <a:cubicBezTo>
                  <a:pt x="29544" y="351282"/>
                  <a:pt x="-4315" y="329298"/>
                  <a:pt x="0" y="292309"/>
                </a:cubicBezTo>
                <a:cubicBezTo>
                  <a:pt x="-454" y="207061"/>
                  <a:pt x="-3102" y="137043"/>
                  <a:pt x="0" y="58463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65410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0132F57B-6E87-43E9-A469-ADD4F09427F1}"/>
              </a:ext>
            </a:extLst>
          </p:cNvPr>
          <p:cNvSpPr/>
          <p:nvPr/>
        </p:nvSpPr>
        <p:spPr>
          <a:xfrm>
            <a:off x="5795268" y="3140968"/>
            <a:ext cx="2107283" cy="350772"/>
          </a:xfrm>
          <a:custGeom>
            <a:avLst/>
            <a:gdLst>
              <a:gd name="connsiteX0" fmla="*/ 0 w 2107283"/>
              <a:gd name="connsiteY0" fmla="*/ 58463 h 350772"/>
              <a:gd name="connsiteX1" fmla="*/ 58463 w 2107283"/>
              <a:gd name="connsiteY1" fmla="*/ 0 h 350772"/>
              <a:gd name="connsiteX2" fmla="*/ 761722 w 2107283"/>
              <a:gd name="connsiteY2" fmla="*/ 0 h 350772"/>
              <a:gd name="connsiteX3" fmla="*/ 1464982 w 2107283"/>
              <a:gd name="connsiteY3" fmla="*/ 0 h 350772"/>
              <a:gd name="connsiteX4" fmla="*/ 2048820 w 2107283"/>
              <a:gd name="connsiteY4" fmla="*/ 0 h 350772"/>
              <a:gd name="connsiteX5" fmla="*/ 2107283 w 2107283"/>
              <a:gd name="connsiteY5" fmla="*/ 58463 h 350772"/>
              <a:gd name="connsiteX6" fmla="*/ 2107283 w 2107283"/>
              <a:gd name="connsiteY6" fmla="*/ 292309 h 350772"/>
              <a:gd name="connsiteX7" fmla="*/ 2048820 w 2107283"/>
              <a:gd name="connsiteY7" fmla="*/ 350772 h 350772"/>
              <a:gd name="connsiteX8" fmla="*/ 1345561 w 2107283"/>
              <a:gd name="connsiteY8" fmla="*/ 350772 h 350772"/>
              <a:gd name="connsiteX9" fmla="*/ 702012 w 2107283"/>
              <a:gd name="connsiteY9" fmla="*/ 350772 h 350772"/>
              <a:gd name="connsiteX10" fmla="*/ 58463 w 2107283"/>
              <a:gd name="connsiteY10" fmla="*/ 350772 h 350772"/>
              <a:gd name="connsiteX11" fmla="*/ 0 w 2107283"/>
              <a:gd name="connsiteY11" fmla="*/ 292309 h 350772"/>
              <a:gd name="connsiteX12" fmla="*/ 0 w 2107283"/>
              <a:gd name="connsiteY12" fmla="*/ 58463 h 35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07283" h="350772" extrusionOk="0">
                <a:moveTo>
                  <a:pt x="0" y="58463"/>
                </a:moveTo>
                <a:cubicBezTo>
                  <a:pt x="-1372" y="20173"/>
                  <a:pt x="27138" y="-3156"/>
                  <a:pt x="58463" y="0"/>
                </a:cubicBezTo>
                <a:cubicBezTo>
                  <a:pt x="229960" y="35055"/>
                  <a:pt x="532117" y="-2631"/>
                  <a:pt x="761722" y="0"/>
                </a:cubicBezTo>
                <a:cubicBezTo>
                  <a:pt x="991327" y="2631"/>
                  <a:pt x="1279856" y="26950"/>
                  <a:pt x="1464982" y="0"/>
                </a:cubicBezTo>
                <a:cubicBezTo>
                  <a:pt x="1650108" y="-26950"/>
                  <a:pt x="1807796" y="25629"/>
                  <a:pt x="2048820" y="0"/>
                </a:cubicBezTo>
                <a:cubicBezTo>
                  <a:pt x="2083193" y="3242"/>
                  <a:pt x="2108623" y="29083"/>
                  <a:pt x="2107283" y="58463"/>
                </a:cubicBezTo>
                <a:cubicBezTo>
                  <a:pt x="2103566" y="134771"/>
                  <a:pt x="2096399" y="224450"/>
                  <a:pt x="2107283" y="292309"/>
                </a:cubicBezTo>
                <a:cubicBezTo>
                  <a:pt x="2104016" y="330944"/>
                  <a:pt x="2079187" y="344617"/>
                  <a:pt x="2048820" y="350772"/>
                </a:cubicBezTo>
                <a:cubicBezTo>
                  <a:pt x="1763434" y="357173"/>
                  <a:pt x="1660998" y="382769"/>
                  <a:pt x="1345561" y="350772"/>
                </a:cubicBezTo>
                <a:cubicBezTo>
                  <a:pt x="1030124" y="318775"/>
                  <a:pt x="1005829" y="379885"/>
                  <a:pt x="702012" y="350772"/>
                </a:cubicBezTo>
                <a:cubicBezTo>
                  <a:pt x="398195" y="321659"/>
                  <a:pt x="225325" y="371658"/>
                  <a:pt x="58463" y="350772"/>
                </a:cubicBezTo>
                <a:cubicBezTo>
                  <a:pt x="19861" y="352779"/>
                  <a:pt x="1007" y="324316"/>
                  <a:pt x="0" y="292309"/>
                </a:cubicBezTo>
                <a:cubicBezTo>
                  <a:pt x="565" y="243077"/>
                  <a:pt x="-8566" y="105891"/>
                  <a:pt x="0" y="58463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65410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C748E1D8-60DE-45B8-8315-623406BFDBCE}"/>
              </a:ext>
            </a:extLst>
          </p:cNvPr>
          <p:cNvCxnSpPr>
            <a:cxnSpLocks/>
            <a:stCxn id="25" idx="3"/>
            <a:endCxn id="24" idx="3"/>
          </p:cNvCxnSpPr>
          <p:nvPr/>
        </p:nvCxnSpPr>
        <p:spPr>
          <a:xfrm flipH="1">
            <a:off x="5202374" y="3316354"/>
            <a:ext cx="2700177" cy="1266837"/>
          </a:xfrm>
          <a:prstGeom prst="bentConnector3">
            <a:avLst>
              <a:gd name="adj1" fmla="val -8466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C8B2C298-B0E7-40F6-97CE-9DAB4A5CFD27}"/>
              </a:ext>
            </a:extLst>
          </p:cNvPr>
          <p:cNvSpPr/>
          <p:nvPr/>
        </p:nvSpPr>
        <p:spPr>
          <a:xfrm>
            <a:off x="5795268" y="3417429"/>
            <a:ext cx="2107283" cy="350772"/>
          </a:xfrm>
          <a:custGeom>
            <a:avLst/>
            <a:gdLst>
              <a:gd name="connsiteX0" fmla="*/ 0 w 2107283"/>
              <a:gd name="connsiteY0" fmla="*/ 58463 h 350772"/>
              <a:gd name="connsiteX1" fmla="*/ 58463 w 2107283"/>
              <a:gd name="connsiteY1" fmla="*/ 0 h 350772"/>
              <a:gd name="connsiteX2" fmla="*/ 761722 w 2107283"/>
              <a:gd name="connsiteY2" fmla="*/ 0 h 350772"/>
              <a:gd name="connsiteX3" fmla="*/ 1464982 w 2107283"/>
              <a:gd name="connsiteY3" fmla="*/ 0 h 350772"/>
              <a:gd name="connsiteX4" fmla="*/ 2048820 w 2107283"/>
              <a:gd name="connsiteY4" fmla="*/ 0 h 350772"/>
              <a:gd name="connsiteX5" fmla="*/ 2107283 w 2107283"/>
              <a:gd name="connsiteY5" fmla="*/ 58463 h 350772"/>
              <a:gd name="connsiteX6" fmla="*/ 2107283 w 2107283"/>
              <a:gd name="connsiteY6" fmla="*/ 292309 h 350772"/>
              <a:gd name="connsiteX7" fmla="*/ 2048820 w 2107283"/>
              <a:gd name="connsiteY7" fmla="*/ 350772 h 350772"/>
              <a:gd name="connsiteX8" fmla="*/ 1345561 w 2107283"/>
              <a:gd name="connsiteY8" fmla="*/ 350772 h 350772"/>
              <a:gd name="connsiteX9" fmla="*/ 702012 w 2107283"/>
              <a:gd name="connsiteY9" fmla="*/ 350772 h 350772"/>
              <a:gd name="connsiteX10" fmla="*/ 58463 w 2107283"/>
              <a:gd name="connsiteY10" fmla="*/ 350772 h 350772"/>
              <a:gd name="connsiteX11" fmla="*/ 0 w 2107283"/>
              <a:gd name="connsiteY11" fmla="*/ 292309 h 350772"/>
              <a:gd name="connsiteX12" fmla="*/ 0 w 2107283"/>
              <a:gd name="connsiteY12" fmla="*/ 58463 h 35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07283" h="350772" extrusionOk="0">
                <a:moveTo>
                  <a:pt x="0" y="58463"/>
                </a:moveTo>
                <a:cubicBezTo>
                  <a:pt x="-1372" y="20173"/>
                  <a:pt x="27138" y="-3156"/>
                  <a:pt x="58463" y="0"/>
                </a:cubicBezTo>
                <a:cubicBezTo>
                  <a:pt x="229960" y="35055"/>
                  <a:pt x="532117" y="-2631"/>
                  <a:pt x="761722" y="0"/>
                </a:cubicBezTo>
                <a:cubicBezTo>
                  <a:pt x="991327" y="2631"/>
                  <a:pt x="1279856" y="26950"/>
                  <a:pt x="1464982" y="0"/>
                </a:cubicBezTo>
                <a:cubicBezTo>
                  <a:pt x="1650108" y="-26950"/>
                  <a:pt x="1807796" y="25629"/>
                  <a:pt x="2048820" y="0"/>
                </a:cubicBezTo>
                <a:cubicBezTo>
                  <a:pt x="2083193" y="3242"/>
                  <a:pt x="2108623" y="29083"/>
                  <a:pt x="2107283" y="58463"/>
                </a:cubicBezTo>
                <a:cubicBezTo>
                  <a:pt x="2103566" y="134771"/>
                  <a:pt x="2096399" y="224450"/>
                  <a:pt x="2107283" y="292309"/>
                </a:cubicBezTo>
                <a:cubicBezTo>
                  <a:pt x="2104016" y="330944"/>
                  <a:pt x="2079187" y="344617"/>
                  <a:pt x="2048820" y="350772"/>
                </a:cubicBezTo>
                <a:cubicBezTo>
                  <a:pt x="1763434" y="357173"/>
                  <a:pt x="1660998" y="382769"/>
                  <a:pt x="1345561" y="350772"/>
                </a:cubicBezTo>
                <a:cubicBezTo>
                  <a:pt x="1030124" y="318775"/>
                  <a:pt x="1005829" y="379885"/>
                  <a:pt x="702012" y="350772"/>
                </a:cubicBezTo>
                <a:cubicBezTo>
                  <a:pt x="398195" y="321659"/>
                  <a:pt x="225325" y="371658"/>
                  <a:pt x="58463" y="350772"/>
                </a:cubicBezTo>
                <a:cubicBezTo>
                  <a:pt x="19861" y="352779"/>
                  <a:pt x="1007" y="324316"/>
                  <a:pt x="0" y="292309"/>
                </a:cubicBezTo>
                <a:cubicBezTo>
                  <a:pt x="565" y="243077"/>
                  <a:pt x="-8566" y="105891"/>
                  <a:pt x="0" y="58463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65410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52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3" grpId="0" animBg="1"/>
      <p:bldP spid="13" grpId="1" animBg="1"/>
      <p:bldP spid="17" grpId="0" animBg="1"/>
      <p:bldP spid="17" grpId="1" animBg="1"/>
      <p:bldP spid="18" grpId="0" animBg="1"/>
      <p:bldP spid="18" grpId="1" animBg="1"/>
      <p:bldP spid="24" grpId="0" animBg="1"/>
      <p:bldP spid="24" grpId="1" animBg="1"/>
      <p:bldP spid="25" grpId="0" animBg="1"/>
      <p:bldP spid="25" grpId="1" animBg="1"/>
      <p:bldP spid="31" grpId="0" animBg="1"/>
      <p:bldP spid="3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Selenium</a:t>
            </a:r>
            <a:r>
              <a:rPr lang="pt-BR" dirty="0"/>
              <a:t> </a:t>
            </a:r>
            <a:r>
              <a:rPr lang="pt-BR" dirty="0" err="1"/>
              <a:t>WebDriver</a:t>
            </a: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Caso a </a:t>
            </a:r>
            <a:r>
              <a:rPr lang="pt-BR" sz="1800" dirty="0" err="1"/>
              <a:t>tag</a:t>
            </a:r>
            <a:r>
              <a:rPr lang="pt-BR" sz="1800" dirty="0"/>
              <a:t> que esteja buscando não tenha id, </a:t>
            </a:r>
            <a:r>
              <a:rPr lang="pt-BR" sz="1800" dirty="0" err="1"/>
              <a:t>name</a:t>
            </a:r>
            <a:r>
              <a:rPr lang="pt-BR" sz="1800" dirty="0"/>
              <a:t> e nem </a:t>
            </a:r>
            <a:r>
              <a:rPr lang="pt-BR" sz="1800" dirty="0" err="1"/>
              <a:t>class</a:t>
            </a:r>
            <a:r>
              <a:rPr lang="pt-BR" sz="1800" dirty="0"/>
              <a:t>, é possível pegar ela pelo seu </a:t>
            </a:r>
            <a:r>
              <a:rPr lang="pt-BR" sz="1800" dirty="0" err="1"/>
              <a:t>XPath</a:t>
            </a:r>
            <a:r>
              <a:rPr lang="pt-BR" sz="1800" dirty="0"/>
              <a:t>.</a:t>
            </a:r>
          </a:p>
          <a:p>
            <a:pPr marL="109728" indent="0" algn="just">
              <a:buFont typeface="Georgia"/>
              <a:buNone/>
            </a:pPr>
            <a:endParaRPr lang="pt-BR" sz="1800" dirty="0"/>
          </a:p>
          <a:p>
            <a:pPr marL="109728" indent="0" algn="just">
              <a:buFont typeface="Georgia"/>
              <a:buNone/>
            </a:pPr>
            <a:r>
              <a:rPr lang="pt-BR" sz="1800" dirty="0"/>
              <a:t>Abre o Inspecionar elementos (</a:t>
            </a:r>
            <a:r>
              <a:rPr lang="pt-BR" sz="1800" dirty="0" err="1"/>
              <a:t>Ctrl+Shift+I</a:t>
            </a:r>
            <a:r>
              <a:rPr lang="pt-BR" sz="1800" dirty="0"/>
              <a:t>), usando o </a:t>
            </a:r>
            <a:r>
              <a:rPr lang="pt-BR" sz="1800" dirty="0" err="1"/>
              <a:t>Inspencionar</a:t>
            </a:r>
            <a:r>
              <a:rPr lang="pt-BR" sz="1800" dirty="0"/>
              <a:t> elementos escolha copiar o </a:t>
            </a:r>
            <a:r>
              <a:rPr lang="pt-BR" sz="1800" dirty="0" err="1"/>
              <a:t>XPath</a:t>
            </a:r>
            <a:endParaRPr lang="pt-BR" sz="1800" dirty="0"/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379840-9AA9-462A-B69E-DF9E3F953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3140879"/>
            <a:ext cx="10219048" cy="3600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C2AE8BB-B3F7-4D8F-A82A-38CE08425AEC}"/>
              </a:ext>
            </a:extLst>
          </p:cNvPr>
          <p:cNvSpPr txBox="1"/>
          <p:nvPr/>
        </p:nvSpPr>
        <p:spPr>
          <a:xfrm>
            <a:off x="839416" y="4756213"/>
            <a:ext cx="27398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1 – inspecionar elemento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066DBF3-F20F-4572-81ED-3B1D417C7B67}"/>
              </a:ext>
            </a:extLst>
          </p:cNvPr>
          <p:cNvSpPr txBox="1"/>
          <p:nvPr/>
        </p:nvSpPr>
        <p:spPr>
          <a:xfrm>
            <a:off x="8318611" y="3429000"/>
            <a:ext cx="25170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2 – seleciona elemento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9AD857E-5938-44A6-B5CC-31E49C267C3F}"/>
              </a:ext>
            </a:extLst>
          </p:cNvPr>
          <p:cNvSpPr txBox="1"/>
          <p:nvPr/>
        </p:nvSpPr>
        <p:spPr>
          <a:xfrm>
            <a:off x="1062233" y="6173058"/>
            <a:ext cx="32271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3 – Botão direito no elemento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827E384-40ED-4832-8E4A-49D63BC1B02B}"/>
              </a:ext>
            </a:extLst>
          </p:cNvPr>
          <p:cNvSpPr txBox="1"/>
          <p:nvPr/>
        </p:nvSpPr>
        <p:spPr>
          <a:xfrm>
            <a:off x="8585050" y="5345668"/>
            <a:ext cx="19078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4 – copiar </a:t>
            </a:r>
            <a:r>
              <a:rPr lang="pt-BR" dirty="0" err="1"/>
              <a:t>XPath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49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Selenium</a:t>
            </a:r>
            <a:r>
              <a:rPr lang="pt-BR" dirty="0"/>
              <a:t> </a:t>
            </a:r>
            <a:r>
              <a:rPr lang="pt-BR" dirty="0" err="1"/>
              <a:t>WebDriver</a:t>
            </a: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Recuperado o elemento desejado, basta agora usar as funções desejadas como: </a:t>
            </a:r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D89BF1C-14DA-43BF-BF89-6980388B79E9}"/>
              </a:ext>
            </a:extLst>
          </p:cNvPr>
          <p:cNvSpPr txBox="1"/>
          <p:nvPr/>
        </p:nvSpPr>
        <p:spPr>
          <a:xfrm>
            <a:off x="2495600" y="2564904"/>
            <a:ext cx="662473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//Digita uma informação no input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input.sendKeys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'digita um texto'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Cicla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no item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btn.click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//Recupera o texto de um paragrafo (</a:t>
            </a:r>
            <a:r>
              <a:rPr lang="pt-B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paragraph.getText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//Recupera um atributo qualquer da </a:t>
            </a:r>
            <a:r>
              <a:rPr lang="pt-B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tag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tag.getAttribute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tag.getAttribute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tag.getAttribute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0238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Praticando!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Sabendo então que o </a:t>
            </a:r>
            <a:r>
              <a:rPr lang="pt-BR" sz="1800" b="1" dirty="0" err="1"/>
              <a:t>email</a:t>
            </a:r>
            <a:r>
              <a:rPr lang="pt-BR" sz="1800" dirty="0"/>
              <a:t> para autenticar é </a:t>
            </a:r>
            <a:r>
              <a:rPr lang="pt-BR" sz="1800" u="sng" dirty="0"/>
              <a:t>teste@teste.com</a:t>
            </a:r>
            <a:r>
              <a:rPr lang="pt-BR" sz="1800" dirty="0"/>
              <a:t> e a </a:t>
            </a:r>
            <a:r>
              <a:rPr lang="pt-BR" sz="1800" b="1" dirty="0"/>
              <a:t>senha</a:t>
            </a:r>
            <a:r>
              <a:rPr lang="pt-BR" sz="1800" dirty="0"/>
              <a:t> é </a:t>
            </a:r>
            <a:r>
              <a:rPr lang="pt-BR" sz="1800" u="sng" dirty="0"/>
              <a:t>123456!</a:t>
            </a:r>
          </a:p>
          <a:p>
            <a:pPr marL="109728" indent="0" algn="just">
              <a:buFont typeface="Georgia"/>
              <a:buNone/>
            </a:pPr>
            <a:br>
              <a:rPr lang="pt-BR" sz="1800" dirty="0"/>
            </a:br>
            <a:r>
              <a:rPr lang="pt-BR" sz="1800" dirty="0"/>
              <a:t>Crie uma automação para </a:t>
            </a:r>
            <a:r>
              <a:rPr lang="pt-BR" sz="1800" dirty="0" err="1"/>
              <a:t>logar</a:t>
            </a:r>
            <a:r>
              <a:rPr lang="pt-BR" sz="1800" dirty="0"/>
              <a:t> com sucesso no sistema!</a:t>
            </a:r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1EAF7A-8D97-49C8-A58D-4865AA38CB51}"/>
              </a:ext>
            </a:extLst>
          </p:cNvPr>
          <p:cNvSpPr txBox="1"/>
          <p:nvPr/>
        </p:nvSpPr>
        <p:spPr>
          <a:xfrm>
            <a:off x="839416" y="3048049"/>
            <a:ext cx="10369152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33CC"/>
                </a:solidFill>
                <a:latin typeface="Consolas" panose="020B0609020204030204" pitchFamily="49" charset="0"/>
              </a:rPr>
              <a:t>async</a:t>
            </a:r>
            <a:r>
              <a:rPr lang="pt-BR" dirty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33CC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teste() {</a:t>
            </a:r>
          </a:p>
          <a:p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    //new 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</a:rPr>
              <a:t>Builder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().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</a:rPr>
              <a:t>forBrowser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().build() = Cria uma conexão com o navegador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33CC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latin typeface="Consolas" panose="020B0609020204030204" pitchFamily="49" charset="0"/>
              </a:rPr>
              <a:t> driver = </a:t>
            </a:r>
            <a:r>
              <a:rPr lang="pt-BR" dirty="0" err="1">
                <a:solidFill>
                  <a:srgbClr val="0033CC"/>
                </a:solidFill>
                <a:latin typeface="Consolas" panose="020B0609020204030204" pitchFamily="49" charset="0"/>
              </a:rPr>
              <a:t>await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CC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Builder</a:t>
            </a:r>
            <a:r>
              <a:rPr lang="pt-BR" dirty="0">
                <a:latin typeface="Consolas" panose="020B0609020204030204" pitchFamily="49" charset="0"/>
              </a:rPr>
              <a:t>().</a:t>
            </a:r>
            <a:r>
              <a:rPr lang="pt-BR" dirty="0" err="1">
                <a:latin typeface="Consolas" panose="020B0609020204030204" pitchFamily="49" charset="0"/>
              </a:rPr>
              <a:t>forBrowser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MicrosoftEdge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latin typeface="Consolas" panose="020B0609020204030204" pitchFamily="49" charset="0"/>
              </a:rPr>
              <a:t>).build();</a:t>
            </a:r>
          </a:p>
          <a:p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    //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</a:rPr>
              <a:t>get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 = Abre a página no link 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</a:rPr>
              <a:t>informato</a:t>
            </a:r>
            <a:endParaRPr lang="pt-B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33CC"/>
                </a:solidFill>
                <a:latin typeface="Consolas" panose="020B0609020204030204" pitchFamily="49" charset="0"/>
              </a:rPr>
              <a:t>await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driver.get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'http://selenium.cwg.services'</a:t>
            </a:r>
            <a:r>
              <a:rPr lang="pt-BR" dirty="0"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</a:p>
          <a:p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    //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</a:rPr>
              <a:t>Email</a:t>
            </a:r>
            <a:endParaRPr lang="pt-B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33CC"/>
                </a:solidFill>
                <a:latin typeface="Consolas" panose="020B0609020204030204" pitchFamily="49" charset="0"/>
              </a:rPr>
              <a:t>await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driver.findElement</a:t>
            </a:r>
            <a:r>
              <a:rPr lang="pt-BR" dirty="0">
                <a:latin typeface="Consolas" panose="020B0609020204030204" pitchFamily="49" charset="0"/>
              </a:rPr>
              <a:t>(By.id(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'input-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latin typeface="Consolas" panose="020B0609020204030204" pitchFamily="49" charset="0"/>
              </a:rPr>
              <a:t>)).</a:t>
            </a:r>
            <a:r>
              <a:rPr lang="pt-BR" dirty="0" err="1">
                <a:latin typeface="Consolas" panose="020B0609020204030204" pitchFamily="49" charset="0"/>
              </a:rPr>
              <a:t>sendKeys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'teste@teste.com'</a:t>
            </a:r>
            <a:r>
              <a:rPr lang="pt-BR" dirty="0"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    //Senha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33CC"/>
                </a:solidFill>
                <a:latin typeface="Consolas" panose="020B0609020204030204" pitchFamily="49" charset="0"/>
              </a:rPr>
              <a:t>await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driver.findElement</a:t>
            </a:r>
            <a:r>
              <a:rPr lang="pt-BR" dirty="0">
                <a:latin typeface="Consolas" panose="020B0609020204030204" pitchFamily="49" charset="0"/>
              </a:rPr>
              <a:t>(By.id(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'input-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password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latin typeface="Consolas" panose="020B0609020204030204" pitchFamily="49" charset="0"/>
              </a:rPr>
              <a:t>)).</a:t>
            </a:r>
            <a:r>
              <a:rPr lang="pt-BR" dirty="0" err="1">
                <a:latin typeface="Consolas" panose="020B0609020204030204" pitchFamily="49" charset="0"/>
              </a:rPr>
              <a:t>sendKeys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'123456'</a:t>
            </a:r>
            <a:r>
              <a:rPr lang="pt-BR" dirty="0"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    //Botão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33CC"/>
                </a:solidFill>
                <a:latin typeface="Consolas" panose="020B0609020204030204" pitchFamily="49" charset="0"/>
              </a:rPr>
              <a:t>await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driver.findElement</a:t>
            </a:r>
            <a:r>
              <a:rPr lang="pt-BR" dirty="0">
                <a:latin typeface="Consolas" panose="020B0609020204030204" pitchFamily="49" charset="0"/>
              </a:rPr>
              <a:t>(By.id(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btn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-login'</a:t>
            </a:r>
            <a:r>
              <a:rPr lang="pt-BR" dirty="0">
                <a:latin typeface="Consolas" panose="020B0609020204030204" pitchFamily="49" charset="0"/>
              </a:rPr>
              <a:t>)).click();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123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Mas estamos testando?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Georgia"/>
              <a:buNone/>
            </a:pPr>
            <a:r>
              <a:rPr lang="pt-BR" sz="1800" dirty="0"/>
              <a:t>Ainda não!</a:t>
            </a:r>
          </a:p>
          <a:p>
            <a:pPr marL="109728" indent="0" algn="just">
              <a:buFont typeface="Georgia"/>
              <a:buNone/>
            </a:pPr>
            <a:endParaRPr lang="pt-BR" sz="1800" dirty="0"/>
          </a:p>
          <a:p>
            <a:pPr marL="109728" indent="0" algn="just">
              <a:buFont typeface="Georgia"/>
              <a:buNone/>
            </a:pPr>
            <a:r>
              <a:rPr lang="pt-BR" sz="1800" dirty="0"/>
              <a:t>Para transformar isso em teste, vamos usar o Mocha!</a:t>
            </a:r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pic>
        <p:nvPicPr>
          <p:cNvPr id="4" name="Picture 10" descr="Discussion of Testing in parallel with Mocha v8.0.0 - DEV Community">
            <a:extLst>
              <a:ext uri="{FF2B5EF4-FFF2-40B4-BE49-F238E27FC236}">
                <a16:creationId xmlns:a16="http://schemas.microsoft.com/office/drawing/2014/main" id="{1E1DD6C3-3025-4173-A81A-933791183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39" y="3266728"/>
            <a:ext cx="548632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37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iscussion of Testing in parallel with Mocha v8.0.0 - DEV Community">
            <a:extLst>
              <a:ext uri="{FF2B5EF4-FFF2-40B4-BE49-F238E27FC236}">
                <a16:creationId xmlns:a16="http://schemas.microsoft.com/office/drawing/2014/main" id="{D7D60A01-3EC6-4FE5-9B95-52AA168AA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39" y="2060848"/>
            <a:ext cx="548632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23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o Mocha JS?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/>
              <a:t>O </a:t>
            </a:r>
            <a:r>
              <a:rPr lang="pt-BR" sz="1800" dirty="0" err="1"/>
              <a:t>MochaJS</a:t>
            </a:r>
            <a:r>
              <a:rPr lang="pt-BR" sz="1800" dirty="0"/>
              <a:t> é um framework </a:t>
            </a:r>
            <a:r>
              <a:rPr lang="pt-BR" sz="1800" dirty="0" err="1"/>
              <a:t>NodeJS</a:t>
            </a:r>
            <a:r>
              <a:rPr lang="pt-BR" sz="1800" dirty="0"/>
              <a:t> para testes assíncronos de forma simples!</a:t>
            </a:r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Para usarmos o mocha o primeiro passo é instalar ele globalmente:</a:t>
            </a:r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E para executar rodamos no terminal:</a:t>
            </a:r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CD0081-D5FE-4608-980D-0A013A83AC52}"/>
              </a:ext>
            </a:extLst>
          </p:cNvPr>
          <p:cNvSpPr txBox="1"/>
          <p:nvPr/>
        </p:nvSpPr>
        <p:spPr>
          <a:xfrm>
            <a:off x="4295800" y="2492896"/>
            <a:ext cx="25403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https://mochajs.org/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6CC592B-1CB9-4A75-A67E-910974614516}"/>
              </a:ext>
            </a:extLst>
          </p:cNvPr>
          <p:cNvSpPr txBox="1"/>
          <p:nvPr/>
        </p:nvSpPr>
        <p:spPr>
          <a:xfrm>
            <a:off x="4089822" y="3496652"/>
            <a:ext cx="29523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--global mocha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DEC2D6D-0B29-4CB2-8422-5F3BDADD1EEC}"/>
              </a:ext>
            </a:extLst>
          </p:cNvPr>
          <p:cNvSpPr txBox="1"/>
          <p:nvPr/>
        </p:nvSpPr>
        <p:spPr>
          <a:xfrm>
            <a:off x="4295800" y="4783504"/>
            <a:ext cx="27604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mocha nome-arquivo.js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6A0C428-2D94-4110-A5FE-7B427E09AE9F}"/>
              </a:ext>
            </a:extLst>
          </p:cNvPr>
          <p:cNvSpPr txBox="1"/>
          <p:nvPr/>
        </p:nvSpPr>
        <p:spPr>
          <a:xfrm>
            <a:off x="5375920" y="5719028"/>
            <a:ext cx="9361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mocha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1D869B-2B6E-4107-A559-B2BDB9E65AE5}"/>
              </a:ext>
            </a:extLst>
          </p:cNvPr>
          <p:cNvSpPr txBox="1"/>
          <p:nvPr/>
        </p:nvSpPr>
        <p:spPr>
          <a:xfrm>
            <a:off x="2351584" y="5294384"/>
            <a:ext cx="685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Ooou</a:t>
            </a:r>
            <a:r>
              <a:rPr lang="pt-BR" dirty="0"/>
              <a:t> caso não informe, o nome do arquivo irá buscar por test.js</a:t>
            </a:r>
          </a:p>
        </p:txBody>
      </p:sp>
    </p:spTree>
    <p:extLst>
      <p:ext uri="{BB962C8B-B14F-4D97-AF65-F5344CB8AC3E}">
        <p14:creationId xmlns:p14="http://schemas.microsoft.com/office/powerpoint/2010/main" val="55213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Mocha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/>
              <a:t>A estrutura base dos testes no mocha são dadas por:</a:t>
            </a:r>
            <a:endParaRPr lang="pt-BR" sz="1800" u="sng" dirty="0"/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2BF3904-A95D-45C5-842B-98B51B54B60D}"/>
              </a:ext>
            </a:extLst>
          </p:cNvPr>
          <p:cNvSpPr txBox="1"/>
          <p:nvPr/>
        </p:nvSpPr>
        <p:spPr>
          <a:xfrm>
            <a:off x="1775520" y="2598549"/>
            <a:ext cx="7272808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'nome do conteúdo a ser testado'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it(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'qual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teste será realizado no item'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//código o teste aqui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it(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qual teste será realizado no item'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//código do teste aqui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05726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É importante testar?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>
            <a:normAutofit/>
          </a:bodyPr>
          <a:lstStyle/>
          <a:p>
            <a:r>
              <a:rPr lang="pt-BR"/>
              <a:t>Vocês como desenvolvedores costumam gastar um tempo fazendo testes para suas aplicações? </a:t>
            </a:r>
          </a:p>
          <a:p>
            <a:endParaRPr lang="pt-BR"/>
          </a:p>
          <a:p>
            <a:r>
              <a:rPr lang="pt-BR"/>
              <a:t>Desenvolvedores costumam não fazer testes, afirmando que:</a:t>
            </a:r>
          </a:p>
          <a:p>
            <a:pPr lvl="1"/>
            <a:r>
              <a:rPr lang="pt-BR" sz="2000">
                <a:solidFill>
                  <a:schemeClr val="tx1"/>
                </a:solidFill>
              </a:rPr>
              <a:t>É chato</a:t>
            </a:r>
          </a:p>
          <a:p>
            <a:pPr lvl="1"/>
            <a:r>
              <a:rPr lang="pt-BR" sz="2000">
                <a:solidFill>
                  <a:schemeClr val="tx1"/>
                </a:solidFill>
              </a:rPr>
              <a:t>Consome tempo e eles têm prazos</a:t>
            </a:r>
          </a:p>
          <a:p>
            <a:pPr lvl="1"/>
            <a:r>
              <a:rPr lang="pt-BR" sz="2000">
                <a:solidFill>
                  <a:schemeClr val="tx1"/>
                </a:solidFill>
              </a:rPr>
              <a:t>Não sabem como ou nem sabem se quer que era possível realizar testes na programação. </a:t>
            </a:r>
          </a:p>
        </p:txBody>
      </p:sp>
      <p:pic>
        <p:nvPicPr>
          <p:cNvPr id="2050" name="Picture 2" descr="Teste ab checklist - Marcelo Toledo">
            <a:extLst>
              <a:ext uri="{FF2B5EF4-FFF2-40B4-BE49-F238E27FC236}">
                <a16:creationId xmlns:a16="http://schemas.microsoft.com/office/drawing/2014/main" id="{CBBC7145-6035-42FF-936E-D40A5ED81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7018" y="2249425"/>
            <a:ext cx="4525963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93704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Mocha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/>
              <a:t>Para as assertivas (validações), podemos usar o </a:t>
            </a:r>
            <a:r>
              <a:rPr lang="pt-BR" sz="1800" dirty="0" err="1"/>
              <a:t>assert</a:t>
            </a:r>
            <a:r>
              <a:rPr lang="pt-BR" sz="1800" dirty="0"/>
              <a:t> nas comparações:</a:t>
            </a:r>
            <a:endParaRPr lang="pt-BR" sz="1800" u="sng" dirty="0"/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9563E7-C737-472B-9FAA-DE649BA024F3}"/>
              </a:ext>
            </a:extLst>
          </p:cNvPr>
          <p:cNvSpPr txBox="1"/>
          <p:nvPr/>
        </p:nvSpPr>
        <p:spPr>
          <a:xfrm>
            <a:off x="1055440" y="2841268"/>
            <a:ext cx="10801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require(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assert.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(variavel1, variavel2); 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//Ambas </a:t>
            </a:r>
            <a:r>
              <a:rPr lang="pt-B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variaveis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tem que ser igual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assert.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notEqual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(variavel1, variavel2); 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//Ambas </a:t>
            </a:r>
            <a:r>
              <a:rPr lang="pt-B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variaveis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tem que ser diferentes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assert.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(texto,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//Valida com uma expressão regular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assert.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'mensagem erro'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//lança um erro no meio do fluxo do código testado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7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Mocha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/>
              <a:t>A estrutura base dos testes no mocha são dadas por:</a:t>
            </a:r>
            <a:endParaRPr lang="pt-BR" sz="1800" u="sng" dirty="0"/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E4AAE04-80C3-4DAD-AE58-6D2F8BD9C592}"/>
              </a:ext>
            </a:extLst>
          </p:cNvPr>
          <p:cNvSpPr txBox="1"/>
          <p:nvPr/>
        </p:nvSpPr>
        <p:spPr>
          <a:xfrm>
            <a:off x="767408" y="2420888"/>
            <a:ext cx="7704856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require(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'soma()'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it(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 função retorna o valor certo'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//Verifica se de fato o retorno da função dá 15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assert.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(soma(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it(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 função não dá sempre o mesmo valor'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//Verifica se outro valor informado não dá 15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assert.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notEqual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(soma(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276A61-CD46-4B1E-ADED-02DA3EDB384B}"/>
              </a:ext>
            </a:extLst>
          </p:cNvPr>
          <p:cNvSpPr txBox="1"/>
          <p:nvPr/>
        </p:nvSpPr>
        <p:spPr>
          <a:xfrm>
            <a:off x="7176120" y="1028366"/>
            <a:ext cx="295232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soma(a, b)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a+b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684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Praticando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589458" y="2114061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/>
              <a:t>Crie um arquivo de teste que valide se o login foi realizado com sucesso ou se falha com sucesso também caso dados sejam inseridos de forma errada!</a:t>
            </a:r>
          </a:p>
          <a:p>
            <a:pPr algn="just"/>
            <a:endParaRPr lang="pt-BR" sz="1800" u="sng" dirty="0"/>
          </a:p>
          <a:p>
            <a:pPr algn="just"/>
            <a:r>
              <a:rPr lang="pt-BR" sz="1800" dirty="0"/>
              <a:t>Dica, use a URL para saber se o login foi realizado com sucesso:</a:t>
            </a:r>
          </a:p>
          <a:p>
            <a:pPr algn="just"/>
            <a:endParaRPr lang="pt-BR" sz="1800" u="sng" dirty="0"/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8F4BCD-76EB-4817-AE4E-813C6ABE1C7A}"/>
              </a:ext>
            </a:extLst>
          </p:cNvPr>
          <p:cNvSpPr txBox="1"/>
          <p:nvPr/>
        </p:nvSpPr>
        <p:spPr>
          <a:xfrm>
            <a:off x="2927648" y="3413001"/>
            <a:ext cx="5544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driver.getCurrentUrl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44678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Praticando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609601" y="2123320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/>
              <a:t>Código:</a:t>
            </a:r>
          </a:p>
          <a:p>
            <a:pPr algn="just"/>
            <a:endParaRPr lang="pt-BR" sz="1800" u="sng" dirty="0"/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405658-F246-417C-AF29-CB39520FD5D3}"/>
              </a:ext>
            </a:extLst>
          </p:cNvPr>
          <p:cNvSpPr txBox="1"/>
          <p:nvPr/>
        </p:nvSpPr>
        <p:spPr>
          <a:xfrm>
            <a:off x="191345" y="404664"/>
            <a:ext cx="10972800" cy="634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= require(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selenium-webdriver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require(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('login', () </a:t>
            </a:r>
            <a:r>
              <a:rPr lang="pt-BR" sz="1400" b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it(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'logado com sucesso'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pt-BR" sz="1400" b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driver =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forBrowser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chrome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).build();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driver.get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'http://selenium.cwg.services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>
                <a:solidFill>
                  <a:srgbClr val="00B400"/>
                </a:solidFill>
                <a:effectLst/>
                <a:latin typeface="Consolas" panose="020B0609020204030204" pitchFamily="49" charset="0"/>
              </a:rPr>
              <a:t>//Login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driver.findElement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'input-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sendKeys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'teste@teste.com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driver.findElement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(By.id('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input-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sendKeys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'123456'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driver.findElement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-login'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)).click();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driver.getCurrentUrl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'http://selenium.cwg.services/home');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driver.quit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it 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'falha ao 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logar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pt-BR" sz="1400" b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driver =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forBrowser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chrome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).build();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driver.get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'http://selenium.cwg.services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>
                <a:solidFill>
                  <a:srgbClr val="00B400"/>
                </a:solidFill>
                <a:effectLst/>
                <a:latin typeface="Consolas" panose="020B0609020204030204" pitchFamily="49" charset="0"/>
              </a:rPr>
              <a:t>//Login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driver.findElement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'input-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sendKeys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'teste@teste.com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driver.findElement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'input-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sendKeys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'1111111111'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driver.findElement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-login'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)).click();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driver.findElement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By.xpath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('//*[@id="root"]/div/div/div/div[2]/p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'));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lang="pt-BR" sz="1400" b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(erro)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assert.fail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'Não encontrou opção'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driver.quit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65673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Bolsa do </a:t>
            </a:r>
            <a:r>
              <a:rPr lang="pt-BR" sz="6000" dirty="0" err="1"/>
              <a:t>Nanodegree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893095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Bolsa - Desafio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1F898C3-1FE6-48FD-A402-B6B6CA7FD321}"/>
              </a:ext>
            </a:extLst>
          </p:cNvPr>
          <p:cNvSpPr txBox="1">
            <a:spLocks/>
          </p:cNvSpPr>
          <p:nvPr/>
        </p:nvSpPr>
        <p:spPr>
          <a:xfrm>
            <a:off x="609601" y="2123320"/>
            <a:ext cx="10972799" cy="36912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/>
              <a:t>Enviar meu E-mail para </a:t>
            </a:r>
            <a:r>
              <a:rPr lang="pt-BR" sz="1600" dirty="0">
                <a:hlinkClick r:id="rId2"/>
              </a:rPr>
              <a:t>carloswgama@gmail.com</a:t>
            </a:r>
            <a:r>
              <a:rPr lang="pt-BR" sz="1600" dirty="0"/>
              <a:t> até </a:t>
            </a:r>
            <a:r>
              <a:rPr lang="pt-BR" sz="1600" u="sng" dirty="0"/>
              <a:t>05/11 (Sexta)</a:t>
            </a:r>
            <a:r>
              <a:rPr lang="pt-BR" sz="1600" dirty="0"/>
              <a:t>: </a:t>
            </a:r>
          </a:p>
          <a:p>
            <a:pPr lvl="1" algn="just"/>
            <a:r>
              <a:rPr lang="pt-BR" sz="1600" dirty="0"/>
              <a:t>Assunto: BOLSA – NANODEGREE – OVERSTACK</a:t>
            </a:r>
          </a:p>
          <a:p>
            <a:pPr lvl="1" algn="just"/>
            <a:r>
              <a:rPr lang="pt-BR" sz="1600" dirty="0"/>
              <a:t>Corpo: </a:t>
            </a:r>
          </a:p>
          <a:p>
            <a:pPr lvl="2" algn="just"/>
            <a:r>
              <a:rPr lang="pt-BR" sz="1600" dirty="0"/>
              <a:t>Seu nome completo</a:t>
            </a:r>
          </a:p>
          <a:p>
            <a:pPr lvl="2" algn="just"/>
            <a:r>
              <a:rPr lang="pt-BR" sz="1600" dirty="0"/>
              <a:t>Projeto no </a:t>
            </a:r>
            <a:r>
              <a:rPr lang="pt-BR" sz="1600" dirty="0" err="1"/>
              <a:t>Github</a:t>
            </a:r>
            <a:r>
              <a:rPr lang="pt-BR" sz="1600" dirty="0"/>
              <a:t> (de forma pública) contendo:</a:t>
            </a:r>
          </a:p>
          <a:p>
            <a:pPr lvl="3" algn="just"/>
            <a:r>
              <a:rPr lang="pt-BR" sz="1600" dirty="0"/>
              <a:t>Validação do Login</a:t>
            </a:r>
          </a:p>
          <a:p>
            <a:pPr lvl="3" algn="just"/>
            <a:r>
              <a:rPr lang="pt-BR" sz="1600" dirty="0"/>
              <a:t>Validação da Busca</a:t>
            </a:r>
          </a:p>
          <a:p>
            <a:pPr lvl="3" algn="just"/>
            <a:r>
              <a:rPr lang="pt-BR" sz="1600" dirty="0"/>
              <a:t>Validação se o produto foi adicionado no carrinho de compras</a:t>
            </a:r>
          </a:p>
          <a:p>
            <a:pPr lvl="3" algn="just"/>
            <a:endParaRPr lang="pt-BR" sz="1600" dirty="0"/>
          </a:p>
          <a:p>
            <a:pPr algn="just"/>
            <a:r>
              <a:rPr lang="pt-BR" sz="1600" dirty="0"/>
              <a:t>Para o desenvolvimento podem baixar o projeto com o comando abaixo:</a:t>
            </a:r>
          </a:p>
          <a:p>
            <a:pPr algn="just"/>
            <a:endParaRPr lang="pt-BR" sz="1600" u="sng" dirty="0"/>
          </a:p>
          <a:p>
            <a:pPr marL="109728" indent="0" algn="just">
              <a:buFont typeface="Georgia"/>
              <a:buNone/>
            </a:pPr>
            <a:endParaRPr lang="pt-BR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BA75891-0F88-4368-ABBD-664F5B5E1070}"/>
              </a:ext>
            </a:extLst>
          </p:cNvPr>
          <p:cNvSpPr txBox="1"/>
          <p:nvPr/>
        </p:nvSpPr>
        <p:spPr>
          <a:xfrm>
            <a:off x="8760296" y="764704"/>
            <a:ext cx="1656184" cy="1200329"/>
          </a:xfrm>
          <a:custGeom>
            <a:avLst/>
            <a:gdLst>
              <a:gd name="connsiteX0" fmla="*/ 0 w 1656184"/>
              <a:gd name="connsiteY0" fmla="*/ 0 h 1200329"/>
              <a:gd name="connsiteX1" fmla="*/ 568623 w 1656184"/>
              <a:gd name="connsiteY1" fmla="*/ 0 h 1200329"/>
              <a:gd name="connsiteX2" fmla="*/ 1070999 w 1656184"/>
              <a:gd name="connsiteY2" fmla="*/ 0 h 1200329"/>
              <a:gd name="connsiteX3" fmla="*/ 1656184 w 1656184"/>
              <a:gd name="connsiteY3" fmla="*/ 0 h 1200329"/>
              <a:gd name="connsiteX4" fmla="*/ 1656184 w 1656184"/>
              <a:gd name="connsiteY4" fmla="*/ 388106 h 1200329"/>
              <a:gd name="connsiteX5" fmla="*/ 1656184 w 1656184"/>
              <a:gd name="connsiteY5" fmla="*/ 800219 h 1200329"/>
              <a:gd name="connsiteX6" fmla="*/ 1656184 w 1656184"/>
              <a:gd name="connsiteY6" fmla="*/ 1200329 h 1200329"/>
              <a:gd name="connsiteX7" fmla="*/ 1120685 w 1656184"/>
              <a:gd name="connsiteY7" fmla="*/ 1200329 h 1200329"/>
              <a:gd name="connsiteX8" fmla="*/ 601747 w 1656184"/>
              <a:gd name="connsiteY8" fmla="*/ 1200329 h 1200329"/>
              <a:gd name="connsiteX9" fmla="*/ 0 w 1656184"/>
              <a:gd name="connsiteY9" fmla="*/ 1200329 h 1200329"/>
              <a:gd name="connsiteX10" fmla="*/ 0 w 1656184"/>
              <a:gd name="connsiteY10" fmla="*/ 776213 h 1200329"/>
              <a:gd name="connsiteX11" fmla="*/ 0 w 1656184"/>
              <a:gd name="connsiteY11" fmla="*/ 376103 h 1200329"/>
              <a:gd name="connsiteX12" fmla="*/ 0 w 1656184"/>
              <a:gd name="connsiteY12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6184" h="1200329" fill="none" extrusionOk="0">
                <a:moveTo>
                  <a:pt x="0" y="0"/>
                </a:moveTo>
                <a:cubicBezTo>
                  <a:pt x="204108" y="-42692"/>
                  <a:pt x="372117" y="29338"/>
                  <a:pt x="568623" y="0"/>
                </a:cubicBezTo>
                <a:cubicBezTo>
                  <a:pt x="765129" y="-29338"/>
                  <a:pt x="872879" y="59844"/>
                  <a:pt x="1070999" y="0"/>
                </a:cubicBezTo>
                <a:cubicBezTo>
                  <a:pt x="1269119" y="-59844"/>
                  <a:pt x="1426816" y="6826"/>
                  <a:pt x="1656184" y="0"/>
                </a:cubicBezTo>
                <a:cubicBezTo>
                  <a:pt x="1691927" y="168523"/>
                  <a:pt x="1651062" y="283407"/>
                  <a:pt x="1656184" y="388106"/>
                </a:cubicBezTo>
                <a:cubicBezTo>
                  <a:pt x="1661306" y="492805"/>
                  <a:pt x="1642159" y="655020"/>
                  <a:pt x="1656184" y="800219"/>
                </a:cubicBezTo>
                <a:cubicBezTo>
                  <a:pt x="1670209" y="945418"/>
                  <a:pt x="1617004" y="1054012"/>
                  <a:pt x="1656184" y="1200329"/>
                </a:cubicBezTo>
                <a:cubicBezTo>
                  <a:pt x="1523250" y="1203821"/>
                  <a:pt x="1324248" y="1186787"/>
                  <a:pt x="1120685" y="1200329"/>
                </a:cubicBezTo>
                <a:cubicBezTo>
                  <a:pt x="917122" y="1213871"/>
                  <a:pt x="710329" y="1182724"/>
                  <a:pt x="601747" y="1200329"/>
                </a:cubicBezTo>
                <a:cubicBezTo>
                  <a:pt x="493165" y="1217934"/>
                  <a:pt x="275880" y="1140370"/>
                  <a:pt x="0" y="1200329"/>
                </a:cubicBezTo>
                <a:cubicBezTo>
                  <a:pt x="-46221" y="1098723"/>
                  <a:pt x="49639" y="876726"/>
                  <a:pt x="0" y="776213"/>
                </a:cubicBezTo>
                <a:cubicBezTo>
                  <a:pt x="-49639" y="675700"/>
                  <a:pt x="14248" y="545577"/>
                  <a:pt x="0" y="376103"/>
                </a:cubicBezTo>
                <a:cubicBezTo>
                  <a:pt x="-14248" y="206629"/>
                  <a:pt x="30046" y="119499"/>
                  <a:pt x="0" y="0"/>
                </a:cubicBezTo>
                <a:close/>
              </a:path>
              <a:path w="1656184" h="1200329" stroke="0" extrusionOk="0">
                <a:moveTo>
                  <a:pt x="0" y="0"/>
                </a:moveTo>
                <a:cubicBezTo>
                  <a:pt x="134319" y="-21796"/>
                  <a:pt x="365918" y="52130"/>
                  <a:pt x="502376" y="0"/>
                </a:cubicBezTo>
                <a:cubicBezTo>
                  <a:pt x="638834" y="-52130"/>
                  <a:pt x="792191" y="27634"/>
                  <a:pt x="1070999" y="0"/>
                </a:cubicBezTo>
                <a:cubicBezTo>
                  <a:pt x="1349807" y="-27634"/>
                  <a:pt x="1466269" y="40212"/>
                  <a:pt x="1656184" y="0"/>
                </a:cubicBezTo>
                <a:cubicBezTo>
                  <a:pt x="1656900" y="108639"/>
                  <a:pt x="1631170" y="240292"/>
                  <a:pt x="1656184" y="376103"/>
                </a:cubicBezTo>
                <a:cubicBezTo>
                  <a:pt x="1681198" y="511914"/>
                  <a:pt x="1630024" y="600660"/>
                  <a:pt x="1656184" y="764209"/>
                </a:cubicBezTo>
                <a:cubicBezTo>
                  <a:pt x="1682344" y="927758"/>
                  <a:pt x="1613442" y="1013117"/>
                  <a:pt x="1656184" y="1200329"/>
                </a:cubicBezTo>
                <a:cubicBezTo>
                  <a:pt x="1544503" y="1252908"/>
                  <a:pt x="1299936" y="1142400"/>
                  <a:pt x="1120685" y="1200329"/>
                </a:cubicBezTo>
                <a:cubicBezTo>
                  <a:pt x="941434" y="1258258"/>
                  <a:pt x="790894" y="1159567"/>
                  <a:pt x="535499" y="1200329"/>
                </a:cubicBezTo>
                <a:cubicBezTo>
                  <a:pt x="280104" y="1241091"/>
                  <a:pt x="242759" y="1164188"/>
                  <a:pt x="0" y="1200329"/>
                </a:cubicBezTo>
                <a:cubicBezTo>
                  <a:pt x="-22001" y="1119377"/>
                  <a:pt x="4839" y="929116"/>
                  <a:pt x="0" y="824226"/>
                </a:cubicBezTo>
                <a:cubicBezTo>
                  <a:pt x="-4839" y="719336"/>
                  <a:pt x="6571" y="615185"/>
                  <a:pt x="0" y="412113"/>
                </a:cubicBezTo>
                <a:cubicBezTo>
                  <a:pt x="-6571" y="209041"/>
                  <a:pt x="13688" y="17933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546928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10 Bolsas:</a:t>
            </a:r>
          </a:p>
          <a:p>
            <a:r>
              <a:rPr lang="pt-BR" dirty="0"/>
              <a:t>- 3 de 100% </a:t>
            </a:r>
          </a:p>
          <a:p>
            <a:r>
              <a:rPr lang="pt-BR" dirty="0"/>
              <a:t>- 3 de 90% </a:t>
            </a:r>
          </a:p>
          <a:p>
            <a:r>
              <a:rPr lang="pt-BR" dirty="0"/>
              <a:t>- 4 de 80%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FDC28E-5468-469F-BBFA-42BB9D71B00B}"/>
              </a:ext>
            </a:extLst>
          </p:cNvPr>
          <p:cNvSpPr txBox="1"/>
          <p:nvPr/>
        </p:nvSpPr>
        <p:spPr>
          <a:xfrm>
            <a:off x="4367808" y="822343"/>
            <a:ext cx="4680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/>
              <a:t>Bolsa </a:t>
            </a:r>
            <a:r>
              <a:rPr lang="pt-BR" sz="1800" dirty="0" err="1"/>
              <a:t>Nanodegree</a:t>
            </a:r>
            <a:r>
              <a:rPr lang="pt-BR" sz="1800" dirty="0"/>
              <a:t>:</a:t>
            </a:r>
          </a:p>
          <a:p>
            <a:pPr algn="just"/>
            <a:r>
              <a:rPr lang="pt-BR" sz="1800" dirty="0"/>
              <a:t> </a:t>
            </a:r>
            <a:r>
              <a:rPr lang="pt-BR" sz="1800" dirty="0">
                <a:hlinkClick r:id="rId3"/>
              </a:rPr>
              <a:t>https://programacao.overstack.com.br/</a:t>
            </a:r>
            <a:endParaRPr lang="pt-BR" sz="18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365FBF1-3891-4710-81A8-92255BE7EBE3}"/>
              </a:ext>
            </a:extLst>
          </p:cNvPr>
          <p:cNvSpPr txBox="1"/>
          <p:nvPr/>
        </p:nvSpPr>
        <p:spPr>
          <a:xfrm>
            <a:off x="2705862" y="5075859"/>
            <a:ext cx="678027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/>
              <a:t>git</a:t>
            </a:r>
            <a:r>
              <a:rPr lang="pt-BR" dirty="0"/>
              <a:t> clone https://github.com/CarlosWGama/js-selenium.git site</a:t>
            </a:r>
          </a:p>
          <a:p>
            <a:r>
              <a:rPr lang="pt-BR" dirty="0" err="1"/>
              <a:t>cd</a:t>
            </a:r>
            <a:r>
              <a:rPr lang="pt-BR" dirty="0"/>
              <a:t> site</a:t>
            </a:r>
          </a:p>
          <a:p>
            <a:r>
              <a:rPr lang="pt-BR" dirty="0" err="1"/>
              <a:t>git</a:t>
            </a:r>
            <a:r>
              <a:rPr lang="pt-BR" dirty="0"/>
              <a:t> checkout inicio</a:t>
            </a:r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endParaRPr lang="pt-BR" dirty="0"/>
          </a:p>
          <a:p>
            <a:r>
              <a:rPr lang="pt-BR" dirty="0" err="1"/>
              <a:t>npm</a:t>
            </a:r>
            <a:r>
              <a:rPr lang="pt-BR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328695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É importante testar?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Porém as vezes é melhor perder um pouco mais de tempo para resolver um pequeno problema, antes do serviço ser lançado do que depois que ele já foi lançado. </a:t>
            </a:r>
          </a:p>
          <a:p>
            <a:pPr algn="just"/>
            <a:endParaRPr lang="pt-BR" sz="2000" dirty="0"/>
          </a:p>
          <a:p>
            <a:pPr algn="just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3622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reto 16"/>
          <p:cNvCxnSpPr/>
          <p:nvPr/>
        </p:nvCxnSpPr>
        <p:spPr>
          <a:xfrm flipV="1">
            <a:off x="2567608" y="4077072"/>
            <a:ext cx="7272808" cy="216024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É importante testar?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Porém as vezes é melhor perder um pouco mais de tempo para resolver um pequeno problema, antes do serviço ser lançado do que depois que ele já foi lançado. </a:t>
            </a:r>
          </a:p>
          <a:p>
            <a:pPr algn="just"/>
            <a:endParaRPr lang="pt-BR" sz="1400" dirty="0"/>
          </a:p>
          <a:p>
            <a:pPr algn="just"/>
            <a:r>
              <a:rPr lang="pt-BR" sz="2000" dirty="0"/>
              <a:t>Afinal, quanto mais tarde um bug for descoberto, mais caro ele poderá ser:</a:t>
            </a:r>
          </a:p>
          <a:p>
            <a:pPr algn="just"/>
            <a:endParaRPr lang="pt-BR" sz="2000" dirty="0"/>
          </a:p>
          <a:p>
            <a:pPr algn="just"/>
            <a:endParaRPr lang="pt-BR" sz="18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67608" y="4077072"/>
            <a:ext cx="0" cy="21602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2567608" y="6237312"/>
            <a:ext cx="72728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559497" y="4077073"/>
            <a:ext cx="1027845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dirty="0"/>
              <a:t>10.000x</a:t>
            </a:r>
          </a:p>
          <a:p>
            <a:pPr algn="r">
              <a:lnSpc>
                <a:spcPct val="150000"/>
              </a:lnSpc>
            </a:pPr>
            <a:r>
              <a:rPr lang="pt-BR" dirty="0"/>
              <a:t>  1.000x</a:t>
            </a:r>
          </a:p>
          <a:p>
            <a:pPr algn="r">
              <a:lnSpc>
                <a:spcPct val="150000"/>
              </a:lnSpc>
            </a:pPr>
            <a:r>
              <a:rPr lang="pt-BR" dirty="0"/>
              <a:t>100x</a:t>
            </a:r>
          </a:p>
          <a:p>
            <a:pPr algn="r">
              <a:lnSpc>
                <a:spcPct val="150000"/>
              </a:lnSpc>
            </a:pPr>
            <a:r>
              <a:rPr lang="pt-BR" dirty="0"/>
              <a:t>10x</a:t>
            </a:r>
          </a:p>
          <a:p>
            <a:pPr algn="r">
              <a:lnSpc>
                <a:spcPct val="150000"/>
              </a:lnSpc>
            </a:pPr>
            <a:r>
              <a:rPr lang="pt-BR" dirty="0"/>
              <a:t>1x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423593" y="6237312"/>
            <a:ext cx="762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Especificação        Design            Desenvolvimento       Testes        Produção</a:t>
            </a:r>
          </a:p>
        </p:txBody>
      </p:sp>
    </p:spTree>
    <p:extLst>
      <p:ext uri="{BB962C8B-B14F-4D97-AF65-F5344CB8AC3E}">
        <p14:creationId xmlns:p14="http://schemas.microsoft.com/office/powerpoint/2010/main" val="161659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custo de um Bug!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É bem melhor tentarmos prevenir as falhas do que consertá-las após terem sido lançadas, pois um bug pode ocasionar: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dirty="0"/>
              <a:t>Mais tempo para arrumar as falhas;</a:t>
            </a:r>
          </a:p>
          <a:p>
            <a:pPr lvl="1" algn="just"/>
            <a:r>
              <a:rPr lang="pt-BR" sz="1800" dirty="0"/>
              <a:t>Maior custo para arrumá-las; </a:t>
            </a:r>
          </a:p>
          <a:p>
            <a:pPr lvl="1" algn="just"/>
            <a:r>
              <a:rPr lang="pt-BR" sz="1800" dirty="0"/>
              <a:t>Indenização, o que é custo para empresa;</a:t>
            </a:r>
          </a:p>
          <a:p>
            <a:pPr lvl="1" algn="just"/>
            <a:r>
              <a:rPr lang="pt-BR" sz="1800" dirty="0"/>
              <a:t>Reputação;</a:t>
            </a:r>
          </a:p>
          <a:p>
            <a:pPr lvl="1" algn="just"/>
            <a:r>
              <a:rPr lang="pt-BR" sz="1800" dirty="0"/>
              <a:t>Mortes;</a:t>
            </a:r>
          </a:p>
          <a:p>
            <a:pPr lvl="1" algn="just"/>
            <a:r>
              <a:rPr lang="pt-BR" sz="1800" dirty="0"/>
              <a:t>Guerras!</a:t>
            </a:r>
          </a:p>
          <a:p>
            <a:pPr lvl="1" algn="just"/>
            <a:endParaRPr lang="pt-BR" sz="1800" dirty="0"/>
          </a:p>
          <a:p>
            <a:pPr algn="just"/>
            <a:endParaRPr lang="pt-BR" sz="2000" dirty="0"/>
          </a:p>
          <a:p>
            <a:pPr algn="just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25087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Bugs que causaram prejuízos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5360" y="2249424"/>
            <a:ext cx="6408712" cy="4325112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The </a:t>
            </a:r>
            <a:r>
              <a:rPr lang="pt-BR" sz="2000" dirty="0" err="1"/>
              <a:t>Great</a:t>
            </a:r>
            <a:r>
              <a:rPr lang="pt-BR" sz="2000" dirty="0"/>
              <a:t> </a:t>
            </a:r>
            <a:r>
              <a:rPr lang="pt-BR" sz="2000" dirty="0" err="1"/>
              <a:t>Northeast</a:t>
            </a:r>
            <a:r>
              <a:rPr lang="pt-BR" sz="2000" dirty="0"/>
              <a:t> Blackout (2003)</a:t>
            </a:r>
            <a:endParaRPr lang="pt-BR" sz="1800" dirty="0"/>
          </a:p>
        </p:txBody>
      </p:sp>
      <p:sp>
        <p:nvSpPr>
          <p:cNvPr id="4" name="Retângulo 3"/>
          <p:cNvSpPr/>
          <p:nvPr/>
        </p:nvSpPr>
        <p:spPr>
          <a:xfrm>
            <a:off x="839416" y="2627297"/>
            <a:ext cx="51125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pt-BR" dirty="0"/>
              <a:t>Em 2003 um bug no Sistema de Segurança de Energia dos Estados Unido, deixou uma brecha para um ataque hacker que deixou mais de 55 milhões de pessoas sem energia.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A falha da energia também ocasionou problemas nos  setores de abastecimento de água, transporte, comunicação e industrias. Ocasionando prejuízo de 6 bilhões de dólares.  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pic>
        <p:nvPicPr>
          <p:cNvPr id="2050" name="Picture 2" descr="https://upload.wikimedia.org/wikipedia/commons/thumb/e/eb/Map_of_North_America%2C_blackout_2003.svg/300px-Map_of_North_America%2C_blackout_2003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5" y="2276872"/>
            <a:ext cx="3778505" cy="439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77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Bugs que causaram prejuízos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6134472" cy="4325112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Justiça de Califórnia (2012)</a:t>
            </a:r>
            <a:endParaRPr lang="pt-BR" sz="1800" dirty="0"/>
          </a:p>
        </p:txBody>
      </p:sp>
      <p:sp>
        <p:nvSpPr>
          <p:cNvPr id="4" name="Retângulo 3"/>
          <p:cNvSpPr/>
          <p:nvPr/>
        </p:nvSpPr>
        <p:spPr>
          <a:xfrm>
            <a:off x="1775520" y="2627296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pt-BR" dirty="0"/>
              <a:t>Um programa do tribunal de justiça da Califórnia deveria solicitar 12 pessoas para compor um júri. 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Porém o sistema convocou 1,2 mil pessoas para compor o mesmo júri.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5" y="4077073"/>
            <a:ext cx="5591497" cy="213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50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Bugs que causaram prejuízos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5360" y="2249424"/>
            <a:ext cx="6408712" cy="4325112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Hospital St. </a:t>
            </a:r>
            <a:r>
              <a:rPr lang="pt-BR" sz="2000" dirty="0" err="1"/>
              <a:t>Mary’s</a:t>
            </a:r>
            <a:r>
              <a:rPr lang="pt-BR" sz="2000" dirty="0"/>
              <a:t> </a:t>
            </a:r>
            <a:r>
              <a:rPr lang="pt-BR" sz="2000" dirty="0" err="1"/>
              <a:t>Mercy</a:t>
            </a:r>
            <a:r>
              <a:rPr lang="pt-BR" sz="2000" dirty="0"/>
              <a:t> (2002)</a:t>
            </a:r>
            <a:endParaRPr lang="pt-BR" sz="1800" dirty="0"/>
          </a:p>
        </p:txBody>
      </p:sp>
      <p:sp>
        <p:nvSpPr>
          <p:cNvPr id="4" name="Retângulo 3"/>
          <p:cNvSpPr/>
          <p:nvPr/>
        </p:nvSpPr>
        <p:spPr>
          <a:xfrm>
            <a:off x="1775520" y="2627297"/>
            <a:ext cx="8568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pt-BR" dirty="0"/>
              <a:t>O Hospital possuía um sistema que informava automaticamente ao Governo e aos parentes de um paciente, quando este falecia.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Porém devido a uma falha do sistema em 2002, o hospital lançou notificações para as famílias e ao governo da morte de seus 8,5mil pacientes.   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908" y="4200861"/>
            <a:ext cx="5149373" cy="2523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13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2465</TotalTime>
  <Words>2157</Words>
  <Application>Microsoft Office PowerPoint</Application>
  <PresentationFormat>Widescreen</PresentationFormat>
  <Paragraphs>278</Paragraphs>
  <Slides>35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1" baseType="lpstr">
      <vt:lpstr>Calibri</vt:lpstr>
      <vt:lpstr>Consolas</vt:lpstr>
      <vt:lpstr>Georgia</vt:lpstr>
      <vt:lpstr>Trebuchet MS</vt:lpstr>
      <vt:lpstr>Wingdings 2</vt:lpstr>
      <vt:lpstr>Urbano</vt:lpstr>
      <vt:lpstr>   Testes automatizados com Selenium</vt:lpstr>
      <vt:lpstr>Teste de Software</vt:lpstr>
      <vt:lpstr>É importante testar?</vt:lpstr>
      <vt:lpstr>É importante testar?</vt:lpstr>
      <vt:lpstr>É importante testar?</vt:lpstr>
      <vt:lpstr>O custo de um Bug!</vt:lpstr>
      <vt:lpstr>Bugs que causaram prejuízos</vt:lpstr>
      <vt:lpstr>Bugs que causaram prejuízos</vt:lpstr>
      <vt:lpstr>Bugs que causaram prejuízos</vt:lpstr>
      <vt:lpstr>Bugs que causaram prejuízos</vt:lpstr>
      <vt:lpstr>E como testar?</vt:lpstr>
      <vt:lpstr>E como testar?</vt:lpstr>
      <vt:lpstr>Nosso site!</vt:lpstr>
      <vt:lpstr>Versões</vt:lpstr>
      <vt:lpstr>Selenium</vt:lpstr>
      <vt:lpstr>O que é o Selenium?</vt:lpstr>
      <vt:lpstr>SeleniumIDE</vt:lpstr>
      <vt:lpstr>Selenium WebDriver</vt:lpstr>
      <vt:lpstr>Selenium WebDriver</vt:lpstr>
      <vt:lpstr>Selenium WebDriver</vt:lpstr>
      <vt:lpstr>Selenium WebDriver</vt:lpstr>
      <vt:lpstr>Selenium WebDriver</vt:lpstr>
      <vt:lpstr>Selenium WebDriver</vt:lpstr>
      <vt:lpstr>Selenium WebDriver</vt:lpstr>
      <vt:lpstr>Praticando!</vt:lpstr>
      <vt:lpstr>Mas estamos testando?</vt:lpstr>
      <vt:lpstr>Apresentação do PowerPoint</vt:lpstr>
      <vt:lpstr>O que é o Mocha JS?</vt:lpstr>
      <vt:lpstr>Mocha</vt:lpstr>
      <vt:lpstr>Mocha</vt:lpstr>
      <vt:lpstr>Mocha</vt:lpstr>
      <vt:lpstr>Praticando</vt:lpstr>
      <vt:lpstr>Praticando</vt:lpstr>
      <vt:lpstr>Bolsa do Nanodegree</vt:lpstr>
      <vt:lpstr>Bolsa - Desafio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Padrões Criacionais(Revisão)</dc:title>
  <dc:creator>Carlos W. Gama</dc:creator>
  <cp:lastModifiedBy>Carlos W. Gama</cp:lastModifiedBy>
  <cp:revision>230</cp:revision>
  <dcterms:created xsi:type="dcterms:W3CDTF">2017-03-10T13:05:03Z</dcterms:created>
  <dcterms:modified xsi:type="dcterms:W3CDTF">2021-11-01T20:46:02Z</dcterms:modified>
</cp:coreProperties>
</file>