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99" r:id="rId3"/>
    <p:sldId id="323" r:id="rId4"/>
    <p:sldId id="322" r:id="rId5"/>
    <p:sldId id="257" r:id="rId6"/>
    <p:sldId id="324" r:id="rId7"/>
    <p:sldId id="326" r:id="rId8"/>
    <p:sldId id="303" r:id="rId9"/>
    <p:sldId id="325" r:id="rId10"/>
    <p:sldId id="327" r:id="rId11"/>
    <p:sldId id="283" r:id="rId12"/>
    <p:sldId id="271" r:id="rId13"/>
    <p:sldId id="284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6" autoAdjust="0"/>
    <p:restoredTop sz="94660"/>
  </p:normalViewPr>
  <p:slideViewPr>
    <p:cSldViewPr>
      <p:cViewPr varScale="1">
        <p:scale>
          <a:sx n="64" d="100"/>
          <a:sy n="64" d="100"/>
        </p:scale>
        <p:origin x="1242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03CCA-6E00-497A-B9A3-4F710E8FF1DB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C3CE4C4-671E-4679-A2DC-73F68BDD99DB}">
      <dgm:prSet phldrT="[Texto]" custT="1"/>
      <dgm:spPr/>
      <dgm:t>
        <a:bodyPr/>
        <a:lstStyle/>
        <a:p>
          <a:pPr algn="ctr"/>
          <a:r>
            <a:rPr lang="pt-BR" sz="2400" dirty="0"/>
            <a:t>Back-</a:t>
          </a:r>
          <a:r>
            <a:rPr lang="pt-BR" sz="2400" dirty="0" err="1"/>
            <a:t>End</a:t>
          </a:r>
          <a:endParaRPr lang="pt-BR" sz="2400" dirty="0"/>
        </a:p>
      </dgm:t>
    </dgm:pt>
    <dgm:pt modelId="{1E5614AB-5F7D-4DCF-B26E-836617DF89CA}" type="parTrans" cxnId="{2AF02C4F-B7B3-4F88-BBE5-4AFE9F0017B4}">
      <dgm:prSet/>
      <dgm:spPr/>
      <dgm:t>
        <a:bodyPr/>
        <a:lstStyle/>
        <a:p>
          <a:endParaRPr lang="pt-BR"/>
        </a:p>
      </dgm:t>
    </dgm:pt>
    <dgm:pt modelId="{1A06007E-3698-4F1D-8E96-0FEE00402B76}" type="sibTrans" cxnId="{2AF02C4F-B7B3-4F88-BBE5-4AFE9F0017B4}">
      <dgm:prSet/>
      <dgm:spPr/>
      <dgm:t>
        <a:bodyPr/>
        <a:lstStyle/>
        <a:p>
          <a:endParaRPr lang="pt-BR"/>
        </a:p>
      </dgm:t>
    </dgm:pt>
    <dgm:pt modelId="{4BB5293D-82ED-4618-A51D-8B9E85772446}">
      <dgm:prSet phldrT="[Texto]"/>
      <dgm:spPr/>
      <dgm:t>
        <a:bodyPr/>
        <a:lstStyle/>
        <a:p>
          <a:r>
            <a:rPr lang="pt-BR" dirty="0"/>
            <a:t>Criando um sistema sem interface, no qual o usuário final não interage</a:t>
          </a:r>
        </a:p>
      </dgm:t>
    </dgm:pt>
    <dgm:pt modelId="{6638144C-99D3-4CD1-8D9F-046BE96F0BA6}" type="parTrans" cxnId="{0D19A919-F86A-4EF2-9C94-917189A53200}">
      <dgm:prSet/>
      <dgm:spPr/>
      <dgm:t>
        <a:bodyPr/>
        <a:lstStyle/>
        <a:p>
          <a:endParaRPr lang="pt-BR"/>
        </a:p>
      </dgm:t>
    </dgm:pt>
    <dgm:pt modelId="{CC8C3E77-AA4F-48D7-BCA5-F82525FD3C1D}" type="sibTrans" cxnId="{0D19A919-F86A-4EF2-9C94-917189A53200}">
      <dgm:prSet/>
      <dgm:spPr/>
      <dgm:t>
        <a:bodyPr/>
        <a:lstStyle/>
        <a:p>
          <a:endParaRPr lang="pt-BR"/>
        </a:p>
      </dgm:t>
    </dgm:pt>
    <dgm:pt modelId="{EBDAB11F-1CE0-41A8-9B3F-DF3CE434718F}">
      <dgm:prSet phldrT="[Texto]"/>
      <dgm:spPr/>
      <dgm:t>
        <a:bodyPr/>
        <a:lstStyle/>
        <a:p>
          <a:r>
            <a:rPr lang="pt-BR" dirty="0"/>
            <a:t>Apenas receber e envia dados por outros sistemas</a:t>
          </a:r>
        </a:p>
      </dgm:t>
    </dgm:pt>
    <dgm:pt modelId="{F28F12AF-199A-4325-A755-DCE9ED311CDF}" type="parTrans" cxnId="{C61BA463-A293-4BB1-9647-612A868C26FB}">
      <dgm:prSet/>
      <dgm:spPr/>
      <dgm:t>
        <a:bodyPr/>
        <a:lstStyle/>
        <a:p>
          <a:endParaRPr lang="pt-BR"/>
        </a:p>
      </dgm:t>
    </dgm:pt>
    <dgm:pt modelId="{41B26BF0-71B6-49E2-8220-428A08295137}" type="sibTrans" cxnId="{C61BA463-A293-4BB1-9647-612A868C26FB}">
      <dgm:prSet/>
      <dgm:spPr/>
      <dgm:t>
        <a:bodyPr/>
        <a:lstStyle/>
        <a:p>
          <a:endParaRPr lang="pt-BR"/>
        </a:p>
      </dgm:t>
    </dgm:pt>
    <dgm:pt modelId="{8A318CD5-920D-4F64-808C-5E31B044425F}">
      <dgm:prSet phldrT="[Texto]"/>
      <dgm:spPr/>
      <dgm:t>
        <a:bodyPr/>
        <a:lstStyle/>
        <a:p>
          <a:r>
            <a:rPr lang="pt-BR" dirty="0"/>
            <a:t>Cuida dos dados do sistema com banco de dados e regras de segurança</a:t>
          </a:r>
        </a:p>
      </dgm:t>
    </dgm:pt>
    <dgm:pt modelId="{78A9C95A-A4AC-4732-9789-002F534A9D89}" type="parTrans" cxnId="{8C630A8F-A568-4963-B1BD-FCCA67DDFDF5}">
      <dgm:prSet/>
      <dgm:spPr/>
      <dgm:t>
        <a:bodyPr/>
        <a:lstStyle/>
        <a:p>
          <a:endParaRPr lang="pt-BR"/>
        </a:p>
      </dgm:t>
    </dgm:pt>
    <dgm:pt modelId="{8C4B4FE9-CA24-4CEC-A126-DD9CC8EE328D}" type="sibTrans" cxnId="{8C630A8F-A568-4963-B1BD-FCCA67DDFDF5}">
      <dgm:prSet/>
      <dgm:spPr/>
      <dgm:t>
        <a:bodyPr/>
        <a:lstStyle/>
        <a:p>
          <a:endParaRPr lang="pt-BR"/>
        </a:p>
      </dgm:t>
    </dgm:pt>
    <dgm:pt modelId="{AF134A6F-467D-430F-8A1C-DDE41D0D42E1}">
      <dgm:prSet phldrT="[Texto]" custT="1"/>
      <dgm:spPr/>
      <dgm:t>
        <a:bodyPr/>
        <a:lstStyle/>
        <a:p>
          <a:pPr algn="ctr"/>
          <a:r>
            <a:rPr lang="pt-BR" sz="2400" dirty="0"/>
            <a:t>Front-</a:t>
          </a:r>
          <a:r>
            <a:rPr lang="pt-BR" sz="2400" dirty="0" err="1"/>
            <a:t>End</a:t>
          </a:r>
          <a:endParaRPr lang="pt-BR" sz="2400" dirty="0"/>
        </a:p>
      </dgm:t>
    </dgm:pt>
    <dgm:pt modelId="{303B147E-17B5-4D99-AB37-47EB5CD8A673}" type="parTrans" cxnId="{2155CB8D-82B0-402C-BA15-A10B963DA7A2}">
      <dgm:prSet/>
      <dgm:spPr/>
      <dgm:t>
        <a:bodyPr/>
        <a:lstStyle/>
        <a:p>
          <a:endParaRPr lang="pt-BR"/>
        </a:p>
      </dgm:t>
    </dgm:pt>
    <dgm:pt modelId="{99BDCB1C-2D81-4BEA-BE04-05D07A5AC753}" type="sibTrans" cxnId="{2155CB8D-82B0-402C-BA15-A10B963DA7A2}">
      <dgm:prSet/>
      <dgm:spPr/>
      <dgm:t>
        <a:bodyPr/>
        <a:lstStyle/>
        <a:p>
          <a:endParaRPr lang="pt-BR"/>
        </a:p>
      </dgm:t>
    </dgm:pt>
    <dgm:pt modelId="{C756B6AC-3FAC-465F-A690-9D4E10C54225}">
      <dgm:prSet phldrT="[Texto]"/>
      <dgm:spPr/>
      <dgm:t>
        <a:bodyPr/>
        <a:lstStyle/>
        <a:p>
          <a:r>
            <a:rPr lang="pt-BR" dirty="0"/>
            <a:t>É a parte visual e de interação do usuário final com o sistema</a:t>
          </a:r>
        </a:p>
      </dgm:t>
    </dgm:pt>
    <dgm:pt modelId="{BE23BCA0-B95D-4089-90A5-3AADAF29969C}" type="parTrans" cxnId="{2E94DFE1-1C16-443C-B92F-6E32E389BFA8}">
      <dgm:prSet/>
      <dgm:spPr/>
      <dgm:t>
        <a:bodyPr/>
        <a:lstStyle/>
        <a:p>
          <a:endParaRPr lang="pt-BR"/>
        </a:p>
      </dgm:t>
    </dgm:pt>
    <dgm:pt modelId="{87BF2218-CB46-4141-8B50-559C0EF71535}" type="sibTrans" cxnId="{2E94DFE1-1C16-443C-B92F-6E32E389BFA8}">
      <dgm:prSet/>
      <dgm:spPr/>
      <dgm:t>
        <a:bodyPr/>
        <a:lstStyle/>
        <a:p>
          <a:endParaRPr lang="pt-BR"/>
        </a:p>
      </dgm:t>
    </dgm:pt>
    <dgm:pt modelId="{1CBE94AB-18F0-4BEF-8DA4-DE201579C9B2}">
      <dgm:prSet phldrT="[Texto]"/>
      <dgm:spPr/>
      <dgm:t>
        <a:bodyPr/>
        <a:lstStyle/>
        <a:p>
          <a:r>
            <a:rPr lang="pt-BR" dirty="0"/>
            <a:t>Envolve tecnologias como </a:t>
          </a:r>
          <a:r>
            <a:rPr lang="pt-BR" dirty="0" err="1"/>
            <a:t>html</a:t>
          </a:r>
          <a:r>
            <a:rPr lang="pt-BR" dirty="0"/>
            <a:t>, </a:t>
          </a:r>
          <a:r>
            <a:rPr lang="pt-BR" dirty="0" err="1"/>
            <a:t>css</a:t>
          </a:r>
          <a:r>
            <a:rPr lang="pt-BR" dirty="0"/>
            <a:t> e </a:t>
          </a:r>
          <a:r>
            <a:rPr lang="pt-BR" dirty="0" err="1"/>
            <a:t>JavaScript</a:t>
          </a:r>
          <a:endParaRPr lang="pt-BR" dirty="0"/>
        </a:p>
      </dgm:t>
    </dgm:pt>
    <dgm:pt modelId="{03D5A2C9-65A6-4F92-83EB-42CB00F47CD4}" type="parTrans" cxnId="{8B81D013-E4BB-46F8-B54C-817D42D75A60}">
      <dgm:prSet/>
      <dgm:spPr/>
      <dgm:t>
        <a:bodyPr/>
        <a:lstStyle/>
        <a:p>
          <a:endParaRPr lang="pt-BR"/>
        </a:p>
      </dgm:t>
    </dgm:pt>
    <dgm:pt modelId="{724BA4E6-39D5-4485-92D2-3C1B7A8D06D3}" type="sibTrans" cxnId="{8B81D013-E4BB-46F8-B54C-817D42D75A60}">
      <dgm:prSet/>
      <dgm:spPr/>
      <dgm:t>
        <a:bodyPr/>
        <a:lstStyle/>
        <a:p>
          <a:endParaRPr lang="pt-BR"/>
        </a:p>
      </dgm:t>
    </dgm:pt>
    <dgm:pt modelId="{6F6C7D0F-3E51-432D-916E-D1B15AF4BF6D}">
      <dgm:prSet phldrT="[Texto]"/>
      <dgm:spPr/>
      <dgm:t>
        <a:bodyPr/>
        <a:lstStyle/>
        <a:p>
          <a:r>
            <a:rPr lang="pt-BR" dirty="0"/>
            <a:t>Atualmente existem diversos frameworks para desenvolvimento Front-</a:t>
          </a:r>
          <a:r>
            <a:rPr lang="pt-BR" dirty="0" err="1"/>
            <a:t>End</a:t>
          </a:r>
          <a:endParaRPr lang="pt-BR" dirty="0"/>
        </a:p>
      </dgm:t>
    </dgm:pt>
    <dgm:pt modelId="{B977C048-5F9B-48F3-B362-883A20D57491}" type="parTrans" cxnId="{7A0E2733-0B3C-49A3-8064-3683B407F86D}">
      <dgm:prSet/>
      <dgm:spPr/>
      <dgm:t>
        <a:bodyPr/>
        <a:lstStyle/>
        <a:p>
          <a:endParaRPr lang="pt-BR"/>
        </a:p>
      </dgm:t>
    </dgm:pt>
    <dgm:pt modelId="{598D6171-621C-452A-B6EC-F06866D624C2}" type="sibTrans" cxnId="{7A0E2733-0B3C-49A3-8064-3683B407F86D}">
      <dgm:prSet/>
      <dgm:spPr/>
      <dgm:t>
        <a:bodyPr/>
        <a:lstStyle/>
        <a:p>
          <a:endParaRPr lang="pt-BR"/>
        </a:p>
      </dgm:t>
    </dgm:pt>
    <dgm:pt modelId="{4E8E4224-5652-45A3-A644-343593787A6B}">
      <dgm:prSet phldrT="[Texto]"/>
      <dgm:spPr/>
      <dgm:t>
        <a:bodyPr/>
        <a:lstStyle/>
        <a:p>
          <a:r>
            <a:rPr lang="pt-BR" dirty="0"/>
            <a:t>Pode ser feito com linguagens web em geral e temos diversos frameworks</a:t>
          </a:r>
        </a:p>
      </dgm:t>
    </dgm:pt>
    <dgm:pt modelId="{306A62D3-BDB2-4921-8166-7A55C85D19B5}" type="parTrans" cxnId="{0E471FA5-98FC-4EF2-90BC-BB1CBC003EB7}">
      <dgm:prSet/>
      <dgm:spPr/>
      <dgm:t>
        <a:bodyPr/>
        <a:lstStyle/>
        <a:p>
          <a:endParaRPr lang="pt-BR"/>
        </a:p>
      </dgm:t>
    </dgm:pt>
    <dgm:pt modelId="{79770436-60B4-463C-AB13-7627E3D8D160}" type="sibTrans" cxnId="{0E471FA5-98FC-4EF2-90BC-BB1CBC003EB7}">
      <dgm:prSet/>
      <dgm:spPr/>
      <dgm:t>
        <a:bodyPr/>
        <a:lstStyle/>
        <a:p>
          <a:endParaRPr lang="pt-BR"/>
        </a:p>
      </dgm:t>
    </dgm:pt>
    <dgm:pt modelId="{17F907F0-AADC-43B9-9D63-7725BCEB7A06}" type="pres">
      <dgm:prSet presAssocID="{B1403CCA-6E00-497A-B9A3-4F710E8FF1DB}" presName="layout" presStyleCnt="0">
        <dgm:presLayoutVars>
          <dgm:chMax/>
          <dgm:chPref/>
          <dgm:dir/>
          <dgm:resizeHandles/>
        </dgm:presLayoutVars>
      </dgm:prSet>
      <dgm:spPr/>
    </dgm:pt>
    <dgm:pt modelId="{8052B87B-3F87-4497-9D7B-3B380F00FF51}" type="pres">
      <dgm:prSet presAssocID="{2C3CE4C4-671E-4679-A2DC-73F68BDD99DB}" presName="root" presStyleCnt="0">
        <dgm:presLayoutVars>
          <dgm:chMax/>
          <dgm:chPref/>
        </dgm:presLayoutVars>
      </dgm:prSet>
      <dgm:spPr/>
    </dgm:pt>
    <dgm:pt modelId="{5F80CFE8-20B8-4374-B264-2342247B8E97}" type="pres">
      <dgm:prSet presAssocID="{2C3CE4C4-671E-4679-A2DC-73F68BDD99DB}" presName="rootComposite" presStyleCnt="0">
        <dgm:presLayoutVars/>
      </dgm:prSet>
      <dgm:spPr/>
    </dgm:pt>
    <dgm:pt modelId="{FCADCD29-448B-4569-B195-4B66A8408A9D}" type="pres">
      <dgm:prSet presAssocID="{2C3CE4C4-671E-4679-A2DC-73F68BDD99DB}" presName="ParentAccent" presStyleLbl="alignNode1" presStyleIdx="0" presStyleCnt="2"/>
      <dgm:spPr/>
    </dgm:pt>
    <dgm:pt modelId="{1FB37684-79E8-4CD9-9264-A23F836B9494}" type="pres">
      <dgm:prSet presAssocID="{2C3CE4C4-671E-4679-A2DC-73F68BDD99DB}" presName="ParentSmallAccent" presStyleLbl="fgAcc1" presStyleIdx="0" presStyleCnt="2"/>
      <dgm:spPr/>
    </dgm:pt>
    <dgm:pt modelId="{57FB8468-5EE4-4874-B53A-CAEAB04D300F}" type="pres">
      <dgm:prSet presAssocID="{2C3CE4C4-671E-4679-A2DC-73F68BDD99DB}" presName="Parent" presStyleLbl="revTx" presStyleIdx="0" presStyleCnt="9" custScaleY="32460">
        <dgm:presLayoutVars>
          <dgm:chMax/>
          <dgm:chPref val="4"/>
          <dgm:bulletEnabled val="1"/>
        </dgm:presLayoutVars>
      </dgm:prSet>
      <dgm:spPr/>
    </dgm:pt>
    <dgm:pt modelId="{877F284B-B191-4567-91B0-C981B3BE1D19}" type="pres">
      <dgm:prSet presAssocID="{2C3CE4C4-671E-4679-A2DC-73F68BDD99DB}" presName="childShape" presStyleCnt="0">
        <dgm:presLayoutVars>
          <dgm:chMax val="0"/>
          <dgm:chPref val="0"/>
        </dgm:presLayoutVars>
      </dgm:prSet>
      <dgm:spPr/>
    </dgm:pt>
    <dgm:pt modelId="{AD70000F-802A-47AA-BD8C-7B335349F673}" type="pres">
      <dgm:prSet presAssocID="{4BB5293D-82ED-4618-A51D-8B9E85772446}" presName="childComposite" presStyleCnt="0">
        <dgm:presLayoutVars>
          <dgm:chMax val="0"/>
          <dgm:chPref val="0"/>
        </dgm:presLayoutVars>
      </dgm:prSet>
      <dgm:spPr/>
    </dgm:pt>
    <dgm:pt modelId="{2F3C5772-827C-421B-93F3-E58BFAD435D9}" type="pres">
      <dgm:prSet presAssocID="{4BB5293D-82ED-4618-A51D-8B9E85772446}" presName="ChildAccent" presStyleLbl="solidFgAcc1" presStyleIdx="0" presStyleCnt="7"/>
      <dgm:spPr/>
    </dgm:pt>
    <dgm:pt modelId="{D779B075-63A4-4BD3-AE59-0E0DEA0D9A67}" type="pres">
      <dgm:prSet presAssocID="{4BB5293D-82ED-4618-A51D-8B9E85772446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AADACCDB-12A0-4FCE-8608-DA79C3196073}" type="pres">
      <dgm:prSet presAssocID="{EBDAB11F-1CE0-41A8-9B3F-DF3CE434718F}" presName="childComposite" presStyleCnt="0">
        <dgm:presLayoutVars>
          <dgm:chMax val="0"/>
          <dgm:chPref val="0"/>
        </dgm:presLayoutVars>
      </dgm:prSet>
      <dgm:spPr/>
    </dgm:pt>
    <dgm:pt modelId="{313B8D5B-231E-40D4-A7EC-1D9A2A4CD2E9}" type="pres">
      <dgm:prSet presAssocID="{EBDAB11F-1CE0-41A8-9B3F-DF3CE434718F}" presName="ChildAccent" presStyleLbl="solidFgAcc1" presStyleIdx="1" presStyleCnt="7"/>
      <dgm:spPr/>
    </dgm:pt>
    <dgm:pt modelId="{7E8C8719-3489-448D-BF96-FD01C49F9236}" type="pres">
      <dgm:prSet presAssocID="{EBDAB11F-1CE0-41A8-9B3F-DF3CE434718F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67982262-7C3C-4435-8415-46FE7D5A3F8A}" type="pres">
      <dgm:prSet presAssocID="{8A318CD5-920D-4F64-808C-5E31B044425F}" presName="childComposite" presStyleCnt="0">
        <dgm:presLayoutVars>
          <dgm:chMax val="0"/>
          <dgm:chPref val="0"/>
        </dgm:presLayoutVars>
      </dgm:prSet>
      <dgm:spPr/>
    </dgm:pt>
    <dgm:pt modelId="{83E4D9AA-4E79-4B4C-A461-E3656500C20A}" type="pres">
      <dgm:prSet presAssocID="{8A318CD5-920D-4F64-808C-5E31B044425F}" presName="ChildAccent" presStyleLbl="solidFgAcc1" presStyleIdx="2" presStyleCnt="7"/>
      <dgm:spPr/>
    </dgm:pt>
    <dgm:pt modelId="{26656180-B182-45BB-AD41-1EEA41131505}" type="pres">
      <dgm:prSet presAssocID="{8A318CD5-920D-4F64-808C-5E31B044425F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5452218-15DA-4D32-BF03-A61FA192AB18}" type="pres">
      <dgm:prSet presAssocID="{4E8E4224-5652-45A3-A644-343593787A6B}" presName="childComposite" presStyleCnt="0">
        <dgm:presLayoutVars>
          <dgm:chMax val="0"/>
          <dgm:chPref val="0"/>
        </dgm:presLayoutVars>
      </dgm:prSet>
      <dgm:spPr/>
    </dgm:pt>
    <dgm:pt modelId="{857901E1-D6C7-4866-A962-EED0EE5ABCDB}" type="pres">
      <dgm:prSet presAssocID="{4E8E4224-5652-45A3-A644-343593787A6B}" presName="ChildAccent" presStyleLbl="solidFgAcc1" presStyleIdx="3" presStyleCnt="7"/>
      <dgm:spPr/>
    </dgm:pt>
    <dgm:pt modelId="{583C5C5B-72DB-4B1B-ABE7-6D4F8AF5C66F}" type="pres">
      <dgm:prSet presAssocID="{4E8E4224-5652-45A3-A644-343593787A6B}" presName="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F7B67063-8224-4B0F-AEA2-163C6D4941E6}" type="pres">
      <dgm:prSet presAssocID="{AF134A6F-467D-430F-8A1C-DDE41D0D42E1}" presName="root" presStyleCnt="0">
        <dgm:presLayoutVars>
          <dgm:chMax/>
          <dgm:chPref/>
        </dgm:presLayoutVars>
      </dgm:prSet>
      <dgm:spPr/>
    </dgm:pt>
    <dgm:pt modelId="{04A81E68-7E58-4C29-941A-CC46B7787FAC}" type="pres">
      <dgm:prSet presAssocID="{AF134A6F-467D-430F-8A1C-DDE41D0D42E1}" presName="rootComposite" presStyleCnt="0">
        <dgm:presLayoutVars/>
      </dgm:prSet>
      <dgm:spPr/>
    </dgm:pt>
    <dgm:pt modelId="{4B5D8C5B-2E71-4E42-A132-A65378F99B9A}" type="pres">
      <dgm:prSet presAssocID="{AF134A6F-467D-430F-8A1C-DDE41D0D42E1}" presName="ParentAccent" presStyleLbl="alignNode1" presStyleIdx="1" presStyleCnt="2"/>
      <dgm:spPr/>
    </dgm:pt>
    <dgm:pt modelId="{A78FFF8D-11C9-4671-8B6F-3075C3CE9F5F}" type="pres">
      <dgm:prSet presAssocID="{AF134A6F-467D-430F-8A1C-DDE41D0D42E1}" presName="ParentSmallAccent" presStyleLbl="fgAcc1" presStyleIdx="1" presStyleCnt="2"/>
      <dgm:spPr/>
    </dgm:pt>
    <dgm:pt modelId="{5E7835F0-EE31-4D26-81FF-E322CB9D8949}" type="pres">
      <dgm:prSet presAssocID="{AF134A6F-467D-430F-8A1C-DDE41D0D42E1}" presName="Parent" presStyleLbl="revTx" presStyleIdx="5" presStyleCnt="9" custScaleY="32460">
        <dgm:presLayoutVars>
          <dgm:chMax/>
          <dgm:chPref val="4"/>
          <dgm:bulletEnabled val="1"/>
        </dgm:presLayoutVars>
      </dgm:prSet>
      <dgm:spPr/>
    </dgm:pt>
    <dgm:pt modelId="{D51D2358-809C-4875-9CD3-6CE26D910859}" type="pres">
      <dgm:prSet presAssocID="{AF134A6F-467D-430F-8A1C-DDE41D0D42E1}" presName="childShape" presStyleCnt="0">
        <dgm:presLayoutVars>
          <dgm:chMax val="0"/>
          <dgm:chPref val="0"/>
        </dgm:presLayoutVars>
      </dgm:prSet>
      <dgm:spPr/>
    </dgm:pt>
    <dgm:pt modelId="{066071B8-EFBE-477D-89B2-1B146370F4B2}" type="pres">
      <dgm:prSet presAssocID="{C756B6AC-3FAC-465F-A690-9D4E10C54225}" presName="childComposite" presStyleCnt="0">
        <dgm:presLayoutVars>
          <dgm:chMax val="0"/>
          <dgm:chPref val="0"/>
        </dgm:presLayoutVars>
      </dgm:prSet>
      <dgm:spPr/>
    </dgm:pt>
    <dgm:pt modelId="{C85ADB5F-3F3F-4807-BD65-EDA63E92A44E}" type="pres">
      <dgm:prSet presAssocID="{C756B6AC-3FAC-465F-A690-9D4E10C54225}" presName="ChildAccent" presStyleLbl="solidFgAcc1" presStyleIdx="4" presStyleCnt="7"/>
      <dgm:spPr/>
    </dgm:pt>
    <dgm:pt modelId="{D45B44D9-687B-49E3-B6E8-44E08DE5CD96}" type="pres">
      <dgm:prSet presAssocID="{C756B6AC-3FAC-465F-A690-9D4E10C54225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3D95ED5D-2FD6-4635-AF3E-1FF5D1451976}" type="pres">
      <dgm:prSet presAssocID="{1CBE94AB-18F0-4BEF-8DA4-DE201579C9B2}" presName="childComposite" presStyleCnt="0">
        <dgm:presLayoutVars>
          <dgm:chMax val="0"/>
          <dgm:chPref val="0"/>
        </dgm:presLayoutVars>
      </dgm:prSet>
      <dgm:spPr/>
    </dgm:pt>
    <dgm:pt modelId="{9342F2DF-4E3E-498F-B4A3-D90A66CBC64C}" type="pres">
      <dgm:prSet presAssocID="{1CBE94AB-18F0-4BEF-8DA4-DE201579C9B2}" presName="ChildAccent" presStyleLbl="solidFgAcc1" presStyleIdx="5" presStyleCnt="7"/>
      <dgm:spPr/>
    </dgm:pt>
    <dgm:pt modelId="{CE5440EE-A387-4EE1-8DFC-DE664863544B}" type="pres">
      <dgm:prSet presAssocID="{1CBE94AB-18F0-4BEF-8DA4-DE201579C9B2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0ADEF4D2-EDDE-441F-A6B3-8EEDD47B1498}" type="pres">
      <dgm:prSet presAssocID="{6F6C7D0F-3E51-432D-916E-D1B15AF4BF6D}" presName="childComposite" presStyleCnt="0">
        <dgm:presLayoutVars>
          <dgm:chMax val="0"/>
          <dgm:chPref val="0"/>
        </dgm:presLayoutVars>
      </dgm:prSet>
      <dgm:spPr/>
    </dgm:pt>
    <dgm:pt modelId="{27B7A5A6-5242-494B-9BD4-C33FCAB61969}" type="pres">
      <dgm:prSet presAssocID="{6F6C7D0F-3E51-432D-916E-D1B15AF4BF6D}" presName="ChildAccent" presStyleLbl="solidFgAcc1" presStyleIdx="6" presStyleCnt="7"/>
      <dgm:spPr/>
    </dgm:pt>
    <dgm:pt modelId="{9F67A5D6-644C-4289-92C0-57B012489E4C}" type="pres">
      <dgm:prSet presAssocID="{6F6C7D0F-3E51-432D-916E-D1B15AF4BF6D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8B81D013-E4BB-46F8-B54C-817D42D75A60}" srcId="{AF134A6F-467D-430F-8A1C-DDE41D0D42E1}" destId="{1CBE94AB-18F0-4BEF-8DA4-DE201579C9B2}" srcOrd="1" destOrd="0" parTransId="{03D5A2C9-65A6-4F92-83EB-42CB00F47CD4}" sibTransId="{724BA4E6-39D5-4485-92D2-3C1B7A8D06D3}"/>
    <dgm:cxn modelId="{0D19A919-F86A-4EF2-9C94-917189A53200}" srcId="{2C3CE4C4-671E-4679-A2DC-73F68BDD99DB}" destId="{4BB5293D-82ED-4618-A51D-8B9E85772446}" srcOrd="0" destOrd="0" parTransId="{6638144C-99D3-4CD1-8D9F-046BE96F0BA6}" sibTransId="{CC8C3E77-AA4F-48D7-BCA5-F82525FD3C1D}"/>
    <dgm:cxn modelId="{7A0E2733-0B3C-49A3-8064-3683B407F86D}" srcId="{AF134A6F-467D-430F-8A1C-DDE41D0D42E1}" destId="{6F6C7D0F-3E51-432D-916E-D1B15AF4BF6D}" srcOrd="2" destOrd="0" parTransId="{B977C048-5F9B-48F3-B362-883A20D57491}" sibTransId="{598D6171-621C-452A-B6EC-F06866D624C2}"/>
    <dgm:cxn modelId="{A9D3AF41-497E-4057-B2F9-33516D9DA74F}" type="presOf" srcId="{4BB5293D-82ED-4618-A51D-8B9E85772446}" destId="{D779B075-63A4-4BD3-AE59-0E0DEA0D9A67}" srcOrd="0" destOrd="0" presId="urn:microsoft.com/office/officeart/2008/layout/SquareAccentList"/>
    <dgm:cxn modelId="{C8F64543-803F-40E4-B932-9D543F2CA7D4}" type="presOf" srcId="{4E8E4224-5652-45A3-A644-343593787A6B}" destId="{583C5C5B-72DB-4B1B-ABE7-6D4F8AF5C66F}" srcOrd="0" destOrd="0" presId="urn:microsoft.com/office/officeart/2008/layout/SquareAccentList"/>
    <dgm:cxn modelId="{C61BA463-A293-4BB1-9647-612A868C26FB}" srcId="{2C3CE4C4-671E-4679-A2DC-73F68BDD99DB}" destId="{EBDAB11F-1CE0-41A8-9B3F-DF3CE434718F}" srcOrd="1" destOrd="0" parTransId="{F28F12AF-199A-4325-A755-DCE9ED311CDF}" sibTransId="{41B26BF0-71B6-49E2-8220-428A08295137}"/>
    <dgm:cxn modelId="{2AF02C4F-B7B3-4F88-BBE5-4AFE9F0017B4}" srcId="{B1403CCA-6E00-497A-B9A3-4F710E8FF1DB}" destId="{2C3CE4C4-671E-4679-A2DC-73F68BDD99DB}" srcOrd="0" destOrd="0" parTransId="{1E5614AB-5F7D-4DCF-B26E-836617DF89CA}" sibTransId="{1A06007E-3698-4F1D-8E96-0FEE00402B76}"/>
    <dgm:cxn modelId="{F8399474-C98B-42A1-9380-D8C3B7DFA074}" type="presOf" srcId="{AF134A6F-467D-430F-8A1C-DDE41D0D42E1}" destId="{5E7835F0-EE31-4D26-81FF-E322CB9D8949}" srcOrd="0" destOrd="0" presId="urn:microsoft.com/office/officeart/2008/layout/SquareAccentList"/>
    <dgm:cxn modelId="{47382256-CF04-4186-AA3A-352D977A839C}" type="presOf" srcId="{2C3CE4C4-671E-4679-A2DC-73F68BDD99DB}" destId="{57FB8468-5EE4-4874-B53A-CAEAB04D300F}" srcOrd="0" destOrd="0" presId="urn:microsoft.com/office/officeart/2008/layout/SquareAccentList"/>
    <dgm:cxn modelId="{3924F77D-B2FA-4AF3-9462-4556546FDDA1}" type="presOf" srcId="{6F6C7D0F-3E51-432D-916E-D1B15AF4BF6D}" destId="{9F67A5D6-644C-4289-92C0-57B012489E4C}" srcOrd="0" destOrd="0" presId="urn:microsoft.com/office/officeart/2008/layout/SquareAccentList"/>
    <dgm:cxn modelId="{7F2BED81-23ED-4AF5-BDC0-2609662948DD}" type="presOf" srcId="{8A318CD5-920D-4F64-808C-5E31B044425F}" destId="{26656180-B182-45BB-AD41-1EEA41131505}" srcOrd="0" destOrd="0" presId="urn:microsoft.com/office/officeart/2008/layout/SquareAccentList"/>
    <dgm:cxn modelId="{2155CB8D-82B0-402C-BA15-A10B963DA7A2}" srcId="{B1403CCA-6E00-497A-B9A3-4F710E8FF1DB}" destId="{AF134A6F-467D-430F-8A1C-DDE41D0D42E1}" srcOrd="1" destOrd="0" parTransId="{303B147E-17B5-4D99-AB37-47EB5CD8A673}" sibTransId="{99BDCB1C-2D81-4BEA-BE04-05D07A5AC753}"/>
    <dgm:cxn modelId="{8C630A8F-A568-4963-B1BD-FCCA67DDFDF5}" srcId="{2C3CE4C4-671E-4679-A2DC-73F68BDD99DB}" destId="{8A318CD5-920D-4F64-808C-5E31B044425F}" srcOrd="2" destOrd="0" parTransId="{78A9C95A-A4AC-4732-9789-002F534A9D89}" sibTransId="{8C4B4FE9-CA24-4CEC-A126-DD9CC8EE328D}"/>
    <dgm:cxn modelId="{0E471FA5-98FC-4EF2-90BC-BB1CBC003EB7}" srcId="{2C3CE4C4-671E-4679-A2DC-73F68BDD99DB}" destId="{4E8E4224-5652-45A3-A644-343593787A6B}" srcOrd="3" destOrd="0" parTransId="{306A62D3-BDB2-4921-8166-7A55C85D19B5}" sibTransId="{79770436-60B4-463C-AB13-7627E3D8D160}"/>
    <dgm:cxn modelId="{572425B4-034C-4C42-89BA-A881856321E5}" type="presOf" srcId="{1CBE94AB-18F0-4BEF-8DA4-DE201579C9B2}" destId="{CE5440EE-A387-4EE1-8DFC-DE664863544B}" srcOrd="0" destOrd="0" presId="urn:microsoft.com/office/officeart/2008/layout/SquareAccentList"/>
    <dgm:cxn modelId="{51A368CC-6DAD-4746-954D-034F314CECB1}" type="presOf" srcId="{B1403CCA-6E00-497A-B9A3-4F710E8FF1DB}" destId="{17F907F0-AADC-43B9-9D63-7725BCEB7A06}" srcOrd="0" destOrd="0" presId="urn:microsoft.com/office/officeart/2008/layout/SquareAccentList"/>
    <dgm:cxn modelId="{2E94DFE1-1C16-443C-B92F-6E32E389BFA8}" srcId="{AF134A6F-467D-430F-8A1C-DDE41D0D42E1}" destId="{C756B6AC-3FAC-465F-A690-9D4E10C54225}" srcOrd="0" destOrd="0" parTransId="{BE23BCA0-B95D-4089-90A5-3AADAF29969C}" sibTransId="{87BF2218-CB46-4141-8B50-559C0EF71535}"/>
    <dgm:cxn modelId="{123947EC-F9C2-41F0-95C0-220CE211CE51}" type="presOf" srcId="{C756B6AC-3FAC-465F-A690-9D4E10C54225}" destId="{D45B44D9-687B-49E3-B6E8-44E08DE5CD96}" srcOrd="0" destOrd="0" presId="urn:microsoft.com/office/officeart/2008/layout/SquareAccentList"/>
    <dgm:cxn modelId="{BD4CEBFA-D626-4F0F-B156-B1158A8C4E99}" type="presOf" srcId="{EBDAB11F-1CE0-41A8-9B3F-DF3CE434718F}" destId="{7E8C8719-3489-448D-BF96-FD01C49F9236}" srcOrd="0" destOrd="0" presId="urn:microsoft.com/office/officeart/2008/layout/SquareAccentList"/>
    <dgm:cxn modelId="{6F009643-6875-4B5A-8161-8D05086295CE}" type="presParOf" srcId="{17F907F0-AADC-43B9-9D63-7725BCEB7A06}" destId="{8052B87B-3F87-4497-9D7B-3B380F00FF51}" srcOrd="0" destOrd="0" presId="urn:microsoft.com/office/officeart/2008/layout/SquareAccentList"/>
    <dgm:cxn modelId="{2A489E59-AE17-43DB-87FF-7CFB3C59D605}" type="presParOf" srcId="{8052B87B-3F87-4497-9D7B-3B380F00FF51}" destId="{5F80CFE8-20B8-4374-B264-2342247B8E97}" srcOrd="0" destOrd="0" presId="urn:microsoft.com/office/officeart/2008/layout/SquareAccentList"/>
    <dgm:cxn modelId="{5BB491B1-0DF3-459B-AD5D-FA3F6FCA2C67}" type="presParOf" srcId="{5F80CFE8-20B8-4374-B264-2342247B8E97}" destId="{FCADCD29-448B-4569-B195-4B66A8408A9D}" srcOrd="0" destOrd="0" presId="urn:microsoft.com/office/officeart/2008/layout/SquareAccentList"/>
    <dgm:cxn modelId="{FFEBCDB7-D45E-4AB7-9C24-76D6E6DF4B62}" type="presParOf" srcId="{5F80CFE8-20B8-4374-B264-2342247B8E97}" destId="{1FB37684-79E8-4CD9-9264-A23F836B9494}" srcOrd="1" destOrd="0" presId="urn:microsoft.com/office/officeart/2008/layout/SquareAccentList"/>
    <dgm:cxn modelId="{AF837245-FACE-490F-BE2C-DBDFDEAE8972}" type="presParOf" srcId="{5F80CFE8-20B8-4374-B264-2342247B8E97}" destId="{57FB8468-5EE4-4874-B53A-CAEAB04D300F}" srcOrd="2" destOrd="0" presId="urn:microsoft.com/office/officeart/2008/layout/SquareAccentList"/>
    <dgm:cxn modelId="{62356B30-0A4B-4DBA-AE89-96D4967D0EC8}" type="presParOf" srcId="{8052B87B-3F87-4497-9D7B-3B380F00FF51}" destId="{877F284B-B191-4567-91B0-C981B3BE1D19}" srcOrd="1" destOrd="0" presId="urn:microsoft.com/office/officeart/2008/layout/SquareAccentList"/>
    <dgm:cxn modelId="{B7CE3A2F-08A9-4FFC-9A64-427036185DF1}" type="presParOf" srcId="{877F284B-B191-4567-91B0-C981B3BE1D19}" destId="{AD70000F-802A-47AA-BD8C-7B335349F673}" srcOrd="0" destOrd="0" presId="urn:microsoft.com/office/officeart/2008/layout/SquareAccentList"/>
    <dgm:cxn modelId="{6873838D-666A-4A27-A077-FA53E020A54B}" type="presParOf" srcId="{AD70000F-802A-47AA-BD8C-7B335349F673}" destId="{2F3C5772-827C-421B-93F3-E58BFAD435D9}" srcOrd="0" destOrd="0" presId="urn:microsoft.com/office/officeart/2008/layout/SquareAccentList"/>
    <dgm:cxn modelId="{44E30042-8BA8-48AB-907C-45249F631B91}" type="presParOf" srcId="{AD70000F-802A-47AA-BD8C-7B335349F673}" destId="{D779B075-63A4-4BD3-AE59-0E0DEA0D9A67}" srcOrd="1" destOrd="0" presId="urn:microsoft.com/office/officeart/2008/layout/SquareAccentList"/>
    <dgm:cxn modelId="{9CF33E54-8818-4785-8583-415BF3C6FC3F}" type="presParOf" srcId="{877F284B-B191-4567-91B0-C981B3BE1D19}" destId="{AADACCDB-12A0-4FCE-8608-DA79C3196073}" srcOrd="1" destOrd="0" presId="urn:microsoft.com/office/officeart/2008/layout/SquareAccentList"/>
    <dgm:cxn modelId="{38B50A33-2078-4005-BB75-54B307A63DD3}" type="presParOf" srcId="{AADACCDB-12A0-4FCE-8608-DA79C3196073}" destId="{313B8D5B-231E-40D4-A7EC-1D9A2A4CD2E9}" srcOrd="0" destOrd="0" presId="urn:microsoft.com/office/officeart/2008/layout/SquareAccentList"/>
    <dgm:cxn modelId="{70BE447F-CD38-4711-89E8-998E1CB11272}" type="presParOf" srcId="{AADACCDB-12A0-4FCE-8608-DA79C3196073}" destId="{7E8C8719-3489-448D-BF96-FD01C49F9236}" srcOrd="1" destOrd="0" presId="urn:microsoft.com/office/officeart/2008/layout/SquareAccentList"/>
    <dgm:cxn modelId="{8E5F0BAA-A45D-4CB2-A959-92A142F09192}" type="presParOf" srcId="{877F284B-B191-4567-91B0-C981B3BE1D19}" destId="{67982262-7C3C-4435-8415-46FE7D5A3F8A}" srcOrd="2" destOrd="0" presId="urn:microsoft.com/office/officeart/2008/layout/SquareAccentList"/>
    <dgm:cxn modelId="{5F7C2DAF-78F4-45DF-A4D1-8901C9FC3198}" type="presParOf" srcId="{67982262-7C3C-4435-8415-46FE7D5A3F8A}" destId="{83E4D9AA-4E79-4B4C-A461-E3656500C20A}" srcOrd="0" destOrd="0" presId="urn:microsoft.com/office/officeart/2008/layout/SquareAccentList"/>
    <dgm:cxn modelId="{EEA95B04-D8EA-4433-9A37-0AB95292E6F5}" type="presParOf" srcId="{67982262-7C3C-4435-8415-46FE7D5A3F8A}" destId="{26656180-B182-45BB-AD41-1EEA41131505}" srcOrd="1" destOrd="0" presId="urn:microsoft.com/office/officeart/2008/layout/SquareAccentList"/>
    <dgm:cxn modelId="{460ED643-6378-477D-9DEC-FD82336E27F6}" type="presParOf" srcId="{877F284B-B191-4567-91B0-C981B3BE1D19}" destId="{55452218-15DA-4D32-BF03-A61FA192AB18}" srcOrd="3" destOrd="0" presId="urn:microsoft.com/office/officeart/2008/layout/SquareAccentList"/>
    <dgm:cxn modelId="{9ACA615B-8C67-42EB-B4D9-10B4E325D4BF}" type="presParOf" srcId="{55452218-15DA-4D32-BF03-A61FA192AB18}" destId="{857901E1-D6C7-4866-A962-EED0EE5ABCDB}" srcOrd="0" destOrd="0" presId="urn:microsoft.com/office/officeart/2008/layout/SquareAccentList"/>
    <dgm:cxn modelId="{60AF4E0B-9176-43E9-9660-785A34808110}" type="presParOf" srcId="{55452218-15DA-4D32-BF03-A61FA192AB18}" destId="{583C5C5B-72DB-4B1B-ABE7-6D4F8AF5C66F}" srcOrd="1" destOrd="0" presId="urn:microsoft.com/office/officeart/2008/layout/SquareAccentList"/>
    <dgm:cxn modelId="{1B8A986D-D4B1-465E-98BF-F29B9A05466D}" type="presParOf" srcId="{17F907F0-AADC-43B9-9D63-7725BCEB7A06}" destId="{F7B67063-8224-4B0F-AEA2-163C6D4941E6}" srcOrd="1" destOrd="0" presId="urn:microsoft.com/office/officeart/2008/layout/SquareAccentList"/>
    <dgm:cxn modelId="{3BEDF1A4-E3F6-4ABE-AB04-917024B88D60}" type="presParOf" srcId="{F7B67063-8224-4B0F-AEA2-163C6D4941E6}" destId="{04A81E68-7E58-4C29-941A-CC46B7787FAC}" srcOrd="0" destOrd="0" presId="urn:microsoft.com/office/officeart/2008/layout/SquareAccentList"/>
    <dgm:cxn modelId="{BAD75F7E-6B1E-49A9-ADAD-7346B840E3F4}" type="presParOf" srcId="{04A81E68-7E58-4C29-941A-CC46B7787FAC}" destId="{4B5D8C5B-2E71-4E42-A132-A65378F99B9A}" srcOrd="0" destOrd="0" presId="urn:microsoft.com/office/officeart/2008/layout/SquareAccentList"/>
    <dgm:cxn modelId="{532BE823-BE70-4C32-8E08-B6EA9912CC28}" type="presParOf" srcId="{04A81E68-7E58-4C29-941A-CC46B7787FAC}" destId="{A78FFF8D-11C9-4671-8B6F-3075C3CE9F5F}" srcOrd="1" destOrd="0" presId="urn:microsoft.com/office/officeart/2008/layout/SquareAccentList"/>
    <dgm:cxn modelId="{E5238C46-169F-4EEA-B5D0-51A2A0CC38FA}" type="presParOf" srcId="{04A81E68-7E58-4C29-941A-CC46B7787FAC}" destId="{5E7835F0-EE31-4D26-81FF-E322CB9D8949}" srcOrd="2" destOrd="0" presId="urn:microsoft.com/office/officeart/2008/layout/SquareAccentList"/>
    <dgm:cxn modelId="{B5AF8896-A7D3-4800-ABAE-6D4180F89262}" type="presParOf" srcId="{F7B67063-8224-4B0F-AEA2-163C6D4941E6}" destId="{D51D2358-809C-4875-9CD3-6CE26D910859}" srcOrd="1" destOrd="0" presId="urn:microsoft.com/office/officeart/2008/layout/SquareAccentList"/>
    <dgm:cxn modelId="{13795E58-49F6-403F-B767-01B8DC4243D4}" type="presParOf" srcId="{D51D2358-809C-4875-9CD3-6CE26D910859}" destId="{066071B8-EFBE-477D-89B2-1B146370F4B2}" srcOrd="0" destOrd="0" presId="urn:microsoft.com/office/officeart/2008/layout/SquareAccentList"/>
    <dgm:cxn modelId="{CADB82D7-230F-484A-BB12-08FC121C4A51}" type="presParOf" srcId="{066071B8-EFBE-477D-89B2-1B146370F4B2}" destId="{C85ADB5F-3F3F-4807-BD65-EDA63E92A44E}" srcOrd="0" destOrd="0" presId="urn:microsoft.com/office/officeart/2008/layout/SquareAccentList"/>
    <dgm:cxn modelId="{96C3D993-CD60-4593-89C0-52FF4443FBC5}" type="presParOf" srcId="{066071B8-EFBE-477D-89B2-1B146370F4B2}" destId="{D45B44D9-687B-49E3-B6E8-44E08DE5CD96}" srcOrd="1" destOrd="0" presId="urn:microsoft.com/office/officeart/2008/layout/SquareAccentList"/>
    <dgm:cxn modelId="{C2204E63-8AFA-4DCD-93BB-905CE1AAAFFF}" type="presParOf" srcId="{D51D2358-809C-4875-9CD3-6CE26D910859}" destId="{3D95ED5D-2FD6-4635-AF3E-1FF5D1451976}" srcOrd="1" destOrd="0" presId="urn:microsoft.com/office/officeart/2008/layout/SquareAccentList"/>
    <dgm:cxn modelId="{D1FFA019-402D-4933-B484-9E46B9AEA4F2}" type="presParOf" srcId="{3D95ED5D-2FD6-4635-AF3E-1FF5D1451976}" destId="{9342F2DF-4E3E-498F-B4A3-D90A66CBC64C}" srcOrd="0" destOrd="0" presId="urn:microsoft.com/office/officeart/2008/layout/SquareAccentList"/>
    <dgm:cxn modelId="{064A1578-6D28-4013-BFCF-66904A5A431C}" type="presParOf" srcId="{3D95ED5D-2FD6-4635-AF3E-1FF5D1451976}" destId="{CE5440EE-A387-4EE1-8DFC-DE664863544B}" srcOrd="1" destOrd="0" presId="urn:microsoft.com/office/officeart/2008/layout/SquareAccentList"/>
    <dgm:cxn modelId="{0B3F6BE0-46E3-417B-856A-3D5A2B90982A}" type="presParOf" srcId="{D51D2358-809C-4875-9CD3-6CE26D910859}" destId="{0ADEF4D2-EDDE-441F-A6B3-8EEDD47B1498}" srcOrd="2" destOrd="0" presId="urn:microsoft.com/office/officeart/2008/layout/SquareAccentList"/>
    <dgm:cxn modelId="{AAA3C217-901B-47AC-8EB4-2B323EC467F5}" type="presParOf" srcId="{0ADEF4D2-EDDE-441F-A6B3-8EEDD47B1498}" destId="{27B7A5A6-5242-494B-9BD4-C33FCAB61969}" srcOrd="0" destOrd="0" presId="urn:microsoft.com/office/officeart/2008/layout/SquareAccentList"/>
    <dgm:cxn modelId="{23FD029E-48F8-4F5F-99A6-B0833A4DA672}" type="presParOf" srcId="{0ADEF4D2-EDDE-441F-A6B3-8EEDD47B1498}" destId="{9F67A5D6-644C-4289-92C0-57B012489E4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DDD29-B5BA-408A-8166-DA0C262C28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6C8323-5F53-4EB2-A2AB-28002EDD5A6C}">
      <dgm:prSet phldrT="[Texto]"/>
      <dgm:spPr/>
      <dgm:t>
        <a:bodyPr/>
        <a:lstStyle/>
        <a:p>
          <a:r>
            <a:rPr lang="pt-BR" dirty="0"/>
            <a:t>Dia 1</a:t>
          </a:r>
        </a:p>
      </dgm:t>
    </dgm:pt>
    <dgm:pt modelId="{A93972DE-D475-4B08-AB3D-3ACB4F2B3DCC}" type="parTrans" cxnId="{97CB0D06-F62C-48E5-BEEA-FD30A93168CF}">
      <dgm:prSet/>
      <dgm:spPr/>
      <dgm:t>
        <a:bodyPr/>
        <a:lstStyle/>
        <a:p>
          <a:endParaRPr lang="pt-BR"/>
        </a:p>
      </dgm:t>
    </dgm:pt>
    <dgm:pt modelId="{7AB7AA86-AFC3-4B8C-AF5C-521F99419CC8}" type="sibTrans" cxnId="{97CB0D06-F62C-48E5-BEEA-FD30A93168CF}">
      <dgm:prSet/>
      <dgm:spPr/>
      <dgm:t>
        <a:bodyPr/>
        <a:lstStyle/>
        <a:p>
          <a:endParaRPr lang="pt-BR"/>
        </a:p>
      </dgm:t>
    </dgm:pt>
    <dgm:pt modelId="{138C6213-DC2B-402E-86EB-7AD5759A26A9}">
      <dgm:prSet phldrT="[Texto]" custT="1"/>
      <dgm:spPr/>
      <dgm:t>
        <a:bodyPr/>
        <a:lstStyle/>
        <a:p>
          <a:r>
            <a:rPr lang="pt-BR" sz="1800" dirty="0" err="1"/>
            <a:t>NestJS</a:t>
          </a:r>
          <a:endParaRPr lang="pt-BR" sz="1800" dirty="0"/>
        </a:p>
      </dgm:t>
    </dgm:pt>
    <dgm:pt modelId="{786088ED-9E07-4415-B68D-7AC1D0EB04DD}" type="parTrans" cxnId="{7705B483-408C-43F3-9280-F02FE1B0B5AB}">
      <dgm:prSet/>
      <dgm:spPr/>
      <dgm:t>
        <a:bodyPr/>
        <a:lstStyle/>
        <a:p>
          <a:endParaRPr lang="pt-BR"/>
        </a:p>
      </dgm:t>
    </dgm:pt>
    <dgm:pt modelId="{8B81BE11-6C31-48FF-9FD0-9543BCBA0D5C}" type="sibTrans" cxnId="{7705B483-408C-43F3-9280-F02FE1B0B5AB}">
      <dgm:prSet/>
      <dgm:spPr/>
      <dgm:t>
        <a:bodyPr/>
        <a:lstStyle/>
        <a:p>
          <a:endParaRPr lang="pt-BR"/>
        </a:p>
      </dgm:t>
    </dgm:pt>
    <dgm:pt modelId="{FCFD60B4-5FA0-4365-82CB-E466E9C89EBB}">
      <dgm:prSet phldrT="[Texto]"/>
      <dgm:spPr/>
      <dgm:t>
        <a:bodyPr/>
        <a:lstStyle/>
        <a:p>
          <a:r>
            <a:rPr lang="pt-BR" dirty="0"/>
            <a:t>Dia 2</a:t>
          </a:r>
        </a:p>
      </dgm:t>
    </dgm:pt>
    <dgm:pt modelId="{55CD094C-3695-4188-B279-D1353EABC847}" type="parTrans" cxnId="{8A7A79C3-0F1F-47D1-BFFE-1398C4B3BA9D}">
      <dgm:prSet/>
      <dgm:spPr/>
      <dgm:t>
        <a:bodyPr/>
        <a:lstStyle/>
        <a:p>
          <a:endParaRPr lang="pt-BR"/>
        </a:p>
      </dgm:t>
    </dgm:pt>
    <dgm:pt modelId="{F6B82777-CE7D-499B-8CEE-3D53A9F8A27F}" type="sibTrans" cxnId="{8A7A79C3-0F1F-47D1-BFFE-1398C4B3BA9D}">
      <dgm:prSet/>
      <dgm:spPr/>
      <dgm:t>
        <a:bodyPr/>
        <a:lstStyle/>
        <a:p>
          <a:endParaRPr lang="pt-BR"/>
        </a:p>
      </dgm:t>
    </dgm:pt>
    <dgm:pt modelId="{FA28D88A-5936-49CC-9D02-D7245B330C83}">
      <dgm:prSet phldrT="[Texto]" custT="1"/>
      <dgm:spPr/>
      <dgm:t>
        <a:bodyPr/>
        <a:lstStyle/>
        <a:p>
          <a:r>
            <a:rPr lang="pt-BR" sz="1800" dirty="0"/>
            <a:t>Banco de Dados</a:t>
          </a:r>
        </a:p>
      </dgm:t>
    </dgm:pt>
    <dgm:pt modelId="{0BE3DBDF-9B38-4FCC-BEC9-A14C919AC3C9}" type="parTrans" cxnId="{FC28354E-7E84-4358-A5EA-B5A67E9A8AAF}">
      <dgm:prSet/>
      <dgm:spPr/>
      <dgm:t>
        <a:bodyPr/>
        <a:lstStyle/>
        <a:p>
          <a:endParaRPr lang="pt-BR"/>
        </a:p>
      </dgm:t>
    </dgm:pt>
    <dgm:pt modelId="{B6D0B009-6945-4C93-9C2D-777A0BD1D985}" type="sibTrans" cxnId="{FC28354E-7E84-4358-A5EA-B5A67E9A8AAF}">
      <dgm:prSet/>
      <dgm:spPr/>
      <dgm:t>
        <a:bodyPr/>
        <a:lstStyle/>
        <a:p>
          <a:endParaRPr lang="pt-BR"/>
        </a:p>
      </dgm:t>
    </dgm:pt>
    <dgm:pt modelId="{1D496891-211E-43CD-A924-CD9072BBD559}">
      <dgm:prSet phldrT="[Texto]"/>
      <dgm:spPr/>
      <dgm:t>
        <a:bodyPr/>
        <a:lstStyle/>
        <a:p>
          <a:r>
            <a:rPr lang="pt-BR" dirty="0"/>
            <a:t>Dia 3</a:t>
          </a:r>
        </a:p>
      </dgm:t>
    </dgm:pt>
    <dgm:pt modelId="{B0051347-4568-4EF0-ACF4-DBA9C27FA500}" type="parTrans" cxnId="{0CC8D665-09FE-4EC9-80BA-83C9749CB2B1}">
      <dgm:prSet/>
      <dgm:spPr/>
      <dgm:t>
        <a:bodyPr/>
        <a:lstStyle/>
        <a:p>
          <a:endParaRPr lang="pt-BR"/>
        </a:p>
      </dgm:t>
    </dgm:pt>
    <dgm:pt modelId="{2D499247-656C-4EC2-9441-05E581684A99}" type="sibTrans" cxnId="{0CC8D665-09FE-4EC9-80BA-83C9749CB2B1}">
      <dgm:prSet/>
      <dgm:spPr/>
      <dgm:t>
        <a:bodyPr/>
        <a:lstStyle/>
        <a:p>
          <a:endParaRPr lang="pt-BR"/>
        </a:p>
      </dgm:t>
    </dgm:pt>
    <dgm:pt modelId="{21B82106-7DC3-4B8C-8D1E-6961D20177BB}">
      <dgm:prSet phldrT="[Texto]" custT="1"/>
      <dgm:spPr/>
      <dgm:t>
        <a:bodyPr/>
        <a:lstStyle/>
        <a:p>
          <a:r>
            <a:rPr lang="pt-BR" sz="1600" dirty="0"/>
            <a:t>Next.js</a:t>
          </a:r>
          <a:endParaRPr lang="pt-BR" sz="1200" dirty="0"/>
        </a:p>
      </dgm:t>
    </dgm:pt>
    <dgm:pt modelId="{792656F7-0B6C-4E26-B09B-576C736CED18}" type="parTrans" cxnId="{98BB3AA3-AA0C-4D1E-A1B9-4743D934CD4B}">
      <dgm:prSet/>
      <dgm:spPr/>
      <dgm:t>
        <a:bodyPr/>
        <a:lstStyle/>
        <a:p>
          <a:endParaRPr lang="pt-BR"/>
        </a:p>
      </dgm:t>
    </dgm:pt>
    <dgm:pt modelId="{23CA9F89-B2A4-4DCC-B9DA-6D4C5E84B395}" type="sibTrans" cxnId="{98BB3AA3-AA0C-4D1E-A1B9-4743D934CD4B}">
      <dgm:prSet/>
      <dgm:spPr/>
      <dgm:t>
        <a:bodyPr/>
        <a:lstStyle/>
        <a:p>
          <a:endParaRPr lang="pt-BR"/>
        </a:p>
      </dgm:t>
    </dgm:pt>
    <dgm:pt modelId="{BE05710B-FFFA-4987-AC4B-CECDBEF9C7A9}">
      <dgm:prSet phldrT="[Texto]"/>
      <dgm:spPr/>
      <dgm:t>
        <a:bodyPr/>
        <a:lstStyle/>
        <a:p>
          <a:r>
            <a:rPr lang="pt-BR" dirty="0"/>
            <a:t>Dia 4</a:t>
          </a:r>
        </a:p>
      </dgm:t>
    </dgm:pt>
    <dgm:pt modelId="{366EAEB7-7458-46BD-BE1F-157258E03307}" type="parTrans" cxnId="{24197648-23EB-4102-BAD0-095BFDB5510D}">
      <dgm:prSet/>
      <dgm:spPr/>
      <dgm:t>
        <a:bodyPr/>
        <a:lstStyle/>
        <a:p>
          <a:endParaRPr lang="pt-BR"/>
        </a:p>
      </dgm:t>
    </dgm:pt>
    <dgm:pt modelId="{503D1CFE-88C7-40E0-942E-40E990956151}" type="sibTrans" cxnId="{24197648-23EB-4102-BAD0-095BFDB5510D}">
      <dgm:prSet/>
      <dgm:spPr/>
      <dgm:t>
        <a:bodyPr/>
        <a:lstStyle/>
        <a:p>
          <a:endParaRPr lang="pt-BR"/>
        </a:p>
      </dgm:t>
    </dgm:pt>
    <dgm:pt modelId="{464C8F37-71A3-49AC-9349-4F211F68C34B}">
      <dgm:prSet phldrT="[Texto]" custT="1"/>
      <dgm:spPr/>
      <dgm:t>
        <a:bodyPr/>
        <a:lstStyle/>
        <a:p>
          <a:r>
            <a:rPr lang="pt-BR" sz="1600" dirty="0"/>
            <a:t>Integrando os serviços</a:t>
          </a:r>
        </a:p>
      </dgm:t>
    </dgm:pt>
    <dgm:pt modelId="{DF5E915F-3D51-4AA8-AB32-C62431BAD977}" type="parTrans" cxnId="{85B12935-5961-44CB-A2DC-B80E8257FA11}">
      <dgm:prSet/>
      <dgm:spPr/>
      <dgm:t>
        <a:bodyPr/>
        <a:lstStyle/>
        <a:p>
          <a:endParaRPr lang="pt-BR"/>
        </a:p>
      </dgm:t>
    </dgm:pt>
    <dgm:pt modelId="{98816FA1-5744-4E49-8D3E-71FDD23BAC56}" type="sibTrans" cxnId="{85B12935-5961-44CB-A2DC-B80E8257FA11}">
      <dgm:prSet/>
      <dgm:spPr/>
      <dgm:t>
        <a:bodyPr/>
        <a:lstStyle/>
        <a:p>
          <a:endParaRPr lang="pt-BR"/>
        </a:p>
      </dgm:t>
    </dgm:pt>
    <dgm:pt modelId="{FAAF80D2-34CD-436F-BA3F-AD614BE3D703}">
      <dgm:prSet phldrT="[Texto]" custT="1"/>
      <dgm:spPr/>
      <dgm:t>
        <a:bodyPr/>
        <a:lstStyle/>
        <a:p>
          <a:r>
            <a:rPr lang="pt-BR" sz="1800" dirty="0"/>
            <a:t>Prisma</a:t>
          </a:r>
        </a:p>
      </dgm:t>
    </dgm:pt>
    <dgm:pt modelId="{D441BA8D-314E-4FC1-9E37-BCA7E3F0A17F}" type="parTrans" cxnId="{5AE21491-29DB-46CF-9FE7-CE99544BC291}">
      <dgm:prSet/>
      <dgm:spPr/>
      <dgm:t>
        <a:bodyPr/>
        <a:lstStyle/>
        <a:p>
          <a:endParaRPr lang="pt-BR"/>
        </a:p>
      </dgm:t>
    </dgm:pt>
    <dgm:pt modelId="{1752D3F2-54B4-4A9E-BF75-17BDE4CB0D68}" type="sibTrans" cxnId="{5AE21491-29DB-46CF-9FE7-CE99544BC291}">
      <dgm:prSet/>
      <dgm:spPr/>
      <dgm:t>
        <a:bodyPr/>
        <a:lstStyle/>
        <a:p>
          <a:endParaRPr lang="pt-BR"/>
        </a:p>
      </dgm:t>
    </dgm:pt>
    <dgm:pt modelId="{4A41E650-FBD9-4715-AC61-511ADDF01B68}">
      <dgm:prSet phldrT="[Texto]" custT="1"/>
      <dgm:spPr/>
      <dgm:t>
        <a:bodyPr/>
        <a:lstStyle/>
        <a:p>
          <a:r>
            <a:rPr lang="pt-BR" sz="1800" dirty="0"/>
            <a:t>Rotas</a:t>
          </a:r>
        </a:p>
      </dgm:t>
    </dgm:pt>
    <dgm:pt modelId="{02F18334-0C19-4302-93FD-8E255D337212}" type="parTrans" cxnId="{9F7416F3-763D-4E28-A5E9-7C4187BCC2CA}">
      <dgm:prSet/>
      <dgm:spPr/>
      <dgm:t>
        <a:bodyPr/>
        <a:lstStyle/>
        <a:p>
          <a:endParaRPr lang="pt-BR"/>
        </a:p>
      </dgm:t>
    </dgm:pt>
    <dgm:pt modelId="{F4386E9E-327F-424C-98AB-33EBDB53E55E}" type="sibTrans" cxnId="{9F7416F3-763D-4E28-A5E9-7C4187BCC2CA}">
      <dgm:prSet/>
      <dgm:spPr/>
      <dgm:t>
        <a:bodyPr/>
        <a:lstStyle/>
        <a:p>
          <a:endParaRPr lang="pt-BR"/>
        </a:p>
      </dgm:t>
    </dgm:pt>
    <dgm:pt modelId="{E3312F7D-917D-4ED6-AB4A-594571AD5BBA}">
      <dgm:prSet phldrT="[Texto]" custT="1"/>
      <dgm:spPr/>
      <dgm:t>
        <a:bodyPr/>
        <a:lstStyle/>
        <a:p>
          <a:r>
            <a:rPr lang="pt-BR" sz="1800" dirty="0"/>
            <a:t>Validações</a:t>
          </a:r>
        </a:p>
      </dgm:t>
    </dgm:pt>
    <dgm:pt modelId="{A13C02F1-4DDC-42AF-B587-73560210D122}" type="parTrans" cxnId="{BE9015D0-6F36-4A65-9881-EA1FDF3C45FA}">
      <dgm:prSet/>
      <dgm:spPr/>
      <dgm:t>
        <a:bodyPr/>
        <a:lstStyle/>
        <a:p>
          <a:endParaRPr lang="pt-BR"/>
        </a:p>
      </dgm:t>
    </dgm:pt>
    <dgm:pt modelId="{1AEDF470-AB5B-42BD-8CA2-2EE213C16195}" type="sibTrans" cxnId="{BE9015D0-6F36-4A65-9881-EA1FDF3C45FA}">
      <dgm:prSet/>
      <dgm:spPr/>
      <dgm:t>
        <a:bodyPr/>
        <a:lstStyle/>
        <a:p>
          <a:endParaRPr lang="pt-BR"/>
        </a:p>
      </dgm:t>
    </dgm:pt>
    <dgm:pt modelId="{E046E775-5B8A-44AF-94D1-0433B6C45817}">
      <dgm:prSet phldrT="[Texto]" custT="1"/>
      <dgm:spPr/>
      <dgm:t>
        <a:bodyPr/>
        <a:lstStyle/>
        <a:p>
          <a:endParaRPr lang="pt-BR" sz="1200" dirty="0"/>
        </a:p>
      </dgm:t>
    </dgm:pt>
    <dgm:pt modelId="{6BC749DC-F72C-484D-A0F6-DEC527B9E55E}" type="parTrans" cxnId="{5E9D5DC8-8568-4ADF-A2A8-EC0C6EED24F7}">
      <dgm:prSet/>
      <dgm:spPr/>
      <dgm:t>
        <a:bodyPr/>
        <a:lstStyle/>
        <a:p>
          <a:endParaRPr lang="pt-BR"/>
        </a:p>
      </dgm:t>
    </dgm:pt>
    <dgm:pt modelId="{F3F57893-3B0F-4506-B897-5EDD97020093}" type="sibTrans" cxnId="{5E9D5DC8-8568-4ADF-A2A8-EC0C6EED24F7}">
      <dgm:prSet/>
      <dgm:spPr/>
      <dgm:t>
        <a:bodyPr/>
        <a:lstStyle/>
        <a:p>
          <a:endParaRPr lang="pt-BR"/>
        </a:p>
      </dgm:t>
    </dgm:pt>
    <dgm:pt modelId="{08FB0C45-AA20-40E3-BDE0-81868242D26D}">
      <dgm:prSet phldrT="[Texto]" custT="1"/>
      <dgm:spPr/>
      <dgm:t>
        <a:bodyPr/>
        <a:lstStyle/>
        <a:p>
          <a:r>
            <a:rPr lang="pt-BR" sz="1600" dirty="0"/>
            <a:t>Criando Telas</a:t>
          </a:r>
        </a:p>
      </dgm:t>
    </dgm:pt>
    <dgm:pt modelId="{D87B771A-3E03-4BB4-8408-6B62889AE957}" type="parTrans" cxnId="{2BB41DAE-58CF-45F6-B9ED-DA4D304A7E80}">
      <dgm:prSet/>
      <dgm:spPr/>
      <dgm:t>
        <a:bodyPr/>
        <a:lstStyle/>
        <a:p>
          <a:endParaRPr lang="pt-BR"/>
        </a:p>
      </dgm:t>
    </dgm:pt>
    <dgm:pt modelId="{09B384DE-198E-4218-BFC1-95859AAD276C}" type="sibTrans" cxnId="{2BB41DAE-58CF-45F6-B9ED-DA4D304A7E80}">
      <dgm:prSet/>
      <dgm:spPr/>
      <dgm:t>
        <a:bodyPr/>
        <a:lstStyle/>
        <a:p>
          <a:endParaRPr lang="pt-BR"/>
        </a:p>
      </dgm:t>
    </dgm:pt>
    <dgm:pt modelId="{4829D75C-1DEB-443B-857E-14DA4194083C}">
      <dgm:prSet phldrT="[Texto]" custT="1"/>
      <dgm:spPr/>
      <dgm:t>
        <a:bodyPr/>
        <a:lstStyle/>
        <a:p>
          <a:r>
            <a:rPr lang="pt-BR" sz="1600" dirty="0"/>
            <a:t>(unindo </a:t>
          </a:r>
          <a:r>
            <a:rPr lang="pt-BR" sz="1600" dirty="0" err="1"/>
            <a:t>back</a:t>
          </a:r>
          <a:r>
            <a:rPr lang="pt-BR" sz="1600" dirty="0"/>
            <a:t> e front)</a:t>
          </a:r>
        </a:p>
      </dgm:t>
    </dgm:pt>
    <dgm:pt modelId="{76FDCCEF-8BD9-4723-85EB-E24A1F5100C3}" type="parTrans" cxnId="{06510A91-9215-49A2-A7EA-F4A249A721E3}">
      <dgm:prSet/>
      <dgm:spPr/>
      <dgm:t>
        <a:bodyPr/>
        <a:lstStyle/>
        <a:p>
          <a:endParaRPr lang="pt-BR"/>
        </a:p>
      </dgm:t>
    </dgm:pt>
    <dgm:pt modelId="{0CBCCCBC-89B6-40B3-AE04-776ECEDFF03B}" type="sibTrans" cxnId="{06510A91-9215-49A2-A7EA-F4A249A721E3}">
      <dgm:prSet/>
      <dgm:spPr/>
      <dgm:t>
        <a:bodyPr/>
        <a:lstStyle/>
        <a:p>
          <a:endParaRPr lang="pt-BR"/>
        </a:p>
      </dgm:t>
    </dgm:pt>
    <dgm:pt modelId="{735709F6-7C2B-4D56-B2BA-302258D529A0}" type="pres">
      <dgm:prSet presAssocID="{A93DDD29-B5BA-408A-8166-DA0C262C2848}" presName="Name0" presStyleCnt="0">
        <dgm:presLayoutVars>
          <dgm:dir/>
          <dgm:animLvl val="lvl"/>
          <dgm:resizeHandles val="exact"/>
        </dgm:presLayoutVars>
      </dgm:prSet>
      <dgm:spPr/>
    </dgm:pt>
    <dgm:pt modelId="{832E7C62-4615-45C4-8D79-45729B865719}" type="pres">
      <dgm:prSet presAssocID="{376C8323-5F53-4EB2-A2AB-28002EDD5A6C}" presName="composite" presStyleCnt="0"/>
      <dgm:spPr/>
    </dgm:pt>
    <dgm:pt modelId="{F52D362A-A05F-45A5-A7F9-743CB407095A}" type="pres">
      <dgm:prSet presAssocID="{376C8323-5F53-4EB2-A2AB-28002EDD5A6C}" presName="parTx" presStyleLbl="alignNode1" presStyleIdx="0" presStyleCnt="4" custScaleX="116867">
        <dgm:presLayoutVars>
          <dgm:chMax val="0"/>
          <dgm:chPref val="0"/>
          <dgm:bulletEnabled val="1"/>
        </dgm:presLayoutVars>
      </dgm:prSet>
      <dgm:spPr/>
    </dgm:pt>
    <dgm:pt modelId="{A9141524-5BB3-48CA-9FAF-F232E119B072}" type="pres">
      <dgm:prSet presAssocID="{376C8323-5F53-4EB2-A2AB-28002EDD5A6C}" presName="desTx" presStyleLbl="alignAccFollowNode1" presStyleIdx="0" presStyleCnt="4" custScaleX="116422">
        <dgm:presLayoutVars>
          <dgm:bulletEnabled val="1"/>
        </dgm:presLayoutVars>
      </dgm:prSet>
      <dgm:spPr/>
    </dgm:pt>
    <dgm:pt modelId="{D8B6B553-DDD3-4AFA-AF4C-72CB3BB92F83}" type="pres">
      <dgm:prSet presAssocID="{7AB7AA86-AFC3-4B8C-AF5C-521F99419CC8}" presName="space" presStyleCnt="0"/>
      <dgm:spPr/>
    </dgm:pt>
    <dgm:pt modelId="{97955B56-E80F-4B08-9F70-E5D9A35BC081}" type="pres">
      <dgm:prSet presAssocID="{FCFD60B4-5FA0-4365-82CB-E466E9C89EBB}" presName="composite" presStyleCnt="0"/>
      <dgm:spPr/>
    </dgm:pt>
    <dgm:pt modelId="{E7121BAC-1145-439E-9D2F-21D02394AD71}" type="pres">
      <dgm:prSet presAssocID="{FCFD60B4-5FA0-4365-82CB-E466E9C89E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F314281-C660-40AB-BBEE-C8211BA91995}" type="pres">
      <dgm:prSet presAssocID="{FCFD60B4-5FA0-4365-82CB-E466E9C89EBB}" presName="desTx" presStyleLbl="alignAccFollowNode1" presStyleIdx="1" presStyleCnt="4">
        <dgm:presLayoutVars>
          <dgm:bulletEnabled val="1"/>
        </dgm:presLayoutVars>
      </dgm:prSet>
      <dgm:spPr/>
    </dgm:pt>
    <dgm:pt modelId="{9D10E29F-C5D2-49AC-B176-B85267FBDBCA}" type="pres">
      <dgm:prSet presAssocID="{F6B82777-CE7D-499B-8CEE-3D53A9F8A27F}" presName="space" presStyleCnt="0"/>
      <dgm:spPr/>
    </dgm:pt>
    <dgm:pt modelId="{7428DD61-9485-4822-8567-8F86638164E6}" type="pres">
      <dgm:prSet presAssocID="{1D496891-211E-43CD-A924-CD9072BBD559}" presName="composite" presStyleCnt="0"/>
      <dgm:spPr/>
    </dgm:pt>
    <dgm:pt modelId="{D735EB1D-A509-407D-B1E8-5FE23B344BA0}" type="pres">
      <dgm:prSet presAssocID="{1D496891-211E-43CD-A924-CD9072BBD55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3A0C314-5EB7-4E98-BE9E-6CEB274BC566}" type="pres">
      <dgm:prSet presAssocID="{1D496891-211E-43CD-A924-CD9072BBD559}" presName="desTx" presStyleLbl="alignAccFollowNode1" presStyleIdx="2" presStyleCnt="4">
        <dgm:presLayoutVars>
          <dgm:bulletEnabled val="1"/>
        </dgm:presLayoutVars>
      </dgm:prSet>
      <dgm:spPr/>
    </dgm:pt>
    <dgm:pt modelId="{97E0DDF3-FE0A-4C6E-A272-005CA4B8F4A7}" type="pres">
      <dgm:prSet presAssocID="{2D499247-656C-4EC2-9441-05E581684A99}" presName="space" presStyleCnt="0"/>
      <dgm:spPr/>
    </dgm:pt>
    <dgm:pt modelId="{00FFA380-17E7-4D6B-8522-491B8A70E555}" type="pres">
      <dgm:prSet presAssocID="{BE05710B-FFFA-4987-AC4B-CECDBEF9C7A9}" presName="composite" presStyleCnt="0"/>
      <dgm:spPr/>
    </dgm:pt>
    <dgm:pt modelId="{06CA8E5F-7C3F-4923-B8E0-9B7974A2E09A}" type="pres">
      <dgm:prSet presAssocID="{BE05710B-FFFA-4987-AC4B-CECDBEF9C7A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2DC3790-3755-4D80-B0C2-0DE8814C68A8}" type="pres">
      <dgm:prSet presAssocID="{BE05710B-FFFA-4987-AC4B-CECDBEF9C7A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7CB0D06-F62C-48E5-BEEA-FD30A93168CF}" srcId="{A93DDD29-B5BA-408A-8166-DA0C262C2848}" destId="{376C8323-5F53-4EB2-A2AB-28002EDD5A6C}" srcOrd="0" destOrd="0" parTransId="{A93972DE-D475-4B08-AB3D-3ACB4F2B3DCC}" sibTransId="{7AB7AA86-AFC3-4B8C-AF5C-521F99419CC8}"/>
    <dgm:cxn modelId="{F27A5F06-FD4C-4F68-AE51-D0D7BD919725}" type="presOf" srcId="{464C8F37-71A3-49AC-9349-4F211F68C34B}" destId="{F2DC3790-3755-4D80-B0C2-0DE8814C68A8}" srcOrd="0" destOrd="0" presId="urn:microsoft.com/office/officeart/2005/8/layout/hList1"/>
    <dgm:cxn modelId="{279A560B-B8E2-48A0-8A9B-A95F0C0AB1D9}" type="presOf" srcId="{FAAF80D2-34CD-436F-BA3F-AD614BE3D703}" destId="{BF314281-C660-40AB-BBEE-C8211BA91995}" srcOrd="0" destOrd="1" presId="urn:microsoft.com/office/officeart/2005/8/layout/hList1"/>
    <dgm:cxn modelId="{E95B982C-D9CA-46D0-A124-734AD9021E44}" type="presOf" srcId="{376C8323-5F53-4EB2-A2AB-28002EDD5A6C}" destId="{F52D362A-A05F-45A5-A7F9-743CB407095A}" srcOrd="0" destOrd="0" presId="urn:microsoft.com/office/officeart/2005/8/layout/hList1"/>
    <dgm:cxn modelId="{85B12935-5961-44CB-A2DC-B80E8257FA11}" srcId="{BE05710B-FFFA-4987-AC4B-CECDBEF9C7A9}" destId="{464C8F37-71A3-49AC-9349-4F211F68C34B}" srcOrd="0" destOrd="0" parTransId="{DF5E915F-3D51-4AA8-AB32-C62431BAD977}" sibTransId="{98816FA1-5744-4E49-8D3E-71FDD23BAC56}"/>
    <dgm:cxn modelId="{52F2C565-2FF9-4CAB-9783-D7C395D4A086}" type="presOf" srcId="{E3312F7D-917D-4ED6-AB4A-594571AD5BBA}" destId="{A9141524-5BB3-48CA-9FAF-F232E119B072}" srcOrd="0" destOrd="2" presId="urn:microsoft.com/office/officeart/2005/8/layout/hList1"/>
    <dgm:cxn modelId="{0CC8D665-09FE-4EC9-80BA-83C9749CB2B1}" srcId="{A93DDD29-B5BA-408A-8166-DA0C262C2848}" destId="{1D496891-211E-43CD-A924-CD9072BBD559}" srcOrd="2" destOrd="0" parTransId="{B0051347-4568-4EF0-ACF4-DBA9C27FA500}" sibTransId="{2D499247-656C-4EC2-9441-05E581684A99}"/>
    <dgm:cxn modelId="{24197648-23EB-4102-BAD0-095BFDB5510D}" srcId="{A93DDD29-B5BA-408A-8166-DA0C262C2848}" destId="{BE05710B-FFFA-4987-AC4B-CECDBEF9C7A9}" srcOrd="3" destOrd="0" parTransId="{366EAEB7-7458-46BD-BE1F-157258E03307}" sibTransId="{503D1CFE-88C7-40E0-942E-40E990956151}"/>
    <dgm:cxn modelId="{63D0344E-5B9E-4E14-AEC1-055AD10EC056}" type="presOf" srcId="{4829D75C-1DEB-443B-857E-14DA4194083C}" destId="{F2DC3790-3755-4D80-B0C2-0DE8814C68A8}" srcOrd="0" destOrd="1" presId="urn:microsoft.com/office/officeart/2005/8/layout/hList1"/>
    <dgm:cxn modelId="{FC28354E-7E84-4358-A5EA-B5A67E9A8AAF}" srcId="{FCFD60B4-5FA0-4365-82CB-E466E9C89EBB}" destId="{FA28D88A-5936-49CC-9D02-D7245B330C83}" srcOrd="0" destOrd="0" parTransId="{0BE3DBDF-9B38-4FCC-BEC9-A14C919AC3C9}" sibTransId="{B6D0B009-6945-4C93-9C2D-777A0BD1D985}"/>
    <dgm:cxn modelId="{2FF49675-CE38-4731-BCC9-75848B8CB878}" type="presOf" srcId="{BE05710B-FFFA-4987-AC4B-CECDBEF9C7A9}" destId="{06CA8E5F-7C3F-4923-B8E0-9B7974A2E09A}" srcOrd="0" destOrd="0" presId="urn:microsoft.com/office/officeart/2005/8/layout/hList1"/>
    <dgm:cxn modelId="{7705B483-408C-43F3-9280-F02FE1B0B5AB}" srcId="{376C8323-5F53-4EB2-A2AB-28002EDD5A6C}" destId="{138C6213-DC2B-402E-86EB-7AD5759A26A9}" srcOrd="0" destOrd="0" parTransId="{786088ED-9E07-4415-B68D-7AC1D0EB04DD}" sibTransId="{8B81BE11-6C31-48FF-9FD0-9543BCBA0D5C}"/>
    <dgm:cxn modelId="{C6932884-6E2F-4FE3-B776-F229AA4B27F0}" type="presOf" srcId="{138C6213-DC2B-402E-86EB-7AD5759A26A9}" destId="{A9141524-5BB3-48CA-9FAF-F232E119B072}" srcOrd="0" destOrd="0" presId="urn:microsoft.com/office/officeart/2005/8/layout/hList1"/>
    <dgm:cxn modelId="{06510A91-9215-49A2-A7EA-F4A249A721E3}" srcId="{464C8F37-71A3-49AC-9349-4F211F68C34B}" destId="{4829D75C-1DEB-443B-857E-14DA4194083C}" srcOrd="0" destOrd="0" parTransId="{76FDCCEF-8BD9-4723-85EB-E24A1F5100C3}" sibTransId="{0CBCCCBC-89B6-40B3-AE04-776ECEDFF03B}"/>
    <dgm:cxn modelId="{5AE21491-29DB-46CF-9FE7-CE99544BC291}" srcId="{FCFD60B4-5FA0-4365-82CB-E466E9C89EBB}" destId="{FAAF80D2-34CD-436F-BA3F-AD614BE3D703}" srcOrd="1" destOrd="0" parTransId="{D441BA8D-314E-4FC1-9E37-BCA7E3F0A17F}" sibTransId="{1752D3F2-54B4-4A9E-BF75-17BDE4CB0D68}"/>
    <dgm:cxn modelId="{98BB3AA3-AA0C-4D1E-A1B9-4743D934CD4B}" srcId="{1D496891-211E-43CD-A924-CD9072BBD559}" destId="{21B82106-7DC3-4B8C-8D1E-6961D20177BB}" srcOrd="0" destOrd="0" parTransId="{792656F7-0B6C-4E26-B09B-576C736CED18}" sibTransId="{23CA9F89-B2A4-4DCC-B9DA-6D4C5E84B395}"/>
    <dgm:cxn modelId="{2BB41DAE-58CF-45F6-B9ED-DA4D304A7E80}" srcId="{1D496891-211E-43CD-A924-CD9072BBD559}" destId="{08FB0C45-AA20-40E3-BDE0-81868242D26D}" srcOrd="1" destOrd="0" parTransId="{D87B771A-3E03-4BB4-8408-6B62889AE957}" sibTransId="{09B384DE-198E-4218-BFC1-95859AAD276C}"/>
    <dgm:cxn modelId="{F5BF87B4-B992-4045-AB5F-FC5FAB830FE9}" type="presOf" srcId="{A93DDD29-B5BA-408A-8166-DA0C262C2848}" destId="{735709F6-7C2B-4D56-B2BA-302258D529A0}" srcOrd="0" destOrd="0" presId="urn:microsoft.com/office/officeart/2005/8/layout/hList1"/>
    <dgm:cxn modelId="{4DA89BC1-FEB5-4B4B-B48B-4773BD79042F}" type="presOf" srcId="{4A41E650-FBD9-4715-AC61-511ADDF01B68}" destId="{A9141524-5BB3-48CA-9FAF-F232E119B072}" srcOrd="0" destOrd="1" presId="urn:microsoft.com/office/officeart/2005/8/layout/hList1"/>
    <dgm:cxn modelId="{8A7A79C3-0F1F-47D1-BFFE-1398C4B3BA9D}" srcId="{A93DDD29-B5BA-408A-8166-DA0C262C2848}" destId="{FCFD60B4-5FA0-4365-82CB-E466E9C89EBB}" srcOrd="1" destOrd="0" parTransId="{55CD094C-3695-4188-B279-D1353EABC847}" sibTransId="{F6B82777-CE7D-499B-8CEE-3D53A9F8A27F}"/>
    <dgm:cxn modelId="{A7846CC6-51E1-4F50-AC4D-2277FC796E97}" type="presOf" srcId="{08FB0C45-AA20-40E3-BDE0-81868242D26D}" destId="{33A0C314-5EB7-4E98-BE9E-6CEB274BC566}" srcOrd="0" destOrd="1" presId="urn:microsoft.com/office/officeart/2005/8/layout/hList1"/>
    <dgm:cxn modelId="{C689EEC6-DB69-470E-819D-704DEE16AD40}" type="presOf" srcId="{FCFD60B4-5FA0-4365-82CB-E466E9C89EBB}" destId="{E7121BAC-1145-439E-9D2F-21D02394AD71}" srcOrd="0" destOrd="0" presId="urn:microsoft.com/office/officeart/2005/8/layout/hList1"/>
    <dgm:cxn modelId="{5E9D5DC8-8568-4ADF-A2A8-EC0C6EED24F7}" srcId="{1D496891-211E-43CD-A924-CD9072BBD559}" destId="{E046E775-5B8A-44AF-94D1-0433B6C45817}" srcOrd="2" destOrd="0" parTransId="{6BC749DC-F72C-484D-A0F6-DEC527B9E55E}" sibTransId="{F3F57893-3B0F-4506-B897-5EDD97020093}"/>
    <dgm:cxn modelId="{3DF4BBCA-8F44-48E3-9F0E-E7C9F12358D2}" type="presOf" srcId="{1D496891-211E-43CD-A924-CD9072BBD559}" destId="{D735EB1D-A509-407D-B1E8-5FE23B344BA0}" srcOrd="0" destOrd="0" presId="urn:microsoft.com/office/officeart/2005/8/layout/hList1"/>
    <dgm:cxn modelId="{BE9015D0-6F36-4A65-9881-EA1FDF3C45FA}" srcId="{376C8323-5F53-4EB2-A2AB-28002EDD5A6C}" destId="{E3312F7D-917D-4ED6-AB4A-594571AD5BBA}" srcOrd="2" destOrd="0" parTransId="{A13C02F1-4DDC-42AF-B587-73560210D122}" sibTransId="{1AEDF470-AB5B-42BD-8CA2-2EE213C16195}"/>
    <dgm:cxn modelId="{37DA35E7-960A-4D59-954B-964BF72A63C0}" type="presOf" srcId="{FA28D88A-5936-49CC-9D02-D7245B330C83}" destId="{BF314281-C660-40AB-BBEE-C8211BA91995}" srcOrd="0" destOrd="0" presId="urn:microsoft.com/office/officeart/2005/8/layout/hList1"/>
    <dgm:cxn modelId="{CE52F0EF-D1BC-4E6E-9139-F48D54E19695}" type="presOf" srcId="{E046E775-5B8A-44AF-94D1-0433B6C45817}" destId="{33A0C314-5EB7-4E98-BE9E-6CEB274BC566}" srcOrd="0" destOrd="2" presId="urn:microsoft.com/office/officeart/2005/8/layout/hList1"/>
    <dgm:cxn modelId="{3274DBF0-992A-4268-B281-C0CE0D75645B}" type="presOf" srcId="{21B82106-7DC3-4B8C-8D1E-6961D20177BB}" destId="{33A0C314-5EB7-4E98-BE9E-6CEB274BC566}" srcOrd="0" destOrd="0" presId="urn:microsoft.com/office/officeart/2005/8/layout/hList1"/>
    <dgm:cxn modelId="{9F7416F3-763D-4E28-A5E9-7C4187BCC2CA}" srcId="{376C8323-5F53-4EB2-A2AB-28002EDD5A6C}" destId="{4A41E650-FBD9-4715-AC61-511ADDF01B68}" srcOrd="1" destOrd="0" parTransId="{02F18334-0C19-4302-93FD-8E255D337212}" sibTransId="{F4386E9E-327F-424C-98AB-33EBDB53E55E}"/>
    <dgm:cxn modelId="{7D7D60DC-4992-408D-968C-B98B1B25D15C}" type="presParOf" srcId="{735709F6-7C2B-4D56-B2BA-302258D529A0}" destId="{832E7C62-4615-45C4-8D79-45729B865719}" srcOrd="0" destOrd="0" presId="urn:microsoft.com/office/officeart/2005/8/layout/hList1"/>
    <dgm:cxn modelId="{3E7B95A5-A52D-4F07-93D5-2AEE46E70007}" type="presParOf" srcId="{832E7C62-4615-45C4-8D79-45729B865719}" destId="{F52D362A-A05F-45A5-A7F9-743CB407095A}" srcOrd="0" destOrd="0" presId="urn:microsoft.com/office/officeart/2005/8/layout/hList1"/>
    <dgm:cxn modelId="{3F876697-CD84-4D84-A2AD-946DA1E2CB42}" type="presParOf" srcId="{832E7C62-4615-45C4-8D79-45729B865719}" destId="{A9141524-5BB3-48CA-9FAF-F232E119B072}" srcOrd="1" destOrd="0" presId="urn:microsoft.com/office/officeart/2005/8/layout/hList1"/>
    <dgm:cxn modelId="{21DD09ED-86E5-4740-A0E0-60011B3D7444}" type="presParOf" srcId="{735709F6-7C2B-4D56-B2BA-302258D529A0}" destId="{D8B6B553-DDD3-4AFA-AF4C-72CB3BB92F83}" srcOrd="1" destOrd="0" presId="urn:microsoft.com/office/officeart/2005/8/layout/hList1"/>
    <dgm:cxn modelId="{FF2C9637-55A4-4E45-A7E7-05DAE72F7CFA}" type="presParOf" srcId="{735709F6-7C2B-4D56-B2BA-302258D529A0}" destId="{97955B56-E80F-4B08-9F70-E5D9A35BC081}" srcOrd="2" destOrd="0" presId="urn:microsoft.com/office/officeart/2005/8/layout/hList1"/>
    <dgm:cxn modelId="{2FEF69FA-AD36-4FCF-A6D3-AE95A39EB3E3}" type="presParOf" srcId="{97955B56-E80F-4B08-9F70-E5D9A35BC081}" destId="{E7121BAC-1145-439E-9D2F-21D02394AD71}" srcOrd="0" destOrd="0" presId="urn:microsoft.com/office/officeart/2005/8/layout/hList1"/>
    <dgm:cxn modelId="{B7FFCEF3-276B-488F-9C90-A4489A61CEA1}" type="presParOf" srcId="{97955B56-E80F-4B08-9F70-E5D9A35BC081}" destId="{BF314281-C660-40AB-BBEE-C8211BA91995}" srcOrd="1" destOrd="0" presId="urn:microsoft.com/office/officeart/2005/8/layout/hList1"/>
    <dgm:cxn modelId="{D74F1729-8C2A-49F5-B462-90A20F9B5B57}" type="presParOf" srcId="{735709F6-7C2B-4D56-B2BA-302258D529A0}" destId="{9D10E29F-C5D2-49AC-B176-B85267FBDBCA}" srcOrd="3" destOrd="0" presId="urn:microsoft.com/office/officeart/2005/8/layout/hList1"/>
    <dgm:cxn modelId="{A7FE0CA2-123E-481C-A1A6-C30FDAAE633C}" type="presParOf" srcId="{735709F6-7C2B-4D56-B2BA-302258D529A0}" destId="{7428DD61-9485-4822-8567-8F86638164E6}" srcOrd="4" destOrd="0" presId="urn:microsoft.com/office/officeart/2005/8/layout/hList1"/>
    <dgm:cxn modelId="{39D0CD60-0ACD-4BE9-B78A-8CF689287FDF}" type="presParOf" srcId="{7428DD61-9485-4822-8567-8F86638164E6}" destId="{D735EB1D-A509-407D-B1E8-5FE23B344BA0}" srcOrd="0" destOrd="0" presId="urn:microsoft.com/office/officeart/2005/8/layout/hList1"/>
    <dgm:cxn modelId="{DB1DEFB0-311B-486B-9DD6-906BCCE63A05}" type="presParOf" srcId="{7428DD61-9485-4822-8567-8F86638164E6}" destId="{33A0C314-5EB7-4E98-BE9E-6CEB274BC566}" srcOrd="1" destOrd="0" presId="urn:microsoft.com/office/officeart/2005/8/layout/hList1"/>
    <dgm:cxn modelId="{D26B54FF-0F7B-4C41-A2AD-30F1172B04D8}" type="presParOf" srcId="{735709F6-7C2B-4D56-B2BA-302258D529A0}" destId="{97E0DDF3-FE0A-4C6E-A272-005CA4B8F4A7}" srcOrd="5" destOrd="0" presId="urn:microsoft.com/office/officeart/2005/8/layout/hList1"/>
    <dgm:cxn modelId="{BB78535E-F8D6-4075-A457-E53CDFC0F373}" type="presParOf" srcId="{735709F6-7C2B-4D56-B2BA-302258D529A0}" destId="{00FFA380-17E7-4D6B-8522-491B8A70E555}" srcOrd="6" destOrd="0" presId="urn:microsoft.com/office/officeart/2005/8/layout/hList1"/>
    <dgm:cxn modelId="{4A1D2C4B-2390-4BB9-8122-0A4BEC70B877}" type="presParOf" srcId="{00FFA380-17E7-4D6B-8522-491B8A70E555}" destId="{06CA8E5F-7C3F-4923-B8E0-9B7974A2E09A}" srcOrd="0" destOrd="0" presId="urn:microsoft.com/office/officeart/2005/8/layout/hList1"/>
    <dgm:cxn modelId="{3D0A5C32-480D-4086-A33D-251366504734}" type="presParOf" srcId="{00FFA380-17E7-4D6B-8522-491B8A70E555}" destId="{F2DC3790-3755-4D80-B0C2-0DE8814C68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DCD29-448B-4569-B195-4B66A8408A9D}">
      <dsp:nvSpPr>
        <dsp:cNvPr id="0" name=""/>
        <dsp:cNvSpPr/>
      </dsp:nvSpPr>
      <dsp:spPr>
        <a:xfrm>
          <a:off x="737677" y="540888"/>
          <a:ext cx="3864239" cy="454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37684-79E8-4CD9-9264-A23F836B9494}">
      <dsp:nvSpPr>
        <dsp:cNvPr id="0" name=""/>
        <dsp:cNvSpPr/>
      </dsp:nvSpPr>
      <dsp:spPr>
        <a:xfrm>
          <a:off x="737677" y="711623"/>
          <a:ext cx="283880" cy="2838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B8468-5EE4-4874-B53A-CAEAB04D300F}">
      <dsp:nvSpPr>
        <dsp:cNvPr id="0" name=""/>
        <dsp:cNvSpPr/>
      </dsp:nvSpPr>
      <dsp:spPr>
        <a:xfrm>
          <a:off x="737677" y="0"/>
          <a:ext cx="3864239" cy="26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Back-</a:t>
          </a:r>
          <a:r>
            <a:rPr lang="pt-BR" sz="2400" kern="1200" dirty="0" err="1"/>
            <a:t>End</a:t>
          </a:r>
          <a:endParaRPr lang="pt-BR" sz="2400" kern="1200" dirty="0"/>
        </a:p>
      </dsp:txBody>
      <dsp:txXfrm>
        <a:off x="737677" y="0"/>
        <a:ext cx="3864239" cy="265095"/>
      </dsp:txXfrm>
    </dsp:sp>
    <dsp:sp modelId="{2F3C5772-827C-421B-93F3-E58BFAD435D9}">
      <dsp:nvSpPr>
        <dsp:cNvPr id="0" name=""/>
        <dsp:cNvSpPr/>
      </dsp:nvSpPr>
      <dsp:spPr>
        <a:xfrm>
          <a:off x="737677" y="1373341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9B075-63A4-4BD3-AE59-0E0DEA0D9A67}">
      <dsp:nvSpPr>
        <dsp:cNvPr id="0" name=""/>
        <dsp:cNvSpPr/>
      </dsp:nvSpPr>
      <dsp:spPr>
        <a:xfrm>
          <a:off x="1008173" y="1184423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Criando um sistema sem interface, no qual o usuário final não interage</a:t>
          </a:r>
        </a:p>
      </dsp:txBody>
      <dsp:txXfrm>
        <a:off x="1008173" y="1184423"/>
        <a:ext cx="3593742" cy="661710"/>
      </dsp:txXfrm>
    </dsp:sp>
    <dsp:sp modelId="{313B8D5B-231E-40D4-A7EC-1D9A2A4CD2E9}">
      <dsp:nvSpPr>
        <dsp:cNvPr id="0" name=""/>
        <dsp:cNvSpPr/>
      </dsp:nvSpPr>
      <dsp:spPr>
        <a:xfrm>
          <a:off x="737677" y="2035052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C8719-3489-448D-BF96-FD01C49F9236}">
      <dsp:nvSpPr>
        <dsp:cNvPr id="0" name=""/>
        <dsp:cNvSpPr/>
      </dsp:nvSpPr>
      <dsp:spPr>
        <a:xfrm>
          <a:off x="1008173" y="1846134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Apenas receber e envia dados por outros sistemas</a:t>
          </a:r>
        </a:p>
      </dsp:txBody>
      <dsp:txXfrm>
        <a:off x="1008173" y="1846134"/>
        <a:ext cx="3593742" cy="661710"/>
      </dsp:txXfrm>
    </dsp:sp>
    <dsp:sp modelId="{83E4D9AA-4E79-4B4C-A461-E3656500C20A}">
      <dsp:nvSpPr>
        <dsp:cNvPr id="0" name=""/>
        <dsp:cNvSpPr/>
      </dsp:nvSpPr>
      <dsp:spPr>
        <a:xfrm>
          <a:off x="737677" y="2696763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56180-B182-45BB-AD41-1EEA41131505}">
      <dsp:nvSpPr>
        <dsp:cNvPr id="0" name=""/>
        <dsp:cNvSpPr/>
      </dsp:nvSpPr>
      <dsp:spPr>
        <a:xfrm>
          <a:off x="1008173" y="2507845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Cuida dos dados do sistema com banco de dados e regras de segurança</a:t>
          </a:r>
        </a:p>
      </dsp:txBody>
      <dsp:txXfrm>
        <a:off x="1008173" y="2507845"/>
        <a:ext cx="3593742" cy="661710"/>
      </dsp:txXfrm>
    </dsp:sp>
    <dsp:sp modelId="{857901E1-D6C7-4866-A962-EED0EE5ABCDB}">
      <dsp:nvSpPr>
        <dsp:cNvPr id="0" name=""/>
        <dsp:cNvSpPr/>
      </dsp:nvSpPr>
      <dsp:spPr>
        <a:xfrm>
          <a:off x="737677" y="3358474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C5C5B-72DB-4B1B-ABE7-6D4F8AF5C66F}">
      <dsp:nvSpPr>
        <dsp:cNvPr id="0" name=""/>
        <dsp:cNvSpPr/>
      </dsp:nvSpPr>
      <dsp:spPr>
        <a:xfrm>
          <a:off x="1008173" y="3169556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Pode ser feito com linguagens web em geral e temos diversos frameworks</a:t>
          </a:r>
        </a:p>
      </dsp:txBody>
      <dsp:txXfrm>
        <a:off x="1008173" y="3169556"/>
        <a:ext cx="3593742" cy="661710"/>
      </dsp:txXfrm>
    </dsp:sp>
    <dsp:sp modelId="{4B5D8C5B-2E71-4E42-A132-A65378F99B9A}">
      <dsp:nvSpPr>
        <dsp:cNvPr id="0" name=""/>
        <dsp:cNvSpPr/>
      </dsp:nvSpPr>
      <dsp:spPr>
        <a:xfrm>
          <a:off x="4795127" y="540888"/>
          <a:ext cx="3864239" cy="454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FFF8D-11C9-4671-8B6F-3075C3CE9F5F}">
      <dsp:nvSpPr>
        <dsp:cNvPr id="0" name=""/>
        <dsp:cNvSpPr/>
      </dsp:nvSpPr>
      <dsp:spPr>
        <a:xfrm>
          <a:off x="4795127" y="711623"/>
          <a:ext cx="283880" cy="2838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835F0-EE31-4D26-81FF-E322CB9D8949}">
      <dsp:nvSpPr>
        <dsp:cNvPr id="0" name=""/>
        <dsp:cNvSpPr/>
      </dsp:nvSpPr>
      <dsp:spPr>
        <a:xfrm>
          <a:off x="4795127" y="0"/>
          <a:ext cx="3864239" cy="26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Front-</a:t>
          </a:r>
          <a:r>
            <a:rPr lang="pt-BR" sz="2400" kern="1200" dirty="0" err="1"/>
            <a:t>End</a:t>
          </a:r>
          <a:endParaRPr lang="pt-BR" sz="2400" kern="1200" dirty="0"/>
        </a:p>
      </dsp:txBody>
      <dsp:txXfrm>
        <a:off x="4795127" y="0"/>
        <a:ext cx="3864239" cy="265095"/>
      </dsp:txXfrm>
    </dsp:sp>
    <dsp:sp modelId="{C85ADB5F-3F3F-4807-BD65-EDA63E92A44E}">
      <dsp:nvSpPr>
        <dsp:cNvPr id="0" name=""/>
        <dsp:cNvSpPr/>
      </dsp:nvSpPr>
      <dsp:spPr>
        <a:xfrm>
          <a:off x="4795127" y="1373341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B44D9-687B-49E3-B6E8-44E08DE5CD96}">
      <dsp:nvSpPr>
        <dsp:cNvPr id="0" name=""/>
        <dsp:cNvSpPr/>
      </dsp:nvSpPr>
      <dsp:spPr>
        <a:xfrm>
          <a:off x="5065624" y="1184423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É a parte visual e de interação do usuário final com o sistema</a:t>
          </a:r>
        </a:p>
      </dsp:txBody>
      <dsp:txXfrm>
        <a:off x="5065624" y="1184423"/>
        <a:ext cx="3593742" cy="661710"/>
      </dsp:txXfrm>
    </dsp:sp>
    <dsp:sp modelId="{9342F2DF-4E3E-498F-B4A3-D90A66CBC64C}">
      <dsp:nvSpPr>
        <dsp:cNvPr id="0" name=""/>
        <dsp:cNvSpPr/>
      </dsp:nvSpPr>
      <dsp:spPr>
        <a:xfrm>
          <a:off x="4795127" y="2035052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440EE-A387-4EE1-8DFC-DE664863544B}">
      <dsp:nvSpPr>
        <dsp:cNvPr id="0" name=""/>
        <dsp:cNvSpPr/>
      </dsp:nvSpPr>
      <dsp:spPr>
        <a:xfrm>
          <a:off x="5065624" y="1846134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Envolve tecnologias como </a:t>
          </a:r>
          <a:r>
            <a:rPr lang="pt-BR" sz="1400" kern="1200" dirty="0" err="1"/>
            <a:t>html</a:t>
          </a:r>
          <a:r>
            <a:rPr lang="pt-BR" sz="1400" kern="1200" dirty="0"/>
            <a:t>, </a:t>
          </a:r>
          <a:r>
            <a:rPr lang="pt-BR" sz="1400" kern="1200" dirty="0" err="1"/>
            <a:t>css</a:t>
          </a:r>
          <a:r>
            <a:rPr lang="pt-BR" sz="1400" kern="1200" dirty="0"/>
            <a:t> e </a:t>
          </a:r>
          <a:r>
            <a:rPr lang="pt-BR" sz="1400" kern="1200" dirty="0" err="1"/>
            <a:t>JavaScript</a:t>
          </a:r>
          <a:endParaRPr lang="pt-BR" sz="1400" kern="1200" dirty="0"/>
        </a:p>
      </dsp:txBody>
      <dsp:txXfrm>
        <a:off x="5065624" y="1846134"/>
        <a:ext cx="3593742" cy="661710"/>
      </dsp:txXfrm>
    </dsp:sp>
    <dsp:sp modelId="{27B7A5A6-5242-494B-9BD4-C33FCAB61969}">
      <dsp:nvSpPr>
        <dsp:cNvPr id="0" name=""/>
        <dsp:cNvSpPr/>
      </dsp:nvSpPr>
      <dsp:spPr>
        <a:xfrm>
          <a:off x="4795127" y="2696763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7A5D6-644C-4289-92C0-57B012489E4C}">
      <dsp:nvSpPr>
        <dsp:cNvPr id="0" name=""/>
        <dsp:cNvSpPr/>
      </dsp:nvSpPr>
      <dsp:spPr>
        <a:xfrm>
          <a:off x="5065624" y="2507845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Atualmente existem diversos frameworks para desenvolvimento Front-</a:t>
          </a:r>
          <a:r>
            <a:rPr lang="pt-BR" sz="1400" kern="1200" dirty="0" err="1"/>
            <a:t>End</a:t>
          </a:r>
          <a:endParaRPr lang="pt-BR" sz="1400" kern="1200" dirty="0"/>
        </a:p>
      </dsp:txBody>
      <dsp:txXfrm>
        <a:off x="5065624" y="2507845"/>
        <a:ext cx="3593742" cy="661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D362A-A05F-45A5-A7F9-743CB407095A}">
      <dsp:nvSpPr>
        <dsp:cNvPr id="0" name=""/>
        <dsp:cNvSpPr/>
      </dsp:nvSpPr>
      <dsp:spPr>
        <a:xfrm>
          <a:off x="3576" y="1369893"/>
          <a:ext cx="2565698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1</a:t>
          </a:r>
        </a:p>
      </dsp:txBody>
      <dsp:txXfrm>
        <a:off x="3576" y="1369893"/>
        <a:ext cx="2565698" cy="878160"/>
      </dsp:txXfrm>
    </dsp:sp>
    <dsp:sp modelId="{A9141524-5BB3-48CA-9FAF-F232E119B072}">
      <dsp:nvSpPr>
        <dsp:cNvPr id="0" name=""/>
        <dsp:cNvSpPr/>
      </dsp:nvSpPr>
      <dsp:spPr>
        <a:xfrm>
          <a:off x="8461" y="2248053"/>
          <a:ext cx="2555928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NestJS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Rotas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Validações</a:t>
          </a:r>
        </a:p>
      </dsp:txBody>
      <dsp:txXfrm>
        <a:off x="8461" y="2248053"/>
        <a:ext cx="2555928" cy="1800720"/>
      </dsp:txXfrm>
    </dsp:sp>
    <dsp:sp modelId="{E7121BAC-1145-439E-9D2F-21D02394AD71}">
      <dsp:nvSpPr>
        <dsp:cNvPr id="0" name=""/>
        <dsp:cNvSpPr/>
      </dsp:nvSpPr>
      <dsp:spPr>
        <a:xfrm>
          <a:off x="2876630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2</a:t>
          </a:r>
        </a:p>
      </dsp:txBody>
      <dsp:txXfrm>
        <a:off x="2876630" y="1369893"/>
        <a:ext cx="2195400" cy="878160"/>
      </dsp:txXfrm>
    </dsp:sp>
    <dsp:sp modelId="{BF314281-C660-40AB-BBEE-C8211BA91995}">
      <dsp:nvSpPr>
        <dsp:cNvPr id="0" name=""/>
        <dsp:cNvSpPr/>
      </dsp:nvSpPr>
      <dsp:spPr>
        <a:xfrm>
          <a:off x="2876630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Banco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Prisma</a:t>
          </a:r>
        </a:p>
      </dsp:txBody>
      <dsp:txXfrm>
        <a:off x="2876630" y="2248053"/>
        <a:ext cx="2195400" cy="1800720"/>
      </dsp:txXfrm>
    </dsp:sp>
    <dsp:sp modelId="{D735EB1D-A509-407D-B1E8-5FE23B344BA0}">
      <dsp:nvSpPr>
        <dsp:cNvPr id="0" name=""/>
        <dsp:cNvSpPr/>
      </dsp:nvSpPr>
      <dsp:spPr>
        <a:xfrm>
          <a:off x="5379387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3</a:t>
          </a:r>
        </a:p>
      </dsp:txBody>
      <dsp:txXfrm>
        <a:off x="5379387" y="1369893"/>
        <a:ext cx="2195400" cy="878160"/>
      </dsp:txXfrm>
    </dsp:sp>
    <dsp:sp modelId="{33A0C314-5EB7-4E98-BE9E-6CEB274BC566}">
      <dsp:nvSpPr>
        <dsp:cNvPr id="0" name=""/>
        <dsp:cNvSpPr/>
      </dsp:nvSpPr>
      <dsp:spPr>
        <a:xfrm>
          <a:off x="5379387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Next.js</a:t>
          </a:r>
          <a:endParaRPr lang="pt-BR" sz="12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Criando Telas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5379387" y="2248053"/>
        <a:ext cx="2195400" cy="1800720"/>
      </dsp:txXfrm>
    </dsp:sp>
    <dsp:sp modelId="{06CA8E5F-7C3F-4923-B8E0-9B7974A2E09A}">
      <dsp:nvSpPr>
        <dsp:cNvPr id="0" name=""/>
        <dsp:cNvSpPr/>
      </dsp:nvSpPr>
      <dsp:spPr>
        <a:xfrm>
          <a:off x="7882143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4</a:t>
          </a:r>
        </a:p>
      </dsp:txBody>
      <dsp:txXfrm>
        <a:off x="7882143" y="1369893"/>
        <a:ext cx="2195400" cy="878160"/>
      </dsp:txXfrm>
    </dsp:sp>
    <dsp:sp modelId="{F2DC3790-3755-4D80-B0C2-0DE8814C68A8}">
      <dsp:nvSpPr>
        <dsp:cNvPr id="0" name=""/>
        <dsp:cNvSpPr/>
      </dsp:nvSpPr>
      <dsp:spPr>
        <a:xfrm>
          <a:off x="7882143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Integrando os serviços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(unindo </a:t>
          </a:r>
          <a:r>
            <a:rPr lang="pt-BR" sz="1600" kern="1200" dirty="0" err="1"/>
            <a:t>back</a:t>
          </a:r>
          <a:r>
            <a:rPr lang="pt-BR" sz="1600" kern="1200" dirty="0"/>
            <a:t> e front)</a:t>
          </a:r>
        </a:p>
      </dsp:txBody>
      <dsp:txXfrm>
        <a:off x="7882143" y="2248053"/>
        <a:ext cx="21954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7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1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81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30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6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63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137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2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votacao" TargetMode="External"/><Relationship Id="rId2" Type="http://schemas.openxmlformats.org/officeDocument/2006/relationships/hyperlink" Target="http://localhost:3000/anim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nodejs.org/pt-br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9649072" cy="2187674"/>
          </a:xfrm>
        </p:spPr>
        <p:txBody>
          <a:bodyPr>
            <a:noAutofit/>
          </a:bodyPr>
          <a:lstStyle/>
          <a:p>
            <a:r>
              <a:rPr lang="pt-BR" sz="4800" dirty="0"/>
              <a:t>Aula Ferias</a:t>
            </a:r>
            <a:br>
              <a:rPr lang="pt-BR" sz="4800" dirty="0"/>
            </a:br>
            <a:r>
              <a:rPr lang="pt-BR" sz="4800" dirty="0"/>
              <a:t>Dia 1 – Introdução e </a:t>
            </a:r>
            <a:r>
              <a:rPr lang="pt-BR" sz="4800" dirty="0" err="1"/>
              <a:t>NestJS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13C944-56E7-0D07-6731-7F87FB40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2" y="4329778"/>
            <a:ext cx="1656763" cy="22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416" y="476672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Rotas</a:t>
            </a:r>
          </a:p>
        </p:txBody>
      </p:sp>
      <p:sp>
        <p:nvSpPr>
          <p:cNvPr id="3" name="Espaço Reservado para Conteúdo 15">
            <a:extLst>
              <a:ext uri="{FF2B5EF4-FFF2-40B4-BE49-F238E27FC236}">
                <a16:creationId xmlns:a16="http://schemas.microsoft.com/office/drawing/2014/main" id="{FF5983D0-03E1-92E7-79A0-0C56FCD7F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543472"/>
            <a:ext cx="10454952" cy="4347927"/>
          </a:xfrm>
        </p:spPr>
        <p:txBody>
          <a:bodyPr>
            <a:normAutofit/>
          </a:bodyPr>
          <a:lstStyle/>
          <a:p>
            <a:r>
              <a:rPr lang="pt-BR" sz="1700" dirty="0"/>
              <a:t>As Rotas nada mais são do que </a:t>
            </a:r>
            <a:r>
              <a:rPr lang="pt-BR" sz="1700" u="sng" dirty="0"/>
              <a:t>URL</a:t>
            </a:r>
            <a:r>
              <a:rPr lang="pt-BR" sz="1700" dirty="0"/>
              <a:t>, que podem ser acessadas por outras aplicações de modo a </a:t>
            </a:r>
            <a:r>
              <a:rPr lang="pt-BR" sz="1700" u="sng" dirty="0"/>
              <a:t>enviar</a:t>
            </a:r>
            <a:r>
              <a:rPr lang="pt-BR" sz="1700" dirty="0"/>
              <a:t> ou </a:t>
            </a:r>
            <a:r>
              <a:rPr lang="pt-BR" sz="1700" u="sng" dirty="0"/>
              <a:t>receber</a:t>
            </a:r>
            <a:r>
              <a:rPr lang="pt-BR" sz="1700" dirty="0"/>
              <a:t> </a:t>
            </a:r>
            <a:r>
              <a:rPr lang="pt-BR" sz="1700" u="sng" dirty="0"/>
              <a:t>dados</a:t>
            </a:r>
            <a:r>
              <a:rPr lang="pt-BR" sz="1700" dirty="0"/>
              <a:t> do nosso Back-</a:t>
            </a:r>
            <a:r>
              <a:rPr lang="pt-BR" sz="1700" dirty="0" err="1"/>
              <a:t>End</a:t>
            </a:r>
            <a:endParaRPr lang="pt-BR" sz="1700" dirty="0"/>
          </a:p>
          <a:p>
            <a:pPr lvl="2"/>
            <a:endParaRPr lang="pt-BR" sz="1700" dirty="0"/>
          </a:p>
          <a:p>
            <a:r>
              <a:rPr lang="pt-BR" sz="1900" dirty="0"/>
              <a:t>As rotas aqui podem ser acessas por modelos diferentes como </a:t>
            </a:r>
            <a:r>
              <a:rPr lang="pt-BR" sz="1900" u="sng" dirty="0"/>
              <a:t>REST</a:t>
            </a:r>
            <a:r>
              <a:rPr lang="pt-BR" sz="1900" dirty="0"/>
              <a:t> ou </a:t>
            </a:r>
            <a:r>
              <a:rPr lang="pt-BR" sz="1900" u="sng" dirty="0" err="1"/>
              <a:t>GraphQL</a:t>
            </a:r>
            <a:r>
              <a:rPr lang="pt-BR" sz="1900" dirty="0"/>
              <a:t>, mas iremos focar aqui no </a:t>
            </a:r>
            <a:r>
              <a:rPr lang="pt-BR" sz="1900" u="sng" dirty="0"/>
              <a:t>REST</a:t>
            </a:r>
            <a:r>
              <a:rPr lang="pt-BR" sz="1900" dirty="0"/>
              <a:t>!</a:t>
            </a:r>
          </a:p>
          <a:p>
            <a:endParaRPr lang="pt-BR" sz="1900" dirty="0"/>
          </a:p>
          <a:p>
            <a:r>
              <a:rPr lang="pt-BR" sz="1900" dirty="0"/>
              <a:t>E no modelo REST podemos ter uma URL que dependendo de como ela for acessada, terá  papel diferente! </a:t>
            </a:r>
          </a:p>
          <a:p>
            <a:endParaRPr lang="pt-BR" sz="1900" dirty="0"/>
          </a:p>
          <a:p>
            <a:endParaRPr lang="pt-BR" sz="1900" dirty="0"/>
          </a:p>
          <a:p>
            <a:pPr lvl="1"/>
            <a:endParaRPr lang="pt-BR" sz="1600" dirty="0"/>
          </a:p>
          <a:p>
            <a:pPr lvl="2"/>
            <a:endParaRPr lang="pt-BR" sz="1500" dirty="0"/>
          </a:p>
          <a:p>
            <a:endParaRPr lang="pt-BR" dirty="0"/>
          </a:p>
        </p:txBody>
      </p:sp>
      <p:pic>
        <p:nvPicPr>
          <p:cNvPr id="7172" name="Picture 4" descr="15 fundamental tips on REST API design | by Williams O | Medium">
            <a:extLst>
              <a:ext uri="{FF2B5EF4-FFF2-40B4-BE49-F238E27FC236}">
                <a16:creationId xmlns:a16="http://schemas.microsoft.com/office/drawing/2014/main" id="{5F3AA733-A1B8-E93A-DCF4-3180F82B5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000078"/>
            <a:ext cx="4191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Envio - </a:t>
            </a:r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35149" y="2060848"/>
            <a:ext cx="10670976" cy="4608576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GET</a:t>
            </a:r>
          </a:p>
          <a:p>
            <a:pPr lvl="1" algn="just"/>
            <a:r>
              <a:rPr lang="pt-BR" sz="1800" dirty="0"/>
              <a:t>Esse método de envio no padrão REST é usado para BUSCAS (</a:t>
            </a:r>
            <a:r>
              <a:rPr lang="pt-BR" sz="1800" dirty="0" err="1"/>
              <a:t>Select</a:t>
            </a:r>
            <a:r>
              <a:rPr lang="pt-BR" sz="1800" dirty="0"/>
              <a:t>)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1800" dirty="0"/>
              <a:t>POST</a:t>
            </a:r>
          </a:p>
          <a:p>
            <a:pPr lvl="1" algn="just"/>
            <a:r>
              <a:rPr lang="pt-BR" sz="1800" dirty="0"/>
              <a:t>Esse método de envio no padrão REST é usado para CADASTROS (</a:t>
            </a:r>
            <a:r>
              <a:rPr lang="pt-BR" sz="1800" dirty="0" err="1"/>
              <a:t>Insert</a:t>
            </a:r>
            <a:r>
              <a:rPr lang="pt-BR" sz="1800" dirty="0"/>
              <a:t>)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1800" dirty="0"/>
              <a:t>PUT/PATCH</a:t>
            </a:r>
          </a:p>
          <a:p>
            <a:pPr lvl="1" algn="just"/>
            <a:r>
              <a:rPr lang="pt-BR" sz="1800" dirty="0"/>
              <a:t>Esse método de envio no padrão REST é usado para ATUALIZAR dados (Update)</a:t>
            </a:r>
          </a:p>
          <a:p>
            <a:pPr marL="109728" indent="0" algn="just">
              <a:buNone/>
            </a:pPr>
            <a:endParaRPr lang="pt-BR" sz="1800" dirty="0"/>
          </a:p>
          <a:p>
            <a:pPr algn="just"/>
            <a:r>
              <a:rPr lang="pt-BR" sz="1800" dirty="0"/>
              <a:t>DELETE</a:t>
            </a:r>
          </a:p>
          <a:p>
            <a:pPr lvl="1" algn="just"/>
            <a:r>
              <a:rPr lang="pt-BR" sz="1800" dirty="0"/>
              <a:t>Esse método de envio no padrão REST é usado para APAGAR dados (Delete)</a:t>
            </a:r>
          </a:p>
        </p:txBody>
      </p:sp>
    </p:spTree>
    <p:extLst>
      <p:ext uri="{BB962C8B-B14F-4D97-AF65-F5344CB8AC3E}">
        <p14:creationId xmlns:p14="http://schemas.microsoft.com/office/powerpoint/2010/main" val="202758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670976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montarmos nosso URL no padrão REST também devemos seguir um padrão.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Primeiro temos que entender o que é o nosso RECURSO.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Recurso ou </a:t>
            </a:r>
            <a:r>
              <a:rPr lang="pt-BR" sz="2000" dirty="0" err="1"/>
              <a:t>Resource</a:t>
            </a:r>
            <a:r>
              <a:rPr lang="pt-BR" sz="2000" dirty="0"/>
              <a:t> é justamente o que estamos querendo manipular (CRUD).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Ou seja, o nosso recurso deve ser informado no nosso link: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Um recurso deve ser também sempre um </a:t>
            </a:r>
            <a:r>
              <a:rPr lang="pt-BR" sz="2000" u="sng" dirty="0"/>
              <a:t>SUBSTANTIVO</a:t>
            </a:r>
            <a:r>
              <a:rPr lang="pt-BR" sz="2000" dirty="0"/>
              <a:t> e nunca um VERBO.</a:t>
            </a:r>
          </a:p>
          <a:p>
            <a:pPr algn="just"/>
            <a:endParaRPr lang="pt-BR" sz="1600" u="sng" dirty="0"/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445846" y="4869160"/>
            <a:ext cx="49984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Recurso</a:t>
            </a:r>
            <a:r>
              <a:rPr lang="pt-BR" dirty="0"/>
              <a:t>: Usuário</a:t>
            </a:r>
          </a:p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</a:t>
            </a:r>
          </a:p>
        </p:txBody>
      </p:sp>
    </p:spTree>
    <p:extLst>
      <p:ext uri="{BB962C8B-B14F-4D97-AF65-F5344CB8AC3E}">
        <p14:creationId xmlns:p14="http://schemas.microsoft.com/office/powerpoint/2010/main" val="11980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de URL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9601200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GET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POST</a:t>
            </a:r>
          </a:p>
          <a:p>
            <a:pPr algn="just"/>
            <a:endParaRPr lang="pt-BR" sz="1600" dirty="0"/>
          </a:p>
          <a:p>
            <a:pPr marL="109728" indent="0" algn="just">
              <a:buNone/>
            </a:pPr>
            <a:endParaRPr lang="pt-BR" sz="1600" dirty="0"/>
          </a:p>
          <a:p>
            <a:pPr marL="109728" indent="0" algn="just">
              <a:buNone/>
            </a:pPr>
            <a:endParaRPr lang="pt-BR" sz="1600" dirty="0"/>
          </a:p>
          <a:p>
            <a:pPr marL="109728" indent="0" algn="just">
              <a:buNone/>
            </a:pPr>
            <a:endParaRPr lang="pt-BR" sz="1600" dirty="0"/>
          </a:p>
          <a:p>
            <a:pPr algn="just"/>
            <a:r>
              <a:rPr lang="pt-BR" sz="1600" dirty="0"/>
              <a:t>PUT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DELETE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50762" y="2555612"/>
            <a:ext cx="4998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50763" y="2924944"/>
            <a:ext cx="5221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/usuarios/1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23174" y="2495019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 todos usuários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823174" y="2944220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 o usuário com ID 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50762" y="3707740"/>
            <a:ext cx="4998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43723" y="3717033"/>
            <a:ext cx="522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Cadastrando novo usuário dados enviados por </a:t>
            </a:r>
            <a:r>
              <a:rPr lang="pt-BR" dirty="0" err="1"/>
              <a:t>json</a:t>
            </a:r>
            <a:r>
              <a:rPr lang="pt-BR" dirty="0"/>
              <a:t> no corpo da requisição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50763" y="5075892"/>
            <a:ext cx="5221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/usuarios/1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16080" y="5046275"/>
            <a:ext cx="5221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Atualizando o usuário com ID 1. Os campos que serão atualizados, São passados via </a:t>
            </a:r>
            <a:r>
              <a:rPr lang="pt-BR" dirty="0" err="1"/>
              <a:t>json</a:t>
            </a:r>
            <a:r>
              <a:rPr lang="pt-BR" dirty="0"/>
              <a:t> no corpo  da  requisição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422422" y="6237312"/>
            <a:ext cx="5221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/usuarios/1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16080" y="6252701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Excluindo o usuário com ID 1.</a:t>
            </a:r>
          </a:p>
        </p:txBody>
      </p:sp>
    </p:spTree>
    <p:extLst>
      <p:ext uri="{BB962C8B-B14F-4D97-AF65-F5344CB8AC3E}">
        <p14:creationId xmlns:p14="http://schemas.microsoft.com/office/powerpoint/2010/main" val="30561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Rotas no Nest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814992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 </a:t>
            </a:r>
            <a:r>
              <a:rPr lang="pt-BR" sz="1600" dirty="0" err="1"/>
              <a:t>NestJS</a:t>
            </a:r>
            <a:r>
              <a:rPr lang="pt-BR" sz="1600" dirty="0"/>
              <a:t> utiliza CLI para criação dos seus componentes.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Para criar uma nova rota, basta rodar  o comando: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Nela, podemos escolher qual formato de acesso a rota será usado. Escolheremos o REST API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26296C-0E4D-1E46-5E22-F036983E02C2}"/>
              </a:ext>
            </a:extLst>
          </p:cNvPr>
          <p:cNvSpPr txBox="1"/>
          <p:nvPr/>
        </p:nvSpPr>
        <p:spPr>
          <a:xfrm>
            <a:off x="4223792" y="3212976"/>
            <a:ext cx="42146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nest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generate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resource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b="1" u="sng" dirty="0">
                <a:latin typeface="Bahnschrift" panose="020B0502040204020203" pitchFamily="34" charset="0"/>
              </a:rPr>
              <a:t>nome-recurso</a:t>
            </a:r>
          </a:p>
          <a:p>
            <a:pPr algn="ctr"/>
            <a:r>
              <a:rPr lang="pt-BR" b="1" dirty="0">
                <a:latin typeface="Bahnschrift" panose="020B0502040204020203" pitchFamily="34" charset="0"/>
              </a:rPr>
              <a:t>-- ou –</a:t>
            </a:r>
          </a:p>
          <a:p>
            <a:r>
              <a:rPr lang="pt-BR" dirty="0" err="1">
                <a:latin typeface="Bahnschrift" panose="020B0502040204020203" pitchFamily="34" charset="0"/>
              </a:rPr>
              <a:t>nest</a:t>
            </a:r>
            <a:r>
              <a:rPr lang="pt-BR" dirty="0">
                <a:latin typeface="Bahnschrift" panose="020B0502040204020203" pitchFamily="34" charset="0"/>
              </a:rPr>
              <a:t> g res </a:t>
            </a:r>
            <a:r>
              <a:rPr lang="pt-BR" b="1" u="sng" dirty="0">
                <a:latin typeface="Bahnschrift" panose="020B0502040204020203" pitchFamily="34" charset="0"/>
              </a:rPr>
              <a:t>nome-recurso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068F60-154C-1A76-9E7A-1985CB50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4725144"/>
            <a:ext cx="6380952" cy="134285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3AF770E-1C89-8EF4-F931-98DBA43A8FBF}"/>
              </a:ext>
            </a:extLst>
          </p:cNvPr>
          <p:cNvSpPr txBox="1"/>
          <p:nvPr/>
        </p:nvSpPr>
        <p:spPr>
          <a:xfrm>
            <a:off x="6960096" y="1346205"/>
            <a:ext cx="29722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Crie uma rota para </a:t>
            </a:r>
            <a:r>
              <a:rPr lang="pt-BR" u="sng" dirty="0">
                <a:latin typeface="Bahnschrift" panose="020B0502040204020203" pitchFamily="34" charset="0"/>
              </a:rPr>
              <a:t>Animes</a:t>
            </a:r>
          </a:p>
        </p:txBody>
      </p:sp>
    </p:spTree>
    <p:extLst>
      <p:ext uri="{BB962C8B-B14F-4D97-AF65-F5344CB8AC3E}">
        <p14:creationId xmlns:p14="http://schemas.microsoft.com/office/powerpoint/2010/main" val="18733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do Modulo de Rotas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2ED7328-0C9E-A9F9-F451-1E52D6CB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492896"/>
            <a:ext cx="3114286" cy="395238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00D0C1A-649B-9C31-ED57-439887669E09}"/>
              </a:ext>
            </a:extLst>
          </p:cNvPr>
          <p:cNvSpPr txBox="1"/>
          <p:nvPr/>
        </p:nvSpPr>
        <p:spPr>
          <a:xfrm>
            <a:off x="5087888" y="2276872"/>
            <a:ext cx="626469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dto</a:t>
            </a:r>
            <a:r>
              <a:rPr lang="pt-BR" dirty="0"/>
              <a:t> – Data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pt-BR" dirty="0"/>
          </a:p>
          <a:p>
            <a:endParaRPr lang="pt-BR" dirty="0"/>
          </a:p>
          <a:p>
            <a:r>
              <a:rPr lang="pt-BR" dirty="0"/>
              <a:t>São classes usadas para definir as regras de validações dos campos enviados as rotas ao criar (</a:t>
            </a:r>
            <a:r>
              <a:rPr lang="pt-BR" dirty="0" err="1"/>
              <a:t>create-anime.dto.ts</a:t>
            </a:r>
            <a:r>
              <a:rPr lang="pt-BR" dirty="0"/>
              <a:t>) ou atualizar (update-</a:t>
            </a:r>
            <a:r>
              <a:rPr lang="pt-BR" dirty="0" err="1"/>
              <a:t>anime.dto.ts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Exemplo: Se alguém tentar enviar um cadastro de usuário, posso definir que o campo </a:t>
            </a:r>
            <a:r>
              <a:rPr lang="pt-BR" u="sng" dirty="0" err="1"/>
              <a:t>email</a:t>
            </a:r>
            <a:r>
              <a:rPr lang="pt-BR" dirty="0"/>
              <a:t> é </a:t>
            </a:r>
            <a:r>
              <a:rPr lang="pt-BR" u="sng" dirty="0"/>
              <a:t>obrigatório</a:t>
            </a:r>
            <a:r>
              <a:rPr lang="pt-BR" dirty="0"/>
              <a:t> e deve ter um </a:t>
            </a:r>
            <a:r>
              <a:rPr lang="pt-BR" u="sng" dirty="0" err="1"/>
              <a:t>email</a:t>
            </a:r>
            <a:r>
              <a:rPr lang="pt-BR" dirty="0"/>
              <a:t>.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43B271B1-7F8C-E533-D6A1-C967866688DF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rot="10800000">
            <a:off x="3431704" y="3321466"/>
            <a:ext cx="1656184" cy="24806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95EFFB4-047C-1220-A432-EC44463640CA}"/>
              </a:ext>
            </a:extLst>
          </p:cNvPr>
          <p:cNvSpPr/>
          <p:nvPr/>
        </p:nvSpPr>
        <p:spPr>
          <a:xfrm>
            <a:off x="690538" y="2781883"/>
            <a:ext cx="2741166" cy="1079165"/>
          </a:xfrm>
          <a:custGeom>
            <a:avLst/>
            <a:gdLst>
              <a:gd name="connsiteX0" fmla="*/ 0 w 2741166"/>
              <a:gd name="connsiteY0" fmla="*/ 179864 h 1079165"/>
              <a:gd name="connsiteX1" fmla="*/ 179864 w 2741166"/>
              <a:gd name="connsiteY1" fmla="*/ 0 h 1079165"/>
              <a:gd name="connsiteX2" fmla="*/ 703780 w 2741166"/>
              <a:gd name="connsiteY2" fmla="*/ 0 h 1079165"/>
              <a:gd name="connsiteX3" fmla="*/ 1346769 w 2741166"/>
              <a:gd name="connsiteY3" fmla="*/ 0 h 1079165"/>
              <a:gd name="connsiteX4" fmla="*/ 1965943 w 2741166"/>
              <a:gd name="connsiteY4" fmla="*/ 0 h 1079165"/>
              <a:gd name="connsiteX5" fmla="*/ 2561302 w 2741166"/>
              <a:gd name="connsiteY5" fmla="*/ 0 h 1079165"/>
              <a:gd name="connsiteX6" fmla="*/ 2741166 w 2741166"/>
              <a:gd name="connsiteY6" fmla="*/ 179864 h 1079165"/>
              <a:gd name="connsiteX7" fmla="*/ 2741166 w 2741166"/>
              <a:gd name="connsiteY7" fmla="*/ 546777 h 1079165"/>
              <a:gd name="connsiteX8" fmla="*/ 2741166 w 2741166"/>
              <a:gd name="connsiteY8" fmla="*/ 899301 h 1079165"/>
              <a:gd name="connsiteX9" fmla="*/ 2561302 w 2741166"/>
              <a:gd name="connsiteY9" fmla="*/ 1079165 h 1079165"/>
              <a:gd name="connsiteX10" fmla="*/ 1942128 w 2741166"/>
              <a:gd name="connsiteY10" fmla="*/ 1079165 h 1079165"/>
              <a:gd name="connsiteX11" fmla="*/ 1322954 w 2741166"/>
              <a:gd name="connsiteY11" fmla="*/ 1079165 h 1079165"/>
              <a:gd name="connsiteX12" fmla="*/ 727595 w 2741166"/>
              <a:gd name="connsiteY12" fmla="*/ 1079165 h 1079165"/>
              <a:gd name="connsiteX13" fmla="*/ 179864 w 2741166"/>
              <a:gd name="connsiteY13" fmla="*/ 1079165 h 1079165"/>
              <a:gd name="connsiteX14" fmla="*/ 0 w 2741166"/>
              <a:gd name="connsiteY14" fmla="*/ 899301 h 1079165"/>
              <a:gd name="connsiteX15" fmla="*/ 0 w 2741166"/>
              <a:gd name="connsiteY15" fmla="*/ 546777 h 1079165"/>
              <a:gd name="connsiteX16" fmla="*/ 0 w 2741166"/>
              <a:gd name="connsiteY16" fmla="*/ 179864 h 107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41166" h="1079165" extrusionOk="0">
                <a:moveTo>
                  <a:pt x="0" y="179864"/>
                </a:moveTo>
                <a:cubicBezTo>
                  <a:pt x="4612" y="86274"/>
                  <a:pt x="71957" y="-22324"/>
                  <a:pt x="179864" y="0"/>
                </a:cubicBezTo>
                <a:cubicBezTo>
                  <a:pt x="388401" y="-48722"/>
                  <a:pt x="466567" y="60366"/>
                  <a:pt x="703780" y="0"/>
                </a:cubicBezTo>
                <a:cubicBezTo>
                  <a:pt x="940993" y="-60366"/>
                  <a:pt x="1180417" y="85"/>
                  <a:pt x="1346769" y="0"/>
                </a:cubicBezTo>
                <a:cubicBezTo>
                  <a:pt x="1513121" y="-85"/>
                  <a:pt x="1732623" y="43721"/>
                  <a:pt x="1965943" y="0"/>
                </a:cubicBezTo>
                <a:cubicBezTo>
                  <a:pt x="2199263" y="-43721"/>
                  <a:pt x="2338577" y="38079"/>
                  <a:pt x="2561302" y="0"/>
                </a:cubicBezTo>
                <a:cubicBezTo>
                  <a:pt x="2652726" y="-3508"/>
                  <a:pt x="2744902" y="63688"/>
                  <a:pt x="2741166" y="179864"/>
                </a:cubicBezTo>
                <a:cubicBezTo>
                  <a:pt x="2758507" y="254389"/>
                  <a:pt x="2722320" y="459673"/>
                  <a:pt x="2741166" y="546777"/>
                </a:cubicBezTo>
                <a:cubicBezTo>
                  <a:pt x="2760012" y="633881"/>
                  <a:pt x="2714563" y="740409"/>
                  <a:pt x="2741166" y="899301"/>
                </a:cubicBezTo>
                <a:cubicBezTo>
                  <a:pt x="2727755" y="1011405"/>
                  <a:pt x="2658510" y="1071770"/>
                  <a:pt x="2561302" y="1079165"/>
                </a:cubicBezTo>
                <a:cubicBezTo>
                  <a:pt x="2372835" y="1105352"/>
                  <a:pt x="2088322" y="1012908"/>
                  <a:pt x="1942128" y="1079165"/>
                </a:cubicBezTo>
                <a:cubicBezTo>
                  <a:pt x="1795934" y="1145422"/>
                  <a:pt x="1558416" y="1075122"/>
                  <a:pt x="1322954" y="1079165"/>
                </a:cubicBezTo>
                <a:cubicBezTo>
                  <a:pt x="1087492" y="1083208"/>
                  <a:pt x="948270" y="1065428"/>
                  <a:pt x="727595" y="1079165"/>
                </a:cubicBezTo>
                <a:cubicBezTo>
                  <a:pt x="506920" y="1092902"/>
                  <a:pt x="355413" y="1040803"/>
                  <a:pt x="179864" y="1079165"/>
                </a:cubicBezTo>
                <a:cubicBezTo>
                  <a:pt x="106009" y="1073517"/>
                  <a:pt x="-4060" y="1022153"/>
                  <a:pt x="0" y="899301"/>
                </a:cubicBezTo>
                <a:cubicBezTo>
                  <a:pt x="-36027" y="809858"/>
                  <a:pt x="27614" y="620006"/>
                  <a:pt x="0" y="546777"/>
                </a:cubicBezTo>
                <a:cubicBezTo>
                  <a:pt x="-27614" y="473548"/>
                  <a:pt x="36125" y="298999"/>
                  <a:pt x="0" y="179864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47C097-84F1-227E-7472-874EC8890C04}"/>
              </a:ext>
            </a:extLst>
          </p:cNvPr>
          <p:cNvSpPr txBox="1"/>
          <p:nvPr/>
        </p:nvSpPr>
        <p:spPr>
          <a:xfrm>
            <a:off x="5236766" y="3136032"/>
            <a:ext cx="626469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entities</a:t>
            </a:r>
            <a:r>
              <a:rPr lang="pt-BR" dirty="0"/>
              <a:t>  - a tipagem da nossa entidade (Recurso).</a:t>
            </a:r>
          </a:p>
          <a:p>
            <a:endParaRPr lang="pt-BR" dirty="0"/>
          </a:p>
          <a:p>
            <a:r>
              <a:rPr lang="pt-BR" dirty="0"/>
              <a:t>Opcionalmente posso definir qual quais atributos devem existir na entidade que estamos trabalho.</a:t>
            </a:r>
          </a:p>
          <a:p>
            <a:endParaRPr lang="pt-BR" dirty="0"/>
          </a:p>
          <a:p>
            <a:r>
              <a:rPr lang="pt-BR" dirty="0"/>
              <a:t>Exemplo, um anime tem que ter:</a:t>
            </a:r>
          </a:p>
          <a:p>
            <a:r>
              <a:rPr lang="pt-BR" dirty="0"/>
              <a:t>id: </a:t>
            </a:r>
            <a:r>
              <a:rPr lang="pt-BR" dirty="0" err="1"/>
              <a:t>number</a:t>
            </a:r>
            <a:endParaRPr lang="pt-BR" dirty="0"/>
          </a:p>
          <a:p>
            <a:r>
              <a:rPr lang="pt-BR" dirty="0"/>
              <a:t>titulo: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url: </a:t>
            </a:r>
            <a:r>
              <a:rPr lang="pt-BR" dirty="0" err="1"/>
              <a:t>string</a:t>
            </a:r>
            <a:endParaRPr lang="pt-BR" dirty="0"/>
          </a:p>
          <a:p>
            <a:endParaRPr lang="pt-BR" dirty="0"/>
          </a:p>
          <a:p>
            <a:r>
              <a:rPr lang="pt-BR" dirty="0"/>
              <a:t>Mas não iremos usar, porque o Prisma já vai fazer isso para a gente, então podemos remover.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87F7FCC4-0656-E391-BFA4-ED784A996909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rot="10800000">
            <a:off x="2783634" y="4290628"/>
            <a:ext cx="2453133" cy="55356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C412D9-E0EF-F5F1-D3C9-1A1C975219A7}"/>
              </a:ext>
            </a:extLst>
          </p:cNvPr>
          <p:cNvSpPr/>
          <p:nvPr/>
        </p:nvSpPr>
        <p:spPr>
          <a:xfrm>
            <a:off x="624881" y="3861048"/>
            <a:ext cx="2158752" cy="859160"/>
          </a:xfrm>
          <a:custGeom>
            <a:avLst/>
            <a:gdLst>
              <a:gd name="connsiteX0" fmla="*/ 0 w 2158752"/>
              <a:gd name="connsiteY0" fmla="*/ 143196 h 859160"/>
              <a:gd name="connsiteX1" fmla="*/ 143196 w 2158752"/>
              <a:gd name="connsiteY1" fmla="*/ 0 h 859160"/>
              <a:gd name="connsiteX2" fmla="*/ 555115 w 2158752"/>
              <a:gd name="connsiteY2" fmla="*/ 0 h 859160"/>
              <a:gd name="connsiteX3" fmla="*/ 1060652 w 2158752"/>
              <a:gd name="connsiteY3" fmla="*/ 0 h 859160"/>
              <a:gd name="connsiteX4" fmla="*/ 1547466 w 2158752"/>
              <a:gd name="connsiteY4" fmla="*/ 0 h 859160"/>
              <a:gd name="connsiteX5" fmla="*/ 2015556 w 2158752"/>
              <a:gd name="connsiteY5" fmla="*/ 0 h 859160"/>
              <a:gd name="connsiteX6" fmla="*/ 2158752 w 2158752"/>
              <a:gd name="connsiteY6" fmla="*/ 143196 h 859160"/>
              <a:gd name="connsiteX7" fmla="*/ 2158752 w 2158752"/>
              <a:gd name="connsiteY7" fmla="*/ 715964 h 859160"/>
              <a:gd name="connsiteX8" fmla="*/ 2015556 w 2158752"/>
              <a:gd name="connsiteY8" fmla="*/ 859160 h 859160"/>
              <a:gd name="connsiteX9" fmla="*/ 1566190 w 2158752"/>
              <a:gd name="connsiteY9" fmla="*/ 859160 h 859160"/>
              <a:gd name="connsiteX10" fmla="*/ 1060652 w 2158752"/>
              <a:gd name="connsiteY10" fmla="*/ 859160 h 859160"/>
              <a:gd name="connsiteX11" fmla="*/ 573839 w 2158752"/>
              <a:gd name="connsiteY11" fmla="*/ 859160 h 859160"/>
              <a:gd name="connsiteX12" fmla="*/ 143196 w 2158752"/>
              <a:gd name="connsiteY12" fmla="*/ 859160 h 859160"/>
              <a:gd name="connsiteX13" fmla="*/ 0 w 2158752"/>
              <a:gd name="connsiteY13" fmla="*/ 715964 h 859160"/>
              <a:gd name="connsiteX14" fmla="*/ 0 w 2158752"/>
              <a:gd name="connsiteY14" fmla="*/ 143196 h 85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8752" h="859160" extrusionOk="0">
                <a:moveTo>
                  <a:pt x="0" y="143196"/>
                </a:moveTo>
                <a:cubicBezTo>
                  <a:pt x="12195" y="79305"/>
                  <a:pt x="59592" y="-11770"/>
                  <a:pt x="143196" y="0"/>
                </a:cubicBezTo>
                <a:cubicBezTo>
                  <a:pt x="309398" y="-2080"/>
                  <a:pt x="372108" y="37322"/>
                  <a:pt x="555115" y="0"/>
                </a:cubicBezTo>
                <a:cubicBezTo>
                  <a:pt x="738122" y="-37322"/>
                  <a:pt x="913453" y="17350"/>
                  <a:pt x="1060652" y="0"/>
                </a:cubicBezTo>
                <a:cubicBezTo>
                  <a:pt x="1207851" y="-17350"/>
                  <a:pt x="1388134" y="43966"/>
                  <a:pt x="1547466" y="0"/>
                </a:cubicBezTo>
                <a:cubicBezTo>
                  <a:pt x="1706798" y="-43966"/>
                  <a:pt x="1787333" y="4131"/>
                  <a:pt x="2015556" y="0"/>
                </a:cubicBezTo>
                <a:cubicBezTo>
                  <a:pt x="2087813" y="-3027"/>
                  <a:pt x="2161059" y="53713"/>
                  <a:pt x="2158752" y="143196"/>
                </a:cubicBezTo>
                <a:cubicBezTo>
                  <a:pt x="2219046" y="371876"/>
                  <a:pt x="2111201" y="565252"/>
                  <a:pt x="2158752" y="715964"/>
                </a:cubicBezTo>
                <a:cubicBezTo>
                  <a:pt x="2150571" y="799234"/>
                  <a:pt x="2093594" y="857098"/>
                  <a:pt x="2015556" y="859160"/>
                </a:cubicBezTo>
                <a:cubicBezTo>
                  <a:pt x="1857136" y="876310"/>
                  <a:pt x="1718637" y="818343"/>
                  <a:pt x="1566190" y="859160"/>
                </a:cubicBezTo>
                <a:cubicBezTo>
                  <a:pt x="1413743" y="899977"/>
                  <a:pt x="1194598" y="813187"/>
                  <a:pt x="1060652" y="859160"/>
                </a:cubicBezTo>
                <a:cubicBezTo>
                  <a:pt x="926706" y="905133"/>
                  <a:pt x="672081" y="819338"/>
                  <a:pt x="573839" y="859160"/>
                </a:cubicBezTo>
                <a:cubicBezTo>
                  <a:pt x="475597" y="898982"/>
                  <a:pt x="285125" y="827086"/>
                  <a:pt x="143196" y="859160"/>
                </a:cubicBezTo>
                <a:cubicBezTo>
                  <a:pt x="50194" y="847043"/>
                  <a:pt x="7594" y="791379"/>
                  <a:pt x="0" y="715964"/>
                </a:cubicBezTo>
                <a:cubicBezTo>
                  <a:pt x="-49977" y="539706"/>
                  <a:pt x="37605" y="417840"/>
                  <a:pt x="0" y="143196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3B4B80E-3DB4-FBC4-E1FF-EA711CFD288D}"/>
              </a:ext>
            </a:extLst>
          </p:cNvPr>
          <p:cNvSpPr txBox="1"/>
          <p:nvPr/>
        </p:nvSpPr>
        <p:spPr>
          <a:xfrm>
            <a:off x="4799856" y="2126319"/>
            <a:ext cx="62646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*.</a:t>
            </a:r>
            <a:r>
              <a:rPr lang="pt-BR" dirty="0" err="1"/>
              <a:t>controller.ts</a:t>
            </a:r>
            <a:r>
              <a:rPr lang="pt-BR" dirty="0"/>
              <a:t> – criamos as rotas do recurso e suas regras lógicas.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0BFE2129-5EBE-717A-6277-FDC86C0B7D9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rot="10800000" flipV="1">
            <a:off x="2929138" y="2449485"/>
            <a:ext cx="1870719" cy="270551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0214AB3-CEF4-D608-91BE-814071FB26A5}"/>
              </a:ext>
            </a:extLst>
          </p:cNvPr>
          <p:cNvSpPr/>
          <p:nvPr/>
        </p:nvSpPr>
        <p:spPr>
          <a:xfrm>
            <a:off x="624880" y="4940213"/>
            <a:ext cx="2304257" cy="429580"/>
          </a:xfrm>
          <a:custGeom>
            <a:avLst/>
            <a:gdLst>
              <a:gd name="connsiteX0" fmla="*/ 0 w 2304257"/>
              <a:gd name="connsiteY0" fmla="*/ 71598 h 429580"/>
              <a:gd name="connsiteX1" fmla="*/ 71598 w 2304257"/>
              <a:gd name="connsiteY1" fmla="*/ 0 h 429580"/>
              <a:gd name="connsiteX2" fmla="*/ 547031 w 2304257"/>
              <a:gd name="connsiteY2" fmla="*/ 0 h 429580"/>
              <a:gd name="connsiteX3" fmla="*/ 1130518 w 2304257"/>
              <a:gd name="connsiteY3" fmla="*/ 0 h 429580"/>
              <a:gd name="connsiteX4" fmla="*/ 1692394 w 2304257"/>
              <a:gd name="connsiteY4" fmla="*/ 0 h 429580"/>
              <a:gd name="connsiteX5" fmla="*/ 2232659 w 2304257"/>
              <a:gd name="connsiteY5" fmla="*/ 0 h 429580"/>
              <a:gd name="connsiteX6" fmla="*/ 2304257 w 2304257"/>
              <a:gd name="connsiteY6" fmla="*/ 71598 h 429580"/>
              <a:gd name="connsiteX7" fmla="*/ 2304257 w 2304257"/>
              <a:gd name="connsiteY7" fmla="*/ 357982 h 429580"/>
              <a:gd name="connsiteX8" fmla="*/ 2232659 w 2304257"/>
              <a:gd name="connsiteY8" fmla="*/ 429580 h 429580"/>
              <a:gd name="connsiteX9" fmla="*/ 1714004 w 2304257"/>
              <a:gd name="connsiteY9" fmla="*/ 429580 h 429580"/>
              <a:gd name="connsiteX10" fmla="*/ 1130518 w 2304257"/>
              <a:gd name="connsiteY10" fmla="*/ 429580 h 429580"/>
              <a:gd name="connsiteX11" fmla="*/ 568642 w 2304257"/>
              <a:gd name="connsiteY11" fmla="*/ 429580 h 429580"/>
              <a:gd name="connsiteX12" fmla="*/ 71598 w 2304257"/>
              <a:gd name="connsiteY12" fmla="*/ 429580 h 429580"/>
              <a:gd name="connsiteX13" fmla="*/ 0 w 2304257"/>
              <a:gd name="connsiteY13" fmla="*/ 357982 h 429580"/>
              <a:gd name="connsiteX14" fmla="*/ 0 w 2304257"/>
              <a:gd name="connsiteY14" fmla="*/ 71598 h 4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4257" h="429580" extrusionOk="0">
                <a:moveTo>
                  <a:pt x="0" y="71598"/>
                </a:moveTo>
                <a:cubicBezTo>
                  <a:pt x="4224" y="37319"/>
                  <a:pt x="28842" y="-8372"/>
                  <a:pt x="71598" y="0"/>
                </a:cubicBezTo>
                <a:cubicBezTo>
                  <a:pt x="205639" y="-6566"/>
                  <a:pt x="362744" y="29096"/>
                  <a:pt x="547031" y="0"/>
                </a:cubicBezTo>
                <a:cubicBezTo>
                  <a:pt x="731318" y="-29096"/>
                  <a:pt x="958237" y="11611"/>
                  <a:pt x="1130518" y="0"/>
                </a:cubicBezTo>
                <a:cubicBezTo>
                  <a:pt x="1302799" y="-11611"/>
                  <a:pt x="1559871" y="4834"/>
                  <a:pt x="1692394" y="0"/>
                </a:cubicBezTo>
                <a:cubicBezTo>
                  <a:pt x="1824917" y="-4834"/>
                  <a:pt x="2105051" y="55167"/>
                  <a:pt x="2232659" y="0"/>
                </a:cubicBezTo>
                <a:cubicBezTo>
                  <a:pt x="2267447" y="-2107"/>
                  <a:pt x="2305515" y="26387"/>
                  <a:pt x="2304257" y="71598"/>
                </a:cubicBezTo>
                <a:cubicBezTo>
                  <a:pt x="2330185" y="141006"/>
                  <a:pt x="2291072" y="241559"/>
                  <a:pt x="2304257" y="357982"/>
                </a:cubicBezTo>
                <a:cubicBezTo>
                  <a:pt x="2302307" y="398521"/>
                  <a:pt x="2266841" y="419027"/>
                  <a:pt x="2232659" y="429580"/>
                </a:cubicBezTo>
                <a:cubicBezTo>
                  <a:pt x="2077808" y="435965"/>
                  <a:pt x="1918729" y="413815"/>
                  <a:pt x="1714004" y="429580"/>
                </a:cubicBezTo>
                <a:cubicBezTo>
                  <a:pt x="1509279" y="445345"/>
                  <a:pt x="1339825" y="389228"/>
                  <a:pt x="1130518" y="429580"/>
                </a:cubicBezTo>
                <a:cubicBezTo>
                  <a:pt x="921211" y="469932"/>
                  <a:pt x="730224" y="367143"/>
                  <a:pt x="568642" y="429580"/>
                </a:cubicBezTo>
                <a:cubicBezTo>
                  <a:pt x="407060" y="492017"/>
                  <a:pt x="306353" y="374589"/>
                  <a:pt x="71598" y="429580"/>
                </a:cubicBezTo>
                <a:cubicBezTo>
                  <a:pt x="28584" y="426557"/>
                  <a:pt x="2293" y="396416"/>
                  <a:pt x="0" y="357982"/>
                </a:cubicBezTo>
                <a:cubicBezTo>
                  <a:pt x="-15611" y="253583"/>
                  <a:pt x="3239" y="214393"/>
                  <a:pt x="0" y="7159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60ED56-6E16-68AF-4913-89DA2AA7EBD3}"/>
              </a:ext>
            </a:extLst>
          </p:cNvPr>
          <p:cNvSpPr txBox="1"/>
          <p:nvPr/>
        </p:nvSpPr>
        <p:spPr>
          <a:xfrm>
            <a:off x="4799856" y="2470326"/>
            <a:ext cx="62646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*.</a:t>
            </a:r>
            <a:r>
              <a:rPr lang="pt-BR" dirty="0" err="1"/>
              <a:t>module.ts</a:t>
            </a:r>
            <a:r>
              <a:rPr lang="pt-BR" dirty="0"/>
              <a:t> – controla os acessos as classes desse modulo.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0F4648D-5ADD-C8CF-AB5A-864422B4CF9A}"/>
              </a:ext>
            </a:extLst>
          </p:cNvPr>
          <p:cNvCxnSpPr>
            <a:cxnSpLocks/>
            <a:stCxn id="40" idx="1"/>
            <a:endCxn id="42" idx="3"/>
          </p:cNvCxnSpPr>
          <p:nvPr/>
        </p:nvCxnSpPr>
        <p:spPr>
          <a:xfrm rot="10800000" flipV="1">
            <a:off x="2929138" y="2654992"/>
            <a:ext cx="1870719" cy="284401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53C38609-41AC-6E04-8593-8D5B8F3C5CCB}"/>
              </a:ext>
            </a:extLst>
          </p:cNvPr>
          <p:cNvSpPr/>
          <p:nvPr/>
        </p:nvSpPr>
        <p:spPr>
          <a:xfrm>
            <a:off x="624880" y="5284220"/>
            <a:ext cx="2304257" cy="429580"/>
          </a:xfrm>
          <a:custGeom>
            <a:avLst/>
            <a:gdLst>
              <a:gd name="connsiteX0" fmla="*/ 0 w 2304257"/>
              <a:gd name="connsiteY0" fmla="*/ 71598 h 429580"/>
              <a:gd name="connsiteX1" fmla="*/ 71598 w 2304257"/>
              <a:gd name="connsiteY1" fmla="*/ 0 h 429580"/>
              <a:gd name="connsiteX2" fmla="*/ 547031 w 2304257"/>
              <a:gd name="connsiteY2" fmla="*/ 0 h 429580"/>
              <a:gd name="connsiteX3" fmla="*/ 1130518 w 2304257"/>
              <a:gd name="connsiteY3" fmla="*/ 0 h 429580"/>
              <a:gd name="connsiteX4" fmla="*/ 1692394 w 2304257"/>
              <a:gd name="connsiteY4" fmla="*/ 0 h 429580"/>
              <a:gd name="connsiteX5" fmla="*/ 2232659 w 2304257"/>
              <a:gd name="connsiteY5" fmla="*/ 0 h 429580"/>
              <a:gd name="connsiteX6" fmla="*/ 2304257 w 2304257"/>
              <a:gd name="connsiteY6" fmla="*/ 71598 h 429580"/>
              <a:gd name="connsiteX7" fmla="*/ 2304257 w 2304257"/>
              <a:gd name="connsiteY7" fmla="*/ 357982 h 429580"/>
              <a:gd name="connsiteX8" fmla="*/ 2232659 w 2304257"/>
              <a:gd name="connsiteY8" fmla="*/ 429580 h 429580"/>
              <a:gd name="connsiteX9" fmla="*/ 1714004 w 2304257"/>
              <a:gd name="connsiteY9" fmla="*/ 429580 h 429580"/>
              <a:gd name="connsiteX10" fmla="*/ 1130518 w 2304257"/>
              <a:gd name="connsiteY10" fmla="*/ 429580 h 429580"/>
              <a:gd name="connsiteX11" fmla="*/ 568642 w 2304257"/>
              <a:gd name="connsiteY11" fmla="*/ 429580 h 429580"/>
              <a:gd name="connsiteX12" fmla="*/ 71598 w 2304257"/>
              <a:gd name="connsiteY12" fmla="*/ 429580 h 429580"/>
              <a:gd name="connsiteX13" fmla="*/ 0 w 2304257"/>
              <a:gd name="connsiteY13" fmla="*/ 357982 h 429580"/>
              <a:gd name="connsiteX14" fmla="*/ 0 w 2304257"/>
              <a:gd name="connsiteY14" fmla="*/ 71598 h 4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4257" h="429580" extrusionOk="0">
                <a:moveTo>
                  <a:pt x="0" y="71598"/>
                </a:moveTo>
                <a:cubicBezTo>
                  <a:pt x="4224" y="37319"/>
                  <a:pt x="28842" y="-8372"/>
                  <a:pt x="71598" y="0"/>
                </a:cubicBezTo>
                <a:cubicBezTo>
                  <a:pt x="205639" y="-6566"/>
                  <a:pt x="362744" y="29096"/>
                  <a:pt x="547031" y="0"/>
                </a:cubicBezTo>
                <a:cubicBezTo>
                  <a:pt x="731318" y="-29096"/>
                  <a:pt x="958237" y="11611"/>
                  <a:pt x="1130518" y="0"/>
                </a:cubicBezTo>
                <a:cubicBezTo>
                  <a:pt x="1302799" y="-11611"/>
                  <a:pt x="1559871" y="4834"/>
                  <a:pt x="1692394" y="0"/>
                </a:cubicBezTo>
                <a:cubicBezTo>
                  <a:pt x="1824917" y="-4834"/>
                  <a:pt x="2105051" y="55167"/>
                  <a:pt x="2232659" y="0"/>
                </a:cubicBezTo>
                <a:cubicBezTo>
                  <a:pt x="2267447" y="-2107"/>
                  <a:pt x="2305515" y="26387"/>
                  <a:pt x="2304257" y="71598"/>
                </a:cubicBezTo>
                <a:cubicBezTo>
                  <a:pt x="2330185" y="141006"/>
                  <a:pt x="2291072" y="241559"/>
                  <a:pt x="2304257" y="357982"/>
                </a:cubicBezTo>
                <a:cubicBezTo>
                  <a:pt x="2302307" y="398521"/>
                  <a:pt x="2266841" y="419027"/>
                  <a:pt x="2232659" y="429580"/>
                </a:cubicBezTo>
                <a:cubicBezTo>
                  <a:pt x="2077808" y="435965"/>
                  <a:pt x="1918729" y="413815"/>
                  <a:pt x="1714004" y="429580"/>
                </a:cubicBezTo>
                <a:cubicBezTo>
                  <a:pt x="1509279" y="445345"/>
                  <a:pt x="1339825" y="389228"/>
                  <a:pt x="1130518" y="429580"/>
                </a:cubicBezTo>
                <a:cubicBezTo>
                  <a:pt x="921211" y="469932"/>
                  <a:pt x="730224" y="367143"/>
                  <a:pt x="568642" y="429580"/>
                </a:cubicBezTo>
                <a:cubicBezTo>
                  <a:pt x="407060" y="492017"/>
                  <a:pt x="306353" y="374589"/>
                  <a:pt x="71598" y="429580"/>
                </a:cubicBezTo>
                <a:cubicBezTo>
                  <a:pt x="28584" y="426557"/>
                  <a:pt x="2293" y="396416"/>
                  <a:pt x="0" y="357982"/>
                </a:cubicBezTo>
                <a:cubicBezTo>
                  <a:pt x="-15611" y="253583"/>
                  <a:pt x="3239" y="214393"/>
                  <a:pt x="0" y="7159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A088A9-648C-E6ED-18D5-B133B8BC05EE}"/>
              </a:ext>
            </a:extLst>
          </p:cNvPr>
          <p:cNvSpPr txBox="1"/>
          <p:nvPr/>
        </p:nvSpPr>
        <p:spPr>
          <a:xfrm>
            <a:off x="4825429" y="3228543"/>
            <a:ext cx="626469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*.</a:t>
            </a:r>
            <a:r>
              <a:rPr lang="pt-BR" dirty="0" err="1"/>
              <a:t>services.ts</a:t>
            </a:r>
            <a:r>
              <a:rPr lang="pt-BR" dirty="0"/>
              <a:t> – Classe que faz outros coisas não vinculadas diretamente as rotas, como acesso ao banco de dados, envio de </a:t>
            </a:r>
            <a:r>
              <a:rPr lang="pt-BR" dirty="0" err="1"/>
              <a:t>email</a:t>
            </a:r>
            <a:r>
              <a:rPr lang="pt-BR" dirty="0"/>
              <a:t>...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E0230EA4-00BD-4D28-8575-205A538D56BD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rot="10800000" flipV="1">
            <a:off x="2954711" y="3652807"/>
            <a:ext cx="1870719" cy="260441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DAF4CECF-F8E4-162F-C6A5-74F5DC60A75D}"/>
              </a:ext>
            </a:extLst>
          </p:cNvPr>
          <p:cNvSpPr/>
          <p:nvPr/>
        </p:nvSpPr>
        <p:spPr>
          <a:xfrm>
            <a:off x="650453" y="6042437"/>
            <a:ext cx="2304257" cy="429580"/>
          </a:xfrm>
          <a:custGeom>
            <a:avLst/>
            <a:gdLst>
              <a:gd name="connsiteX0" fmla="*/ 0 w 2304257"/>
              <a:gd name="connsiteY0" fmla="*/ 71598 h 429580"/>
              <a:gd name="connsiteX1" fmla="*/ 71598 w 2304257"/>
              <a:gd name="connsiteY1" fmla="*/ 0 h 429580"/>
              <a:gd name="connsiteX2" fmla="*/ 547031 w 2304257"/>
              <a:gd name="connsiteY2" fmla="*/ 0 h 429580"/>
              <a:gd name="connsiteX3" fmla="*/ 1130518 w 2304257"/>
              <a:gd name="connsiteY3" fmla="*/ 0 h 429580"/>
              <a:gd name="connsiteX4" fmla="*/ 1692394 w 2304257"/>
              <a:gd name="connsiteY4" fmla="*/ 0 h 429580"/>
              <a:gd name="connsiteX5" fmla="*/ 2232659 w 2304257"/>
              <a:gd name="connsiteY5" fmla="*/ 0 h 429580"/>
              <a:gd name="connsiteX6" fmla="*/ 2304257 w 2304257"/>
              <a:gd name="connsiteY6" fmla="*/ 71598 h 429580"/>
              <a:gd name="connsiteX7" fmla="*/ 2304257 w 2304257"/>
              <a:gd name="connsiteY7" fmla="*/ 357982 h 429580"/>
              <a:gd name="connsiteX8" fmla="*/ 2232659 w 2304257"/>
              <a:gd name="connsiteY8" fmla="*/ 429580 h 429580"/>
              <a:gd name="connsiteX9" fmla="*/ 1714004 w 2304257"/>
              <a:gd name="connsiteY9" fmla="*/ 429580 h 429580"/>
              <a:gd name="connsiteX10" fmla="*/ 1130518 w 2304257"/>
              <a:gd name="connsiteY10" fmla="*/ 429580 h 429580"/>
              <a:gd name="connsiteX11" fmla="*/ 568642 w 2304257"/>
              <a:gd name="connsiteY11" fmla="*/ 429580 h 429580"/>
              <a:gd name="connsiteX12" fmla="*/ 71598 w 2304257"/>
              <a:gd name="connsiteY12" fmla="*/ 429580 h 429580"/>
              <a:gd name="connsiteX13" fmla="*/ 0 w 2304257"/>
              <a:gd name="connsiteY13" fmla="*/ 357982 h 429580"/>
              <a:gd name="connsiteX14" fmla="*/ 0 w 2304257"/>
              <a:gd name="connsiteY14" fmla="*/ 71598 h 4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4257" h="429580" extrusionOk="0">
                <a:moveTo>
                  <a:pt x="0" y="71598"/>
                </a:moveTo>
                <a:cubicBezTo>
                  <a:pt x="4224" y="37319"/>
                  <a:pt x="28842" y="-8372"/>
                  <a:pt x="71598" y="0"/>
                </a:cubicBezTo>
                <a:cubicBezTo>
                  <a:pt x="205639" y="-6566"/>
                  <a:pt x="362744" y="29096"/>
                  <a:pt x="547031" y="0"/>
                </a:cubicBezTo>
                <a:cubicBezTo>
                  <a:pt x="731318" y="-29096"/>
                  <a:pt x="958237" y="11611"/>
                  <a:pt x="1130518" y="0"/>
                </a:cubicBezTo>
                <a:cubicBezTo>
                  <a:pt x="1302799" y="-11611"/>
                  <a:pt x="1559871" y="4834"/>
                  <a:pt x="1692394" y="0"/>
                </a:cubicBezTo>
                <a:cubicBezTo>
                  <a:pt x="1824917" y="-4834"/>
                  <a:pt x="2105051" y="55167"/>
                  <a:pt x="2232659" y="0"/>
                </a:cubicBezTo>
                <a:cubicBezTo>
                  <a:pt x="2267447" y="-2107"/>
                  <a:pt x="2305515" y="26387"/>
                  <a:pt x="2304257" y="71598"/>
                </a:cubicBezTo>
                <a:cubicBezTo>
                  <a:pt x="2330185" y="141006"/>
                  <a:pt x="2291072" y="241559"/>
                  <a:pt x="2304257" y="357982"/>
                </a:cubicBezTo>
                <a:cubicBezTo>
                  <a:pt x="2302307" y="398521"/>
                  <a:pt x="2266841" y="419027"/>
                  <a:pt x="2232659" y="429580"/>
                </a:cubicBezTo>
                <a:cubicBezTo>
                  <a:pt x="2077808" y="435965"/>
                  <a:pt x="1918729" y="413815"/>
                  <a:pt x="1714004" y="429580"/>
                </a:cubicBezTo>
                <a:cubicBezTo>
                  <a:pt x="1509279" y="445345"/>
                  <a:pt x="1339825" y="389228"/>
                  <a:pt x="1130518" y="429580"/>
                </a:cubicBezTo>
                <a:cubicBezTo>
                  <a:pt x="921211" y="469932"/>
                  <a:pt x="730224" y="367143"/>
                  <a:pt x="568642" y="429580"/>
                </a:cubicBezTo>
                <a:cubicBezTo>
                  <a:pt x="407060" y="492017"/>
                  <a:pt x="306353" y="374589"/>
                  <a:pt x="71598" y="429580"/>
                </a:cubicBezTo>
                <a:cubicBezTo>
                  <a:pt x="28584" y="426557"/>
                  <a:pt x="2293" y="396416"/>
                  <a:pt x="0" y="357982"/>
                </a:cubicBezTo>
                <a:cubicBezTo>
                  <a:pt x="-15611" y="253583"/>
                  <a:pt x="3239" y="214393"/>
                  <a:pt x="0" y="7159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DA56284-5FDF-3D75-1FFF-133FB1848A1A}"/>
              </a:ext>
            </a:extLst>
          </p:cNvPr>
          <p:cNvSpPr txBox="1"/>
          <p:nvPr/>
        </p:nvSpPr>
        <p:spPr>
          <a:xfrm>
            <a:off x="4781128" y="4535799"/>
            <a:ext cx="51312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*.</a:t>
            </a:r>
            <a:r>
              <a:rPr lang="pt-BR" dirty="0" err="1"/>
              <a:t>spec.ts</a:t>
            </a:r>
            <a:r>
              <a:rPr lang="pt-BR" dirty="0"/>
              <a:t> – Arquivos criados para realizar testes.</a:t>
            </a:r>
          </a:p>
        </p:txBody>
      </p:sp>
    </p:spTree>
    <p:extLst>
      <p:ext uri="{BB962C8B-B14F-4D97-AF65-F5344CB8AC3E}">
        <p14:creationId xmlns:p14="http://schemas.microsoft.com/office/powerpoint/2010/main" val="18434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do </a:t>
            </a:r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88AA81-F359-C992-B240-7DD268A94AFF}"/>
              </a:ext>
            </a:extLst>
          </p:cNvPr>
          <p:cNvSpPr txBox="1"/>
          <p:nvPr/>
        </p:nvSpPr>
        <p:spPr>
          <a:xfrm>
            <a:off x="335360" y="332656"/>
            <a:ext cx="10873208" cy="634019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@Controller(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'animes'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AnimesController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@Post()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(@Body()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@Get()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.animesService.findAll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@Get(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(@Param(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id: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.animesService.findOne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(+id);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@Patch(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update(@Param(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id: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@Body()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.animesService.update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(+id,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@Delete(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remove(@Param(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id: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.animesService.remove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(+id);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A4B7AF-E977-74AC-6778-89EA719C2B63}"/>
              </a:ext>
            </a:extLst>
          </p:cNvPr>
          <p:cNvSpPr txBox="1"/>
          <p:nvPr/>
        </p:nvSpPr>
        <p:spPr>
          <a:xfrm>
            <a:off x="5951984" y="1095375"/>
            <a:ext cx="597666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Assim como o Angular, o </a:t>
            </a:r>
            <a:r>
              <a:rPr lang="pt-BR" sz="1600" dirty="0" err="1"/>
              <a:t>NestJS</a:t>
            </a:r>
            <a:r>
              <a:rPr lang="pt-BR" sz="1600" dirty="0"/>
              <a:t> usa decorações que adicionam funcionalidades extras. </a:t>
            </a:r>
          </a:p>
          <a:p>
            <a:endParaRPr lang="pt-BR" sz="1600" dirty="0"/>
          </a:p>
          <a:p>
            <a:r>
              <a:rPr lang="pt-BR" sz="1600" dirty="0"/>
              <a:t>Um decoração é encontrado pelo @</a:t>
            </a:r>
          </a:p>
          <a:p>
            <a:r>
              <a:rPr lang="pt-BR" sz="1600" dirty="0"/>
              <a:t>@Controller (Diz que essa classe é uma rota /animes)</a:t>
            </a:r>
          </a:p>
          <a:p>
            <a:r>
              <a:rPr lang="pt-BR" sz="1600" dirty="0"/>
              <a:t>@Post essa função é acessada via requisição post</a:t>
            </a:r>
          </a:p>
          <a:p>
            <a:r>
              <a:rPr lang="pt-BR" sz="1600" dirty="0"/>
              <a:t>@Get essa função é acessada via requisição </a:t>
            </a:r>
            <a:r>
              <a:rPr lang="pt-BR" sz="1600" dirty="0" err="1"/>
              <a:t>get</a:t>
            </a:r>
            <a:endParaRPr lang="pt-BR" sz="1600" dirty="0"/>
          </a:p>
          <a:p>
            <a:r>
              <a:rPr lang="pt-BR" sz="1600" dirty="0"/>
              <a:t>@Patch essa função é acessada via requisição patch</a:t>
            </a:r>
          </a:p>
          <a:p>
            <a:r>
              <a:rPr lang="pt-BR" sz="1600" dirty="0"/>
              <a:t>@Delete essa função é acessada via requisição delete</a:t>
            </a:r>
          </a:p>
          <a:p>
            <a:endParaRPr lang="pt-BR" sz="16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64E8720-8EBC-A754-2C3F-6ADE9EB2C6D2}"/>
              </a:ext>
            </a:extLst>
          </p:cNvPr>
          <p:cNvSpPr/>
          <p:nvPr/>
        </p:nvSpPr>
        <p:spPr>
          <a:xfrm>
            <a:off x="335360" y="332656"/>
            <a:ext cx="2376264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DDC70D5-8C11-FE23-E3A4-4546E6A0D795}"/>
              </a:ext>
            </a:extLst>
          </p:cNvPr>
          <p:cNvSpPr/>
          <p:nvPr/>
        </p:nvSpPr>
        <p:spPr>
          <a:xfrm>
            <a:off x="609600" y="1196732"/>
            <a:ext cx="805880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2BCDE0A-C1CD-08AD-CC56-A3C25F8BCD8A}"/>
              </a:ext>
            </a:extLst>
          </p:cNvPr>
          <p:cNvSpPr/>
          <p:nvPr/>
        </p:nvSpPr>
        <p:spPr>
          <a:xfrm>
            <a:off x="580492" y="2257425"/>
            <a:ext cx="805880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E05BA32-893A-A791-8B48-1C76E2307980}"/>
              </a:ext>
            </a:extLst>
          </p:cNvPr>
          <p:cNvSpPr/>
          <p:nvPr/>
        </p:nvSpPr>
        <p:spPr>
          <a:xfrm>
            <a:off x="609600" y="3311691"/>
            <a:ext cx="1237928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0885268-E28B-270E-B1C7-1E8FBD34FF8A}"/>
              </a:ext>
            </a:extLst>
          </p:cNvPr>
          <p:cNvSpPr/>
          <p:nvPr/>
        </p:nvSpPr>
        <p:spPr>
          <a:xfrm>
            <a:off x="573324" y="4403330"/>
            <a:ext cx="1418220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D7AF710-A435-CE0D-9610-23A40E048EDA}"/>
              </a:ext>
            </a:extLst>
          </p:cNvPr>
          <p:cNvSpPr/>
          <p:nvPr/>
        </p:nvSpPr>
        <p:spPr>
          <a:xfrm>
            <a:off x="551670" y="5457596"/>
            <a:ext cx="1511882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875171-8C41-25F2-9627-F69CBB3F8A4D}"/>
              </a:ext>
            </a:extLst>
          </p:cNvPr>
          <p:cNvSpPr txBox="1"/>
          <p:nvPr/>
        </p:nvSpPr>
        <p:spPr>
          <a:xfrm>
            <a:off x="5969571" y="1095375"/>
            <a:ext cx="597666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Bahnschrift Light" panose="020B0502040204020203" pitchFamily="34" charset="0"/>
              </a:rPr>
              <a:t>A URL das 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rotas são definidas pelo nome do 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controller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 e dos seus métodos, exemplo:</a:t>
            </a:r>
          </a:p>
          <a:p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@Controller('usuarios’)</a:t>
            </a: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@Get() -&gt; 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usuarios</a:t>
            </a:r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@Get(‘novos’) -&gt; 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usuarios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/novos</a:t>
            </a:r>
          </a:p>
          <a:p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Ao por um “:” antes, o campo se torna coringa, pode ter qualquer texto</a:t>
            </a: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@Get(‘:id’) -&gt; 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usuarios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/1    ou   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usuarios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blablabla</a:t>
            </a:r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@Get(‘:categoria/:pagina’) -&gt; 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usuarios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/matriculados/10</a:t>
            </a:r>
          </a:p>
          <a:p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Para acessar esse campo coringa na função especificamos o parâmetro com @Param(nome-do-campo)</a:t>
            </a:r>
          </a:p>
          <a:p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@Body, especifica que o campo está recebendo dados, usado no caso de 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insert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 e update.</a:t>
            </a:r>
          </a:p>
        </p:txBody>
      </p:sp>
    </p:spTree>
    <p:extLst>
      <p:ext uri="{BB962C8B-B14F-4D97-AF65-F5344CB8AC3E}">
        <p14:creationId xmlns:p14="http://schemas.microsoft.com/office/powerpoint/2010/main" val="800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do </a:t>
            </a:r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814992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Vamos definir apenas duas rotas no recurso anime:</a:t>
            </a:r>
          </a:p>
          <a:p>
            <a:pPr algn="just"/>
            <a:r>
              <a:rPr lang="pt-BR" sz="1600" dirty="0" err="1"/>
              <a:t>Get</a:t>
            </a:r>
            <a:r>
              <a:rPr lang="pt-BR" sz="1600" dirty="0"/>
              <a:t> /animes</a:t>
            </a:r>
          </a:p>
          <a:p>
            <a:pPr algn="just"/>
            <a:r>
              <a:rPr lang="pt-BR" sz="1600" dirty="0" err="1"/>
              <a:t>Get</a:t>
            </a:r>
            <a:r>
              <a:rPr lang="pt-BR" sz="1600" dirty="0"/>
              <a:t> /animes/rank</a:t>
            </a:r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91E7A8-9AC7-FE99-B6B3-C583AA95BA92}"/>
              </a:ext>
            </a:extLst>
          </p:cNvPr>
          <p:cNvSpPr txBox="1"/>
          <p:nvPr/>
        </p:nvSpPr>
        <p:spPr>
          <a:xfrm>
            <a:off x="3287688" y="2663042"/>
            <a:ext cx="8496944" cy="397031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@Controller(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'animes'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AnimesController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@Get()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.animesService.findAll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@Get(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'rank'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.animesService.findAll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814992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 </a:t>
            </a:r>
            <a:r>
              <a:rPr lang="pt-BR" sz="1600" dirty="0" err="1"/>
              <a:t>NestJS</a:t>
            </a:r>
            <a:r>
              <a:rPr lang="pt-BR" sz="1600" dirty="0"/>
              <a:t> assim como o Angular, usa </a:t>
            </a:r>
            <a:r>
              <a:rPr lang="pt-BR" sz="1600" u="sng" dirty="0" err="1"/>
              <a:t>injection</a:t>
            </a:r>
            <a:r>
              <a:rPr lang="pt-BR" sz="1600" u="sng" dirty="0"/>
              <a:t> </a:t>
            </a:r>
            <a:r>
              <a:rPr lang="pt-BR" sz="1600" u="sng" dirty="0" err="1"/>
              <a:t>dependency</a:t>
            </a:r>
            <a:r>
              <a:rPr lang="pt-BR" sz="1600" dirty="0"/>
              <a:t>, de forma que não precisamos instanciar uma classe (new Classe), apenas chama-la no construtor. 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0103A5-E88B-3902-D491-14508F52901A}"/>
              </a:ext>
            </a:extLst>
          </p:cNvPr>
          <p:cNvSpPr txBox="1"/>
          <p:nvPr/>
        </p:nvSpPr>
        <p:spPr>
          <a:xfrm>
            <a:off x="2704728" y="3068960"/>
            <a:ext cx="6624736" cy="95410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AnimesController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/…/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385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455029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Nosso </a:t>
            </a:r>
            <a:r>
              <a:rPr lang="pt-BR" sz="1600" dirty="0" err="1"/>
              <a:t>services</a:t>
            </a:r>
            <a:r>
              <a:rPr lang="pt-BR" sz="1600" dirty="0"/>
              <a:t> posteriormente irá acessar o banco de dados com o Prisma, mas </a:t>
            </a:r>
            <a:r>
              <a:rPr lang="pt-BR" sz="1600" dirty="0" err="1"/>
              <a:t>porenquanto</a:t>
            </a:r>
            <a:r>
              <a:rPr lang="pt-BR" sz="1600" dirty="0"/>
              <a:t> vamos apenas retorna um vetor com alguns animes: </a:t>
            </a:r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155DDD-E201-AAB6-D1D8-132BE3055C65}"/>
              </a:ext>
            </a:extLst>
          </p:cNvPr>
          <p:cNvSpPr txBox="1"/>
          <p:nvPr/>
        </p:nvSpPr>
        <p:spPr>
          <a:xfrm>
            <a:off x="5375920" y="367951"/>
            <a:ext cx="6696744" cy="418576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'Spy X Family'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Chainsaw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Man'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rank()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'Spy X Family'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Chainsaw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Man'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29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Antes...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54952" cy="4347927"/>
          </a:xfrm>
        </p:spPr>
        <p:txBody>
          <a:bodyPr>
            <a:normAutofit/>
          </a:bodyPr>
          <a:lstStyle/>
          <a:p>
            <a:r>
              <a:rPr lang="pt-BR" sz="1700" dirty="0"/>
              <a:t>Vamos um pouco de teoria! </a:t>
            </a:r>
          </a:p>
          <a:p>
            <a:endParaRPr lang="pt-BR" sz="1700" dirty="0"/>
          </a:p>
          <a:p>
            <a:r>
              <a:rPr lang="pt-BR" sz="1700" dirty="0"/>
              <a:t>Você sabe o que é </a:t>
            </a:r>
            <a:r>
              <a:rPr lang="pt-BR" sz="1700" i="1" dirty="0"/>
              <a:t>front </a:t>
            </a:r>
            <a:r>
              <a:rPr lang="pt-BR" sz="1700" i="1" dirty="0" err="1"/>
              <a:t>end</a:t>
            </a:r>
            <a:r>
              <a:rPr lang="pt-BR" sz="1700" dirty="0"/>
              <a:t> e </a:t>
            </a:r>
            <a:r>
              <a:rPr lang="pt-BR" sz="1700" i="1" dirty="0" err="1"/>
              <a:t>back</a:t>
            </a:r>
            <a:r>
              <a:rPr lang="pt-BR" sz="1700" i="1" dirty="0"/>
              <a:t> </a:t>
            </a:r>
            <a:r>
              <a:rPr lang="pt-BR" sz="1700" i="1" dirty="0" err="1"/>
              <a:t>end</a:t>
            </a:r>
            <a:r>
              <a:rPr lang="pt-BR" sz="1700" dirty="0"/>
              <a:t>?</a:t>
            </a:r>
          </a:p>
          <a:p>
            <a:endParaRPr lang="pt-BR" sz="1700" dirty="0"/>
          </a:p>
          <a:p>
            <a:r>
              <a:rPr lang="pt-BR" sz="1700" dirty="0"/>
              <a:t>Para entender a diferença, quando estamos desenvolvendo, podemos optar por trabalho: </a:t>
            </a:r>
          </a:p>
          <a:p>
            <a:endParaRPr lang="pt-BR" dirty="0"/>
          </a:p>
        </p:txBody>
      </p:sp>
      <p:pic>
        <p:nvPicPr>
          <p:cNvPr id="3" name="Picture 2" descr="Front end vs Back end 😎 by Alexandra Hanson for OfferZen on Dribbble">
            <a:extLst>
              <a:ext uri="{FF2B5EF4-FFF2-40B4-BE49-F238E27FC236}">
                <a16:creationId xmlns:a16="http://schemas.microsoft.com/office/drawing/2014/main" id="{389A4076-A28C-1C5C-062D-11D4C5600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692696"/>
            <a:ext cx="2945904" cy="22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3F4A08-6495-7B29-4B68-ADD5EFE33296}"/>
              </a:ext>
            </a:extLst>
          </p:cNvPr>
          <p:cNvSpPr txBox="1"/>
          <p:nvPr/>
        </p:nvSpPr>
        <p:spPr>
          <a:xfrm>
            <a:off x="407368" y="4149080"/>
            <a:ext cx="244827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Seaford Display" panose="00000500000000000000" pitchFamily="2" charset="0"/>
              </a:rPr>
              <a:t>Arquitetura Monolítica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445B2C-CF92-2EC5-2A07-131FD1D2F370}"/>
              </a:ext>
            </a:extLst>
          </p:cNvPr>
          <p:cNvSpPr txBox="1"/>
          <p:nvPr/>
        </p:nvSpPr>
        <p:spPr>
          <a:xfrm>
            <a:off x="407368" y="4437112"/>
            <a:ext cx="244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eaford Display" panose="00000500000000000000" pitchFamily="2" charset="0"/>
              </a:rPr>
              <a:t>Uma única aplicação contendo a interface, interação e acesso aos dados de um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D3C0DD-E5E3-A524-4FC2-DC22FE66FE54}"/>
              </a:ext>
            </a:extLst>
          </p:cNvPr>
          <p:cNvSpPr txBox="1"/>
          <p:nvPr/>
        </p:nvSpPr>
        <p:spPr>
          <a:xfrm>
            <a:off x="9296400" y="4154167"/>
            <a:ext cx="2448272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Seaford Display" panose="00000500000000000000" pitchFamily="2" charset="0"/>
              </a:rPr>
              <a:t>Arquitetura </a:t>
            </a:r>
            <a:r>
              <a:rPr lang="pt-BR" sz="1600" dirty="0" err="1">
                <a:latin typeface="Seaford Display" panose="00000500000000000000" pitchFamily="2" charset="0"/>
              </a:rPr>
              <a:t>Microsserviços</a:t>
            </a:r>
            <a:endParaRPr lang="pt-BR" sz="1600" dirty="0">
              <a:latin typeface="Seaford Display" panose="000005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9A5B8F-8F9C-8D15-7A69-7785C2BB41A2}"/>
              </a:ext>
            </a:extLst>
          </p:cNvPr>
          <p:cNvSpPr txBox="1"/>
          <p:nvPr/>
        </p:nvSpPr>
        <p:spPr>
          <a:xfrm>
            <a:off x="9296400" y="4442199"/>
            <a:ext cx="244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eaford Display" panose="00000500000000000000" pitchFamily="2" charset="0"/>
              </a:rPr>
              <a:t>Pode ser criado partes </a:t>
            </a:r>
            <a:r>
              <a:rPr lang="pt-BR" u="sng" dirty="0">
                <a:latin typeface="Seaford Display" panose="00000500000000000000" pitchFamily="2" charset="0"/>
              </a:rPr>
              <a:t>independentes</a:t>
            </a:r>
            <a:r>
              <a:rPr lang="pt-BR" dirty="0">
                <a:latin typeface="Seaford Display" panose="00000500000000000000" pitchFamily="2" charset="0"/>
              </a:rPr>
              <a:t> do sistema que se </a:t>
            </a:r>
            <a:r>
              <a:rPr lang="pt-BR" u="sng" dirty="0">
                <a:latin typeface="Seaford Display" panose="00000500000000000000" pitchFamily="2" charset="0"/>
              </a:rPr>
              <a:t>comunicam</a:t>
            </a:r>
            <a:r>
              <a:rPr lang="pt-BR" dirty="0">
                <a:latin typeface="Seaford Display" panose="00000500000000000000" pitchFamily="2" charset="0"/>
              </a:rPr>
              <a:t>.</a:t>
            </a:r>
          </a:p>
        </p:txBody>
      </p:sp>
      <p:sp>
        <p:nvSpPr>
          <p:cNvPr id="12" name="Texto Explicativo: Seta para a Esquerda 11">
            <a:extLst>
              <a:ext uri="{FF2B5EF4-FFF2-40B4-BE49-F238E27FC236}">
                <a16:creationId xmlns:a16="http://schemas.microsoft.com/office/drawing/2014/main" id="{83255921-0ED1-9144-EB0F-316BD3DC1B15}"/>
              </a:ext>
            </a:extLst>
          </p:cNvPr>
          <p:cNvSpPr/>
          <p:nvPr/>
        </p:nvSpPr>
        <p:spPr>
          <a:xfrm>
            <a:off x="2915890" y="4183348"/>
            <a:ext cx="2771654" cy="2341996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Ou seja, todo o nosso código é feito com uma única linguagem, </a:t>
            </a:r>
          </a:p>
          <a:p>
            <a:pPr algn="ctr"/>
            <a:r>
              <a:rPr lang="pt-BR" sz="1400" dirty="0"/>
              <a:t>podendo usar:</a:t>
            </a:r>
            <a:br>
              <a:rPr lang="pt-BR" sz="1400" dirty="0"/>
            </a:br>
            <a:endParaRPr lang="pt-BR" sz="20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0759FEF-0276-9DA9-2BB8-8DAC6DA04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62" y="5379096"/>
            <a:ext cx="554508" cy="335904"/>
          </a:xfrm>
          <a:prstGeom prst="rect">
            <a:avLst/>
          </a:prstGeom>
        </p:spPr>
      </p:pic>
      <p:pic>
        <p:nvPicPr>
          <p:cNvPr id="1028" name="Picture 4" descr="Ruby Hello World - bgasparotto">
            <a:extLst>
              <a:ext uri="{FF2B5EF4-FFF2-40B4-BE49-F238E27FC236}">
                <a16:creationId xmlns:a16="http://schemas.microsoft.com/office/drawing/2014/main" id="{E7923638-52B4-7811-7901-3FBA2C7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82" y="5354346"/>
            <a:ext cx="418356" cy="36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6B98489-B645-F1BA-2717-EF231A18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74" y="5889672"/>
            <a:ext cx="455696" cy="45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7E04CA9-EE2C-B5FD-6B1E-0B1D57483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574" y="5730078"/>
            <a:ext cx="535639" cy="662873"/>
          </a:xfrm>
          <a:prstGeom prst="rect">
            <a:avLst/>
          </a:prstGeom>
        </p:spPr>
      </p:pic>
      <p:sp>
        <p:nvSpPr>
          <p:cNvPr id="22" name="Texto Explicativo: Seta para a Direita 21">
            <a:extLst>
              <a:ext uri="{FF2B5EF4-FFF2-40B4-BE49-F238E27FC236}">
                <a16:creationId xmlns:a16="http://schemas.microsoft.com/office/drawing/2014/main" id="{4E78DDA5-D203-D230-40F1-D46C1F1D90D8}"/>
              </a:ext>
            </a:extLst>
          </p:cNvPr>
          <p:cNvSpPr/>
          <p:nvPr/>
        </p:nvSpPr>
        <p:spPr>
          <a:xfrm>
            <a:off x="6348682" y="4183348"/>
            <a:ext cx="2927427" cy="234199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97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Ou seja, podemos ter:</a:t>
            </a:r>
          </a:p>
          <a:p>
            <a:pPr algn="ctr"/>
            <a:endParaRPr lang="pt-BR" sz="1400" dirty="0"/>
          </a:p>
          <a:p>
            <a:pPr algn="ctr">
              <a:buFontTx/>
              <a:buChar char="-"/>
            </a:pPr>
            <a:r>
              <a:rPr lang="pt-BR" sz="1300" dirty="0"/>
              <a:t> Um </a:t>
            </a:r>
            <a:r>
              <a:rPr lang="pt-BR" sz="1300" u="sng" dirty="0"/>
              <a:t>serviço</a:t>
            </a:r>
            <a:r>
              <a:rPr lang="pt-BR" sz="1300" dirty="0"/>
              <a:t> cuidado dos </a:t>
            </a:r>
            <a:r>
              <a:rPr lang="pt-BR" sz="1300" u="sng" dirty="0"/>
              <a:t>dados</a:t>
            </a:r>
            <a:r>
              <a:rPr lang="pt-BR" sz="1300" dirty="0"/>
              <a:t> em </a:t>
            </a:r>
            <a:r>
              <a:rPr lang="pt-BR" sz="1300" u="sng" dirty="0"/>
              <a:t>Java</a:t>
            </a:r>
            <a:r>
              <a:rPr lang="pt-BR" sz="1300" dirty="0"/>
              <a:t> (Back-</a:t>
            </a:r>
            <a:r>
              <a:rPr lang="pt-BR" sz="1300" dirty="0" err="1"/>
              <a:t>End</a:t>
            </a:r>
            <a:r>
              <a:rPr lang="pt-BR" sz="1300" dirty="0"/>
              <a:t>)</a:t>
            </a:r>
          </a:p>
          <a:p>
            <a:pPr marL="171450" indent="-171450" algn="ctr">
              <a:buFontTx/>
              <a:buChar char="-"/>
            </a:pPr>
            <a:endParaRPr lang="pt-BR" sz="1400" dirty="0"/>
          </a:p>
          <a:p>
            <a:pPr algn="ctr">
              <a:buFontTx/>
              <a:buChar char="-"/>
            </a:pPr>
            <a:r>
              <a:rPr lang="pt-BR" sz="1300" dirty="0"/>
              <a:t>Um </a:t>
            </a:r>
            <a:r>
              <a:rPr lang="pt-BR" sz="1300" u="sng" dirty="0"/>
              <a:t>serviço</a:t>
            </a:r>
            <a:r>
              <a:rPr lang="pt-BR" sz="1300" dirty="0"/>
              <a:t> cuidado da </a:t>
            </a:r>
            <a:r>
              <a:rPr lang="pt-BR" sz="1300" u="sng" dirty="0"/>
              <a:t>interação</a:t>
            </a:r>
            <a:r>
              <a:rPr lang="pt-BR" sz="1300" dirty="0"/>
              <a:t> e </a:t>
            </a:r>
            <a:r>
              <a:rPr lang="pt-BR" sz="1300" u="sng" dirty="0"/>
              <a:t>interface</a:t>
            </a:r>
            <a:r>
              <a:rPr lang="pt-BR" sz="1300" dirty="0"/>
              <a:t> em </a:t>
            </a:r>
            <a:r>
              <a:rPr lang="pt-BR" sz="1300" u="sng" dirty="0" err="1"/>
              <a:t>JavaScript</a:t>
            </a:r>
            <a:r>
              <a:rPr lang="pt-BR" sz="1300" dirty="0"/>
              <a:t> (Front-</a:t>
            </a:r>
            <a:r>
              <a:rPr lang="pt-BR" sz="1300" dirty="0" err="1"/>
              <a:t>End</a:t>
            </a:r>
            <a:r>
              <a:rPr lang="pt-B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5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Para finalizar a estrutura de hoje, antes de testarmos, vamos criar um novo recurso </a:t>
            </a:r>
            <a:r>
              <a:rPr lang="pt-BR" sz="1600" dirty="0" err="1"/>
              <a:t>Votacao</a:t>
            </a:r>
            <a:r>
              <a:rPr lang="pt-BR" sz="1600" dirty="0"/>
              <a:t>, que deverá apenas ter as rotas:</a:t>
            </a:r>
          </a:p>
          <a:p>
            <a:pPr lvl="1" algn="just"/>
            <a:r>
              <a:rPr lang="pt-BR" sz="1600" dirty="0"/>
              <a:t>Post /</a:t>
            </a:r>
            <a:r>
              <a:rPr lang="pt-BR" sz="1600" dirty="0" err="1"/>
              <a:t>votacao</a:t>
            </a:r>
            <a:endParaRPr lang="pt-BR" sz="1600" dirty="0"/>
          </a:p>
          <a:p>
            <a:pPr lvl="1" algn="just"/>
            <a:r>
              <a:rPr lang="pt-BR" sz="1600" dirty="0" err="1"/>
              <a:t>Get</a:t>
            </a:r>
            <a:r>
              <a:rPr lang="pt-BR" sz="1600" dirty="0"/>
              <a:t> /</a:t>
            </a:r>
            <a:r>
              <a:rPr lang="pt-BR" sz="1600" dirty="0" err="1"/>
              <a:t>votacao</a:t>
            </a:r>
            <a:endParaRPr lang="pt-BR" sz="1600" dirty="0"/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CA6541-8206-C571-EEFA-34118DB581F5}"/>
              </a:ext>
            </a:extLst>
          </p:cNvPr>
          <p:cNvSpPr txBox="1"/>
          <p:nvPr/>
        </p:nvSpPr>
        <p:spPr>
          <a:xfrm>
            <a:off x="4439816" y="1143000"/>
            <a:ext cx="2089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nest</a:t>
            </a:r>
            <a:r>
              <a:rPr lang="pt-BR" dirty="0">
                <a:latin typeface="Bahnschrift" panose="020B0502040204020203" pitchFamily="34" charset="0"/>
              </a:rPr>
              <a:t> g res </a:t>
            </a:r>
            <a:r>
              <a:rPr lang="pt-BR" b="1" u="sng" dirty="0" err="1">
                <a:latin typeface="Bahnschrift" panose="020B0502040204020203" pitchFamily="34" charset="0"/>
              </a:rPr>
              <a:t>votacao</a:t>
            </a:r>
            <a:endParaRPr lang="pt-BR" b="1" u="sng" dirty="0">
              <a:latin typeface="Bahnschrift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ECC747-028A-800A-419C-FEBB10EB59CA}"/>
              </a:ext>
            </a:extLst>
          </p:cNvPr>
          <p:cNvSpPr txBox="1"/>
          <p:nvPr/>
        </p:nvSpPr>
        <p:spPr>
          <a:xfrm>
            <a:off x="418692" y="3492044"/>
            <a:ext cx="8424936" cy="310854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@Controller(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'votacao'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VotacaoController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votacaoService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VotacaoService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@Post()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(@Body()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.votacaoService.create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@Get()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.votacaoService.lastest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37FD28-BCBD-963F-EDF4-6FECD0AA61F1}"/>
              </a:ext>
            </a:extLst>
          </p:cNvPr>
          <p:cNvSpPr txBox="1"/>
          <p:nvPr/>
        </p:nvSpPr>
        <p:spPr>
          <a:xfrm>
            <a:off x="7248128" y="2628007"/>
            <a:ext cx="4799856" cy="289310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VotacaoService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2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DTO – Data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No DTO, definimos as regras dos campos que devem existir nas requisições de cadastros ou updates, o qual recebemos informações.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Como vimos, votação no método </a:t>
            </a:r>
            <a:r>
              <a:rPr lang="pt-BR" sz="1600" dirty="0" err="1"/>
              <a:t>create</a:t>
            </a:r>
            <a:r>
              <a:rPr lang="pt-BR" sz="1600" dirty="0"/>
              <a:t> usaremos o </a:t>
            </a:r>
            <a:r>
              <a:rPr lang="pt-BR" sz="1600" dirty="0" err="1"/>
              <a:t>CreateVotacaoDto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As regras são criada direto na classe do DTO</a:t>
            </a:r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ECC747-028A-800A-419C-FEBB10EB59CA}"/>
              </a:ext>
            </a:extLst>
          </p:cNvPr>
          <p:cNvSpPr txBox="1"/>
          <p:nvPr/>
        </p:nvSpPr>
        <p:spPr>
          <a:xfrm>
            <a:off x="3431704" y="3429000"/>
            <a:ext cx="5821324" cy="95410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@Post()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(@Body()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.votacaoService.create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B74012-55D8-8072-A1DE-93087B4EAF0C}"/>
              </a:ext>
            </a:extLst>
          </p:cNvPr>
          <p:cNvSpPr txBox="1"/>
          <p:nvPr/>
        </p:nvSpPr>
        <p:spPr>
          <a:xfrm>
            <a:off x="3647728" y="5086996"/>
            <a:ext cx="424847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77BE6B6-C061-8892-F3A6-C8A66DA8C12C}"/>
              </a:ext>
            </a:extLst>
          </p:cNvPr>
          <p:cNvSpPr txBox="1"/>
          <p:nvPr/>
        </p:nvSpPr>
        <p:spPr>
          <a:xfrm>
            <a:off x="4620944" y="4786386"/>
            <a:ext cx="32752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/>
              <a:t>/</a:t>
            </a:r>
            <a:r>
              <a:rPr lang="pt-BR" sz="1400" dirty="0" err="1"/>
              <a:t>src</a:t>
            </a:r>
            <a:r>
              <a:rPr lang="pt-BR" sz="1400" dirty="0"/>
              <a:t>/</a:t>
            </a:r>
            <a:r>
              <a:rPr lang="pt-BR" sz="1400" dirty="0" err="1"/>
              <a:t>votacao</a:t>
            </a:r>
            <a:r>
              <a:rPr lang="pt-BR" sz="1400" dirty="0"/>
              <a:t>/</a:t>
            </a:r>
            <a:r>
              <a:rPr lang="pt-BR" sz="1400" dirty="0" err="1"/>
              <a:t>dto</a:t>
            </a:r>
            <a:r>
              <a:rPr lang="pt-BR" sz="1400" dirty="0"/>
              <a:t>/</a:t>
            </a:r>
            <a:r>
              <a:rPr lang="pt-BR" sz="1400" dirty="0" err="1"/>
              <a:t>create-votacao.dto.ts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9743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DTO – Data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Ao criar uma classe DTO, informamos os atributos que são os campos: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No arquivo /</a:t>
            </a:r>
            <a:r>
              <a:rPr lang="pt-BR" sz="1600" dirty="0" err="1"/>
              <a:t>src</a:t>
            </a:r>
            <a:r>
              <a:rPr lang="pt-BR" sz="1600" dirty="0"/>
              <a:t>/</a:t>
            </a:r>
            <a:r>
              <a:rPr lang="pt-BR" sz="1600" dirty="0" err="1"/>
              <a:t>main.ts</a:t>
            </a:r>
            <a:r>
              <a:rPr lang="pt-BR" sz="1600" dirty="0"/>
              <a:t> vamos adicionar uma linha para garantir a validação de forma automática a cada requisição que use DTO: </a:t>
            </a:r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BD3EE0-C359-8723-FF0E-41F77DBBFD0F}"/>
              </a:ext>
            </a:extLst>
          </p:cNvPr>
          <p:cNvSpPr txBox="1"/>
          <p:nvPr/>
        </p:nvSpPr>
        <p:spPr>
          <a:xfrm>
            <a:off x="3791744" y="2708920"/>
            <a:ext cx="4392488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source-code-pro"/>
              </a:rPr>
              <a:t>npm</a:t>
            </a:r>
            <a:r>
              <a:rPr lang="en-US" dirty="0">
                <a:latin typeface="source-code-pro"/>
              </a:rPr>
              <a:t> </a:t>
            </a:r>
            <a:r>
              <a:rPr lang="en-US" dirty="0" err="1">
                <a:latin typeface="source-code-pro"/>
              </a:rPr>
              <a:t>i</a:t>
            </a:r>
            <a:r>
              <a:rPr lang="en-US" dirty="0">
                <a:latin typeface="source-code-pro"/>
              </a:rPr>
              <a:t> --save class-validator class-transformer</a:t>
            </a:r>
            <a:endParaRPr lang="pt-BR" dirty="0">
              <a:latin typeface="source-code-pro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6489F5-D265-1B32-476B-584F9868BCB6}"/>
              </a:ext>
            </a:extLst>
          </p:cNvPr>
          <p:cNvSpPr txBox="1"/>
          <p:nvPr/>
        </p:nvSpPr>
        <p:spPr>
          <a:xfrm>
            <a:off x="3071664" y="4149080"/>
            <a:ext cx="5544616" cy="224676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ValidationPipe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pt-BR" sz="14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pt-BR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/common'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NestFactory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/core'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app.module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NestFactory.create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app.useGlobalPipes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ValidationPipe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703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DTO – Data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Para usar as validações, nas classes DTO poderemos informar quais são os campos esperados nas requisições e suas regras com </a:t>
            </a:r>
            <a:r>
              <a:rPr lang="pt-BR" sz="1600" dirty="0" err="1"/>
              <a:t>decorations</a:t>
            </a:r>
            <a:r>
              <a:rPr lang="pt-BR" sz="1600" dirty="0"/>
              <a:t>.</a:t>
            </a:r>
          </a:p>
          <a:p>
            <a:pPr lvl="1" algn="just"/>
            <a:r>
              <a:rPr lang="pt-BR" sz="1400" dirty="0"/>
              <a:t>@IsEmail – O campo tem que ser um </a:t>
            </a:r>
            <a:r>
              <a:rPr lang="pt-BR" sz="1400" dirty="0" err="1"/>
              <a:t>email</a:t>
            </a:r>
            <a:endParaRPr lang="pt-BR" sz="1400" dirty="0"/>
          </a:p>
          <a:p>
            <a:pPr lvl="1" algn="just"/>
            <a:r>
              <a:rPr lang="pt-BR" sz="1400" dirty="0"/>
              <a:t>@IsNotEmpty – O campo tem que ter valor</a:t>
            </a:r>
          </a:p>
          <a:p>
            <a:pPr lvl="1" algn="just"/>
            <a:r>
              <a:rPr lang="pt-BR" sz="1400" dirty="0"/>
              <a:t>@IsNumber– O campo precisa ser um número, mesmo que venha como </a:t>
            </a:r>
            <a:r>
              <a:rPr lang="pt-BR" sz="1400" dirty="0" err="1"/>
              <a:t>string</a:t>
            </a:r>
            <a:r>
              <a:rPr lang="pt-BR" sz="1400" dirty="0"/>
              <a:t>, tem que ser no formato de numero</a:t>
            </a:r>
          </a:p>
          <a:p>
            <a:pPr lvl="1" algn="just"/>
            <a:r>
              <a:rPr lang="pt-BR" sz="1400" dirty="0"/>
              <a:t>@IsPositive – O campo precisa ser um número positivo</a:t>
            </a:r>
          </a:p>
          <a:p>
            <a:pPr lvl="1" algn="just"/>
            <a:r>
              <a:rPr lang="pt-BR" sz="1400" dirty="0"/>
              <a:t>@IsNegative – o campo precisa ser um número negativo</a:t>
            </a:r>
          </a:p>
          <a:p>
            <a:pPr lvl="1" algn="just"/>
            <a:r>
              <a:rPr lang="pt-BR" sz="1400" dirty="0"/>
              <a:t>@IsString – o campo precisa ser uma </a:t>
            </a:r>
            <a:r>
              <a:rPr lang="pt-BR" sz="1400" dirty="0" err="1"/>
              <a:t>string</a:t>
            </a:r>
            <a:endParaRPr lang="pt-BR" sz="1400" dirty="0"/>
          </a:p>
          <a:p>
            <a:pPr lvl="1" algn="just"/>
            <a:r>
              <a:rPr lang="pt-BR" sz="1400" dirty="0"/>
              <a:t>Entre outros...</a:t>
            </a:r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DD44EB-B4CC-581B-B689-42D8B19F1946}"/>
              </a:ext>
            </a:extLst>
          </p:cNvPr>
          <p:cNvSpPr txBox="1"/>
          <p:nvPr/>
        </p:nvSpPr>
        <p:spPr>
          <a:xfrm>
            <a:off x="2351584" y="3068960"/>
            <a:ext cx="8136904" cy="35394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IsNotEmpty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IsAlphanumeric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class-validator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CreateUsuarioDto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@IsString()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@IsNotEmpty()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nome: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@IsEmail()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@IsNotEmpty()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@IsAlphanumeric()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@IsNotEmpty()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senha: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0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DTO – Data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Criando as regras do DTO de votação:</a:t>
            </a:r>
          </a:p>
          <a:p>
            <a:pPr lvl="1" algn="just"/>
            <a:r>
              <a:rPr lang="pt-BR" sz="1400" dirty="0" err="1"/>
              <a:t>email</a:t>
            </a:r>
            <a:r>
              <a:rPr lang="pt-BR" sz="1400" dirty="0"/>
              <a:t> – Email e não vazio</a:t>
            </a:r>
          </a:p>
          <a:p>
            <a:pPr lvl="1" algn="just"/>
            <a:r>
              <a:rPr lang="pt-BR" sz="1400" dirty="0" err="1"/>
              <a:t>animeID</a:t>
            </a:r>
            <a:r>
              <a:rPr lang="pt-BR" sz="1400" dirty="0"/>
              <a:t> – Número e não </a:t>
            </a:r>
            <a:r>
              <a:rPr lang="pt-BR" sz="1400" dirty="0" err="1"/>
              <a:t>vázio</a:t>
            </a:r>
            <a:endParaRPr lang="pt-BR" sz="1400" dirty="0"/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00A6A1-773A-5023-0674-829E6B8F6471}"/>
              </a:ext>
            </a:extLst>
          </p:cNvPr>
          <p:cNvSpPr txBox="1"/>
          <p:nvPr/>
        </p:nvSpPr>
        <p:spPr>
          <a:xfrm>
            <a:off x="1847528" y="3429000"/>
            <a:ext cx="7920880" cy="289310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IsNotEmpty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IsNumber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IsPositive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class-validator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@IsNotEmpty()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@IsEmail()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@IsNotEmpty()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@IsNumber()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@IsPositive()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40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Hora de testar!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Para rodar nosso projeto, como já vimos é só rodar o comando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Por padrão, como está no </a:t>
            </a:r>
            <a:r>
              <a:rPr lang="pt-BR" sz="1600" dirty="0" err="1"/>
              <a:t>listen</a:t>
            </a:r>
            <a:r>
              <a:rPr lang="pt-BR" sz="1600" dirty="0"/>
              <a:t> do arquivo </a:t>
            </a:r>
            <a:r>
              <a:rPr lang="pt-BR" sz="1600" dirty="0" err="1"/>
              <a:t>main.ts</a:t>
            </a:r>
            <a:r>
              <a:rPr lang="pt-BR" sz="1600" dirty="0"/>
              <a:t>, nosso projeto está rodando na porta 3000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Logo, podemos testar acessando as rotas com </a:t>
            </a:r>
            <a:r>
              <a:rPr lang="pt-BR" sz="1600" dirty="0">
                <a:hlinkClick r:id="rId2"/>
              </a:rPr>
              <a:t>http://localhost:3000/animes</a:t>
            </a:r>
            <a:r>
              <a:rPr lang="pt-BR" sz="1600" dirty="0"/>
              <a:t> ou </a:t>
            </a:r>
            <a:r>
              <a:rPr lang="pt-BR" sz="1400" dirty="0">
                <a:hlinkClick r:id="rId3"/>
              </a:rPr>
              <a:t>http://localhost:3000/votacao</a:t>
            </a:r>
            <a:r>
              <a:rPr lang="pt-BR" sz="1400" dirty="0"/>
              <a:t> </a:t>
            </a:r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2FF452-305D-694B-D58E-A4B4F5560144}"/>
              </a:ext>
            </a:extLst>
          </p:cNvPr>
          <p:cNvSpPr txBox="1"/>
          <p:nvPr/>
        </p:nvSpPr>
        <p:spPr>
          <a:xfrm>
            <a:off x="5447928" y="2708920"/>
            <a:ext cx="1094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npm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 start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AB57F1-07E8-6397-FB51-71CB620F246D}"/>
              </a:ext>
            </a:extLst>
          </p:cNvPr>
          <p:cNvSpPr txBox="1"/>
          <p:nvPr/>
        </p:nvSpPr>
        <p:spPr>
          <a:xfrm>
            <a:off x="3146315" y="3779749"/>
            <a:ext cx="6792416" cy="147732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NestFactory.create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app.useGlobalPipes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ValidationPipe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1" u="sng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25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Hora de testar!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As rotas  de acesso via </a:t>
            </a:r>
            <a:r>
              <a:rPr lang="pt-BR" sz="1600" dirty="0" err="1"/>
              <a:t>Get</a:t>
            </a:r>
            <a:r>
              <a:rPr lang="pt-BR" sz="1600" dirty="0"/>
              <a:t>, podemos acessar direto pelo navegador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Porém e as rotas Post, Patch ou Delete? </a:t>
            </a:r>
          </a:p>
          <a:p>
            <a:pPr lvl="1" algn="just"/>
            <a:r>
              <a:rPr lang="pt-BR" sz="1400" dirty="0"/>
              <a:t>Essas rotas precisam ser acessadas usando alternativas diferentes como ferramentas que façam essas requisições: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CC1E0D-06B1-352A-5C6C-30658F8D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4" y="2636912"/>
            <a:ext cx="11305256" cy="12650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0CD81A-5AB7-B48F-1AFB-E8026F18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4891014"/>
            <a:ext cx="2390056" cy="11505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29BD1D-B8FC-5CB6-C84F-0ED7C63EF280}"/>
              </a:ext>
            </a:extLst>
          </p:cNvPr>
          <p:cNvSpPr txBox="1"/>
          <p:nvPr/>
        </p:nvSpPr>
        <p:spPr>
          <a:xfrm>
            <a:off x="277144" y="6074003"/>
            <a:ext cx="3552056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https://insomnia.rest/download</a:t>
            </a:r>
          </a:p>
        </p:txBody>
      </p:sp>
      <p:pic>
        <p:nvPicPr>
          <p:cNvPr id="11266" name="Picture 2" descr="Postman — Dicas de produtividade. O objetivo desse post é dar alguma… | by  Filipe Ferreira | Medium">
            <a:extLst>
              <a:ext uri="{FF2B5EF4-FFF2-40B4-BE49-F238E27FC236}">
                <a16:creationId xmlns:a16="http://schemas.microsoft.com/office/drawing/2014/main" id="{E59B4BD0-1341-581D-CD50-C9C102E6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39" y="4812876"/>
            <a:ext cx="3273878" cy="13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47ADC1-F68F-B4FB-1526-E2E322E4A136}"/>
              </a:ext>
            </a:extLst>
          </p:cNvPr>
          <p:cNvSpPr txBox="1"/>
          <p:nvPr/>
        </p:nvSpPr>
        <p:spPr>
          <a:xfrm>
            <a:off x="3939754" y="6074003"/>
            <a:ext cx="4423048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https://www.postman.com/downloads/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0489DD3-761C-1C26-1427-7F2409753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173" y="5116530"/>
            <a:ext cx="3329899" cy="11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Insomnia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Todas ferramentas farão o que você deseja!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Caso use o </a:t>
            </a:r>
            <a:r>
              <a:rPr lang="pt-BR" sz="1600" dirty="0" err="1"/>
              <a:t>Insomnia</a:t>
            </a:r>
            <a:r>
              <a:rPr lang="pt-BR" sz="1600" dirty="0"/>
              <a:t>, basta criar um nova coleção de </a:t>
            </a:r>
            <a:r>
              <a:rPr lang="pt-BR" sz="1600" dirty="0" err="1"/>
              <a:t>requests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E criar suas rotas, selecionando o método de envio desejado</a:t>
            </a:r>
            <a:endParaRPr lang="pt-BR" sz="1400" dirty="0"/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</p:txBody>
      </p:sp>
      <p:pic>
        <p:nvPicPr>
          <p:cNvPr id="23554" name="Picture 2" descr="Insomnia REST Client vs Postman | What are the differences?">
            <a:extLst>
              <a:ext uri="{FF2B5EF4-FFF2-40B4-BE49-F238E27FC236}">
                <a16:creationId xmlns:a16="http://schemas.microsoft.com/office/drawing/2014/main" id="{DDCAEC37-333D-CF31-4D01-45A2E406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620688"/>
            <a:ext cx="1320892" cy="13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A69A66-0C35-5FCC-3198-21E36A22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108" y="836712"/>
            <a:ext cx="5859436" cy="201589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41CD672-8F15-7759-2CFF-9177BCCA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4265321"/>
            <a:ext cx="4923809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Insomnia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Todas ferramentas farão o que você deseja!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Caso use o </a:t>
            </a:r>
            <a:r>
              <a:rPr lang="pt-BR" sz="1600" dirty="0" err="1"/>
              <a:t>Insomnia</a:t>
            </a:r>
            <a:r>
              <a:rPr lang="pt-BR" sz="1600" dirty="0"/>
              <a:t>, basta criar um nova coleção de </a:t>
            </a:r>
            <a:r>
              <a:rPr lang="pt-BR" sz="1600" dirty="0" err="1"/>
              <a:t>requests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E criar suas rotas, selecionando o método de envio desejado</a:t>
            </a:r>
            <a:endParaRPr lang="pt-BR" sz="1400" dirty="0"/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</p:txBody>
      </p:sp>
      <p:pic>
        <p:nvPicPr>
          <p:cNvPr id="23554" name="Picture 2" descr="Insomnia REST Client vs Postman | What are the differences?">
            <a:extLst>
              <a:ext uri="{FF2B5EF4-FFF2-40B4-BE49-F238E27FC236}">
                <a16:creationId xmlns:a16="http://schemas.microsoft.com/office/drawing/2014/main" id="{DDCAEC37-333D-CF31-4D01-45A2E406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620688"/>
            <a:ext cx="1320892" cy="13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A69A66-0C35-5FCC-3198-21E36A22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108" y="836712"/>
            <a:ext cx="5859436" cy="201589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41CD672-8F15-7759-2CFF-9177BCCA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4265321"/>
            <a:ext cx="4923809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https://github.com/CarlosWGama/aula-nestjs </a:t>
            </a:r>
            <a:r>
              <a:rPr lang="pt-BR" sz="2000" dirty="0"/>
              <a:t>./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dia1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--force dia1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754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 e 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54952" cy="4347927"/>
          </a:xfrm>
        </p:spPr>
        <p:txBody>
          <a:bodyPr>
            <a:normAutofit/>
          </a:bodyPr>
          <a:lstStyle/>
          <a:p>
            <a:r>
              <a:rPr lang="pt-BR" sz="1700" dirty="0"/>
              <a:t>Então o Back-</a:t>
            </a:r>
            <a:r>
              <a:rPr lang="pt-BR" sz="1700" dirty="0" err="1"/>
              <a:t>End</a:t>
            </a:r>
            <a:r>
              <a:rPr lang="pt-BR" sz="1700" dirty="0"/>
              <a:t> e Front-</a:t>
            </a:r>
            <a:r>
              <a:rPr lang="pt-BR" sz="1700" dirty="0" err="1"/>
              <a:t>End</a:t>
            </a:r>
            <a:r>
              <a:rPr lang="pt-BR" sz="1700" dirty="0"/>
              <a:t> é uma forma de programar baseada em arquitetura de </a:t>
            </a:r>
            <a:r>
              <a:rPr lang="pt-BR" sz="1700" dirty="0" err="1"/>
              <a:t>microsserviços</a:t>
            </a:r>
            <a:r>
              <a:rPr lang="pt-BR" sz="1700" dirty="0"/>
              <a:t> </a:t>
            </a:r>
          </a:p>
          <a:p>
            <a:endParaRPr lang="pt-BR" sz="1700" dirty="0"/>
          </a:p>
          <a:p>
            <a:r>
              <a:rPr lang="pt-BR" sz="1700" dirty="0"/>
              <a:t>Onde:</a:t>
            </a:r>
          </a:p>
          <a:p>
            <a:endParaRPr lang="pt-BR" sz="1700" dirty="0"/>
          </a:p>
          <a:p>
            <a:endParaRPr lang="pt-BR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C83E560-7504-27E0-E25A-5D13B1863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83200"/>
              </p:ext>
            </p:extLst>
          </p:nvPr>
        </p:nvGraphicFramePr>
        <p:xfrm>
          <a:off x="1523492" y="2924944"/>
          <a:ext cx="9397044" cy="3834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django · GitHub Topics · GitHub">
            <a:extLst>
              <a:ext uri="{FF2B5EF4-FFF2-40B4-BE49-F238E27FC236}">
                <a16:creationId xmlns:a16="http://schemas.microsoft.com/office/drawing/2014/main" id="{CCA59DC8-555F-B8BB-FAB9-9604AFEC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195804"/>
            <a:ext cx="1227584" cy="12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vidades no lançamento do Laravel versão 8 - Mazer.dev">
            <a:extLst>
              <a:ext uri="{FF2B5EF4-FFF2-40B4-BE49-F238E27FC236}">
                <a16:creationId xmlns:a16="http://schemas.microsoft.com/office/drawing/2014/main" id="{BB822092-9391-B4F4-FFF9-66A5EC5EA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556" y="4372299"/>
            <a:ext cx="2936007" cy="10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pring Boot Tutorial">
            <a:extLst>
              <a:ext uri="{FF2B5EF4-FFF2-40B4-BE49-F238E27FC236}">
                <a16:creationId xmlns:a16="http://schemas.microsoft.com/office/drawing/2014/main" id="{9287FCBD-B299-6EFC-8756-D881B6B6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0" y="5575084"/>
            <a:ext cx="1833613" cy="9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ue.js as an enterprise solution | Apps &amp; Platforms">
            <a:extLst>
              <a:ext uri="{FF2B5EF4-FFF2-40B4-BE49-F238E27FC236}">
                <a16:creationId xmlns:a16="http://schemas.microsoft.com/office/drawing/2014/main" id="{625C4573-C7C5-99DA-72A6-D334A54A3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027" y="3195804"/>
            <a:ext cx="2045973" cy="12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dventures in Angular. This week, for one of my self-imposed… | by Emily  Deans | Code Like A Girl">
            <a:extLst>
              <a:ext uri="{FF2B5EF4-FFF2-40B4-BE49-F238E27FC236}">
                <a16:creationId xmlns:a16="http://schemas.microsoft.com/office/drawing/2014/main" id="{D2ABC797-7439-103A-F1CC-03A3DAB0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960" y="4282786"/>
            <a:ext cx="2455168" cy="12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Organizando uma aplicação com React | by Matheus Lima | Tableless | Medium">
            <a:extLst>
              <a:ext uri="{FF2B5EF4-FFF2-40B4-BE49-F238E27FC236}">
                <a16:creationId xmlns:a16="http://schemas.microsoft.com/office/drawing/2014/main" id="{416E7EF7-D429-F49B-D07D-2495A298B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801" y="5746998"/>
            <a:ext cx="2857502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Por que separar o </a:t>
            </a:r>
            <a:r>
              <a:rPr lang="pt-BR" dirty="0" err="1"/>
              <a:t>back</a:t>
            </a:r>
            <a:r>
              <a:rPr lang="pt-BR" dirty="0"/>
              <a:t> e o front? 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54952" cy="4347927"/>
          </a:xfrm>
        </p:spPr>
        <p:txBody>
          <a:bodyPr>
            <a:normAutofit/>
          </a:bodyPr>
          <a:lstStyle/>
          <a:p>
            <a:r>
              <a:rPr lang="pt-BR" sz="1700" dirty="0"/>
              <a:t>Atualmente está se tornando comum separar o </a:t>
            </a:r>
            <a:r>
              <a:rPr lang="pt-BR" sz="1700" dirty="0" err="1"/>
              <a:t>back-end</a:t>
            </a:r>
            <a:r>
              <a:rPr lang="pt-BR" sz="1700" dirty="0"/>
              <a:t> do front-</a:t>
            </a:r>
            <a:r>
              <a:rPr lang="pt-BR" sz="1700" dirty="0" err="1"/>
              <a:t>end</a:t>
            </a:r>
            <a:r>
              <a:rPr lang="pt-BR" sz="1700" dirty="0"/>
              <a:t> devido alguns fatores como:</a:t>
            </a:r>
          </a:p>
          <a:p>
            <a:pPr lvl="1"/>
            <a:r>
              <a:rPr lang="pt-BR" sz="1600" dirty="0"/>
              <a:t>Maior escalabilidade</a:t>
            </a:r>
          </a:p>
          <a:p>
            <a:pPr lvl="2"/>
            <a:r>
              <a:rPr lang="pt-BR" sz="1500" dirty="0"/>
              <a:t>Como o código está dividido, é mais fácil otimizar apenas um lado do sistema que mais necessidade te ajuda</a:t>
            </a:r>
          </a:p>
          <a:p>
            <a:pPr lvl="2"/>
            <a:endParaRPr lang="pt-BR" sz="1500" dirty="0"/>
          </a:p>
          <a:p>
            <a:pPr lvl="1"/>
            <a:r>
              <a:rPr lang="pt-BR" sz="1600" dirty="0"/>
              <a:t>Fácil manutenção</a:t>
            </a:r>
          </a:p>
          <a:p>
            <a:pPr lvl="2"/>
            <a:r>
              <a:rPr lang="pt-BR" sz="1500" dirty="0"/>
              <a:t>Podemos ter equipes separadas para cada serviço</a:t>
            </a:r>
          </a:p>
          <a:p>
            <a:pPr lvl="2"/>
            <a:r>
              <a:rPr lang="pt-BR" sz="1500" dirty="0"/>
              <a:t>A manutenção não necessariamente vai precisar mexer com o sistema inteiro (Atualizar um framework)</a:t>
            </a:r>
          </a:p>
          <a:p>
            <a:pPr lvl="2"/>
            <a:endParaRPr lang="pt-BR" sz="1500" dirty="0"/>
          </a:p>
          <a:p>
            <a:pPr lvl="1"/>
            <a:r>
              <a:rPr lang="pt-BR" sz="1600" dirty="0"/>
              <a:t>Facilidade em trocar de tecnologia</a:t>
            </a:r>
          </a:p>
          <a:p>
            <a:pPr lvl="2"/>
            <a:r>
              <a:rPr lang="pt-BR" sz="1500" dirty="0"/>
              <a:t>Se torna mais fácil trocar o framework ou linguagem sem precisar trocar o sistema inteiro</a:t>
            </a:r>
          </a:p>
          <a:p>
            <a:pPr lvl="2"/>
            <a:endParaRPr lang="pt-BR" sz="1500" dirty="0"/>
          </a:p>
          <a:p>
            <a:pPr lvl="1"/>
            <a:r>
              <a:rPr lang="pt-BR" sz="1600" dirty="0"/>
              <a:t>Um único </a:t>
            </a:r>
            <a:r>
              <a:rPr lang="pt-BR" sz="1600" dirty="0" err="1"/>
              <a:t>back</a:t>
            </a:r>
            <a:r>
              <a:rPr lang="pt-BR" sz="1600" dirty="0"/>
              <a:t> para diferentes fronts</a:t>
            </a:r>
          </a:p>
          <a:p>
            <a:pPr lvl="2"/>
            <a:r>
              <a:rPr lang="pt-BR" sz="1500" dirty="0"/>
              <a:t>Com um único </a:t>
            </a:r>
            <a:r>
              <a:rPr lang="pt-BR" sz="1500" dirty="0" err="1"/>
              <a:t>back</a:t>
            </a:r>
            <a:r>
              <a:rPr lang="pt-BR" sz="1500" dirty="0"/>
              <a:t> podemos ter diferentes front-</a:t>
            </a:r>
            <a:r>
              <a:rPr lang="pt-BR" sz="1500" dirty="0" err="1"/>
              <a:t>end</a:t>
            </a:r>
            <a:r>
              <a:rPr lang="pt-BR" sz="1500" dirty="0"/>
              <a:t> como (Web e Mobile)</a:t>
            </a:r>
          </a:p>
          <a:p>
            <a:pPr lvl="2"/>
            <a:endParaRPr lang="pt-BR" sz="1500" dirty="0"/>
          </a:p>
          <a:p>
            <a:pPr lvl="1"/>
            <a:endParaRPr lang="pt-BR" sz="1600" dirty="0"/>
          </a:p>
          <a:p>
            <a:pPr lvl="2"/>
            <a:endParaRPr lang="pt-BR" sz="1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2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629CFC6-46A5-4188-A451-80FF0A633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91822"/>
              </p:ext>
            </p:extLst>
          </p:nvPr>
        </p:nvGraphicFramePr>
        <p:xfrm>
          <a:off x="911424" y="1646720"/>
          <a:ext cx="10081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3260" y="1143000"/>
            <a:ext cx="9899139" cy="1066800"/>
          </a:xfrm>
        </p:spPr>
        <p:txBody>
          <a:bodyPr>
            <a:normAutofit/>
          </a:bodyPr>
          <a:lstStyle/>
          <a:p>
            <a:r>
              <a:rPr lang="pt-BR" sz="3600" dirty="0"/>
              <a:t>O que teremos nesse curso de ferias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4B34187-0091-40FE-B2C6-34C07567026A}"/>
              </a:ext>
            </a:extLst>
          </p:cNvPr>
          <p:cNvCxnSpPr>
            <a:cxnSpLocks/>
          </p:cNvCxnSpPr>
          <p:nvPr/>
        </p:nvCxnSpPr>
        <p:spPr>
          <a:xfrm>
            <a:off x="6145163" y="1955751"/>
            <a:ext cx="0" cy="38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820522-1FBC-41C4-8BCA-1B43B099E843}"/>
              </a:ext>
            </a:extLst>
          </p:cNvPr>
          <p:cNvSpPr txBox="1"/>
          <p:nvPr/>
        </p:nvSpPr>
        <p:spPr>
          <a:xfrm>
            <a:off x="6888088" y="225309"/>
            <a:ext cx="494096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Pré-requisito: 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Ter uma noção de HTML, CSS e lógica de programação;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Básico de Banco de Dados</a:t>
            </a:r>
          </a:p>
          <a:p>
            <a:pPr marL="285750" indent="-285750">
              <a:buFontTx/>
              <a:buChar char="-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/>
              <a:t>(Opcional)</a:t>
            </a:r>
            <a:endParaRPr lang="pt-BR" sz="1400" dirty="0"/>
          </a:p>
          <a:p>
            <a:pPr marL="285750" indent="-285750">
              <a:buFontTx/>
              <a:buChar char="-"/>
            </a:pPr>
            <a:r>
              <a:rPr lang="pt-BR" sz="1400" dirty="0"/>
              <a:t>Vontade de aprender</a:t>
            </a:r>
          </a:p>
        </p:txBody>
      </p:sp>
      <p:pic>
        <p:nvPicPr>
          <p:cNvPr id="4102" name="Picture 6" descr="Serviços de Desenvolvimento Back-End • Aotopo">
            <a:extLst>
              <a:ext uri="{FF2B5EF4-FFF2-40B4-BE49-F238E27FC236}">
                <a16:creationId xmlns:a16="http://schemas.microsoft.com/office/drawing/2014/main" id="{94360F02-F272-430C-0D30-EEF5744E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2" y="1669862"/>
            <a:ext cx="1257025" cy="12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2153D6D-1415-4D16-6077-A60ADE85145F}"/>
              </a:ext>
            </a:extLst>
          </p:cNvPr>
          <p:cNvSpPr txBox="1"/>
          <p:nvPr/>
        </p:nvSpPr>
        <p:spPr>
          <a:xfrm>
            <a:off x="1978224" y="2344188"/>
            <a:ext cx="1186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Back-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4104" name="Picture 8" descr="Front end - Free computer icons">
            <a:extLst>
              <a:ext uri="{FF2B5EF4-FFF2-40B4-BE49-F238E27FC236}">
                <a16:creationId xmlns:a16="http://schemas.microsoft.com/office/drawing/2014/main" id="{560DC90A-CCA8-6DDB-71AF-5AE0C90D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76" y="1669862"/>
            <a:ext cx="1214264" cy="12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F10B37-198D-290E-3470-38FB5A99DC1A}"/>
              </a:ext>
            </a:extLst>
          </p:cNvPr>
          <p:cNvSpPr txBox="1"/>
          <p:nvPr/>
        </p:nvSpPr>
        <p:spPr>
          <a:xfrm>
            <a:off x="7947530" y="2364691"/>
            <a:ext cx="12426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Front-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E não, você não viu errado!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F1AA15-B32F-32AC-1E45-521DA65C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380234"/>
            <a:ext cx="2949084" cy="12868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189CE5-213B-68E8-15DA-9FF04CF63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958" y="2092893"/>
            <a:ext cx="1656763" cy="22308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611C0A-4A80-FE5E-4DD7-D509781928F1}"/>
              </a:ext>
            </a:extLst>
          </p:cNvPr>
          <p:cNvSpPr txBox="1"/>
          <p:nvPr/>
        </p:nvSpPr>
        <p:spPr>
          <a:xfrm>
            <a:off x="5287926" y="3190473"/>
            <a:ext cx="16161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É diferente 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B91DFE-C47F-E754-5FAE-359E214A5F30}"/>
              </a:ext>
            </a:extLst>
          </p:cNvPr>
          <p:cNvSpPr txBox="1"/>
          <p:nvPr/>
        </p:nvSpPr>
        <p:spPr>
          <a:xfrm>
            <a:off x="2499147" y="4648202"/>
            <a:ext cx="23823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Framework 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BA56CC-5352-A6CA-8CC2-819832A2CBC6}"/>
              </a:ext>
            </a:extLst>
          </p:cNvPr>
          <p:cNvSpPr txBox="1"/>
          <p:nvPr/>
        </p:nvSpPr>
        <p:spPr>
          <a:xfrm>
            <a:off x="7146630" y="4540480"/>
            <a:ext cx="329609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Framework Front-</a:t>
            </a:r>
            <a:r>
              <a:rPr lang="pt-BR" dirty="0" err="1"/>
              <a:t>End</a:t>
            </a:r>
            <a:endParaRPr lang="pt-BR" dirty="0"/>
          </a:p>
          <a:p>
            <a:r>
              <a:rPr lang="pt-BR" sz="1400" dirty="0"/>
              <a:t>(Com um </a:t>
            </a:r>
            <a:r>
              <a:rPr lang="pt-BR" sz="1400" dirty="0" err="1"/>
              <a:t>back-end</a:t>
            </a:r>
            <a:r>
              <a:rPr lang="pt-BR" sz="1400" dirty="0"/>
              <a:t> próprio para cache)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182DAFD-BDE4-D8A3-3358-2F03D4D5C432}"/>
              </a:ext>
            </a:extLst>
          </p:cNvPr>
          <p:cNvSpPr/>
          <p:nvPr/>
        </p:nvSpPr>
        <p:spPr>
          <a:xfrm>
            <a:off x="2135560" y="2092893"/>
            <a:ext cx="3096344" cy="4144419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pt-BR" dirty="0"/>
              <a:t>E iremos começar pelo 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860FCA-E762-4952-F147-07D246209CE1}"/>
              </a:ext>
            </a:extLst>
          </p:cNvPr>
          <p:cNvSpPr txBox="1"/>
          <p:nvPr/>
        </p:nvSpPr>
        <p:spPr>
          <a:xfrm>
            <a:off x="7455784" y="635504"/>
            <a:ext cx="44477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Ambas tecnologias usam como linguagem base </a:t>
            </a:r>
            <a:r>
              <a:rPr lang="pt-BR" dirty="0" err="1"/>
              <a:t>JavaScript</a:t>
            </a:r>
            <a:r>
              <a:rPr lang="pt-BR" dirty="0"/>
              <a:t>/</a:t>
            </a:r>
            <a:r>
              <a:rPr lang="pt-BR" dirty="0" err="1"/>
              <a:t>TypeScript</a:t>
            </a:r>
            <a:r>
              <a:rPr lang="pt-BR" dirty="0"/>
              <a:t> </a:t>
            </a:r>
          </a:p>
        </p:txBody>
      </p:sp>
      <p:pic>
        <p:nvPicPr>
          <p:cNvPr id="5122" name="Picture 2" descr="Typescript vs Javascript - YouTube">
            <a:extLst>
              <a:ext uri="{FF2B5EF4-FFF2-40B4-BE49-F238E27FC236}">
                <a16:creationId xmlns:a16="http://schemas.microsoft.com/office/drawing/2014/main" id="{D36C7543-B832-97B9-E766-3B4080A1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913" y="1292079"/>
            <a:ext cx="1631504" cy="91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NestJS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0189CE5-213B-68E8-15DA-9FF04CF6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04" y="620688"/>
            <a:ext cx="1360738" cy="1832281"/>
          </a:xfrm>
          <a:prstGeom prst="rect">
            <a:avLst/>
          </a:prstGeom>
        </p:spPr>
      </p:pic>
      <p:sp>
        <p:nvSpPr>
          <p:cNvPr id="3" name="Espaço Reservado para Conteúdo 15">
            <a:extLst>
              <a:ext uri="{FF2B5EF4-FFF2-40B4-BE49-F238E27FC236}">
                <a16:creationId xmlns:a16="http://schemas.microsoft.com/office/drawing/2014/main" id="{7F5667AD-8544-9136-6FDA-DCADF5BF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54952" cy="4347927"/>
          </a:xfrm>
        </p:spPr>
        <p:txBody>
          <a:bodyPr>
            <a:normAutofit/>
          </a:bodyPr>
          <a:lstStyle/>
          <a:p>
            <a:r>
              <a:rPr lang="pt-BR" sz="1700" dirty="0"/>
              <a:t>O </a:t>
            </a:r>
            <a:r>
              <a:rPr lang="pt-BR" sz="1700" dirty="0" err="1"/>
              <a:t>NestJS</a:t>
            </a:r>
            <a:r>
              <a:rPr lang="pt-BR" sz="1700" dirty="0"/>
              <a:t> é um framework lançado em 2017</a:t>
            </a:r>
          </a:p>
          <a:p>
            <a:endParaRPr lang="pt-BR" sz="1700" dirty="0"/>
          </a:p>
          <a:p>
            <a:r>
              <a:rPr lang="pt-BR" sz="1700" dirty="0"/>
              <a:t>Seu desenvolvimento utiliza por trás dos panos, o </a:t>
            </a:r>
            <a:r>
              <a:rPr lang="pt-BR" sz="1700" u="sng" dirty="0"/>
              <a:t>Express</a:t>
            </a:r>
            <a:r>
              <a:rPr lang="pt-BR" sz="1700" dirty="0"/>
              <a:t>, o que facilita para quem já conhece desse framework.</a:t>
            </a:r>
          </a:p>
          <a:p>
            <a:endParaRPr lang="pt-BR" sz="1700" b="1" dirty="0"/>
          </a:p>
          <a:p>
            <a:r>
              <a:rPr lang="pt-BR" sz="1700" dirty="0"/>
              <a:t>Também tem como base uma arquitetura semelhante ao </a:t>
            </a:r>
            <a:r>
              <a:rPr lang="pt-BR" sz="1700" u="sng" dirty="0"/>
              <a:t>Angular</a:t>
            </a:r>
            <a:r>
              <a:rPr lang="pt-BR" sz="1700" dirty="0"/>
              <a:t> com usos de </a:t>
            </a:r>
            <a:r>
              <a:rPr lang="pt-BR" sz="1700" dirty="0" err="1"/>
              <a:t>cli</a:t>
            </a:r>
            <a:r>
              <a:rPr lang="pt-BR" sz="1700" dirty="0"/>
              <a:t> de geração automática, programação orientado a objeto e </a:t>
            </a:r>
            <a:r>
              <a:rPr lang="pt-BR" sz="1700" dirty="0" err="1"/>
              <a:t>injection</a:t>
            </a:r>
            <a:r>
              <a:rPr lang="pt-BR" sz="1700" dirty="0"/>
              <a:t> </a:t>
            </a:r>
            <a:r>
              <a:rPr lang="pt-BR" sz="1700" dirty="0" err="1"/>
              <a:t>dependency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r>
              <a:rPr lang="pt-BR" sz="1700" dirty="0"/>
              <a:t>Seu código também é feito essencialmente com </a:t>
            </a:r>
            <a:r>
              <a:rPr lang="pt-BR" sz="1700" u="sng" dirty="0" err="1"/>
              <a:t>TypeScript</a:t>
            </a:r>
            <a:r>
              <a:rPr lang="pt-BR" sz="1700" dirty="0"/>
              <a:t>. </a:t>
            </a:r>
          </a:p>
          <a:p>
            <a:pPr lvl="2"/>
            <a:endParaRPr lang="pt-BR" sz="1700" dirty="0"/>
          </a:p>
          <a:p>
            <a:pPr lvl="1"/>
            <a:endParaRPr lang="pt-BR" sz="1600" dirty="0"/>
          </a:p>
          <a:p>
            <a:pPr lvl="2"/>
            <a:endParaRPr lang="pt-BR" sz="1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52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Configurando o ambiente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054352" cy="1395599"/>
          </a:xfrm>
        </p:spPr>
        <p:txBody>
          <a:bodyPr>
            <a:normAutofit/>
          </a:bodyPr>
          <a:lstStyle/>
          <a:p>
            <a:r>
              <a:rPr lang="pt-BR" sz="1700" dirty="0"/>
              <a:t>1º Passo!</a:t>
            </a:r>
          </a:p>
          <a:p>
            <a:pPr lvl="1"/>
            <a:r>
              <a:rPr lang="pt-BR" sz="1400" dirty="0"/>
              <a:t>Instalar o </a:t>
            </a:r>
            <a:r>
              <a:rPr lang="pt-BR" sz="1400" dirty="0" err="1"/>
              <a:t>NodeJS</a:t>
            </a:r>
            <a:endParaRPr lang="pt-BR" sz="1400" dirty="0"/>
          </a:p>
          <a:p>
            <a:pPr lvl="1"/>
            <a:r>
              <a:rPr lang="pt-BR" sz="1400" dirty="0">
                <a:hlinkClick r:id="rId3"/>
              </a:rPr>
              <a:t>https://nodejs.org/pt-br/</a:t>
            </a:r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marL="978408" lvl="3" indent="0">
              <a:buNone/>
            </a:pPr>
            <a:endParaRPr lang="pt-BR" sz="15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3074" name="Picture 2" descr="nodejs logo - Waldemar Neto Waldemar Neto">
            <a:extLst>
              <a:ext uri="{FF2B5EF4-FFF2-40B4-BE49-F238E27FC236}">
                <a16:creationId xmlns:a16="http://schemas.microsoft.com/office/drawing/2014/main" id="{C28B507E-BD24-49C9-BBF2-FE93302F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0608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15">
            <a:extLst>
              <a:ext uri="{FF2B5EF4-FFF2-40B4-BE49-F238E27FC236}">
                <a16:creationId xmlns:a16="http://schemas.microsoft.com/office/drawing/2014/main" id="{03EFE0FD-8EB7-4305-B4E7-AADC1E5BF49F}"/>
              </a:ext>
            </a:extLst>
          </p:cNvPr>
          <p:cNvSpPr txBox="1">
            <a:spLocks/>
          </p:cNvSpPr>
          <p:nvPr/>
        </p:nvSpPr>
        <p:spPr>
          <a:xfrm>
            <a:off x="7752184" y="3558388"/>
            <a:ext cx="3528392" cy="1673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700" dirty="0"/>
              <a:t>2º Passo</a:t>
            </a:r>
          </a:p>
          <a:p>
            <a:pPr lvl="1" algn="r"/>
            <a:r>
              <a:rPr lang="pt-BR" sz="1400" dirty="0"/>
              <a:t>Instalar o </a:t>
            </a:r>
            <a:r>
              <a:rPr lang="pt-BR" sz="1400" dirty="0" err="1"/>
              <a:t>nest</a:t>
            </a:r>
            <a:r>
              <a:rPr lang="pt-BR" sz="1400" dirty="0"/>
              <a:t> via terminal</a:t>
            </a:r>
          </a:p>
          <a:p>
            <a:pPr lvl="1" algn="r"/>
            <a:r>
              <a:rPr lang="pt-BR" sz="1400" dirty="0"/>
              <a:t>Criar o projeto</a:t>
            </a:r>
            <a:endParaRPr lang="pt-BR" sz="1700" dirty="0"/>
          </a:p>
          <a:p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65C475-5082-4BFC-9525-E27B9721C3CA}"/>
              </a:ext>
            </a:extLst>
          </p:cNvPr>
          <p:cNvSpPr txBox="1"/>
          <p:nvPr/>
        </p:nvSpPr>
        <p:spPr>
          <a:xfrm>
            <a:off x="8753342" y="4479067"/>
            <a:ext cx="25449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pt-BR" dirty="0" err="1">
                <a:solidFill>
                  <a:schemeClr val="tx1"/>
                </a:solidFill>
                <a:latin typeface="source-code-pro"/>
              </a:rPr>
              <a:t>npm</a:t>
            </a:r>
            <a:r>
              <a:rPr lang="en-US" altLang="pt-BR" dirty="0">
                <a:solidFill>
                  <a:schemeClr val="tx1"/>
                </a:solidFill>
                <a:latin typeface="source-code-pro"/>
              </a:rPr>
              <a:t> install -g @nestjs/cli</a:t>
            </a:r>
          </a:p>
          <a:p>
            <a:r>
              <a:rPr lang="en-US" altLang="pt-BR" dirty="0">
                <a:solidFill>
                  <a:schemeClr val="tx1"/>
                </a:solidFill>
                <a:latin typeface="source-code-pro"/>
              </a:rPr>
              <a:t>nest new </a:t>
            </a:r>
            <a:r>
              <a:rPr lang="en-US" altLang="pt-BR" b="1" dirty="0" err="1">
                <a:solidFill>
                  <a:schemeClr val="tx1"/>
                </a:solidFill>
                <a:latin typeface="source-code-pro"/>
              </a:rPr>
              <a:t>nome-projeto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Espaço Reservado para Conteúdo 15">
            <a:extLst>
              <a:ext uri="{FF2B5EF4-FFF2-40B4-BE49-F238E27FC236}">
                <a16:creationId xmlns:a16="http://schemas.microsoft.com/office/drawing/2014/main" id="{9DD243FF-28B8-4792-9DF0-FA7146AAC2E5}"/>
              </a:ext>
            </a:extLst>
          </p:cNvPr>
          <p:cNvSpPr txBox="1">
            <a:spLocks/>
          </p:cNvSpPr>
          <p:nvPr/>
        </p:nvSpPr>
        <p:spPr>
          <a:xfrm>
            <a:off x="391798" y="5625573"/>
            <a:ext cx="5708841" cy="13955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700" dirty="0"/>
              <a:t>3º Passo!</a:t>
            </a:r>
          </a:p>
          <a:p>
            <a:pPr lvl="1"/>
            <a:r>
              <a:rPr lang="pt-BR" sz="1400" dirty="0"/>
              <a:t>Rodar o projeto executando o comando na pasta do projeto</a:t>
            </a:r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marL="978408" lvl="3" indent="0">
              <a:buFont typeface="Wingdings 2"/>
              <a:buNone/>
            </a:pPr>
            <a:endParaRPr lang="pt-BR" sz="15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45A645-466A-4BFF-962D-A81639112F34}"/>
              </a:ext>
            </a:extLst>
          </p:cNvPr>
          <p:cNvSpPr txBox="1"/>
          <p:nvPr/>
        </p:nvSpPr>
        <p:spPr>
          <a:xfrm>
            <a:off x="2495600" y="6203934"/>
            <a:ext cx="1094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npm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 start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9EA656-465B-AEAA-6248-80F56AE92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050" y="1014481"/>
            <a:ext cx="5630935" cy="214709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EE19C6F-C1C9-6607-937B-87252B3B9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704" y="3929620"/>
            <a:ext cx="1051738" cy="141620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4C140AD-6AAC-DEE7-39BA-EFF2549C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683" y="3457575"/>
            <a:ext cx="5733333" cy="202857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FAB0CFE-F018-81AC-58B8-F6078E2F14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032" y="5531826"/>
            <a:ext cx="5603974" cy="12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8" grpId="0"/>
      <p:bldP spid="5" grpId="0" animBg="1"/>
      <p:bldP spid="18" grpId="0" build="p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416" y="476672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Estrutura do Projeto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01BBEC5-E74B-D998-7D50-AF0098AD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4" y="1412776"/>
            <a:ext cx="7107356" cy="532859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39B50D-41A8-0BA9-F5D9-BA6E0E9E017C}"/>
              </a:ext>
            </a:extLst>
          </p:cNvPr>
          <p:cNvSpPr txBox="1"/>
          <p:nvPr/>
        </p:nvSpPr>
        <p:spPr>
          <a:xfrm>
            <a:off x="7752184" y="836712"/>
            <a:ext cx="4032448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u="sng" dirty="0" err="1"/>
              <a:t>src</a:t>
            </a:r>
            <a:r>
              <a:rPr lang="pt-BR" sz="1400" dirty="0"/>
              <a:t> é a pasta onde fica os códigos principais da nossa api </a:t>
            </a:r>
            <a:r>
              <a:rPr lang="pt-BR" sz="1400" dirty="0" err="1"/>
              <a:t>back-end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Nossos códigos são em </a:t>
            </a:r>
            <a:r>
              <a:rPr lang="pt-BR" sz="1400" dirty="0" err="1"/>
              <a:t>typescript</a:t>
            </a:r>
            <a:r>
              <a:rPr lang="pt-BR" sz="1400" dirty="0"/>
              <a:t> (.</a:t>
            </a:r>
            <a:r>
              <a:rPr lang="pt-BR" sz="1400" dirty="0" err="1"/>
              <a:t>ts</a:t>
            </a:r>
            <a:r>
              <a:rPr lang="pt-BR" sz="1400" dirty="0"/>
              <a:t>)</a:t>
            </a:r>
          </a:p>
          <a:p>
            <a:endParaRPr lang="pt-BR" sz="1400" u="sng" dirty="0"/>
          </a:p>
          <a:p>
            <a:r>
              <a:rPr lang="pt-BR" sz="1400" u="sng" dirty="0"/>
              <a:t>*.</a:t>
            </a:r>
            <a:r>
              <a:rPr lang="pt-BR" sz="1400" u="sng" dirty="0" err="1"/>
              <a:t>spec.ts</a:t>
            </a:r>
            <a:r>
              <a:rPr lang="pt-BR" sz="1400" dirty="0"/>
              <a:t> – Códigos para realizar testes em seu ambiente</a:t>
            </a:r>
          </a:p>
          <a:p>
            <a:endParaRPr lang="pt-BR" sz="1400" u="sng" dirty="0"/>
          </a:p>
          <a:p>
            <a:r>
              <a:rPr lang="pt-BR" sz="1400" u="sng" dirty="0"/>
              <a:t>*.</a:t>
            </a:r>
            <a:r>
              <a:rPr lang="pt-BR" sz="1400" u="sng" dirty="0" err="1"/>
              <a:t>controller.ts</a:t>
            </a:r>
            <a:r>
              <a:rPr lang="pt-BR" sz="1400" u="sng" dirty="0"/>
              <a:t> </a:t>
            </a:r>
            <a:r>
              <a:rPr lang="pt-BR" sz="1400" dirty="0"/>
              <a:t>– Código que montamos a lógica das nossas rotas</a:t>
            </a:r>
          </a:p>
          <a:p>
            <a:endParaRPr lang="pt-BR" sz="1400" u="sng" dirty="0"/>
          </a:p>
          <a:p>
            <a:r>
              <a:rPr lang="pt-BR" sz="1400" u="sng" dirty="0"/>
              <a:t>.*</a:t>
            </a:r>
            <a:r>
              <a:rPr lang="pt-BR" sz="1400" u="sng" dirty="0" err="1"/>
              <a:t>module.ts</a:t>
            </a:r>
            <a:r>
              <a:rPr lang="pt-BR" sz="1400" u="sng" dirty="0"/>
              <a:t> </a:t>
            </a:r>
            <a:r>
              <a:rPr lang="pt-BR" sz="1400" dirty="0"/>
              <a:t>– Código que damos permissão a acesso a outros scripts</a:t>
            </a:r>
          </a:p>
          <a:p>
            <a:endParaRPr lang="pt-BR" sz="1400" u="sng" dirty="0"/>
          </a:p>
          <a:p>
            <a:r>
              <a:rPr lang="pt-BR" sz="1400" u="sng" dirty="0"/>
              <a:t>*.</a:t>
            </a:r>
            <a:r>
              <a:rPr lang="pt-BR" sz="1400" u="sng" dirty="0" err="1"/>
              <a:t>service.ts</a:t>
            </a:r>
            <a:r>
              <a:rPr lang="pt-BR" sz="1400" u="sng" dirty="0"/>
              <a:t> </a:t>
            </a:r>
            <a:r>
              <a:rPr lang="pt-BR" sz="1400" dirty="0"/>
              <a:t>– códigos que fazem outras coisas, normalmente acessando banco de dados</a:t>
            </a:r>
          </a:p>
          <a:p>
            <a:endParaRPr lang="pt-BR" sz="1400" dirty="0"/>
          </a:p>
          <a:p>
            <a:r>
              <a:rPr lang="pt-BR" sz="1400" u="sng" dirty="0" err="1"/>
              <a:t>main.ts</a:t>
            </a:r>
            <a:r>
              <a:rPr lang="pt-BR" sz="1400" dirty="0"/>
              <a:t> – código onde fica as configurações iniciais (</a:t>
            </a:r>
            <a:r>
              <a:rPr lang="pt-BR" sz="1400" dirty="0" err="1"/>
              <a:t>bootstrap</a:t>
            </a:r>
            <a:r>
              <a:rPr lang="pt-BR" sz="1400" dirty="0"/>
              <a:t>) como:</a:t>
            </a:r>
          </a:p>
          <a:p>
            <a:r>
              <a:rPr lang="pt-BR" sz="1400" dirty="0"/>
              <a:t>-- Definição de porta (</a:t>
            </a:r>
            <a:r>
              <a:rPr lang="pt-BR" sz="1400" dirty="0" err="1"/>
              <a:t>listen</a:t>
            </a:r>
            <a:r>
              <a:rPr lang="pt-BR" sz="1400" dirty="0"/>
              <a:t>)</a:t>
            </a:r>
          </a:p>
          <a:p>
            <a:r>
              <a:rPr lang="pt-BR" sz="1400" dirty="0"/>
              <a:t>-- Definição de </a:t>
            </a:r>
            <a:r>
              <a:rPr lang="pt-BR" sz="1400" dirty="0" err="1"/>
              <a:t>midlewares</a:t>
            </a:r>
            <a:endParaRPr lang="pt-BR" sz="1400" dirty="0"/>
          </a:p>
          <a:p>
            <a:r>
              <a:rPr lang="pt-BR" sz="1400" dirty="0"/>
              <a:t>-- CORS</a:t>
            </a:r>
          </a:p>
          <a:p>
            <a:r>
              <a:rPr lang="pt-BR" sz="1400" dirty="0"/>
              <a:t>...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2833FB48-8BBE-135B-7A00-944F1E4418B4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rot="10800000" flipV="1">
            <a:off x="3359696" y="3360480"/>
            <a:ext cx="4392488" cy="32054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31BAB25-3912-57E1-2C2E-0F6B2D44F838}"/>
              </a:ext>
            </a:extLst>
          </p:cNvPr>
          <p:cNvSpPr/>
          <p:nvPr/>
        </p:nvSpPr>
        <p:spPr>
          <a:xfrm>
            <a:off x="839416" y="3068960"/>
            <a:ext cx="2520280" cy="1224136"/>
          </a:xfrm>
          <a:custGeom>
            <a:avLst/>
            <a:gdLst>
              <a:gd name="connsiteX0" fmla="*/ 0 w 2520280"/>
              <a:gd name="connsiteY0" fmla="*/ 204027 h 1224136"/>
              <a:gd name="connsiteX1" fmla="*/ 204027 w 2520280"/>
              <a:gd name="connsiteY1" fmla="*/ 0 h 1224136"/>
              <a:gd name="connsiteX2" fmla="*/ 668717 w 2520280"/>
              <a:gd name="connsiteY2" fmla="*/ 0 h 1224136"/>
              <a:gd name="connsiteX3" fmla="*/ 1239018 w 2520280"/>
              <a:gd name="connsiteY3" fmla="*/ 0 h 1224136"/>
              <a:gd name="connsiteX4" fmla="*/ 1788197 w 2520280"/>
              <a:gd name="connsiteY4" fmla="*/ 0 h 1224136"/>
              <a:gd name="connsiteX5" fmla="*/ 2316253 w 2520280"/>
              <a:gd name="connsiteY5" fmla="*/ 0 h 1224136"/>
              <a:gd name="connsiteX6" fmla="*/ 2520280 w 2520280"/>
              <a:gd name="connsiteY6" fmla="*/ 204027 h 1224136"/>
              <a:gd name="connsiteX7" fmla="*/ 2520280 w 2520280"/>
              <a:gd name="connsiteY7" fmla="*/ 620229 h 1224136"/>
              <a:gd name="connsiteX8" fmla="*/ 2520280 w 2520280"/>
              <a:gd name="connsiteY8" fmla="*/ 1020109 h 1224136"/>
              <a:gd name="connsiteX9" fmla="*/ 2316253 w 2520280"/>
              <a:gd name="connsiteY9" fmla="*/ 1224136 h 1224136"/>
              <a:gd name="connsiteX10" fmla="*/ 1767074 w 2520280"/>
              <a:gd name="connsiteY10" fmla="*/ 1224136 h 1224136"/>
              <a:gd name="connsiteX11" fmla="*/ 1217895 w 2520280"/>
              <a:gd name="connsiteY11" fmla="*/ 1224136 h 1224136"/>
              <a:gd name="connsiteX12" fmla="*/ 689839 w 2520280"/>
              <a:gd name="connsiteY12" fmla="*/ 1224136 h 1224136"/>
              <a:gd name="connsiteX13" fmla="*/ 204027 w 2520280"/>
              <a:gd name="connsiteY13" fmla="*/ 1224136 h 1224136"/>
              <a:gd name="connsiteX14" fmla="*/ 0 w 2520280"/>
              <a:gd name="connsiteY14" fmla="*/ 1020109 h 1224136"/>
              <a:gd name="connsiteX15" fmla="*/ 0 w 2520280"/>
              <a:gd name="connsiteY15" fmla="*/ 620229 h 1224136"/>
              <a:gd name="connsiteX16" fmla="*/ 0 w 2520280"/>
              <a:gd name="connsiteY16" fmla="*/ 204027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20280" h="1224136" extrusionOk="0">
                <a:moveTo>
                  <a:pt x="0" y="204027"/>
                </a:moveTo>
                <a:cubicBezTo>
                  <a:pt x="5179" y="97798"/>
                  <a:pt x="79882" y="-29860"/>
                  <a:pt x="204027" y="0"/>
                </a:cubicBezTo>
                <a:cubicBezTo>
                  <a:pt x="341270" y="-6107"/>
                  <a:pt x="483765" y="48409"/>
                  <a:pt x="668717" y="0"/>
                </a:cubicBezTo>
                <a:cubicBezTo>
                  <a:pt x="853669" y="-48409"/>
                  <a:pt x="996423" y="44771"/>
                  <a:pt x="1239018" y="0"/>
                </a:cubicBezTo>
                <a:cubicBezTo>
                  <a:pt x="1481613" y="-44771"/>
                  <a:pt x="1672916" y="51431"/>
                  <a:pt x="1788197" y="0"/>
                </a:cubicBezTo>
                <a:cubicBezTo>
                  <a:pt x="1903478" y="-51431"/>
                  <a:pt x="2198941" y="14875"/>
                  <a:pt x="2316253" y="0"/>
                </a:cubicBezTo>
                <a:cubicBezTo>
                  <a:pt x="2415847" y="-5802"/>
                  <a:pt x="2522405" y="81767"/>
                  <a:pt x="2520280" y="204027"/>
                </a:cubicBezTo>
                <a:cubicBezTo>
                  <a:pt x="2568859" y="340990"/>
                  <a:pt x="2496312" y="439476"/>
                  <a:pt x="2520280" y="620229"/>
                </a:cubicBezTo>
                <a:cubicBezTo>
                  <a:pt x="2544248" y="800982"/>
                  <a:pt x="2485610" y="920004"/>
                  <a:pt x="2520280" y="1020109"/>
                </a:cubicBezTo>
                <a:cubicBezTo>
                  <a:pt x="2502699" y="1149527"/>
                  <a:pt x="2424569" y="1208966"/>
                  <a:pt x="2316253" y="1224136"/>
                </a:cubicBezTo>
                <a:cubicBezTo>
                  <a:pt x="2059411" y="1288117"/>
                  <a:pt x="1912420" y="1192114"/>
                  <a:pt x="1767074" y="1224136"/>
                </a:cubicBezTo>
                <a:cubicBezTo>
                  <a:pt x="1621728" y="1256158"/>
                  <a:pt x="1397706" y="1207176"/>
                  <a:pt x="1217895" y="1224136"/>
                </a:cubicBezTo>
                <a:cubicBezTo>
                  <a:pt x="1038084" y="1241096"/>
                  <a:pt x="888612" y="1182395"/>
                  <a:pt x="689839" y="1224136"/>
                </a:cubicBezTo>
                <a:cubicBezTo>
                  <a:pt x="491066" y="1265877"/>
                  <a:pt x="319604" y="1215432"/>
                  <a:pt x="204027" y="1224136"/>
                </a:cubicBezTo>
                <a:cubicBezTo>
                  <a:pt x="115039" y="1218884"/>
                  <a:pt x="-1719" y="1142745"/>
                  <a:pt x="0" y="1020109"/>
                </a:cubicBezTo>
                <a:cubicBezTo>
                  <a:pt x="-1083" y="879033"/>
                  <a:pt x="47972" y="735699"/>
                  <a:pt x="0" y="620229"/>
                </a:cubicBezTo>
                <a:cubicBezTo>
                  <a:pt x="-47972" y="504759"/>
                  <a:pt x="21696" y="305624"/>
                  <a:pt x="0" y="204027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517469C-93E7-3D91-90C7-4661DCCE3D02}"/>
              </a:ext>
            </a:extLst>
          </p:cNvPr>
          <p:cNvSpPr txBox="1"/>
          <p:nvPr/>
        </p:nvSpPr>
        <p:spPr>
          <a:xfrm>
            <a:off x="7724600" y="836712"/>
            <a:ext cx="403244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Pastas que não precisamos mexer.</a:t>
            </a:r>
            <a:br>
              <a:rPr lang="pt-BR" dirty="0"/>
            </a:br>
            <a:r>
              <a:rPr lang="pt-BR" u="sng" dirty="0" err="1"/>
              <a:t>dist</a:t>
            </a:r>
            <a:r>
              <a:rPr lang="pt-BR" dirty="0"/>
              <a:t> – pasta onde fica os arquivos </a:t>
            </a:r>
            <a:r>
              <a:rPr lang="pt-BR" dirty="0" err="1"/>
              <a:t>buildados</a:t>
            </a:r>
            <a:r>
              <a:rPr lang="pt-BR" dirty="0"/>
              <a:t>/</a:t>
            </a:r>
            <a:r>
              <a:rPr lang="pt-BR" u="sng" dirty="0"/>
              <a:t>dist</a:t>
            </a:r>
            <a:r>
              <a:rPr lang="pt-BR" dirty="0"/>
              <a:t>ribuídos da nossa api</a:t>
            </a:r>
          </a:p>
          <a:p>
            <a:endParaRPr lang="pt-BR" dirty="0"/>
          </a:p>
          <a:p>
            <a:r>
              <a:rPr lang="pt-BR" u="sng" dirty="0" err="1"/>
              <a:t>node_modules</a:t>
            </a:r>
            <a:r>
              <a:rPr lang="pt-BR" dirty="0"/>
              <a:t> – pasta onde ficam instalado bibliotecas de terceiros.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008CA13-F44F-8BCF-9A4F-DAB140D97B98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rot="10800000" flipV="1">
            <a:off x="3423148" y="1713874"/>
            <a:ext cx="4301452" cy="107994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4ADE08F-FB0E-5327-25D1-8AAB3A29AABE}"/>
              </a:ext>
            </a:extLst>
          </p:cNvPr>
          <p:cNvSpPr/>
          <p:nvPr/>
        </p:nvSpPr>
        <p:spPr>
          <a:xfrm>
            <a:off x="902868" y="2541796"/>
            <a:ext cx="2520280" cy="504056"/>
          </a:xfrm>
          <a:custGeom>
            <a:avLst/>
            <a:gdLst>
              <a:gd name="connsiteX0" fmla="*/ 0 w 2520280"/>
              <a:gd name="connsiteY0" fmla="*/ 84011 h 504056"/>
              <a:gd name="connsiteX1" fmla="*/ 84011 w 2520280"/>
              <a:gd name="connsiteY1" fmla="*/ 0 h 504056"/>
              <a:gd name="connsiteX2" fmla="*/ 601508 w 2520280"/>
              <a:gd name="connsiteY2" fmla="*/ 0 h 504056"/>
              <a:gd name="connsiteX3" fmla="*/ 1236617 w 2520280"/>
              <a:gd name="connsiteY3" fmla="*/ 0 h 504056"/>
              <a:gd name="connsiteX4" fmla="*/ 1848205 w 2520280"/>
              <a:gd name="connsiteY4" fmla="*/ 0 h 504056"/>
              <a:gd name="connsiteX5" fmla="*/ 2436269 w 2520280"/>
              <a:gd name="connsiteY5" fmla="*/ 0 h 504056"/>
              <a:gd name="connsiteX6" fmla="*/ 2520280 w 2520280"/>
              <a:gd name="connsiteY6" fmla="*/ 84011 h 504056"/>
              <a:gd name="connsiteX7" fmla="*/ 2520280 w 2520280"/>
              <a:gd name="connsiteY7" fmla="*/ 420045 h 504056"/>
              <a:gd name="connsiteX8" fmla="*/ 2436269 w 2520280"/>
              <a:gd name="connsiteY8" fmla="*/ 504056 h 504056"/>
              <a:gd name="connsiteX9" fmla="*/ 1871727 w 2520280"/>
              <a:gd name="connsiteY9" fmla="*/ 504056 h 504056"/>
              <a:gd name="connsiteX10" fmla="*/ 1236617 w 2520280"/>
              <a:gd name="connsiteY10" fmla="*/ 504056 h 504056"/>
              <a:gd name="connsiteX11" fmla="*/ 625030 w 2520280"/>
              <a:gd name="connsiteY11" fmla="*/ 504056 h 504056"/>
              <a:gd name="connsiteX12" fmla="*/ 84011 w 2520280"/>
              <a:gd name="connsiteY12" fmla="*/ 504056 h 504056"/>
              <a:gd name="connsiteX13" fmla="*/ 0 w 2520280"/>
              <a:gd name="connsiteY13" fmla="*/ 420045 h 504056"/>
              <a:gd name="connsiteX14" fmla="*/ 0 w 2520280"/>
              <a:gd name="connsiteY14" fmla="*/ 84011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280" h="504056" extrusionOk="0">
                <a:moveTo>
                  <a:pt x="0" y="84011"/>
                </a:moveTo>
                <a:cubicBezTo>
                  <a:pt x="7178" y="46556"/>
                  <a:pt x="35529" y="-5427"/>
                  <a:pt x="84011" y="0"/>
                </a:cubicBezTo>
                <a:cubicBezTo>
                  <a:pt x="290289" y="-44645"/>
                  <a:pt x="394271" y="59494"/>
                  <a:pt x="601508" y="0"/>
                </a:cubicBezTo>
                <a:cubicBezTo>
                  <a:pt x="808745" y="-59494"/>
                  <a:pt x="1060609" y="6992"/>
                  <a:pt x="1236617" y="0"/>
                </a:cubicBezTo>
                <a:cubicBezTo>
                  <a:pt x="1412625" y="-6992"/>
                  <a:pt x="1693132" y="9734"/>
                  <a:pt x="1848205" y="0"/>
                </a:cubicBezTo>
                <a:cubicBezTo>
                  <a:pt x="2003278" y="-9734"/>
                  <a:pt x="2252354" y="46628"/>
                  <a:pt x="2436269" y="0"/>
                </a:cubicBezTo>
                <a:cubicBezTo>
                  <a:pt x="2479251" y="-1514"/>
                  <a:pt x="2522097" y="29421"/>
                  <a:pt x="2520280" y="84011"/>
                </a:cubicBezTo>
                <a:cubicBezTo>
                  <a:pt x="2547602" y="209866"/>
                  <a:pt x="2508167" y="291654"/>
                  <a:pt x="2520280" y="420045"/>
                </a:cubicBezTo>
                <a:cubicBezTo>
                  <a:pt x="2510333" y="471531"/>
                  <a:pt x="2476510" y="491933"/>
                  <a:pt x="2436269" y="504056"/>
                </a:cubicBezTo>
                <a:cubicBezTo>
                  <a:pt x="2221896" y="528529"/>
                  <a:pt x="2006168" y="460787"/>
                  <a:pt x="1871727" y="504056"/>
                </a:cubicBezTo>
                <a:cubicBezTo>
                  <a:pt x="1737286" y="547325"/>
                  <a:pt x="1382385" y="443815"/>
                  <a:pt x="1236617" y="504056"/>
                </a:cubicBezTo>
                <a:cubicBezTo>
                  <a:pt x="1090849" y="564297"/>
                  <a:pt x="918238" y="477324"/>
                  <a:pt x="625030" y="504056"/>
                </a:cubicBezTo>
                <a:cubicBezTo>
                  <a:pt x="331822" y="530788"/>
                  <a:pt x="278145" y="477227"/>
                  <a:pt x="84011" y="504056"/>
                </a:cubicBezTo>
                <a:cubicBezTo>
                  <a:pt x="36538" y="503120"/>
                  <a:pt x="6543" y="463281"/>
                  <a:pt x="0" y="420045"/>
                </a:cubicBezTo>
                <a:cubicBezTo>
                  <a:pt x="-19132" y="337826"/>
                  <a:pt x="10044" y="240459"/>
                  <a:pt x="0" y="84011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9D6C865-8C1F-1CB9-EF54-AC39785858DE}"/>
              </a:ext>
            </a:extLst>
          </p:cNvPr>
          <p:cNvSpPr txBox="1"/>
          <p:nvPr/>
        </p:nvSpPr>
        <p:spPr>
          <a:xfrm>
            <a:off x="7677220" y="2472253"/>
            <a:ext cx="40324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u="sng" dirty="0" err="1"/>
              <a:t>test</a:t>
            </a:r>
            <a:r>
              <a:rPr lang="pt-BR" dirty="0"/>
              <a:t> – pasta padrão para criação de testes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end.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72EFCE2D-95AC-9168-12B5-A4E36DA47E17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rot="10800000" flipV="1">
            <a:off x="3375768" y="2795418"/>
            <a:ext cx="4301452" cy="172312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F876A25-D1A7-A1E8-9B36-3CF61217F66B}"/>
              </a:ext>
            </a:extLst>
          </p:cNvPr>
          <p:cNvSpPr/>
          <p:nvPr/>
        </p:nvSpPr>
        <p:spPr>
          <a:xfrm>
            <a:off x="855488" y="4177336"/>
            <a:ext cx="2520280" cy="682415"/>
          </a:xfrm>
          <a:custGeom>
            <a:avLst/>
            <a:gdLst>
              <a:gd name="connsiteX0" fmla="*/ 0 w 2520280"/>
              <a:gd name="connsiteY0" fmla="*/ 113738 h 682415"/>
              <a:gd name="connsiteX1" fmla="*/ 113738 w 2520280"/>
              <a:gd name="connsiteY1" fmla="*/ 0 h 682415"/>
              <a:gd name="connsiteX2" fmla="*/ 618155 w 2520280"/>
              <a:gd name="connsiteY2" fmla="*/ 0 h 682415"/>
              <a:gd name="connsiteX3" fmla="*/ 1237212 w 2520280"/>
              <a:gd name="connsiteY3" fmla="*/ 0 h 682415"/>
              <a:gd name="connsiteX4" fmla="*/ 1833341 w 2520280"/>
              <a:gd name="connsiteY4" fmla="*/ 0 h 682415"/>
              <a:gd name="connsiteX5" fmla="*/ 2406542 w 2520280"/>
              <a:gd name="connsiteY5" fmla="*/ 0 h 682415"/>
              <a:gd name="connsiteX6" fmla="*/ 2520280 w 2520280"/>
              <a:gd name="connsiteY6" fmla="*/ 113738 h 682415"/>
              <a:gd name="connsiteX7" fmla="*/ 2520280 w 2520280"/>
              <a:gd name="connsiteY7" fmla="*/ 568677 h 682415"/>
              <a:gd name="connsiteX8" fmla="*/ 2406542 w 2520280"/>
              <a:gd name="connsiteY8" fmla="*/ 682415 h 682415"/>
              <a:gd name="connsiteX9" fmla="*/ 1856269 w 2520280"/>
              <a:gd name="connsiteY9" fmla="*/ 682415 h 682415"/>
              <a:gd name="connsiteX10" fmla="*/ 1237212 w 2520280"/>
              <a:gd name="connsiteY10" fmla="*/ 682415 h 682415"/>
              <a:gd name="connsiteX11" fmla="*/ 641083 w 2520280"/>
              <a:gd name="connsiteY11" fmla="*/ 682415 h 682415"/>
              <a:gd name="connsiteX12" fmla="*/ 113738 w 2520280"/>
              <a:gd name="connsiteY12" fmla="*/ 682415 h 682415"/>
              <a:gd name="connsiteX13" fmla="*/ 0 w 2520280"/>
              <a:gd name="connsiteY13" fmla="*/ 568677 h 682415"/>
              <a:gd name="connsiteX14" fmla="*/ 0 w 2520280"/>
              <a:gd name="connsiteY14" fmla="*/ 113738 h 68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280" h="682415" extrusionOk="0">
                <a:moveTo>
                  <a:pt x="0" y="113738"/>
                </a:moveTo>
                <a:cubicBezTo>
                  <a:pt x="10622" y="64156"/>
                  <a:pt x="48358" y="-6679"/>
                  <a:pt x="113738" y="0"/>
                </a:cubicBezTo>
                <a:cubicBezTo>
                  <a:pt x="275354" y="-20586"/>
                  <a:pt x="510451" y="53319"/>
                  <a:pt x="618155" y="0"/>
                </a:cubicBezTo>
                <a:cubicBezTo>
                  <a:pt x="725859" y="-53319"/>
                  <a:pt x="944160" y="19549"/>
                  <a:pt x="1237212" y="0"/>
                </a:cubicBezTo>
                <a:cubicBezTo>
                  <a:pt x="1530264" y="-19549"/>
                  <a:pt x="1602019" y="36555"/>
                  <a:pt x="1833341" y="0"/>
                </a:cubicBezTo>
                <a:cubicBezTo>
                  <a:pt x="2064663" y="-36555"/>
                  <a:pt x="2197512" y="12106"/>
                  <a:pt x="2406542" y="0"/>
                </a:cubicBezTo>
                <a:cubicBezTo>
                  <a:pt x="2460419" y="-3963"/>
                  <a:pt x="2521057" y="47420"/>
                  <a:pt x="2520280" y="113738"/>
                </a:cubicBezTo>
                <a:cubicBezTo>
                  <a:pt x="2569669" y="240154"/>
                  <a:pt x="2483647" y="419451"/>
                  <a:pt x="2520280" y="568677"/>
                </a:cubicBezTo>
                <a:cubicBezTo>
                  <a:pt x="2516272" y="633543"/>
                  <a:pt x="2465651" y="675117"/>
                  <a:pt x="2406542" y="682415"/>
                </a:cubicBezTo>
                <a:cubicBezTo>
                  <a:pt x="2249902" y="727996"/>
                  <a:pt x="1986460" y="625135"/>
                  <a:pt x="1856269" y="682415"/>
                </a:cubicBezTo>
                <a:cubicBezTo>
                  <a:pt x="1726078" y="739695"/>
                  <a:pt x="1455486" y="615554"/>
                  <a:pt x="1237212" y="682415"/>
                </a:cubicBezTo>
                <a:cubicBezTo>
                  <a:pt x="1018938" y="749276"/>
                  <a:pt x="788169" y="614539"/>
                  <a:pt x="641083" y="682415"/>
                </a:cubicBezTo>
                <a:cubicBezTo>
                  <a:pt x="493997" y="750291"/>
                  <a:pt x="230844" y="681772"/>
                  <a:pt x="113738" y="682415"/>
                </a:cubicBezTo>
                <a:cubicBezTo>
                  <a:pt x="48776" y="680546"/>
                  <a:pt x="6796" y="628208"/>
                  <a:pt x="0" y="568677"/>
                </a:cubicBezTo>
                <a:cubicBezTo>
                  <a:pt x="-7227" y="421050"/>
                  <a:pt x="15580" y="218854"/>
                  <a:pt x="0" y="11373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D5571FE-5D10-797E-C6CA-AACE247BD3F8}"/>
              </a:ext>
            </a:extLst>
          </p:cNvPr>
          <p:cNvSpPr txBox="1"/>
          <p:nvPr/>
        </p:nvSpPr>
        <p:spPr>
          <a:xfrm>
            <a:off x="7562104" y="3148971"/>
            <a:ext cx="40324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Arquivos com algumas configurações extras do framework.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4B8C005D-8570-E3F8-3831-72192DF5C6B4}"/>
              </a:ext>
            </a:extLst>
          </p:cNvPr>
          <p:cNvCxnSpPr>
            <a:cxnSpLocks/>
            <a:stCxn id="40" idx="1"/>
            <a:endCxn id="42" idx="3"/>
          </p:cNvCxnSpPr>
          <p:nvPr/>
        </p:nvCxnSpPr>
        <p:spPr>
          <a:xfrm rot="10800000" flipV="1">
            <a:off x="3260652" y="3472137"/>
            <a:ext cx="4301452" cy="232557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56FBFC5A-077E-0D29-4126-98361C870D3D}"/>
              </a:ext>
            </a:extLst>
          </p:cNvPr>
          <p:cNvSpPr/>
          <p:nvPr/>
        </p:nvSpPr>
        <p:spPr>
          <a:xfrm>
            <a:off x="740372" y="4854054"/>
            <a:ext cx="2520280" cy="1887314"/>
          </a:xfrm>
          <a:custGeom>
            <a:avLst/>
            <a:gdLst>
              <a:gd name="connsiteX0" fmla="*/ 0 w 2520280"/>
              <a:gd name="connsiteY0" fmla="*/ 314559 h 1887314"/>
              <a:gd name="connsiteX1" fmla="*/ 314559 w 2520280"/>
              <a:gd name="connsiteY1" fmla="*/ 0 h 1887314"/>
              <a:gd name="connsiteX2" fmla="*/ 730615 w 2520280"/>
              <a:gd name="connsiteY2" fmla="*/ 0 h 1887314"/>
              <a:gd name="connsiteX3" fmla="*/ 1241228 w 2520280"/>
              <a:gd name="connsiteY3" fmla="*/ 0 h 1887314"/>
              <a:gd name="connsiteX4" fmla="*/ 1732931 w 2520280"/>
              <a:gd name="connsiteY4" fmla="*/ 0 h 1887314"/>
              <a:gd name="connsiteX5" fmla="*/ 2205721 w 2520280"/>
              <a:gd name="connsiteY5" fmla="*/ 0 h 1887314"/>
              <a:gd name="connsiteX6" fmla="*/ 2520280 w 2520280"/>
              <a:gd name="connsiteY6" fmla="*/ 314559 h 1887314"/>
              <a:gd name="connsiteX7" fmla="*/ 2520280 w 2520280"/>
              <a:gd name="connsiteY7" fmla="*/ 746540 h 1887314"/>
              <a:gd name="connsiteX8" fmla="*/ 2520280 w 2520280"/>
              <a:gd name="connsiteY8" fmla="*/ 1178520 h 1887314"/>
              <a:gd name="connsiteX9" fmla="*/ 2520280 w 2520280"/>
              <a:gd name="connsiteY9" fmla="*/ 1572755 h 1887314"/>
              <a:gd name="connsiteX10" fmla="*/ 2205721 w 2520280"/>
              <a:gd name="connsiteY10" fmla="*/ 1887314 h 1887314"/>
              <a:gd name="connsiteX11" fmla="*/ 1770754 w 2520280"/>
              <a:gd name="connsiteY11" fmla="*/ 1887314 h 1887314"/>
              <a:gd name="connsiteX12" fmla="*/ 1297963 w 2520280"/>
              <a:gd name="connsiteY12" fmla="*/ 1887314 h 1887314"/>
              <a:gd name="connsiteX13" fmla="*/ 881908 w 2520280"/>
              <a:gd name="connsiteY13" fmla="*/ 1887314 h 1887314"/>
              <a:gd name="connsiteX14" fmla="*/ 314559 w 2520280"/>
              <a:gd name="connsiteY14" fmla="*/ 1887314 h 1887314"/>
              <a:gd name="connsiteX15" fmla="*/ 0 w 2520280"/>
              <a:gd name="connsiteY15" fmla="*/ 1572755 h 1887314"/>
              <a:gd name="connsiteX16" fmla="*/ 0 w 2520280"/>
              <a:gd name="connsiteY16" fmla="*/ 1165938 h 1887314"/>
              <a:gd name="connsiteX17" fmla="*/ 0 w 2520280"/>
              <a:gd name="connsiteY17" fmla="*/ 746540 h 1887314"/>
              <a:gd name="connsiteX18" fmla="*/ 0 w 2520280"/>
              <a:gd name="connsiteY18" fmla="*/ 314559 h 188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20280" h="1887314" extrusionOk="0">
                <a:moveTo>
                  <a:pt x="0" y="314559"/>
                </a:moveTo>
                <a:cubicBezTo>
                  <a:pt x="7852" y="150616"/>
                  <a:pt x="122700" y="-47228"/>
                  <a:pt x="314559" y="0"/>
                </a:cubicBezTo>
                <a:cubicBezTo>
                  <a:pt x="423682" y="-20922"/>
                  <a:pt x="575701" y="40526"/>
                  <a:pt x="730615" y="0"/>
                </a:cubicBezTo>
                <a:cubicBezTo>
                  <a:pt x="885529" y="-40526"/>
                  <a:pt x="1043474" y="22903"/>
                  <a:pt x="1241228" y="0"/>
                </a:cubicBezTo>
                <a:cubicBezTo>
                  <a:pt x="1438982" y="-22903"/>
                  <a:pt x="1591360" y="47877"/>
                  <a:pt x="1732931" y="0"/>
                </a:cubicBezTo>
                <a:cubicBezTo>
                  <a:pt x="1874502" y="-47877"/>
                  <a:pt x="2106180" y="6325"/>
                  <a:pt x="2205721" y="0"/>
                </a:cubicBezTo>
                <a:cubicBezTo>
                  <a:pt x="2348893" y="-13545"/>
                  <a:pt x="2528761" y="102601"/>
                  <a:pt x="2520280" y="314559"/>
                </a:cubicBezTo>
                <a:cubicBezTo>
                  <a:pt x="2548088" y="420366"/>
                  <a:pt x="2468552" y="619465"/>
                  <a:pt x="2520280" y="746540"/>
                </a:cubicBezTo>
                <a:cubicBezTo>
                  <a:pt x="2572008" y="873615"/>
                  <a:pt x="2500262" y="1018935"/>
                  <a:pt x="2520280" y="1178520"/>
                </a:cubicBezTo>
                <a:cubicBezTo>
                  <a:pt x="2540298" y="1338105"/>
                  <a:pt x="2480773" y="1433535"/>
                  <a:pt x="2520280" y="1572755"/>
                </a:cubicBezTo>
                <a:cubicBezTo>
                  <a:pt x="2503654" y="1739176"/>
                  <a:pt x="2378575" y="1881310"/>
                  <a:pt x="2205721" y="1887314"/>
                </a:cubicBezTo>
                <a:cubicBezTo>
                  <a:pt x="1989319" y="1902247"/>
                  <a:pt x="1982142" y="1839014"/>
                  <a:pt x="1770754" y="1887314"/>
                </a:cubicBezTo>
                <a:cubicBezTo>
                  <a:pt x="1559366" y="1935614"/>
                  <a:pt x="1423367" y="1880088"/>
                  <a:pt x="1297963" y="1887314"/>
                </a:cubicBezTo>
                <a:cubicBezTo>
                  <a:pt x="1172559" y="1894540"/>
                  <a:pt x="1052915" y="1854311"/>
                  <a:pt x="881908" y="1887314"/>
                </a:cubicBezTo>
                <a:cubicBezTo>
                  <a:pt x="710901" y="1920317"/>
                  <a:pt x="474798" y="1829978"/>
                  <a:pt x="314559" y="1887314"/>
                </a:cubicBezTo>
                <a:cubicBezTo>
                  <a:pt x="149727" y="1898594"/>
                  <a:pt x="-31885" y="1780400"/>
                  <a:pt x="0" y="1572755"/>
                </a:cubicBezTo>
                <a:cubicBezTo>
                  <a:pt x="-7357" y="1403096"/>
                  <a:pt x="31798" y="1311124"/>
                  <a:pt x="0" y="1165938"/>
                </a:cubicBezTo>
                <a:cubicBezTo>
                  <a:pt x="-31798" y="1020752"/>
                  <a:pt x="33515" y="903245"/>
                  <a:pt x="0" y="746540"/>
                </a:cubicBezTo>
                <a:cubicBezTo>
                  <a:pt x="-33515" y="589835"/>
                  <a:pt x="1470" y="475338"/>
                  <a:pt x="0" y="314559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23" grpId="0" animBg="1"/>
      <p:bldP spid="23" grpId="1" animBg="1"/>
      <p:bldP spid="25" grpId="0" animBg="1"/>
      <p:bldP spid="25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3168</TotalTime>
  <Words>2820</Words>
  <Application>Microsoft Office PowerPoint</Application>
  <PresentationFormat>Widescreen</PresentationFormat>
  <Paragraphs>520</Paragraphs>
  <Slides>29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40" baseType="lpstr">
      <vt:lpstr>Arial</vt:lpstr>
      <vt:lpstr>Bahnschrift</vt:lpstr>
      <vt:lpstr>Bahnschrift Light</vt:lpstr>
      <vt:lpstr>Calibri</vt:lpstr>
      <vt:lpstr>Consolas</vt:lpstr>
      <vt:lpstr>Georgia</vt:lpstr>
      <vt:lpstr>Seaford Display</vt:lpstr>
      <vt:lpstr>source-code-pro</vt:lpstr>
      <vt:lpstr>Trebuchet MS</vt:lpstr>
      <vt:lpstr>Wingdings 2</vt:lpstr>
      <vt:lpstr>Urbano</vt:lpstr>
      <vt:lpstr>Aula Ferias Dia 1 – Introdução e NestJS</vt:lpstr>
      <vt:lpstr>Antes...</vt:lpstr>
      <vt:lpstr>Back-End e Front-End</vt:lpstr>
      <vt:lpstr>Por que separar o back e o front? </vt:lpstr>
      <vt:lpstr>O que teremos nesse curso de ferias</vt:lpstr>
      <vt:lpstr>E não, você não viu errado!</vt:lpstr>
      <vt:lpstr>NestJS</vt:lpstr>
      <vt:lpstr>Configurando o ambiente</vt:lpstr>
      <vt:lpstr>Estrutura do Projeto</vt:lpstr>
      <vt:lpstr>Criando Rotas</vt:lpstr>
      <vt:lpstr>Métodos de Envio - Rest</vt:lpstr>
      <vt:lpstr>Recursos</vt:lpstr>
      <vt:lpstr>Exemplos de URL</vt:lpstr>
      <vt:lpstr>Criando Rotas no Nest</vt:lpstr>
      <vt:lpstr>Estrutura do Modulo de Rotas</vt:lpstr>
      <vt:lpstr>Estrutura do Controller</vt:lpstr>
      <vt:lpstr>Estrutura do Controller</vt:lpstr>
      <vt:lpstr>Services</vt:lpstr>
      <vt:lpstr>Services</vt:lpstr>
      <vt:lpstr>Votação</vt:lpstr>
      <vt:lpstr>DTO – Data Transfer Object</vt:lpstr>
      <vt:lpstr>DTO – Data Transfer Object</vt:lpstr>
      <vt:lpstr>DTO – Data Transfer Object</vt:lpstr>
      <vt:lpstr>DTO – Data Transfer Object</vt:lpstr>
      <vt:lpstr>Hora de testar!</vt:lpstr>
      <vt:lpstr>Hora de testar!</vt:lpstr>
      <vt:lpstr>Insomnia </vt:lpstr>
      <vt:lpstr>Insomnia 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276</cp:revision>
  <dcterms:created xsi:type="dcterms:W3CDTF">2017-03-10T13:05:03Z</dcterms:created>
  <dcterms:modified xsi:type="dcterms:W3CDTF">2023-01-10T17:43:29Z</dcterms:modified>
</cp:coreProperties>
</file>