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5"/>
  </p:notesMasterIdLst>
  <p:sldIdLst>
    <p:sldId id="256" r:id="rId2"/>
    <p:sldId id="363" r:id="rId3"/>
    <p:sldId id="257" r:id="rId4"/>
    <p:sldId id="324" r:id="rId5"/>
    <p:sldId id="344" r:id="rId6"/>
    <p:sldId id="345" r:id="rId7"/>
    <p:sldId id="346" r:id="rId8"/>
    <p:sldId id="347" r:id="rId9"/>
    <p:sldId id="348" r:id="rId10"/>
    <p:sldId id="349" r:id="rId11"/>
    <p:sldId id="350" r:id="rId12"/>
    <p:sldId id="351" r:id="rId13"/>
    <p:sldId id="352" r:id="rId14"/>
    <p:sldId id="353" r:id="rId15"/>
    <p:sldId id="357" r:id="rId16"/>
    <p:sldId id="354" r:id="rId17"/>
    <p:sldId id="355" r:id="rId18"/>
    <p:sldId id="356" r:id="rId19"/>
    <p:sldId id="358" r:id="rId20"/>
    <p:sldId id="359" r:id="rId21"/>
    <p:sldId id="360" r:id="rId22"/>
    <p:sldId id="361" r:id="rId23"/>
    <p:sldId id="362" r:id="rId2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96" autoAdjust="0"/>
    <p:restoredTop sz="96247" autoAdjust="0"/>
  </p:normalViewPr>
  <p:slideViewPr>
    <p:cSldViewPr>
      <p:cViewPr varScale="1">
        <p:scale>
          <a:sx n="107" d="100"/>
          <a:sy n="107" d="100"/>
        </p:scale>
        <p:origin x="2652" y="10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3DDD29-B5BA-408A-8166-DA0C262C2848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376C8323-5F53-4EB2-A2AB-28002EDD5A6C}">
      <dgm:prSet phldrT="[Texto]"/>
      <dgm:spPr/>
      <dgm:t>
        <a:bodyPr/>
        <a:lstStyle/>
        <a:p>
          <a:r>
            <a:rPr lang="pt-BR" dirty="0"/>
            <a:t>Dia 1</a:t>
          </a:r>
        </a:p>
      </dgm:t>
    </dgm:pt>
    <dgm:pt modelId="{A93972DE-D475-4B08-AB3D-3ACB4F2B3DCC}" type="parTrans" cxnId="{97CB0D06-F62C-48E5-BEEA-FD30A93168CF}">
      <dgm:prSet/>
      <dgm:spPr/>
      <dgm:t>
        <a:bodyPr/>
        <a:lstStyle/>
        <a:p>
          <a:endParaRPr lang="pt-BR"/>
        </a:p>
      </dgm:t>
    </dgm:pt>
    <dgm:pt modelId="{7AB7AA86-AFC3-4B8C-AF5C-521F99419CC8}" type="sibTrans" cxnId="{97CB0D06-F62C-48E5-BEEA-FD30A93168CF}">
      <dgm:prSet/>
      <dgm:spPr/>
      <dgm:t>
        <a:bodyPr/>
        <a:lstStyle/>
        <a:p>
          <a:endParaRPr lang="pt-BR"/>
        </a:p>
      </dgm:t>
    </dgm:pt>
    <dgm:pt modelId="{138C6213-DC2B-402E-86EB-7AD5759A26A9}">
      <dgm:prSet phldrT="[Texto]" custT="1"/>
      <dgm:spPr/>
      <dgm:t>
        <a:bodyPr/>
        <a:lstStyle/>
        <a:p>
          <a:r>
            <a:rPr lang="pt-BR" sz="1800" dirty="0" err="1"/>
            <a:t>NestJS</a:t>
          </a:r>
          <a:endParaRPr lang="pt-BR" sz="1800" dirty="0"/>
        </a:p>
      </dgm:t>
    </dgm:pt>
    <dgm:pt modelId="{786088ED-9E07-4415-B68D-7AC1D0EB04DD}" type="parTrans" cxnId="{7705B483-408C-43F3-9280-F02FE1B0B5AB}">
      <dgm:prSet/>
      <dgm:spPr/>
      <dgm:t>
        <a:bodyPr/>
        <a:lstStyle/>
        <a:p>
          <a:endParaRPr lang="pt-BR"/>
        </a:p>
      </dgm:t>
    </dgm:pt>
    <dgm:pt modelId="{8B81BE11-6C31-48FF-9FD0-9543BCBA0D5C}" type="sibTrans" cxnId="{7705B483-408C-43F3-9280-F02FE1B0B5AB}">
      <dgm:prSet/>
      <dgm:spPr/>
      <dgm:t>
        <a:bodyPr/>
        <a:lstStyle/>
        <a:p>
          <a:endParaRPr lang="pt-BR"/>
        </a:p>
      </dgm:t>
    </dgm:pt>
    <dgm:pt modelId="{FCFD60B4-5FA0-4365-82CB-E466E9C89EBB}">
      <dgm:prSet phldrT="[Texto]"/>
      <dgm:spPr/>
      <dgm:t>
        <a:bodyPr/>
        <a:lstStyle/>
        <a:p>
          <a:r>
            <a:rPr lang="pt-BR" dirty="0"/>
            <a:t>Dia 2</a:t>
          </a:r>
        </a:p>
      </dgm:t>
    </dgm:pt>
    <dgm:pt modelId="{55CD094C-3695-4188-B279-D1353EABC847}" type="parTrans" cxnId="{8A7A79C3-0F1F-47D1-BFFE-1398C4B3BA9D}">
      <dgm:prSet/>
      <dgm:spPr/>
      <dgm:t>
        <a:bodyPr/>
        <a:lstStyle/>
        <a:p>
          <a:endParaRPr lang="pt-BR"/>
        </a:p>
      </dgm:t>
    </dgm:pt>
    <dgm:pt modelId="{F6B82777-CE7D-499B-8CEE-3D53A9F8A27F}" type="sibTrans" cxnId="{8A7A79C3-0F1F-47D1-BFFE-1398C4B3BA9D}">
      <dgm:prSet/>
      <dgm:spPr/>
      <dgm:t>
        <a:bodyPr/>
        <a:lstStyle/>
        <a:p>
          <a:endParaRPr lang="pt-BR"/>
        </a:p>
      </dgm:t>
    </dgm:pt>
    <dgm:pt modelId="{FA28D88A-5936-49CC-9D02-D7245B330C83}">
      <dgm:prSet phldrT="[Texto]" custT="1"/>
      <dgm:spPr/>
      <dgm:t>
        <a:bodyPr/>
        <a:lstStyle/>
        <a:p>
          <a:r>
            <a:rPr lang="pt-BR" sz="1800" dirty="0"/>
            <a:t>Banco de Dados</a:t>
          </a:r>
        </a:p>
      </dgm:t>
    </dgm:pt>
    <dgm:pt modelId="{0BE3DBDF-9B38-4FCC-BEC9-A14C919AC3C9}" type="parTrans" cxnId="{FC28354E-7E84-4358-A5EA-B5A67E9A8AAF}">
      <dgm:prSet/>
      <dgm:spPr/>
      <dgm:t>
        <a:bodyPr/>
        <a:lstStyle/>
        <a:p>
          <a:endParaRPr lang="pt-BR"/>
        </a:p>
      </dgm:t>
    </dgm:pt>
    <dgm:pt modelId="{B6D0B009-6945-4C93-9C2D-777A0BD1D985}" type="sibTrans" cxnId="{FC28354E-7E84-4358-A5EA-B5A67E9A8AAF}">
      <dgm:prSet/>
      <dgm:spPr/>
      <dgm:t>
        <a:bodyPr/>
        <a:lstStyle/>
        <a:p>
          <a:endParaRPr lang="pt-BR"/>
        </a:p>
      </dgm:t>
    </dgm:pt>
    <dgm:pt modelId="{1D496891-211E-43CD-A924-CD9072BBD559}">
      <dgm:prSet phldrT="[Texto]"/>
      <dgm:spPr/>
      <dgm:t>
        <a:bodyPr/>
        <a:lstStyle/>
        <a:p>
          <a:r>
            <a:rPr lang="pt-BR" dirty="0"/>
            <a:t>Dia 3</a:t>
          </a:r>
        </a:p>
      </dgm:t>
    </dgm:pt>
    <dgm:pt modelId="{B0051347-4568-4EF0-ACF4-DBA9C27FA500}" type="parTrans" cxnId="{0CC8D665-09FE-4EC9-80BA-83C9749CB2B1}">
      <dgm:prSet/>
      <dgm:spPr/>
      <dgm:t>
        <a:bodyPr/>
        <a:lstStyle/>
        <a:p>
          <a:endParaRPr lang="pt-BR"/>
        </a:p>
      </dgm:t>
    </dgm:pt>
    <dgm:pt modelId="{2D499247-656C-4EC2-9441-05E581684A99}" type="sibTrans" cxnId="{0CC8D665-09FE-4EC9-80BA-83C9749CB2B1}">
      <dgm:prSet/>
      <dgm:spPr/>
      <dgm:t>
        <a:bodyPr/>
        <a:lstStyle/>
        <a:p>
          <a:endParaRPr lang="pt-BR"/>
        </a:p>
      </dgm:t>
    </dgm:pt>
    <dgm:pt modelId="{21B82106-7DC3-4B8C-8D1E-6961D20177BB}">
      <dgm:prSet phldrT="[Texto]" custT="1"/>
      <dgm:spPr/>
      <dgm:t>
        <a:bodyPr/>
        <a:lstStyle/>
        <a:p>
          <a:r>
            <a:rPr lang="pt-BR" sz="1600" dirty="0"/>
            <a:t>Next.js</a:t>
          </a:r>
          <a:endParaRPr lang="pt-BR" sz="1200" dirty="0"/>
        </a:p>
      </dgm:t>
    </dgm:pt>
    <dgm:pt modelId="{792656F7-0B6C-4E26-B09B-576C736CED18}" type="parTrans" cxnId="{98BB3AA3-AA0C-4D1E-A1B9-4743D934CD4B}">
      <dgm:prSet/>
      <dgm:spPr/>
      <dgm:t>
        <a:bodyPr/>
        <a:lstStyle/>
        <a:p>
          <a:endParaRPr lang="pt-BR"/>
        </a:p>
      </dgm:t>
    </dgm:pt>
    <dgm:pt modelId="{23CA9F89-B2A4-4DCC-B9DA-6D4C5E84B395}" type="sibTrans" cxnId="{98BB3AA3-AA0C-4D1E-A1B9-4743D934CD4B}">
      <dgm:prSet/>
      <dgm:spPr/>
      <dgm:t>
        <a:bodyPr/>
        <a:lstStyle/>
        <a:p>
          <a:endParaRPr lang="pt-BR"/>
        </a:p>
      </dgm:t>
    </dgm:pt>
    <dgm:pt modelId="{BE05710B-FFFA-4987-AC4B-CECDBEF9C7A9}">
      <dgm:prSet phldrT="[Texto]"/>
      <dgm:spPr/>
      <dgm:t>
        <a:bodyPr/>
        <a:lstStyle/>
        <a:p>
          <a:r>
            <a:rPr lang="pt-BR" dirty="0"/>
            <a:t>Dia 4</a:t>
          </a:r>
        </a:p>
      </dgm:t>
    </dgm:pt>
    <dgm:pt modelId="{366EAEB7-7458-46BD-BE1F-157258E03307}" type="parTrans" cxnId="{24197648-23EB-4102-BAD0-095BFDB5510D}">
      <dgm:prSet/>
      <dgm:spPr/>
      <dgm:t>
        <a:bodyPr/>
        <a:lstStyle/>
        <a:p>
          <a:endParaRPr lang="pt-BR"/>
        </a:p>
      </dgm:t>
    </dgm:pt>
    <dgm:pt modelId="{503D1CFE-88C7-40E0-942E-40E990956151}" type="sibTrans" cxnId="{24197648-23EB-4102-BAD0-095BFDB5510D}">
      <dgm:prSet/>
      <dgm:spPr/>
      <dgm:t>
        <a:bodyPr/>
        <a:lstStyle/>
        <a:p>
          <a:endParaRPr lang="pt-BR"/>
        </a:p>
      </dgm:t>
    </dgm:pt>
    <dgm:pt modelId="{464C8F37-71A3-49AC-9349-4F211F68C34B}">
      <dgm:prSet phldrT="[Texto]" custT="1"/>
      <dgm:spPr/>
      <dgm:t>
        <a:bodyPr/>
        <a:lstStyle/>
        <a:p>
          <a:r>
            <a:rPr lang="pt-BR" sz="1600" dirty="0"/>
            <a:t>Integrando os serviços</a:t>
          </a:r>
        </a:p>
      </dgm:t>
    </dgm:pt>
    <dgm:pt modelId="{DF5E915F-3D51-4AA8-AB32-C62431BAD977}" type="parTrans" cxnId="{85B12935-5961-44CB-A2DC-B80E8257FA11}">
      <dgm:prSet/>
      <dgm:spPr/>
      <dgm:t>
        <a:bodyPr/>
        <a:lstStyle/>
        <a:p>
          <a:endParaRPr lang="pt-BR"/>
        </a:p>
      </dgm:t>
    </dgm:pt>
    <dgm:pt modelId="{98816FA1-5744-4E49-8D3E-71FDD23BAC56}" type="sibTrans" cxnId="{85B12935-5961-44CB-A2DC-B80E8257FA11}">
      <dgm:prSet/>
      <dgm:spPr/>
      <dgm:t>
        <a:bodyPr/>
        <a:lstStyle/>
        <a:p>
          <a:endParaRPr lang="pt-BR"/>
        </a:p>
      </dgm:t>
    </dgm:pt>
    <dgm:pt modelId="{FAAF80D2-34CD-436F-BA3F-AD614BE3D703}">
      <dgm:prSet phldrT="[Texto]" custT="1"/>
      <dgm:spPr/>
      <dgm:t>
        <a:bodyPr/>
        <a:lstStyle/>
        <a:p>
          <a:r>
            <a:rPr lang="pt-BR" sz="1800" dirty="0"/>
            <a:t>Prisma</a:t>
          </a:r>
        </a:p>
      </dgm:t>
    </dgm:pt>
    <dgm:pt modelId="{D441BA8D-314E-4FC1-9E37-BCA7E3F0A17F}" type="parTrans" cxnId="{5AE21491-29DB-46CF-9FE7-CE99544BC291}">
      <dgm:prSet/>
      <dgm:spPr/>
      <dgm:t>
        <a:bodyPr/>
        <a:lstStyle/>
        <a:p>
          <a:endParaRPr lang="pt-BR"/>
        </a:p>
      </dgm:t>
    </dgm:pt>
    <dgm:pt modelId="{1752D3F2-54B4-4A9E-BF75-17BDE4CB0D68}" type="sibTrans" cxnId="{5AE21491-29DB-46CF-9FE7-CE99544BC291}">
      <dgm:prSet/>
      <dgm:spPr/>
      <dgm:t>
        <a:bodyPr/>
        <a:lstStyle/>
        <a:p>
          <a:endParaRPr lang="pt-BR"/>
        </a:p>
      </dgm:t>
    </dgm:pt>
    <dgm:pt modelId="{4A41E650-FBD9-4715-AC61-511ADDF01B68}">
      <dgm:prSet phldrT="[Texto]" custT="1"/>
      <dgm:spPr/>
      <dgm:t>
        <a:bodyPr/>
        <a:lstStyle/>
        <a:p>
          <a:r>
            <a:rPr lang="pt-BR" sz="1800" dirty="0"/>
            <a:t>Rotas</a:t>
          </a:r>
        </a:p>
      </dgm:t>
    </dgm:pt>
    <dgm:pt modelId="{02F18334-0C19-4302-93FD-8E255D337212}" type="parTrans" cxnId="{9F7416F3-763D-4E28-A5E9-7C4187BCC2CA}">
      <dgm:prSet/>
      <dgm:spPr/>
      <dgm:t>
        <a:bodyPr/>
        <a:lstStyle/>
        <a:p>
          <a:endParaRPr lang="pt-BR"/>
        </a:p>
      </dgm:t>
    </dgm:pt>
    <dgm:pt modelId="{F4386E9E-327F-424C-98AB-33EBDB53E55E}" type="sibTrans" cxnId="{9F7416F3-763D-4E28-A5E9-7C4187BCC2CA}">
      <dgm:prSet/>
      <dgm:spPr/>
      <dgm:t>
        <a:bodyPr/>
        <a:lstStyle/>
        <a:p>
          <a:endParaRPr lang="pt-BR"/>
        </a:p>
      </dgm:t>
    </dgm:pt>
    <dgm:pt modelId="{E3312F7D-917D-4ED6-AB4A-594571AD5BBA}">
      <dgm:prSet phldrT="[Texto]" custT="1"/>
      <dgm:spPr/>
      <dgm:t>
        <a:bodyPr/>
        <a:lstStyle/>
        <a:p>
          <a:r>
            <a:rPr lang="pt-BR" sz="1800" dirty="0"/>
            <a:t>Validações</a:t>
          </a:r>
        </a:p>
      </dgm:t>
    </dgm:pt>
    <dgm:pt modelId="{A13C02F1-4DDC-42AF-B587-73560210D122}" type="parTrans" cxnId="{BE9015D0-6F36-4A65-9881-EA1FDF3C45FA}">
      <dgm:prSet/>
      <dgm:spPr/>
      <dgm:t>
        <a:bodyPr/>
        <a:lstStyle/>
        <a:p>
          <a:endParaRPr lang="pt-BR"/>
        </a:p>
      </dgm:t>
    </dgm:pt>
    <dgm:pt modelId="{1AEDF470-AB5B-42BD-8CA2-2EE213C16195}" type="sibTrans" cxnId="{BE9015D0-6F36-4A65-9881-EA1FDF3C45FA}">
      <dgm:prSet/>
      <dgm:spPr/>
      <dgm:t>
        <a:bodyPr/>
        <a:lstStyle/>
        <a:p>
          <a:endParaRPr lang="pt-BR"/>
        </a:p>
      </dgm:t>
    </dgm:pt>
    <dgm:pt modelId="{E046E775-5B8A-44AF-94D1-0433B6C45817}">
      <dgm:prSet phldrT="[Texto]" custT="1"/>
      <dgm:spPr/>
      <dgm:t>
        <a:bodyPr/>
        <a:lstStyle/>
        <a:p>
          <a:endParaRPr lang="pt-BR" sz="1200" dirty="0"/>
        </a:p>
      </dgm:t>
    </dgm:pt>
    <dgm:pt modelId="{6BC749DC-F72C-484D-A0F6-DEC527B9E55E}" type="parTrans" cxnId="{5E9D5DC8-8568-4ADF-A2A8-EC0C6EED24F7}">
      <dgm:prSet/>
      <dgm:spPr/>
      <dgm:t>
        <a:bodyPr/>
        <a:lstStyle/>
        <a:p>
          <a:endParaRPr lang="pt-BR"/>
        </a:p>
      </dgm:t>
    </dgm:pt>
    <dgm:pt modelId="{F3F57893-3B0F-4506-B897-5EDD97020093}" type="sibTrans" cxnId="{5E9D5DC8-8568-4ADF-A2A8-EC0C6EED24F7}">
      <dgm:prSet/>
      <dgm:spPr/>
      <dgm:t>
        <a:bodyPr/>
        <a:lstStyle/>
        <a:p>
          <a:endParaRPr lang="pt-BR"/>
        </a:p>
      </dgm:t>
    </dgm:pt>
    <dgm:pt modelId="{08FB0C45-AA20-40E3-BDE0-81868242D26D}">
      <dgm:prSet phldrT="[Texto]" custT="1"/>
      <dgm:spPr/>
      <dgm:t>
        <a:bodyPr/>
        <a:lstStyle/>
        <a:p>
          <a:r>
            <a:rPr lang="pt-BR" sz="1600" dirty="0"/>
            <a:t>Criando Telas</a:t>
          </a:r>
        </a:p>
      </dgm:t>
    </dgm:pt>
    <dgm:pt modelId="{D87B771A-3E03-4BB4-8408-6B62889AE957}" type="parTrans" cxnId="{2BB41DAE-58CF-45F6-B9ED-DA4D304A7E80}">
      <dgm:prSet/>
      <dgm:spPr/>
      <dgm:t>
        <a:bodyPr/>
        <a:lstStyle/>
        <a:p>
          <a:endParaRPr lang="pt-BR"/>
        </a:p>
      </dgm:t>
    </dgm:pt>
    <dgm:pt modelId="{09B384DE-198E-4218-BFC1-95859AAD276C}" type="sibTrans" cxnId="{2BB41DAE-58CF-45F6-B9ED-DA4D304A7E80}">
      <dgm:prSet/>
      <dgm:spPr/>
      <dgm:t>
        <a:bodyPr/>
        <a:lstStyle/>
        <a:p>
          <a:endParaRPr lang="pt-BR"/>
        </a:p>
      </dgm:t>
    </dgm:pt>
    <dgm:pt modelId="{4829D75C-1DEB-443B-857E-14DA4194083C}">
      <dgm:prSet phldrT="[Texto]" custT="1"/>
      <dgm:spPr/>
      <dgm:t>
        <a:bodyPr/>
        <a:lstStyle/>
        <a:p>
          <a:r>
            <a:rPr lang="pt-BR" sz="1600" dirty="0"/>
            <a:t>(unindo </a:t>
          </a:r>
          <a:r>
            <a:rPr lang="pt-BR" sz="1600" dirty="0" err="1"/>
            <a:t>back</a:t>
          </a:r>
          <a:r>
            <a:rPr lang="pt-BR" sz="1600" dirty="0"/>
            <a:t> e front)</a:t>
          </a:r>
        </a:p>
      </dgm:t>
    </dgm:pt>
    <dgm:pt modelId="{76FDCCEF-8BD9-4723-85EB-E24A1F5100C3}" type="parTrans" cxnId="{06510A91-9215-49A2-A7EA-F4A249A721E3}">
      <dgm:prSet/>
      <dgm:spPr/>
      <dgm:t>
        <a:bodyPr/>
        <a:lstStyle/>
        <a:p>
          <a:endParaRPr lang="pt-BR"/>
        </a:p>
      </dgm:t>
    </dgm:pt>
    <dgm:pt modelId="{0CBCCCBC-89B6-40B3-AE04-776ECEDFF03B}" type="sibTrans" cxnId="{06510A91-9215-49A2-A7EA-F4A249A721E3}">
      <dgm:prSet/>
      <dgm:spPr/>
      <dgm:t>
        <a:bodyPr/>
        <a:lstStyle/>
        <a:p>
          <a:endParaRPr lang="pt-BR"/>
        </a:p>
      </dgm:t>
    </dgm:pt>
    <dgm:pt modelId="{735709F6-7C2B-4D56-B2BA-302258D529A0}" type="pres">
      <dgm:prSet presAssocID="{A93DDD29-B5BA-408A-8166-DA0C262C2848}" presName="Name0" presStyleCnt="0">
        <dgm:presLayoutVars>
          <dgm:dir/>
          <dgm:animLvl val="lvl"/>
          <dgm:resizeHandles val="exact"/>
        </dgm:presLayoutVars>
      </dgm:prSet>
      <dgm:spPr/>
    </dgm:pt>
    <dgm:pt modelId="{832E7C62-4615-45C4-8D79-45729B865719}" type="pres">
      <dgm:prSet presAssocID="{376C8323-5F53-4EB2-A2AB-28002EDD5A6C}" presName="composite" presStyleCnt="0"/>
      <dgm:spPr/>
    </dgm:pt>
    <dgm:pt modelId="{F52D362A-A05F-45A5-A7F9-743CB407095A}" type="pres">
      <dgm:prSet presAssocID="{376C8323-5F53-4EB2-A2AB-28002EDD5A6C}" presName="parTx" presStyleLbl="alignNode1" presStyleIdx="0" presStyleCnt="4" custScaleX="116867">
        <dgm:presLayoutVars>
          <dgm:chMax val="0"/>
          <dgm:chPref val="0"/>
          <dgm:bulletEnabled val="1"/>
        </dgm:presLayoutVars>
      </dgm:prSet>
      <dgm:spPr/>
    </dgm:pt>
    <dgm:pt modelId="{A9141524-5BB3-48CA-9FAF-F232E119B072}" type="pres">
      <dgm:prSet presAssocID="{376C8323-5F53-4EB2-A2AB-28002EDD5A6C}" presName="desTx" presStyleLbl="alignAccFollowNode1" presStyleIdx="0" presStyleCnt="4" custScaleX="116422">
        <dgm:presLayoutVars>
          <dgm:bulletEnabled val="1"/>
        </dgm:presLayoutVars>
      </dgm:prSet>
      <dgm:spPr/>
    </dgm:pt>
    <dgm:pt modelId="{D8B6B553-DDD3-4AFA-AF4C-72CB3BB92F83}" type="pres">
      <dgm:prSet presAssocID="{7AB7AA86-AFC3-4B8C-AF5C-521F99419CC8}" presName="space" presStyleCnt="0"/>
      <dgm:spPr/>
    </dgm:pt>
    <dgm:pt modelId="{97955B56-E80F-4B08-9F70-E5D9A35BC081}" type="pres">
      <dgm:prSet presAssocID="{FCFD60B4-5FA0-4365-82CB-E466E9C89EBB}" presName="composite" presStyleCnt="0"/>
      <dgm:spPr/>
    </dgm:pt>
    <dgm:pt modelId="{E7121BAC-1145-439E-9D2F-21D02394AD71}" type="pres">
      <dgm:prSet presAssocID="{FCFD60B4-5FA0-4365-82CB-E466E9C89EBB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BF314281-C660-40AB-BBEE-C8211BA91995}" type="pres">
      <dgm:prSet presAssocID="{FCFD60B4-5FA0-4365-82CB-E466E9C89EBB}" presName="desTx" presStyleLbl="alignAccFollowNode1" presStyleIdx="1" presStyleCnt="4">
        <dgm:presLayoutVars>
          <dgm:bulletEnabled val="1"/>
        </dgm:presLayoutVars>
      </dgm:prSet>
      <dgm:spPr/>
    </dgm:pt>
    <dgm:pt modelId="{9D10E29F-C5D2-49AC-B176-B85267FBDBCA}" type="pres">
      <dgm:prSet presAssocID="{F6B82777-CE7D-499B-8CEE-3D53A9F8A27F}" presName="space" presStyleCnt="0"/>
      <dgm:spPr/>
    </dgm:pt>
    <dgm:pt modelId="{7428DD61-9485-4822-8567-8F86638164E6}" type="pres">
      <dgm:prSet presAssocID="{1D496891-211E-43CD-A924-CD9072BBD559}" presName="composite" presStyleCnt="0"/>
      <dgm:spPr/>
    </dgm:pt>
    <dgm:pt modelId="{D735EB1D-A509-407D-B1E8-5FE23B344BA0}" type="pres">
      <dgm:prSet presAssocID="{1D496891-211E-43CD-A924-CD9072BBD559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33A0C314-5EB7-4E98-BE9E-6CEB274BC566}" type="pres">
      <dgm:prSet presAssocID="{1D496891-211E-43CD-A924-CD9072BBD559}" presName="desTx" presStyleLbl="alignAccFollowNode1" presStyleIdx="2" presStyleCnt="4">
        <dgm:presLayoutVars>
          <dgm:bulletEnabled val="1"/>
        </dgm:presLayoutVars>
      </dgm:prSet>
      <dgm:spPr/>
    </dgm:pt>
    <dgm:pt modelId="{97E0DDF3-FE0A-4C6E-A272-005CA4B8F4A7}" type="pres">
      <dgm:prSet presAssocID="{2D499247-656C-4EC2-9441-05E581684A99}" presName="space" presStyleCnt="0"/>
      <dgm:spPr/>
    </dgm:pt>
    <dgm:pt modelId="{00FFA380-17E7-4D6B-8522-491B8A70E555}" type="pres">
      <dgm:prSet presAssocID="{BE05710B-FFFA-4987-AC4B-CECDBEF9C7A9}" presName="composite" presStyleCnt="0"/>
      <dgm:spPr/>
    </dgm:pt>
    <dgm:pt modelId="{06CA8E5F-7C3F-4923-B8E0-9B7974A2E09A}" type="pres">
      <dgm:prSet presAssocID="{BE05710B-FFFA-4987-AC4B-CECDBEF9C7A9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F2DC3790-3755-4D80-B0C2-0DE8814C68A8}" type="pres">
      <dgm:prSet presAssocID="{BE05710B-FFFA-4987-AC4B-CECDBEF9C7A9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97CB0D06-F62C-48E5-BEEA-FD30A93168CF}" srcId="{A93DDD29-B5BA-408A-8166-DA0C262C2848}" destId="{376C8323-5F53-4EB2-A2AB-28002EDD5A6C}" srcOrd="0" destOrd="0" parTransId="{A93972DE-D475-4B08-AB3D-3ACB4F2B3DCC}" sibTransId="{7AB7AA86-AFC3-4B8C-AF5C-521F99419CC8}"/>
    <dgm:cxn modelId="{F27A5F06-FD4C-4F68-AE51-D0D7BD919725}" type="presOf" srcId="{464C8F37-71A3-49AC-9349-4F211F68C34B}" destId="{F2DC3790-3755-4D80-B0C2-0DE8814C68A8}" srcOrd="0" destOrd="0" presId="urn:microsoft.com/office/officeart/2005/8/layout/hList1"/>
    <dgm:cxn modelId="{279A560B-B8E2-48A0-8A9B-A95F0C0AB1D9}" type="presOf" srcId="{FAAF80D2-34CD-436F-BA3F-AD614BE3D703}" destId="{BF314281-C660-40AB-BBEE-C8211BA91995}" srcOrd="0" destOrd="1" presId="urn:microsoft.com/office/officeart/2005/8/layout/hList1"/>
    <dgm:cxn modelId="{E95B982C-D9CA-46D0-A124-734AD9021E44}" type="presOf" srcId="{376C8323-5F53-4EB2-A2AB-28002EDD5A6C}" destId="{F52D362A-A05F-45A5-A7F9-743CB407095A}" srcOrd="0" destOrd="0" presId="urn:microsoft.com/office/officeart/2005/8/layout/hList1"/>
    <dgm:cxn modelId="{85B12935-5961-44CB-A2DC-B80E8257FA11}" srcId="{BE05710B-FFFA-4987-AC4B-CECDBEF9C7A9}" destId="{464C8F37-71A3-49AC-9349-4F211F68C34B}" srcOrd="0" destOrd="0" parTransId="{DF5E915F-3D51-4AA8-AB32-C62431BAD977}" sibTransId="{98816FA1-5744-4E49-8D3E-71FDD23BAC56}"/>
    <dgm:cxn modelId="{52F2C565-2FF9-4CAB-9783-D7C395D4A086}" type="presOf" srcId="{E3312F7D-917D-4ED6-AB4A-594571AD5BBA}" destId="{A9141524-5BB3-48CA-9FAF-F232E119B072}" srcOrd="0" destOrd="2" presId="urn:microsoft.com/office/officeart/2005/8/layout/hList1"/>
    <dgm:cxn modelId="{0CC8D665-09FE-4EC9-80BA-83C9749CB2B1}" srcId="{A93DDD29-B5BA-408A-8166-DA0C262C2848}" destId="{1D496891-211E-43CD-A924-CD9072BBD559}" srcOrd="2" destOrd="0" parTransId="{B0051347-4568-4EF0-ACF4-DBA9C27FA500}" sibTransId="{2D499247-656C-4EC2-9441-05E581684A99}"/>
    <dgm:cxn modelId="{24197648-23EB-4102-BAD0-095BFDB5510D}" srcId="{A93DDD29-B5BA-408A-8166-DA0C262C2848}" destId="{BE05710B-FFFA-4987-AC4B-CECDBEF9C7A9}" srcOrd="3" destOrd="0" parTransId="{366EAEB7-7458-46BD-BE1F-157258E03307}" sibTransId="{503D1CFE-88C7-40E0-942E-40E990956151}"/>
    <dgm:cxn modelId="{63D0344E-5B9E-4E14-AEC1-055AD10EC056}" type="presOf" srcId="{4829D75C-1DEB-443B-857E-14DA4194083C}" destId="{F2DC3790-3755-4D80-B0C2-0DE8814C68A8}" srcOrd="0" destOrd="1" presId="urn:microsoft.com/office/officeart/2005/8/layout/hList1"/>
    <dgm:cxn modelId="{FC28354E-7E84-4358-A5EA-B5A67E9A8AAF}" srcId="{FCFD60B4-5FA0-4365-82CB-E466E9C89EBB}" destId="{FA28D88A-5936-49CC-9D02-D7245B330C83}" srcOrd="0" destOrd="0" parTransId="{0BE3DBDF-9B38-4FCC-BEC9-A14C919AC3C9}" sibTransId="{B6D0B009-6945-4C93-9C2D-777A0BD1D985}"/>
    <dgm:cxn modelId="{2FF49675-CE38-4731-BCC9-75848B8CB878}" type="presOf" srcId="{BE05710B-FFFA-4987-AC4B-CECDBEF9C7A9}" destId="{06CA8E5F-7C3F-4923-B8E0-9B7974A2E09A}" srcOrd="0" destOrd="0" presId="urn:microsoft.com/office/officeart/2005/8/layout/hList1"/>
    <dgm:cxn modelId="{7705B483-408C-43F3-9280-F02FE1B0B5AB}" srcId="{376C8323-5F53-4EB2-A2AB-28002EDD5A6C}" destId="{138C6213-DC2B-402E-86EB-7AD5759A26A9}" srcOrd="0" destOrd="0" parTransId="{786088ED-9E07-4415-B68D-7AC1D0EB04DD}" sibTransId="{8B81BE11-6C31-48FF-9FD0-9543BCBA0D5C}"/>
    <dgm:cxn modelId="{C6932884-6E2F-4FE3-B776-F229AA4B27F0}" type="presOf" srcId="{138C6213-DC2B-402E-86EB-7AD5759A26A9}" destId="{A9141524-5BB3-48CA-9FAF-F232E119B072}" srcOrd="0" destOrd="0" presId="urn:microsoft.com/office/officeart/2005/8/layout/hList1"/>
    <dgm:cxn modelId="{06510A91-9215-49A2-A7EA-F4A249A721E3}" srcId="{464C8F37-71A3-49AC-9349-4F211F68C34B}" destId="{4829D75C-1DEB-443B-857E-14DA4194083C}" srcOrd="0" destOrd="0" parTransId="{76FDCCEF-8BD9-4723-85EB-E24A1F5100C3}" sibTransId="{0CBCCCBC-89B6-40B3-AE04-776ECEDFF03B}"/>
    <dgm:cxn modelId="{5AE21491-29DB-46CF-9FE7-CE99544BC291}" srcId="{FCFD60B4-5FA0-4365-82CB-E466E9C89EBB}" destId="{FAAF80D2-34CD-436F-BA3F-AD614BE3D703}" srcOrd="1" destOrd="0" parTransId="{D441BA8D-314E-4FC1-9E37-BCA7E3F0A17F}" sibTransId="{1752D3F2-54B4-4A9E-BF75-17BDE4CB0D68}"/>
    <dgm:cxn modelId="{98BB3AA3-AA0C-4D1E-A1B9-4743D934CD4B}" srcId="{1D496891-211E-43CD-A924-CD9072BBD559}" destId="{21B82106-7DC3-4B8C-8D1E-6961D20177BB}" srcOrd="0" destOrd="0" parTransId="{792656F7-0B6C-4E26-B09B-576C736CED18}" sibTransId="{23CA9F89-B2A4-4DCC-B9DA-6D4C5E84B395}"/>
    <dgm:cxn modelId="{2BB41DAE-58CF-45F6-B9ED-DA4D304A7E80}" srcId="{1D496891-211E-43CD-A924-CD9072BBD559}" destId="{08FB0C45-AA20-40E3-BDE0-81868242D26D}" srcOrd="1" destOrd="0" parTransId="{D87B771A-3E03-4BB4-8408-6B62889AE957}" sibTransId="{09B384DE-198E-4218-BFC1-95859AAD276C}"/>
    <dgm:cxn modelId="{F5BF87B4-B992-4045-AB5F-FC5FAB830FE9}" type="presOf" srcId="{A93DDD29-B5BA-408A-8166-DA0C262C2848}" destId="{735709F6-7C2B-4D56-B2BA-302258D529A0}" srcOrd="0" destOrd="0" presId="urn:microsoft.com/office/officeart/2005/8/layout/hList1"/>
    <dgm:cxn modelId="{4DA89BC1-FEB5-4B4B-B48B-4773BD79042F}" type="presOf" srcId="{4A41E650-FBD9-4715-AC61-511ADDF01B68}" destId="{A9141524-5BB3-48CA-9FAF-F232E119B072}" srcOrd="0" destOrd="1" presId="urn:microsoft.com/office/officeart/2005/8/layout/hList1"/>
    <dgm:cxn modelId="{8A7A79C3-0F1F-47D1-BFFE-1398C4B3BA9D}" srcId="{A93DDD29-B5BA-408A-8166-DA0C262C2848}" destId="{FCFD60B4-5FA0-4365-82CB-E466E9C89EBB}" srcOrd="1" destOrd="0" parTransId="{55CD094C-3695-4188-B279-D1353EABC847}" sibTransId="{F6B82777-CE7D-499B-8CEE-3D53A9F8A27F}"/>
    <dgm:cxn modelId="{A7846CC6-51E1-4F50-AC4D-2277FC796E97}" type="presOf" srcId="{08FB0C45-AA20-40E3-BDE0-81868242D26D}" destId="{33A0C314-5EB7-4E98-BE9E-6CEB274BC566}" srcOrd="0" destOrd="1" presId="urn:microsoft.com/office/officeart/2005/8/layout/hList1"/>
    <dgm:cxn modelId="{C689EEC6-DB69-470E-819D-704DEE16AD40}" type="presOf" srcId="{FCFD60B4-5FA0-4365-82CB-E466E9C89EBB}" destId="{E7121BAC-1145-439E-9D2F-21D02394AD71}" srcOrd="0" destOrd="0" presId="urn:microsoft.com/office/officeart/2005/8/layout/hList1"/>
    <dgm:cxn modelId="{5E9D5DC8-8568-4ADF-A2A8-EC0C6EED24F7}" srcId="{1D496891-211E-43CD-A924-CD9072BBD559}" destId="{E046E775-5B8A-44AF-94D1-0433B6C45817}" srcOrd="2" destOrd="0" parTransId="{6BC749DC-F72C-484D-A0F6-DEC527B9E55E}" sibTransId="{F3F57893-3B0F-4506-B897-5EDD97020093}"/>
    <dgm:cxn modelId="{3DF4BBCA-8F44-48E3-9F0E-E7C9F12358D2}" type="presOf" srcId="{1D496891-211E-43CD-A924-CD9072BBD559}" destId="{D735EB1D-A509-407D-B1E8-5FE23B344BA0}" srcOrd="0" destOrd="0" presId="urn:microsoft.com/office/officeart/2005/8/layout/hList1"/>
    <dgm:cxn modelId="{BE9015D0-6F36-4A65-9881-EA1FDF3C45FA}" srcId="{376C8323-5F53-4EB2-A2AB-28002EDD5A6C}" destId="{E3312F7D-917D-4ED6-AB4A-594571AD5BBA}" srcOrd="2" destOrd="0" parTransId="{A13C02F1-4DDC-42AF-B587-73560210D122}" sibTransId="{1AEDF470-AB5B-42BD-8CA2-2EE213C16195}"/>
    <dgm:cxn modelId="{37DA35E7-960A-4D59-954B-964BF72A63C0}" type="presOf" srcId="{FA28D88A-5936-49CC-9D02-D7245B330C83}" destId="{BF314281-C660-40AB-BBEE-C8211BA91995}" srcOrd="0" destOrd="0" presId="urn:microsoft.com/office/officeart/2005/8/layout/hList1"/>
    <dgm:cxn modelId="{CE52F0EF-D1BC-4E6E-9139-F48D54E19695}" type="presOf" srcId="{E046E775-5B8A-44AF-94D1-0433B6C45817}" destId="{33A0C314-5EB7-4E98-BE9E-6CEB274BC566}" srcOrd="0" destOrd="2" presId="urn:microsoft.com/office/officeart/2005/8/layout/hList1"/>
    <dgm:cxn modelId="{3274DBF0-992A-4268-B281-C0CE0D75645B}" type="presOf" srcId="{21B82106-7DC3-4B8C-8D1E-6961D20177BB}" destId="{33A0C314-5EB7-4E98-BE9E-6CEB274BC566}" srcOrd="0" destOrd="0" presId="urn:microsoft.com/office/officeart/2005/8/layout/hList1"/>
    <dgm:cxn modelId="{9F7416F3-763D-4E28-A5E9-7C4187BCC2CA}" srcId="{376C8323-5F53-4EB2-A2AB-28002EDD5A6C}" destId="{4A41E650-FBD9-4715-AC61-511ADDF01B68}" srcOrd="1" destOrd="0" parTransId="{02F18334-0C19-4302-93FD-8E255D337212}" sibTransId="{F4386E9E-327F-424C-98AB-33EBDB53E55E}"/>
    <dgm:cxn modelId="{7D7D60DC-4992-408D-968C-B98B1B25D15C}" type="presParOf" srcId="{735709F6-7C2B-4D56-B2BA-302258D529A0}" destId="{832E7C62-4615-45C4-8D79-45729B865719}" srcOrd="0" destOrd="0" presId="urn:microsoft.com/office/officeart/2005/8/layout/hList1"/>
    <dgm:cxn modelId="{3E7B95A5-A52D-4F07-93D5-2AEE46E70007}" type="presParOf" srcId="{832E7C62-4615-45C4-8D79-45729B865719}" destId="{F52D362A-A05F-45A5-A7F9-743CB407095A}" srcOrd="0" destOrd="0" presId="urn:microsoft.com/office/officeart/2005/8/layout/hList1"/>
    <dgm:cxn modelId="{3F876697-CD84-4D84-A2AD-946DA1E2CB42}" type="presParOf" srcId="{832E7C62-4615-45C4-8D79-45729B865719}" destId="{A9141524-5BB3-48CA-9FAF-F232E119B072}" srcOrd="1" destOrd="0" presId="urn:microsoft.com/office/officeart/2005/8/layout/hList1"/>
    <dgm:cxn modelId="{21DD09ED-86E5-4740-A0E0-60011B3D7444}" type="presParOf" srcId="{735709F6-7C2B-4D56-B2BA-302258D529A0}" destId="{D8B6B553-DDD3-4AFA-AF4C-72CB3BB92F83}" srcOrd="1" destOrd="0" presId="urn:microsoft.com/office/officeart/2005/8/layout/hList1"/>
    <dgm:cxn modelId="{FF2C9637-55A4-4E45-A7E7-05DAE72F7CFA}" type="presParOf" srcId="{735709F6-7C2B-4D56-B2BA-302258D529A0}" destId="{97955B56-E80F-4B08-9F70-E5D9A35BC081}" srcOrd="2" destOrd="0" presId="urn:microsoft.com/office/officeart/2005/8/layout/hList1"/>
    <dgm:cxn modelId="{2FEF69FA-AD36-4FCF-A6D3-AE95A39EB3E3}" type="presParOf" srcId="{97955B56-E80F-4B08-9F70-E5D9A35BC081}" destId="{E7121BAC-1145-439E-9D2F-21D02394AD71}" srcOrd="0" destOrd="0" presId="urn:microsoft.com/office/officeart/2005/8/layout/hList1"/>
    <dgm:cxn modelId="{B7FFCEF3-276B-488F-9C90-A4489A61CEA1}" type="presParOf" srcId="{97955B56-E80F-4B08-9F70-E5D9A35BC081}" destId="{BF314281-C660-40AB-BBEE-C8211BA91995}" srcOrd="1" destOrd="0" presId="urn:microsoft.com/office/officeart/2005/8/layout/hList1"/>
    <dgm:cxn modelId="{D74F1729-8C2A-49F5-B462-90A20F9B5B57}" type="presParOf" srcId="{735709F6-7C2B-4D56-B2BA-302258D529A0}" destId="{9D10E29F-C5D2-49AC-B176-B85267FBDBCA}" srcOrd="3" destOrd="0" presId="urn:microsoft.com/office/officeart/2005/8/layout/hList1"/>
    <dgm:cxn modelId="{A7FE0CA2-123E-481C-A1A6-C30FDAAE633C}" type="presParOf" srcId="{735709F6-7C2B-4D56-B2BA-302258D529A0}" destId="{7428DD61-9485-4822-8567-8F86638164E6}" srcOrd="4" destOrd="0" presId="urn:microsoft.com/office/officeart/2005/8/layout/hList1"/>
    <dgm:cxn modelId="{39D0CD60-0ACD-4BE9-B78A-8CF689287FDF}" type="presParOf" srcId="{7428DD61-9485-4822-8567-8F86638164E6}" destId="{D735EB1D-A509-407D-B1E8-5FE23B344BA0}" srcOrd="0" destOrd="0" presId="urn:microsoft.com/office/officeart/2005/8/layout/hList1"/>
    <dgm:cxn modelId="{DB1DEFB0-311B-486B-9DD6-906BCCE63A05}" type="presParOf" srcId="{7428DD61-9485-4822-8567-8F86638164E6}" destId="{33A0C314-5EB7-4E98-BE9E-6CEB274BC566}" srcOrd="1" destOrd="0" presId="urn:microsoft.com/office/officeart/2005/8/layout/hList1"/>
    <dgm:cxn modelId="{D26B54FF-0F7B-4C41-A2AD-30F1172B04D8}" type="presParOf" srcId="{735709F6-7C2B-4D56-B2BA-302258D529A0}" destId="{97E0DDF3-FE0A-4C6E-A272-005CA4B8F4A7}" srcOrd="5" destOrd="0" presId="urn:microsoft.com/office/officeart/2005/8/layout/hList1"/>
    <dgm:cxn modelId="{BB78535E-F8D6-4075-A457-E53CDFC0F373}" type="presParOf" srcId="{735709F6-7C2B-4D56-B2BA-302258D529A0}" destId="{00FFA380-17E7-4D6B-8522-491B8A70E555}" srcOrd="6" destOrd="0" presId="urn:microsoft.com/office/officeart/2005/8/layout/hList1"/>
    <dgm:cxn modelId="{4A1D2C4B-2390-4BB9-8122-0A4BEC70B877}" type="presParOf" srcId="{00FFA380-17E7-4D6B-8522-491B8A70E555}" destId="{06CA8E5F-7C3F-4923-B8E0-9B7974A2E09A}" srcOrd="0" destOrd="0" presId="urn:microsoft.com/office/officeart/2005/8/layout/hList1"/>
    <dgm:cxn modelId="{3D0A5C32-480D-4086-A33D-251366504734}" type="presParOf" srcId="{00FFA380-17E7-4D6B-8522-491B8A70E555}" destId="{F2DC3790-3755-4D80-B0C2-0DE8814C68A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2D362A-A05F-45A5-A7F9-743CB407095A}">
      <dsp:nvSpPr>
        <dsp:cNvPr id="0" name=""/>
        <dsp:cNvSpPr/>
      </dsp:nvSpPr>
      <dsp:spPr>
        <a:xfrm>
          <a:off x="3576" y="1369893"/>
          <a:ext cx="2565698" cy="8781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592" tIns="166624" rIns="291592" bIns="166624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100" kern="1200" dirty="0"/>
            <a:t>Dia 1</a:t>
          </a:r>
        </a:p>
      </dsp:txBody>
      <dsp:txXfrm>
        <a:off x="3576" y="1369893"/>
        <a:ext cx="2565698" cy="878160"/>
      </dsp:txXfrm>
    </dsp:sp>
    <dsp:sp modelId="{A9141524-5BB3-48CA-9FAF-F232E119B072}">
      <dsp:nvSpPr>
        <dsp:cNvPr id="0" name=""/>
        <dsp:cNvSpPr/>
      </dsp:nvSpPr>
      <dsp:spPr>
        <a:xfrm>
          <a:off x="8461" y="2248053"/>
          <a:ext cx="2555928" cy="18007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kern="1200" dirty="0" err="1"/>
            <a:t>NestJS</a:t>
          </a:r>
          <a:endParaRPr lang="pt-BR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kern="1200" dirty="0"/>
            <a:t>Rotas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kern="1200" dirty="0"/>
            <a:t>Validações</a:t>
          </a:r>
        </a:p>
      </dsp:txBody>
      <dsp:txXfrm>
        <a:off x="8461" y="2248053"/>
        <a:ext cx="2555928" cy="1800720"/>
      </dsp:txXfrm>
    </dsp:sp>
    <dsp:sp modelId="{E7121BAC-1145-439E-9D2F-21D02394AD71}">
      <dsp:nvSpPr>
        <dsp:cNvPr id="0" name=""/>
        <dsp:cNvSpPr/>
      </dsp:nvSpPr>
      <dsp:spPr>
        <a:xfrm>
          <a:off x="2876630" y="1369893"/>
          <a:ext cx="2195400" cy="8781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592" tIns="166624" rIns="291592" bIns="166624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100" kern="1200" dirty="0"/>
            <a:t>Dia 2</a:t>
          </a:r>
        </a:p>
      </dsp:txBody>
      <dsp:txXfrm>
        <a:off x="2876630" y="1369893"/>
        <a:ext cx="2195400" cy="878160"/>
      </dsp:txXfrm>
    </dsp:sp>
    <dsp:sp modelId="{BF314281-C660-40AB-BBEE-C8211BA91995}">
      <dsp:nvSpPr>
        <dsp:cNvPr id="0" name=""/>
        <dsp:cNvSpPr/>
      </dsp:nvSpPr>
      <dsp:spPr>
        <a:xfrm>
          <a:off x="2876630" y="2248053"/>
          <a:ext cx="2195400" cy="18007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kern="1200" dirty="0"/>
            <a:t>Banco de Dados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kern="1200" dirty="0"/>
            <a:t>Prisma</a:t>
          </a:r>
        </a:p>
      </dsp:txBody>
      <dsp:txXfrm>
        <a:off x="2876630" y="2248053"/>
        <a:ext cx="2195400" cy="1800720"/>
      </dsp:txXfrm>
    </dsp:sp>
    <dsp:sp modelId="{D735EB1D-A509-407D-B1E8-5FE23B344BA0}">
      <dsp:nvSpPr>
        <dsp:cNvPr id="0" name=""/>
        <dsp:cNvSpPr/>
      </dsp:nvSpPr>
      <dsp:spPr>
        <a:xfrm>
          <a:off x="5379387" y="1369893"/>
          <a:ext cx="2195400" cy="8781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592" tIns="166624" rIns="291592" bIns="166624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100" kern="1200" dirty="0"/>
            <a:t>Dia 3</a:t>
          </a:r>
        </a:p>
      </dsp:txBody>
      <dsp:txXfrm>
        <a:off x="5379387" y="1369893"/>
        <a:ext cx="2195400" cy="878160"/>
      </dsp:txXfrm>
    </dsp:sp>
    <dsp:sp modelId="{33A0C314-5EB7-4E98-BE9E-6CEB274BC566}">
      <dsp:nvSpPr>
        <dsp:cNvPr id="0" name=""/>
        <dsp:cNvSpPr/>
      </dsp:nvSpPr>
      <dsp:spPr>
        <a:xfrm>
          <a:off x="5379387" y="2248053"/>
          <a:ext cx="2195400" cy="18007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dirty="0"/>
            <a:t>Next.js</a:t>
          </a:r>
          <a:endParaRPr lang="pt-BR" sz="12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dirty="0"/>
            <a:t>Criando Telas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BR" sz="1200" kern="1200" dirty="0"/>
        </a:p>
      </dsp:txBody>
      <dsp:txXfrm>
        <a:off x="5379387" y="2248053"/>
        <a:ext cx="2195400" cy="1800720"/>
      </dsp:txXfrm>
    </dsp:sp>
    <dsp:sp modelId="{06CA8E5F-7C3F-4923-B8E0-9B7974A2E09A}">
      <dsp:nvSpPr>
        <dsp:cNvPr id="0" name=""/>
        <dsp:cNvSpPr/>
      </dsp:nvSpPr>
      <dsp:spPr>
        <a:xfrm>
          <a:off x="7882143" y="1369893"/>
          <a:ext cx="2195400" cy="8781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592" tIns="166624" rIns="291592" bIns="166624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100" kern="1200" dirty="0"/>
            <a:t>Dia 4</a:t>
          </a:r>
        </a:p>
      </dsp:txBody>
      <dsp:txXfrm>
        <a:off x="7882143" y="1369893"/>
        <a:ext cx="2195400" cy="878160"/>
      </dsp:txXfrm>
    </dsp:sp>
    <dsp:sp modelId="{F2DC3790-3755-4D80-B0C2-0DE8814C68A8}">
      <dsp:nvSpPr>
        <dsp:cNvPr id="0" name=""/>
        <dsp:cNvSpPr/>
      </dsp:nvSpPr>
      <dsp:spPr>
        <a:xfrm>
          <a:off x="7882143" y="2248053"/>
          <a:ext cx="2195400" cy="18007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dirty="0"/>
            <a:t>Integrando os serviços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dirty="0"/>
            <a:t>(unindo </a:t>
          </a:r>
          <a:r>
            <a:rPr lang="pt-BR" sz="1600" kern="1200" dirty="0" err="1"/>
            <a:t>back</a:t>
          </a:r>
          <a:r>
            <a:rPr lang="pt-BR" sz="1600" kern="1200" dirty="0"/>
            <a:t> e front)</a:t>
          </a:r>
        </a:p>
      </dsp:txBody>
      <dsp:txXfrm>
        <a:off x="7882143" y="2248053"/>
        <a:ext cx="2195400" cy="18007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4E44B-C3C0-4A78-BB99-E15763C34800}" type="datetimeFigureOut">
              <a:rPr lang="pt-BR" smtClean="0"/>
              <a:t>12/01/2023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1E035E-EAC4-4937-B6D0-44E6ADC794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0440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1E035E-EAC4-4937-B6D0-44E6ADC794BD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73012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1E035E-EAC4-4937-B6D0-44E6ADC794BD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10796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1E035E-EAC4-4937-B6D0-44E6ADC794BD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16592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1E035E-EAC4-4937-B6D0-44E6ADC794BD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05102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1E035E-EAC4-4937-B6D0-44E6ADC794BD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07492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1E035E-EAC4-4937-B6D0-44E6ADC794BD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22718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1E035E-EAC4-4937-B6D0-44E6ADC794BD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41342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1E035E-EAC4-4937-B6D0-44E6ADC794BD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30309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1E035E-EAC4-4937-B6D0-44E6ADC794BD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58470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1E035E-EAC4-4937-B6D0-44E6ADC794BD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81635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1E035E-EAC4-4937-B6D0-44E6ADC794BD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8398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1E035E-EAC4-4937-B6D0-44E6ADC794BD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52395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1E035E-EAC4-4937-B6D0-44E6ADC794BD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51700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1E035E-EAC4-4937-B6D0-44E6ADC794BD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95263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1E035E-EAC4-4937-B6D0-44E6ADC794BD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6749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1E035E-EAC4-4937-B6D0-44E6ADC794BD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69149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1E035E-EAC4-4937-B6D0-44E6ADC794BD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64463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1E035E-EAC4-4937-B6D0-44E6ADC794BD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57123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1E035E-EAC4-4937-B6D0-44E6ADC794BD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752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4" name="Retângulo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5" name="Retângulo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6" name="Retângulo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7" name="Retângulo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0" name="Retângulo de cantos arredondados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1" name="Retângulo de cantos arredondados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7" name="Retângulo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tângulo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tângulo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tângulo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609600" y="2401888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8940800" y="4206240"/>
            <a:ext cx="1280160" cy="457200"/>
          </a:xfrm>
        </p:spPr>
        <p:txBody>
          <a:bodyPr/>
          <a:lstStyle/>
          <a:p>
            <a:fld id="{2E700DB3-DBF0-4086-B675-117E7A9610B8}" type="datetimeFigureOut">
              <a:rPr lang="pt-BR" smtClean="0"/>
              <a:t>12/01/2023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7213600" y="4205288"/>
            <a:ext cx="172720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12/01/2023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042400" y="1143000"/>
            <a:ext cx="2540000" cy="5486400"/>
          </a:xfrm>
        </p:spPr>
        <p:txBody>
          <a:bodyPr vert="eaVert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1143000"/>
            <a:ext cx="8331200" cy="5486400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12/01/2023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12/01/2023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084" y="1981201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12/01/2023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12/01/2023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26" name="Espaço Reservado para Data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E700DB3-DBF0-4086-B675-117E7A9610B8}" type="datetimeFigureOut">
              <a:rPr lang="pt-BR" smtClean="0"/>
              <a:t>12/01/2023</a:t>
            </a:fld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28" name="Espaço Reservado para Rodapé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2E700DB3-DBF0-4086-B675-117E7A9610B8}" type="datetimeFigureOut">
              <a:rPr lang="pt-BR" smtClean="0"/>
              <a:t>12/01/2023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12/01/2023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12/01/2023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12/01/2023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ângulo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9" name="Retângulo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0" name="Retângulo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1" name="Retângulo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2" name="Retângulo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3" name="Retângulo de cantos arredondados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4" name="Retângulo de cantos arredondados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5" name="Retângulo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Retângulo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Retângulo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8" name="Retângulo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9" name="Retângulo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40" name="Retângulo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12/01/2023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95400" y="1412777"/>
            <a:ext cx="9649072" cy="2187674"/>
          </a:xfrm>
        </p:spPr>
        <p:txBody>
          <a:bodyPr>
            <a:noAutofit/>
          </a:bodyPr>
          <a:lstStyle/>
          <a:p>
            <a:r>
              <a:rPr lang="pt-BR" sz="4800"/>
              <a:t>Aula Férias</a:t>
            </a:r>
            <a:br>
              <a:rPr lang="pt-BR" sz="4800" dirty="0"/>
            </a:br>
            <a:r>
              <a:rPr lang="pt-BR" sz="4800" dirty="0"/>
              <a:t>Dia 2 – Prisma</a:t>
            </a:r>
            <a:endParaRPr lang="pt-BR" sz="24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207568" y="5301208"/>
            <a:ext cx="6400800" cy="1104528"/>
          </a:xfrm>
        </p:spPr>
        <p:txBody>
          <a:bodyPr/>
          <a:lstStyle/>
          <a:p>
            <a:pPr algn="l"/>
            <a:r>
              <a:rPr lang="pt-BR" dirty="0"/>
              <a:t>Professor: Carlos Alberto</a:t>
            </a:r>
          </a:p>
          <a:p>
            <a:pPr algn="l"/>
            <a:r>
              <a:rPr lang="pt-BR" dirty="0" err="1"/>
              <a:t>Email</a:t>
            </a:r>
            <a:r>
              <a:rPr lang="pt-BR" dirty="0"/>
              <a:t>: carloswgama@gmail.com</a:t>
            </a:r>
          </a:p>
        </p:txBody>
      </p:sp>
      <p:pic>
        <p:nvPicPr>
          <p:cNvPr id="1026" name="Picture 2" descr="Prisma | Next-generation ORM for Node.js &amp; TypeScript">
            <a:extLst>
              <a:ext uri="{FF2B5EF4-FFF2-40B4-BE49-F238E27FC236}">
                <a16:creationId xmlns:a16="http://schemas.microsoft.com/office/drawing/2014/main" id="{A4D4134D-ABCB-0BDA-3B8A-06CE76CB6A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240" y="5157192"/>
            <a:ext cx="237172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4800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EE92EA-FFE1-303F-4D39-32E96EBB3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76" y="2249424"/>
            <a:ext cx="11305256" cy="4608576"/>
          </a:xfrm>
        </p:spPr>
        <p:txBody>
          <a:bodyPr>
            <a:normAutofit/>
          </a:bodyPr>
          <a:lstStyle/>
          <a:p>
            <a:pPr algn="just"/>
            <a:r>
              <a:rPr lang="pt-BR" sz="1900" dirty="0"/>
              <a:t>Também podemos criar chaves estrangeiras: 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4EA88E4-980B-8D44-9435-4AB03B7A0E8A}"/>
              </a:ext>
            </a:extLst>
          </p:cNvPr>
          <p:cNvSpPr txBox="1"/>
          <p:nvPr/>
        </p:nvSpPr>
        <p:spPr>
          <a:xfrm>
            <a:off x="335360" y="2708920"/>
            <a:ext cx="4248472" cy="1754326"/>
          </a:xfrm>
          <a:prstGeom prst="rect">
            <a:avLst/>
          </a:prstGeom>
          <a:solidFill>
            <a:schemeClr val="lt1"/>
          </a:solidFill>
          <a:ln w="19050" cap="flat" cmpd="sng" algn="ctr">
            <a:solidFill>
              <a:schemeClr val="dk1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dirty="0">
                <a:latin typeface="Bahnschrift" panose="020B0502040204020203" pitchFamily="34" charset="0"/>
              </a:rPr>
              <a:t>model </a:t>
            </a:r>
            <a:r>
              <a:rPr lang="pt-BR" dirty="0" err="1">
                <a:latin typeface="Bahnschrift" panose="020B0502040204020203" pitchFamily="34" charset="0"/>
              </a:rPr>
              <a:t>Usuario</a:t>
            </a:r>
            <a:r>
              <a:rPr lang="pt-BR" dirty="0">
                <a:latin typeface="Bahnschrift" panose="020B0502040204020203" pitchFamily="34" charset="0"/>
              </a:rPr>
              <a:t> {</a:t>
            </a:r>
          </a:p>
          <a:p>
            <a:r>
              <a:rPr lang="pt-BR" dirty="0">
                <a:latin typeface="Bahnschrift" panose="020B0502040204020203" pitchFamily="34" charset="0"/>
              </a:rPr>
              <a:t>  id </a:t>
            </a:r>
            <a:r>
              <a:rPr lang="pt-BR" dirty="0" err="1">
                <a:latin typeface="Bahnschrift" panose="020B0502040204020203" pitchFamily="34" charset="0"/>
              </a:rPr>
              <a:t>Int</a:t>
            </a:r>
            <a:r>
              <a:rPr lang="pt-BR" dirty="0">
                <a:latin typeface="Bahnschrift" panose="020B0502040204020203" pitchFamily="34" charset="0"/>
              </a:rPr>
              <a:t> @id @default(autoincrement())</a:t>
            </a:r>
          </a:p>
          <a:p>
            <a:r>
              <a:rPr lang="pt-BR" dirty="0">
                <a:latin typeface="Bahnschrift" panose="020B0502040204020203" pitchFamily="34" charset="0"/>
              </a:rPr>
              <a:t>  nome </a:t>
            </a:r>
            <a:r>
              <a:rPr lang="pt-BR" dirty="0" err="1">
                <a:latin typeface="Bahnschrift" panose="020B0502040204020203" pitchFamily="34" charset="0"/>
              </a:rPr>
              <a:t>String</a:t>
            </a:r>
            <a:endParaRPr lang="pt-BR" dirty="0">
              <a:latin typeface="Bahnschrift" panose="020B0502040204020203" pitchFamily="34" charset="0"/>
            </a:endParaRPr>
          </a:p>
          <a:p>
            <a:r>
              <a:rPr lang="pt-BR" dirty="0">
                <a:latin typeface="Bahnschrift" panose="020B0502040204020203" pitchFamily="34" charset="0"/>
              </a:rPr>
              <a:t>  </a:t>
            </a:r>
            <a:r>
              <a:rPr lang="pt-BR" dirty="0" err="1">
                <a:latin typeface="Bahnschrift" panose="020B0502040204020203" pitchFamily="34" charset="0"/>
              </a:rPr>
              <a:t>email</a:t>
            </a:r>
            <a:r>
              <a:rPr lang="pt-BR" dirty="0">
                <a:latin typeface="Bahnschrift" panose="020B0502040204020203" pitchFamily="34" charset="0"/>
              </a:rPr>
              <a:t> </a:t>
            </a:r>
            <a:r>
              <a:rPr lang="pt-BR" dirty="0" err="1">
                <a:latin typeface="Bahnschrift" panose="020B0502040204020203" pitchFamily="34" charset="0"/>
              </a:rPr>
              <a:t>String</a:t>
            </a:r>
            <a:r>
              <a:rPr lang="pt-BR" dirty="0">
                <a:latin typeface="Bahnschrift" panose="020B0502040204020203" pitchFamily="34" charset="0"/>
              </a:rPr>
              <a:t> @unique</a:t>
            </a:r>
          </a:p>
          <a:p>
            <a:r>
              <a:rPr lang="pt-BR" dirty="0">
                <a:latin typeface="Bahnschrift" panose="020B0502040204020203" pitchFamily="34" charset="0"/>
              </a:rPr>
              <a:t>  telefones Telefone[]</a:t>
            </a:r>
          </a:p>
          <a:p>
            <a:r>
              <a:rPr lang="pt-BR" dirty="0">
                <a:latin typeface="Bahnschrift" panose="020B0502040204020203" pitchFamily="34" charset="0"/>
              </a:rPr>
              <a:t>}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61DFD96F-F1C5-DD78-87C9-0FF1B7D08B35}"/>
              </a:ext>
            </a:extLst>
          </p:cNvPr>
          <p:cNvSpPr txBox="1"/>
          <p:nvPr/>
        </p:nvSpPr>
        <p:spPr>
          <a:xfrm>
            <a:off x="5087888" y="3861048"/>
            <a:ext cx="6768752" cy="1754326"/>
          </a:xfrm>
          <a:prstGeom prst="rect">
            <a:avLst/>
          </a:prstGeom>
          <a:solidFill>
            <a:schemeClr val="lt1"/>
          </a:solidFill>
          <a:ln w="19050" cap="flat" cmpd="sng" algn="ctr">
            <a:solidFill>
              <a:schemeClr val="dk1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dirty="0">
                <a:latin typeface="Bahnschrift" panose="020B0502040204020203" pitchFamily="34" charset="0"/>
              </a:rPr>
              <a:t>model Telefone {</a:t>
            </a:r>
          </a:p>
          <a:p>
            <a:r>
              <a:rPr lang="pt-BR" dirty="0">
                <a:latin typeface="Bahnschrift" panose="020B0502040204020203" pitchFamily="34" charset="0"/>
              </a:rPr>
              <a:t>  id </a:t>
            </a:r>
            <a:r>
              <a:rPr lang="pt-BR" dirty="0" err="1">
                <a:latin typeface="Bahnschrift" panose="020B0502040204020203" pitchFamily="34" charset="0"/>
              </a:rPr>
              <a:t>Int</a:t>
            </a:r>
            <a:r>
              <a:rPr lang="pt-BR" dirty="0">
                <a:latin typeface="Bahnschrift" panose="020B0502040204020203" pitchFamily="34" charset="0"/>
              </a:rPr>
              <a:t> @id @default(autoincrement())</a:t>
            </a:r>
          </a:p>
          <a:p>
            <a:r>
              <a:rPr lang="pt-BR" dirty="0">
                <a:latin typeface="Bahnschrift" panose="020B0502040204020203" pitchFamily="34" charset="0"/>
              </a:rPr>
              <a:t>  numero </a:t>
            </a:r>
            <a:r>
              <a:rPr lang="pt-BR" dirty="0" err="1">
                <a:latin typeface="Bahnschrift" panose="020B0502040204020203" pitchFamily="34" charset="0"/>
              </a:rPr>
              <a:t>String</a:t>
            </a:r>
            <a:endParaRPr lang="pt-BR" dirty="0">
              <a:latin typeface="Bahnschrift" panose="020B0502040204020203" pitchFamily="34" charset="0"/>
            </a:endParaRPr>
          </a:p>
          <a:p>
            <a:r>
              <a:rPr lang="pt-BR" dirty="0">
                <a:latin typeface="Bahnschrift" panose="020B0502040204020203" pitchFamily="34" charset="0"/>
              </a:rPr>
              <a:t>  </a:t>
            </a:r>
            <a:r>
              <a:rPr lang="pt-BR" dirty="0" err="1">
                <a:latin typeface="Bahnschrift" panose="020B0502040204020203" pitchFamily="34" charset="0"/>
              </a:rPr>
              <a:t>usuarioID</a:t>
            </a:r>
            <a:r>
              <a:rPr lang="pt-BR" dirty="0">
                <a:latin typeface="Bahnschrift" panose="020B0502040204020203" pitchFamily="34" charset="0"/>
              </a:rPr>
              <a:t> </a:t>
            </a:r>
            <a:r>
              <a:rPr lang="pt-BR" dirty="0" err="1">
                <a:latin typeface="Bahnschrift" panose="020B0502040204020203" pitchFamily="34" charset="0"/>
              </a:rPr>
              <a:t>Int</a:t>
            </a:r>
            <a:endParaRPr lang="pt-BR" dirty="0">
              <a:latin typeface="Bahnschrift" panose="020B0502040204020203" pitchFamily="34" charset="0"/>
            </a:endParaRPr>
          </a:p>
          <a:p>
            <a:r>
              <a:rPr lang="pt-BR" dirty="0">
                <a:latin typeface="Bahnschrift" panose="020B0502040204020203" pitchFamily="34" charset="0"/>
              </a:rPr>
              <a:t>  </a:t>
            </a:r>
            <a:r>
              <a:rPr lang="pt-BR" dirty="0" err="1">
                <a:latin typeface="Bahnschrift" panose="020B0502040204020203" pitchFamily="34" charset="0"/>
              </a:rPr>
              <a:t>usuario</a:t>
            </a:r>
            <a:r>
              <a:rPr lang="pt-BR" dirty="0">
                <a:latin typeface="Bahnschrift" panose="020B0502040204020203" pitchFamily="34" charset="0"/>
              </a:rPr>
              <a:t> </a:t>
            </a:r>
            <a:r>
              <a:rPr lang="pt-BR" dirty="0" err="1">
                <a:latin typeface="Bahnschrift" panose="020B0502040204020203" pitchFamily="34" charset="0"/>
              </a:rPr>
              <a:t>Usuario</a:t>
            </a:r>
            <a:r>
              <a:rPr lang="pt-BR" dirty="0">
                <a:latin typeface="Bahnschrift" panose="020B0502040204020203" pitchFamily="34" charset="0"/>
              </a:rPr>
              <a:t> @relation(fields: [</a:t>
            </a:r>
            <a:r>
              <a:rPr lang="pt-BR" dirty="0" err="1">
                <a:latin typeface="Bahnschrift" panose="020B0502040204020203" pitchFamily="34" charset="0"/>
              </a:rPr>
              <a:t>usuarioID</a:t>
            </a:r>
            <a:r>
              <a:rPr lang="pt-BR" dirty="0">
                <a:latin typeface="Bahnschrift" panose="020B0502040204020203" pitchFamily="34" charset="0"/>
              </a:rPr>
              <a:t>], </a:t>
            </a:r>
            <a:r>
              <a:rPr lang="pt-BR" dirty="0" err="1">
                <a:latin typeface="Bahnschrift" panose="020B0502040204020203" pitchFamily="34" charset="0"/>
              </a:rPr>
              <a:t>references</a:t>
            </a:r>
            <a:r>
              <a:rPr lang="pt-BR" dirty="0">
                <a:latin typeface="Bahnschrift" panose="020B0502040204020203" pitchFamily="34" charset="0"/>
              </a:rPr>
              <a:t>: [id])</a:t>
            </a:r>
          </a:p>
          <a:p>
            <a:r>
              <a:rPr lang="pt-BR" dirty="0">
                <a:latin typeface="Bahnschrift" panose="020B0502040204020203" pitchFamily="34" charset="0"/>
              </a:rPr>
              <a:t>}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056A8D2A-DE10-ED0B-2F60-E5973FEC1590}"/>
              </a:ext>
            </a:extLst>
          </p:cNvPr>
          <p:cNvSpPr/>
          <p:nvPr/>
        </p:nvSpPr>
        <p:spPr>
          <a:xfrm>
            <a:off x="5159896" y="4738211"/>
            <a:ext cx="6552728" cy="635005"/>
          </a:xfrm>
          <a:prstGeom prst="roundRect">
            <a:avLst/>
          </a:prstGeom>
          <a:noFill/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7" name="Conector: Angulado 26">
            <a:extLst>
              <a:ext uri="{FF2B5EF4-FFF2-40B4-BE49-F238E27FC236}">
                <a16:creationId xmlns:a16="http://schemas.microsoft.com/office/drawing/2014/main" id="{CBECD828-DE48-FCA9-98B2-3B5C4845D228}"/>
              </a:ext>
            </a:extLst>
          </p:cNvPr>
          <p:cNvCxnSpPr>
            <a:stCxn id="22" idx="1"/>
            <a:endCxn id="7" idx="2"/>
          </p:cNvCxnSpPr>
          <p:nvPr/>
        </p:nvCxnSpPr>
        <p:spPr>
          <a:xfrm rot="10800000">
            <a:off x="2459596" y="4463246"/>
            <a:ext cx="2700300" cy="59246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730A928C-4FC3-1BDA-0C88-ABF40B4D96D1}"/>
              </a:ext>
            </a:extLst>
          </p:cNvPr>
          <p:cNvSpPr txBox="1"/>
          <p:nvPr/>
        </p:nvSpPr>
        <p:spPr>
          <a:xfrm>
            <a:off x="623392" y="5750870"/>
            <a:ext cx="11020966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1600" dirty="0"/>
              <a:t>Cria a chave estrangeira referenciando a entidade forte (principal)</a:t>
            </a:r>
          </a:p>
          <a:p>
            <a:r>
              <a:rPr lang="pt-BR" sz="1600" dirty="0"/>
              <a:t>@relation(Fields: [campos dessa tabela que referencial a outra], </a:t>
            </a:r>
            <a:r>
              <a:rPr lang="pt-BR" sz="1600" dirty="0" err="1"/>
              <a:t>references</a:t>
            </a:r>
            <a:r>
              <a:rPr lang="pt-BR" sz="1600" dirty="0"/>
              <a:t>: [campos referenciados da tabela principal])</a:t>
            </a:r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B63FA1AF-1035-7B8B-1669-2FFA1E699E70}"/>
              </a:ext>
            </a:extLst>
          </p:cNvPr>
          <p:cNvSpPr/>
          <p:nvPr/>
        </p:nvSpPr>
        <p:spPr>
          <a:xfrm>
            <a:off x="479376" y="3861047"/>
            <a:ext cx="2304256" cy="327233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0" name="Conector: Angulado 29">
            <a:extLst>
              <a:ext uri="{FF2B5EF4-FFF2-40B4-BE49-F238E27FC236}">
                <a16:creationId xmlns:a16="http://schemas.microsoft.com/office/drawing/2014/main" id="{130400B6-F521-0534-BED7-A9FD990BA8BF}"/>
              </a:ext>
            </a:extLst>
          </p:cNvPr>
          <p:cNvCxnSpPr>
            <a:cxnSpLocks/>
            <a:stCxn id="29" idx="3"/>
            <a:endCxn id="21" idx="0"/>
          </p:cNvCxnSpPr>
          <p:nvPr/>
        </p:nvCxnSpPr>
        <p:spPr>
          <a:xfrm flipV="1">
            <a:off x="2783632" y="3861048"/>
            <a:ext cx="5688632" cy="163616"/>
          </a:xfrm>
          <a:prstGeom prst="bentConnector4">
            <a:avLst>
              <a:gd name="adj1" fmla="val 20253"/>
              <a:gd name="adj2" fmla="val 23971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3F4E4EA8-E392-E0E8-0F1E-D7C51DCCC40C}"/>
              </a:ext>
            </a:extLst>
          </p:cNvPr>
          <p:cNvSpPr txBox="1"/>
          <p:nvPr/>
        </p:nvSpPr>
        <p:spPr>
          <a:xfrm>
            <a:off x="4727848" y="2682473"/>
            <a:ext cx="7039363" cy="830997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600" dirty="0"/>
              <a:t>Opcionalmente, a tabela principal pode referenciar a fraca, apenas criando o tipo com o nome do modelo. </a:t>
            </a:r>
            <a:br>
              <a:rPr lang="pt-BR" sz="1600" dirty="0"/>
            </a:br>
            <a:r>
              <a:rPr lang="pt-BR" sz="1600" dirty="0"/>
              <a:t>Isso servirá para fazer os </a:t>
            </a:r>
            <a:r>
              <a:rPr lang="pt-BR" sz="1600" dirty="0" err="1"/>
              <a:t>joins</a:t>
            </a:r>
            <a:r>
              <a:rPr lang="pt-BR" sz="1600" dirty="0"/>
              <a:t> entre as duas tabelas. </a:t>
            </a:r>
          </a:p>
        </p:txBody>
      </p:sp>
      <p:sp>
        <p:nvSpPr>
          <p:cNvPr id="39" name="Título 1">
            <a:extLst>
              <a:ext uri="{FF2B5EF4-FFF2-40B4-BE49-F238E27FC236}">
                <a16:creationId xmlns:a16="http://schemas.microsoft.com/office/drawing/2014/main" id="{D2843391-A624-372B-7956-39A6CB323835}"/>
              </a:ext>
            </a:extLst>
          </p:cNvPr>
          <p:cNvSpPr txBox="1">
            <a:spLocks/>
          </p:cNvSpPr>
          <p:nvPr/>
        </p:nvSpPr>
        <p:spPr>
          <a:xfrm>
            <a:off x="794411" y="762054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/>
              <a:t>Prisma – Criando tabelas</a:t>
            </a:r>
            <a:endParaRPr lang="pt-BR" dirty="0"/>
          </a:p>
        </p:txBody>
      </p:sp>
      <p:pic>
        <p:nvPicPr>
          <p:cNvPr id="40" name="Picture 2" descr="Prisma | Next-generation ORM for Node.js &amp; TypeScript">
            <a:extLst>
              <a:ext uri="{FF2B5EF4-FFF2-40B4-BE49-F238E27FC236}">
                <a16:creationId xmlns:a16="http://schemas.microsoft.com/office/drawing/2014/main" id="{DE40FC02-7FFA-0F49-37B8-200B6B306F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9365" y="876091"/>
            <a:ext cx="1959168" cy="62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6361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8" grpId="0" animBg="1"/>
      <p:bldP spid="29" grpId="0" animBg="1"/>
      <p:bldP spid="3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EE92EA-FFE1-303F-4D39-32E96EBB3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76" y="2249424"/>
            <a:ext cx="11305256" cy="4608576"/>
          </a:xfrm>
        </p:spPr>
        <p:txBody>
          <a:bodyPr>
            <a:normAutofit/>
          </a:bodyPr>
          <a:lstStyle/>
          <a:p>
            <a:pPr algn="just"/>
            <a:r>
              <a:rPr lang="pt-BR" sz="1900" dirty="0"/>
              <a:t>Vamos criar nossas entidades: </a:t>
            </a:r>
          </a:p>
          <a:p>
            <a:pPr lvl="1" algn="just"/>
            <a:r>
              <a:rPr lang="pt-BR" sz="1800" dirty="0"/>
              <a:t>anime</a:t>
            </a:r>
          </a:p>
          <a:p>
            <a:pPr lvl="2" algn="just"/>
            <a:r>
              <a:rPr lang="pt-BR" sz="1700" dirty="0"/>
              <a:t>id (</a:t>
            </a:r>
            <a:r>
              <a:rPr lang="pt-BR" sz="1700" dirty="0" err="1"/>
              <a:t>Int</a:t>
            </a:r>
            <a:r>
              <a:rPr lang="pt-BR" sz="1700" dirty="0"/>
              <a:t> e </a:t>
            </a:r>
            <a:r>
              <a:rPr lang="pt-BR" sz="1700" dirty="0" err="1"/>
              <a:t>autoincrementável</a:t>
            </a:r>
            <a:r>
              <a:rPr lang="pt-BR" sz="1700" dirty="0"/>
              <a:t>)</a:t>
            </a:r>
          </a:p>
          <a:p>
            <a:pPr lvl="2" algn="just"/>
            <a:r>
              <a:rPr lang="pt-BR" sz="1700" dirty="0"/>
              <a:t>Titulo (</a:t>
            </a:r>
            <a:r>
              <a:rPr lang="pt-BR" sz="1700" dirty="0" err="1"/>
              <a:t>String</a:t>
            </a:r>
            <a:r>
              <a:rPr lang="pt-BR" sz="1700" dirty="0"/>
              <a:t>)</a:t>
            </a:r>
          </a:p>
          <a:p>
            <a:pPr lvl="2" algn="just"/>
            <a:r>
              <a:rPr lang="pt-BR" sz="1700" dirty="0" err="1"/>
              <a:t>url</a:t>
            </a:r>
            <a:r>
              <a:rPr lang="pt-BR" sz="1700" dirty="0"/>
              <a:t> (</a:t>
            </a:r>
            <a:r>
              <a:rPr lang="pt-BR" sz="1700" dirty="0" err="1"/>
              <a:t>String</a:t>
            </a:r>
            <a:r>
              <a:rPr lang="pt-BR" sz="1700" dirty="0"/>
              <a:t>)</a:t>
            </a:r>
          </a:p>
          <a:p>
            <a:pPr lvl="2" algn="just"/>
            <a:r>
              <a:rPr lang="pt-BR" sz="1700" dirty="0" err="1"/>
              <a:t>votacoes</a:t>
            </a:r>
            <a:r>
              <a:rPr lang="pt-BR" sz="1700" dirty="0"/>
              <a:t> (</a:t>
            </a:r>
            <a:r>
              <a:rPr lang="pt-BR" sz="1700" dirty="0" err="1"/>
              <a:t>Votacao</a:t>
            </a:r>
            <a:r>
              <a:rPr lang="pt-BR" sz="1700" dirty="0"/>
              <a:t>)</a:t>
            </a:r>
          </a:p>
          <a:p>
            <a:pPr algn="just"/>
            <a:endParaRPr lang="pt-BR" sz="1900" dirty="0"/>
          </a:p>
          <a:p>
            <a:pPr lvl="1" algn="just"/>
            <a:r>
              <a:rPr lang="pt-BR" sz="1800" dirty="0" err="1"/>
              <a:t>votacao</a:t>
            </a:r>
            <a:endParaRPr lang="pt-BR" sz="1800" dirty="0"/>
          </a:p>
          <a:p>
            <a:pPr lvl="2" algn="just"/>
            <a:r>
              <a:rPr lang="pt-BR" sz="1700" dirty="0"/>
              <a:t>id (</a:t>
            </a:r>
            <a:r>
              <a:rPr lang="pt-BR" sz="1700" dirty="0" err="1"/>
              <a:t>Int</a:t>
            </a:r>
            <a:r>
              <a:rPr lang="pt-BR" sz="1700" dirty="0"/>
              <a:t> e </a:t>
            </a:r>
            <a:r>
              <a:rPr lang="pt-BR" sz="1700" dirty="0" err="1"/>
              <a:t>autoincrementável</a:t>
            </a:r>
            <a:r>
              <a:rPr lang="pt-BR" sz="1700" dirty="0"/>
              <a:t>)</a:t>
            </a:r>
          </a:p>
          <a:p>
            <a:pPr lvl="2" algn="just"/>
            <a:r>
              <a:rPr lang="pt-BR" sz="1700" dirty="0"/>
              <a:t>Email (</a:t>
            </a:r>
            <a:r>
              <a:rPr lang="pt-BR" sz="1700" dirty="0" err="1"/>
              <a:t>String</a:t>
            </a:r>
            <a:r>
              <a:rPr lang="pt-BR" sz="1700" dirty="0"/>
              <a:t> e único)</a:t>
            </a:r>
          </a:p>
          <a:p>
            <a:pPr lvl="2" algn="just"/>
            <a:r>
              <a:rPr lang="pt-BR" sz="1700" dirty="0" err="1"/>
              <a:t>animeID</a:t>
            </a:r>
            <a:r>
              <a:rPr lang="pt-BR" sz="1700" dirty="0"/>
              <a:t> (</a:t>
            </a:r>
            <a:r>
              <a:rPr lang="pt-BR" sz="1700" dirty="0" err="1"/>
              <a:t>Int</a:t>
            </a:r>
            <a:r>
              <a:rPr lang="pt-BR" sz="1700" dirty="0"/>
              <a:t>)</a:t>
            </a:r>
          </a:p>
          <a:p>
            <a:pPr lvl="2" algn="just"/>
            <a:r>
              <a:rPr lang="pt-BR" sz="1700" dirty="0"/>
              <a:t>anime (Referencia anime)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5AA5A40-56E5-AB13-42A2-C32E18A8B906}"/>
              </a:ext>
            </a:extLst>
          </p:cNvPr>
          <p:cNvSpPr txBox="1"/>
          <p:nvPr/>
        </p:nvSpPr>
        <p:spPr>
          <a:xfrm>
            <a:off x="5375920" y="2348880"/>
            <a:ext cx="6408712" cy="3693319"/>
          </a:xfrm>
          <a:prstGeom prst="rect">
            <a:avLst/>
          </a:prstGeom>
          <a:solidFill>
            <a:schemeClr val="lt1"/>
          </a:solidFill>
          <a:ln w="19050" cap="flat" cmpd="sng" algn="ctr">
            <a:solidFill>
              <a:schemeClr val="dk1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dirty="0">
                <a:latin typeface="Bahnschrift" panose="020B0502040204020203" pitchFamily="34" charset="0"/>
              </a:rPr>
              <a:t>model Anime {</a:t>
            </a:r>
          </a:p>
          <a:p>
            <a:r>
              <a:rPr lang="pt-BR" dirty="0">
                <a:latin typeface="Bahnschrift" panose="020B0502040204020203" pitchFamily="34" charset="0"/>
              </a:rPr>
              <a:t>  id </a:t>
            </a:r>
            <a:r>
              <a:rPr lang="pt-BR" dirty="0" err="1">
                <a:latin typeface="Bahnschrift" panose="020B0502040204020203" pitchFamily="34" charset="0"/>
              </a:rPr>
              <a:t>Int</a:t>
            </a:r>
            <a:r>
              <a:rPr lang="pt-BR" dirty="0">
                <a:latin typeface="Bahnschrift" panose="020B0502040204020203" pitchFamily="34" charset="0"/>
              </a:rPr>
              <a:t> @id @default(autoincrement())</a:t>
            </a:r>
          </a:p>
          <a:p>
            <a:r>
              <a:rPr lang="pt-BR" dirty="0">
                <a:latin typeface="Bahnschrift" panose="020B0502040204020203" pitchFamily="34" charset="0"/>
              </a:rPr>
              <a:t>  titulo </a:t>
            </a:r>
            <a:r>
              <a:rPr lang="pt-BR" dirty="0" err="1">
                <a:latin typeface="Bahnschrift" panose="020B0502040204020203" pitchFamily="34" charset="0"/>
              </a:rPr>
              <a:t>String</a:t>
            </a:r>
            <a:endParaRPr lang="pt-BR" dirty="0">
              <a:latin typeface="Bahnschrift" panose="020B0502040204020203" pitchFamily="34" charset="0"/>
            </a:endParaRPr>
          </a:p>
          <a:p>
            <a:r>
              <a:rPr lang="pt-BR" dirty="0">
                <a:latin typeface="Bahnschrift" panose="020B0502040204020203" pitchFamily="34" charset="0"/>
              </a:rPr>
              <a:t>  </a:t>
            </a:r>
            <a:r>
              <a:rPr lang="pt-BR" dirty="0" err="1">
                <a:latin typeface="Bahnschrift" panose="020B0502040204020203" pitchFamily="34" charset="0"/>
              </a:rPr>
              <a:t>url</a:t>
            </a:r>
            <a:r>
              <a:rPr lang="pt-BR" dirty="0">
                <a:latin typeface="Bahnschrift" panose="020B0502040204020203" pitchFamily="34" charset="0"/>
              </a:rPr>
              <a:t> </a:t>
            </a:r>
            <a:r>
              <a:rPr lang="pt-BR" dirty="0" err="1">
                <a:latin typeface="Bahnschrift" panose="020B0502040204020203" pitchFamily="34" charset="0"/>
              </a:rPr>
              <a:t>String</a:t>
            </a:r>
            <a:r>
              <a:rPr lang="pt-BR" dirty="0">
                <a:latin typeface="Bahnschrift" panose="020B0502040204020203" pitchFamily="34" charset="0"/>
              </a:rPr>
              <a:t> </a:t>
            </a:r>
          </a:p>
          <a:p>
            <a:r>
              <a:rPr lang="pt-BR" dirty="0">
                <a:latin typeface="Bahnschrift" panose="020B0502040204020203" pitchFamily="34" charset="0"/>
              </a:rPr>
              <a:t>  </a:t>
            </a:r>
            <a:r>
              <a:rPr lang="pt-BR" dirty="0" err="1">
                <a:latin typeface="Bahnschrift" panose="020B0502040204020203" pitchFamily="34" charset="0"/>
              </a:rPr>
              <a:t>votacoes</a:t>
            </a:r>
            <a:r>
              <a:rPr lang="pt-BR" dirty="0">
                <a:latin typeface="Bahnschrift" panose="020B0502040204020203" pitchFamily="34" charset="0"/>
              </a:rPr>
              <a:t> </a:t>
            </a:r>
            <a:r>
              <a:rPr lang="pt-BR" dirty="0" err="1">
                <a:latin typeface="Bahnschrift" panose="020B0502040204020203" pitchFamily="34" charset="0"/>
              </a:rPr>
              <a:t>Votacao</a:t>
            </a:r>
            <a:r>
              <a:rPr lang="pt-BR" dirty="0">
                <a:latin typeface="Bahnschrift" panose="020B0502040204020203" pitchFamily="34" charset="0"/>
              </a:rPr>
              <a:t>[]</a:t>
            </a:r>
          </a:p>
          <a:p>
            <a:r>
              <a:rPr lang="pt-BR" dirty="0">
                <a:latin typeface="Bahnschrift" panose="020B0502040204020203" pitchFamily="34" charset="0"/>
              </a:rPr>
              <a:t>}</a:t>
            </a:r>
          </a:p>
          <a:p>
            <a:endParaRPr lang="pt-BR" dirty="0">
              <a:latin typeface="Bahnschrift" panose="020B0502040204020203" pitchFamily="34" charset="0"/>
            </a:endParaRPr>
          </a:p>
          <a:p>
            <a:r>
              <a:rPr lang="pt-BR" dirty="0">
                <a:latin typeface="Bahnschrift" panose="020B0502040204020203" pitchFamily="34" charset="0"/>
              </a:rPr>
              <a:t>model </a:t>
            </a:r>
            <a:r>
              <a:rPr lang="pt-BR" dirty="0" err="1">
                <a:latin typeface="Bahnschrift" panose="020B0502040204020203" pitchFamily="34" charset="0"/>
              </a:rPr>
              <a:t>Votacao</a:t>
            </a:r>
            <a:r>
              <a:rPr lang="pt-BR" dirty="0">
                <a:latin typeface="Bahnschrift" panose="020B0502040204020203" pitchFamily="34" charset="0"/>
              </a:rPr>
              <a:t> {</a:t>
            </a:r>
          </a:p>
          <a:p>
            <a:r>
              <a:rPr lang="pt-BR" dirty="0">
                <a:latin typeface="Bahnschrift" panose="020B0502040204020203" pitchFamily="34" charset="0"/>
              </a:rPr>
              <a:t>  id </a:t>
            </a:r>
            <a:r>
              <a:rPr lang="pt-BR" dirty="0" err="1">
                <a:latin typeface="Bahnschrift" panose="020B0502040204020203" pitchFamily="34" charset="0"/>
              </a:rPr>
              <a:t>Int</a:t>
            </a:r>
            <a:r>
              <a:rPr lang="pt-BR" dirty="0">
                <a:latin typeface="Bahnschrift" panose="020B0502040204020203" pitchFamily="34" charset="0"/>
              </a:rPr>
              <a:t> @id @default(autoincrement())</a:t>
            </a:r>
          </a:p>
          <a:p>
            <a:r>
              <a:rPr lang="pt-BR" dirty="0">
                <a:latin typeface="Bahnschrift" panose="020B0502040204020203" pitchFamily="34" charset="0"/>
              </a:rPr>
              <a:t>  </a:t>
            </a:r>
            <a:r>
              <a:rPr lang="pt-BR" dirty="0" err="1">
                <a:latin typeface="Bahnschrift" panose="020B0502040204020203" pitchFamily="34" charset="0"/>
              </a:rPr>
              <a:t>email</a:t>
            </a:r>
            <a:r>
              <a:rPr lang="pt-BR" dirty="0">
                <a:latin typeface="Bahnschrift" panose="020B0502040204020203" pitchFamily="34" charset="0"/>
              </a:rPr>
              <a:t> </a:t>
            </a:r>
            <a:r>
              <a:rPr lang="pt-BR" dirty="0" err="1">
                <a:latin typeface="Bahnschrift" panose="020B0502040204020203" pitchFamily="34" charset="0"/>
              </a:rPr>
              <a:t>String</a:t>
            </a:r>
            <a:r>
              <a:rPr lang="pt-BR" dirty="0">
                <a:latin typeface="Bahnschrift" panose="020B0502040204020203" pitchFamily="34" charset="0"/>
              </a:rPr>
              <a:t> @unique</a:t>
            </a:r>
          </a:p>
          <a:p>
            <a:r>
              <a:rPr lang="pt-BR" dirty="0">
                <a:latin typeface="Bahnschrift" panose="020B0502040204020203" pitchFamily="34" charset="0"/>
              </a:rPr>
              <a:t>  </a:t>
            </a:r>
            <a:r>
              <a:rPr lang="pt-BR" dirty="0" err="1">
                <a:latin typeface="Bahnschrift" panose="020B0502040204020203" pitchFamily="34" charset="0"/>
              </a:rPr>
              <a:t>animeID</a:t>
            </a:r>
            <a:r>
              <a:rPr lang="pt-BR" dirty="0">
                <a:latin typeface="Bahnschrift" panose="020B0502040204020203" pitchFamily="34" charset="0"/>
              </a:rPr>
              <a:t> </a:t>
            </a:r>
            <a:r>
              <a:rPr lang="pt-BR" dirty="0" err="1">
                <a:latin typeface="Bahnschrift" panose="020B0502040204020203" pitchFamily="34" charset="0"/>
              </a:rPr>
              <a:t>Int</a:t>
            </a:r>
            <a:endParaRPr lang="pt-BR" dirty="0">
              <a:latin typeface="Bahnschrift" panose="020B0502040204020203" pitchFamily="34" charset="0"/>
            </a:endParaRPr>
          </a:p>
          <a:p>
            <a:r>
              <a:rPr lang="pt-BR" dirty="0">
                <a:latin typeface="Bahnschrift" panose="020B0502040204020203" pitchFamily="34" charset="0"/>
              </a:rPr>
              <a:t>  anime </a:t>
            </a:r>
            <a:r>
              <a:rPr lang="pt-BR" dirty="0" err="1">
                <a:latin typeface="Bahnschrift" panose="020B0502040204020203" pitchFamily="34" charset="0"/>
              </a:rPr>
              <a:t>Anime</a:t>
            </a:r>
            <a:r>
              <a:rPr lang="pt-BR" dirty="0">
                <a:latin typeface="Bahnschrift" panose="020B0502040204020203" pitchFamily="34" charset="0"/>
              </a:rPr>
              <a:t> @relation(fields: [</a:t>
            </a:r>
            <a:r>
              <a:rPr lang="pt-BR" dirty="0" err="1">
                <a:latin typeface="Bahnschrift" panose="020B0502040204020203" pitchFamily="34" charset="0"/>
              </a:rPr>
              <a:t>animeID</a:t>
            </a:r>
            <a:r>
              <a:rPr lang="pt-BR" dirty="0">
                <a:latin typeface="Bahnschrift" panose="020B0502040204020203" pitchFamily="34" charset="0"/>
              </a:rPr>
              <a:t>], </a:t>
            </a:r>
            <a:r>
              <a:rPr lang="pt-BR" dirty="0" err="1">
                <a:latin typeface="Bahnschrift" panose="020B0502040204020203" pitchFamily="34" charset="0"/>
              </a:rPr>
              <a:t>references</a:t>
            </a:r>
            <a:r>
              <a:rPr lang="pt-BR" dirty="0">
                <a:latin typeface="Bahnschrift" panose="020B0502040204020203" pitchFamily="34" charset="0"/>
              </a:rPr>
              <a:t>: [id])</a:t>
            </a:r>
          </a:p>
          <a:p>
            <a:r>
              <a:rPr lang="pt-BR" dirty="0">
                <a:latin typeface="Bahnschrift" panose="020B0502040204020203" pitchFamily="34" charset="0"/>
              </a:rPr>
              <a:t>}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40DE5AE9-232E-B27D-6705-031C46E7AAA9}"/>
              </a:ext>
            </a:extLst>
          </p:cNvPr>
          <p:cNvSpPr txBox="1">
            <a:spLocks/>
          </p:cNvSpPr>
          <p:nvPr/>
        </p:nvSpPr>
        <p:spPr>
          <a:xfrm>
            <a:off x="794411" y="762054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/>
              <a:t>Prisma – Criando tabelas</a:t>
            </a:r>
            <a:endParaRPr lang="pt-BR" dirty="0"/>
          </a:p>
        </p:txBody>
      </p:sp>
      <p:pic>
        <p:nvPicPr>
          <p:cNvPr id="10" name="Picture 2" descr="Prisma | Next-generation ORM for Node.js &amp; TypeScript">
            <a:extLst>
              <a:ext uri="{FF2B5EF4-FFF2-40B4-BE49-F238E27FC236}">
                <a16:creationId xmlns:a16="http://schemas.microsoft.com/office/drawing/2014/main" id="{D0D9CA76-806C-A9BF-49DD-353C248EAE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9365" y="876091"/>
            <a:ext cx="1959168" cy="62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7723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EE92EA-FFE1-303F-4D39-32E96EBB3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76" y="2249424"/>
            <a:ext cx="11305256" cy="4419936"/>
          </a:xfrm>
        </p:spPr>
        <p:txBody>
          <a:bodyPr>
            <a:normAutofit/>
          </a:bodyPr>
          <a:lstStyle/>
          <a:p>
            <a:pPr algn="just"/>
            <a:r>
              <a:rPr lang="pt-BR" sz="1900" dirty="0"/>
              <a:t>Para criar nosso banco de dados agora podemos usar o comando no terminal: </a:t>
            </a:r>
          </a:p>
          <a:p>
            <a:pPr algn="just"/>
            <a:endParaRPr lang="pt-BR" sz="1900" dirty="0"/>
          </a:p>
          <a:p>
            <a:pPr algn="just"/>
            <a:endParaRPr lang="pt-BR" sz="1900" dirty="0"/>
          </a:p>
          <a:p>
            <a:pPr algn="just"/>
            <a:endParaRPr lang="pt-BR" sz="1900" dirty="0"/>
          </a:p>
          <a:p>
            <a:pPr algn="just"/>
            <a:r>
              <a:rPr lang="pt-BR" sz="1900" dirty="0"/>
              <a:t>O comando </a:t>
            </a:r>
            <a:r>
              <a:rPr lang="pt-BR" sz="1900" u="sng" dirty="0" err="1"/>
              <a:t>db</a:t>
            </a:r>
            <a:r>
              <a:rPr lang="pt-BR" sz="1900" u="sng" dirty="0"/>
              <a:t> </a:t>
            </a:r>
            <a:r>
              <a:rPr lang="pt-BR" sz="1900" u="sng" dirty="0" err="1"/>
              <a:t>push</a:t>
            </a:r>
            <a:r>
              <a:rPr lang="pt-BR" sz="1900" dirty="0"/>
              <a:t>, cria e atualiza o banco a cada mudança, mas não gera o controle das ações.</a:t>
            </a:r>
          </a:p>
          <a:p>
            <a:pPr algn="just"/>
            <a:r>
              <a:rPr lang="pt-BR" sz="1700" dirty="0"/>
              <a:t>O </a:t>
            </a:r>
            <a:r>
              <a:rPr lang="pt-BR" sz="1700" u="sng" dirty="0" err="1"/>
              <a:t>migrate</a:t>
            </a:r>
            <a:r>
              <a:rPr lang="pt-BR" sz="1700" u="sng" dirty="0"/>
              <a:t> </a:t>
            </a:r>
            <a:r>
              <a:rPr lang="pt-BR" sz="1700" u="sng" dirty="0" err="1"/>
              <a:t>dev</a:t>
            </a:r>
            <a:r>
              <a:rPr lang="pt-BR" sz="1700" dirty="0"/>
              <a:t>, cria e atualiza o banco, mas também cria os </a:t>
            </a:r>
            <a:r>
              <a:rPr lang="pt-BR" sz="1700" dirty="0" err="1"/>
              <a:t>sql’s</a:t>
            </a:r>
            <a:r>
              <a:rPr lang="pt-BR" sz="1700" dirty="0"/>
              <a:t> e faz um controle para banco de produção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8B97A35-E01C-1995-F496-22D8267E21B3}"/>
              </a:ext>
            </a:extLst>
          </p:cNvPr>
          <p:cNvSpPr txBox="1"/>
          <p:nvPr/>
        </p:nvSpPr>
        <p:spPr>
          <a:xfrm>
            <a:off x="1835696" y="2780928"/>
            <a:ext cx="2327920" cy="369332"/>
          </a:xfrm>
          <a:prstGeom prst="rect">
            <a:avLst/>
          </a:prstGeom>
          <a:solidFill>
            <a:schemeClr val="lt1"/>
          </a:solidFill>
          <a:ln w="19050" cap="flat" cmpd="sng" algn="ctr">
            <a:solidFill>
              <a:schemeClr val="dk1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dirty="0" err="1">
                <a:latin typeface="Bahnschrift" panose="020B0502040204020203" pitchFamily="34" charset="0"/>
              </a:rPr>
              <a:t>npx</a:t>
            </a:r>
            <a:r>
              <a:rPr lang="pt-BR" dirty="0">
                <a:latin typeface="Bahnschrift" panose="020B0502040204020203" pitchFamily="34" charset="0"/>
              </a:rPr>
              <a:t> prisma </a:t>
            </a:r>
            <a:r>
              <a:rPr lang="pt-BR" dirty="0" err="1">
                <a:latin typeface="Bahnschrift" panose="020B0502040204020203" pitchFamily="34" charset="0"/>
              </a:rPr>
              <a:t>db</a:t>
            </a:r>
            <a:r>
              <a:rPr lang="pt-BR" dirty="0">
                <a:latin typeface="Bahnschrift" panose="020B0502040204020203" pitchFamily="34" charset="0"/>
              </a:rPr>
              <a:t> </a:t>
            </a:r>
            <a:r>
              <a:rPr lang="pt-BR" dirty="0" err="1">
                <a:latin typeface="Bahnschrift" panose="020B0502040204020203" pitchFamily="34" charset="0"/>
              </a:rPr>
              <a:t>push</a:t>
            </a:r>
            <a:endParaRPr lang="pt-BR" dirty="0">
              <a:latin typeface="Bahnschrift" panose="020B0502040204020203" pitchFamily="34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FD064A1-84C7-4A7A-5CFC-5313F4DFF216}"/>
              </a:ext>
            </a:extLst>
          </p:cNvPr>
          <p:cNvSpPr txBox="1"/>
          <p:nvPr/>
        </p:nvSpPr>
        <p:spPr>
          <a:xfrm>
            <a:off x="6384032" y="2780928"/>
            <a:ext cx="2615952" cy="369332"/>
          </a:xfrm>
          <a:prstGeom prst="rect">
            <a:avLst/>
          </a:prstGeom>
          <a:solidFill>
            <a:schemeClr val="lt1"/>
          </a:solidFill>
          <a:ln w="19050" cap="flat" cmpd="sng" algn="ctr">
            <a:solidFill>
              <a:schemeClr val="dk1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dirty="0" err="1">
                <a:latin typeface="Bahnschrift" panose="020B0502040204020203" pitchFamily="34" charset="0"/>
              </a:rPr>
              <a:t>npx</a:t>
            </a:r>
            <a:r>
              <a:rPr lang="pt-BR" dirty="0">
                <a:latin typeface="Bahnschrift" panose="020B0502040204020203" pitchFamily="34" charset="0"/>
              </a:rPr>
              <a:t> prisma </a:t>
            </a:r>
            <a:r>
              <a:rPr lang="pt-BR" dirty="0" err="1">
                <a:latin typeface="Bahnschrift" panose="020B0502040204020203" pitchFamily="34" charset="0"/>
              </a:rPr>
              <a:t>migrate</a:t>
            </a:r>
            <a:r>
              <a:rPr lang="pt-BR" dirty="0">
                <a:latin typeface="Bahnschrift" panose="020B0502040204020203" pitchFamily="34" charset="0"/>
              </a:rPr>
              <a:t> </a:t>
            </a:r>
            <a:r>
              <a:rPr lang="pt-BR" dirty="0" err="1">
                <a:latin typeface="Bahnschrift" panose="020B0502040204020203" pitchFamily="34" charset="0"/>
              </a:rPr>
              <a:t>dev</a:t>
            </a:r>
            <a:endParaRPr lang="pt-BR" dirty="0">
              <a:latin typeface="Bahnschrift" panose="020B0502040204020203" pitchFamily="34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841A927-813A-BAE5-8CD7-2D45FA421C2F}"/>
              </a:ext>
            </a:extLst>
          </p:cNvPr>
          <p:cNvSpPr txBox="1"/>
          <p:nvPr/>
        </p:nvSpPr>
        <p:spPr>
          <a:xfrm>
            <a:off x="4864897" y="2780928"/>
            <a:ext cx="817853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 err="1"/>
              <a:t>oooou</a:t>
            </a:r>
            <a:endParaRPr lang="pt-BR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772E27DD-59D2-B125-885A-6962B0C7C3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2213" y="4272006"/>
            <a:ext cx="9439581" cy="2397354"/>
          </a:xfrm>
          <a:prstGeom prst="rect">
            <a:avLst/>
          </a:prstGeom>
        </p:spPr>
      </p:pic>
      <p:sp>
        <p:nvSpPr>
          <p:cNvPr id="15" name="Título 1">
            <a:extLst>
              <a:ext uri="{FF2B5EF4-FFF2-40B4-BE49-F238E27FC236}">
                <a16:creationId xmlns:a16="http://schemas.microsoft.com/office/drawing/2014/main" id="{5EEED54B-4FF5-3068-FED9-91BBABEFC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411" y="762054"/>
            <a:ext cx="10972800" cy="1066800"/>
          </a:xfrm>
        </p:spPr>
        <p:txBody>
          <a:bodyPr anchor="ctr">
            <a:normAutofit/>
          </a:bodyPr>
          <a:lstStyle/>
          <a:p>
            <a:r>
              <a:rPr lang="pt-BR" dirty="0"/>
              <a:t>Prisma – Criando tabelas</a:t>
            </a:r>
          </a:p>
        </p:txBody>
      </p:sp>
      <p:pic>
        <p:nvPicPr>
          <p:cNvPr id="16" name="Picture 2" descr="Prisma | Next-generation ORM for Node.js &amp; TypeScript">
            <a:extLst>
              <a:ext uri="{FF2B5EF4-FFF2-40B4-BE49-F238E27FC236}">
                <a16:creationId xmlns:a16="http://schemas.microsoft.com/office/drawing/2014/main" id="{32239950-EF7A-60B9-DB40-FE81B6C081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9365" y="876091"/>
            <a:ext cx="1959168" cy="62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57E2503C-CAB4-531F-B1BD-6122B1A00167}"/>
              </a:ext>
            </a:extLst>
          </p:cNvPr>
          <p:cNvSpPr txBox="1"/>
          <p:nvPr/>
        </p:nvSpPr>
        <p:spPr>
          <a:xfrm>
            <a:off x="6456040" y="730864"/>
            <a:ext cx="5544616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600" dirty="0"/>
              <a:t>Crie o seu banco de dados como um dos comandos abaixo.</a:t>
            </a:r>
          </a:p>
          <a:p>
            <a:endParaRPr lang="pt-BR" sz="1600" dirty="0"/>
          </a:p>
          <a:p>
            <a:r>
              <a:rPr lang="pt-BR" sz="1600" dirty="0"/>
              <a:t>Caso rode com </a:t>
            </a:r>
            <a:r>
              <a:rPr lang="pt-BR" sz="1600" dirty="0" err="1"/>
              <a:t>Migration</a:t>
            </a:r>
            <a:r>
              <a:rPr lang="pt-BR" sz="1600" dirty="0"/>
              <a:t> defina o nome da sua migração, como se fosse um </a:t>
            </a:r>
            <a:r>
              <a:rPr lang="pt-BR" sz="1600" dirty="0" err="1"/>
              <a:t>commit</a:t>
            </a:r>
            <a:r>
              <a:rPr lang="pt-BR" sz="1600" dirty="0"/>
              <a:t> no </a:t>
            </a:r>
            <a:r>
              <a:rPr lang="pt-BR" sz="1600" dirty="0" err="1"/>
              <a:t>git</a:t>
            </a:r>
            <a:r>
              <a:rPr lang="pt-B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46111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EE92EA-FFE1-303F-4D39-32E96EBB3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76" y="2249424"/>
            <a:ext cx="11305256" cy="4419936"/>
          </a:xfrm>
        </p:spPr>
        <p:txBody>
          <a:bodyPr>
            <a:normAutofit/>
          </a:bodyPr>
          <a:lstStyle/>
          <a:p>
            <a:pPr algn="just"/>
            <a:r>
              <a:rPr lang="pt-BR" sz="1900" dirty="0"/>
              <a:t>O próprio prisma possui um visualizador do seu banco de dados, que podemos acessá-lo usando o comando no terminal: </a:t>
            </a:r>
            <a:endParaRPr lang="pt-BR" sz="17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8B97A35-E01C-1995-F496-22D8267E21B3}"/>
              </a:ext>
            </a:extLst>
          </p:cNvPr>
          <p:cNvSpPr txBox="1"/>
          <p:nvPr/>
        </p:nvSpPr>
        <p:spPr>
          <a:xfrm>
            <a:off x="4439816" y="3059668"/>
            <a:ext cx="2064060" cy="369332"/>
          </a:xfrm>
          <a:prstGeom prst="rect">
            <a:avLst/>
          </a:prstGeom>
          <a:solidFill>
            <a:schemeClr val="lt1"/>
          </a:solidFill>
          <a:ln w="19050" cap="flat" cmpd="sng" algn="ctr">
            <a:solidFill>
              <a:schemeClr val="dk1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dirty="0" err="1">
                <a:latin typeface="Bahnschrift" panose="020B0502040204020203" pitchFamily="34" charset="0"/>
              </a:rPr>
              <a:t>npx</a:t>
            </a:r>
            <a:r>
              <a:rPr lang="pt-BR" dirty="0">
                <a:latin typeface="Bahnschrift" panose="020B0502040204020203" pitchFamily="34" charset="0"/>
              </a:rPr>
              <a:t> prisma </a:t>
            </a:r>
            <a:r>
              <a:rPr lang="pt-BR" dirty="0" err="1">
                <a:latin typeface="Bahnschrift" panose="020B0502040204020203" pitchFamily="34" charset="0"/>
              </a:rPr>
              <a:t>studio</a:t>
            </a:r>
            <a:endParaRPr lang="pt-BR" dirty="0">
              <a:latin typeface="Bahnschrift" panose="020B0502040204020203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5F1D58B-4464-33FB-9EB7-F35E289291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5680" y="3522666"/>
            <a:ext cx="4824536" cy="3053027"/>
          </a:xfrm>
          <a:prstGeom prst="rect">
            <a:avLst/>
          </a:prstGeom>
        </p:spPr>
      </p:pic>
      <p:sp>
        <p:nvSpPr>
          <p:cNvPr id="14" name="Título 1">
            <a:extLst>
              <a:ext uri="{FF2B5EF4-FFF2-40B4-BE49-F238E27FC236}">
                <a16:creationId xmlns:a16="http://schemas.microsoft.com/office/drawing/2014/main" id="{49B4E0CC-18F0-6CAA-9CCE-3E9D60D27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411" y="762054"/>
            <a:ext cx="10972800" cy="1066800"/>
          </a:xfrm>
        </p:spPr>
        <p:txBody>
          <a:bodyPr anchor="ctr">
            <a:normAutofit/>
          </a:bodyPr>
          <a:lstStyle/>
          <a:p>
            <a:r>
              <a:rPr lang="pt-BR" dirty="0"/>
              <a:t>Prisma – Criando tabelas</a:t>
            </a:r>
          </a:p>
        </p:txBody>
      </p:sp>
      <p:pic>
        <p:nvPicPr>
          <p:cNvPr id="15" name="Picture 2" descr="Prisma | Next-generation ORM for Node.js &amp; TypeScript">
            <a:extLst>
              <a:ext uri="{FF2B5EF4-FFF2-40B4-BE49-F238E27FC236}">
                <a16:creationId xmlns:a16="http://schemas.microsoft.com/office/drawing/2014/main" id="{17E9C639-5CE7-752C-AFF6-820A348453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9365" y="876091"/>
            <a:ext cx="1959168" cy="62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33685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EE92EA-FFE1-303F-4D39-32E96EBB3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76" y="2249424"/>
            <a:ext cx="11305256" cy="4419936"/>
          </a:xfrm>
        </p:spPr>
        <p:txBody>
          <a:bodyPr>
            <a:normAutofit/>
          </a:bodyPr>
          <a:lstStyle/>
          <a:p>
            <a:pPr algn="just"/>
            <a:r>
              <a:rPr lang="pt-BR" sz="1900" dirty="0"/>
              <a:t>Para configurar o prisma de forma que possamos acessar os dados no </a:t>
            </a:r>
            <a:r>
              <a:rPr lang="pt-BR" sz="1900" dirty="0" err="1"/>
              <a:t>NestJS</a:t>
            </a:r>
            <a:r>
              <a:rPr lang="pt-BR" sz="1900" dirty="0"/>
              <a:t>, vamos precisar executar os seguintes comandos: </a:t>
            </a:r>
          </a:p>
          <a:p>
            <a:pPr algn="just"/>
            <a:endParaRPr lang="pt-BR" sz="1900" dirty="0"/>
          </a:p>
          <a:p>
            <a:pPr algn="just"/>
            <a:endParaRPr lang="pt-BR" sz="1900" dirty="0"/>
          </a:p>
          <a:p>
            <a:pPr algn="just"/>
            <a:r>
              <a:rPr lang="pt-BR" sz="1900" dirty="0"/>
              <a:t>Dentro da pasta </a:t>
            </a:r>
            <a:r>
              <a:rPr lang="pt-BR" sz="1900" u="sng" dirty="0" err="1"/>
              <a:t>src</a:t>
            </a:r>
            <a:r>
              <a:rPr lang="pt-BR" sz="1900" dirty="0"/>
              <a:t>, vamos criar o arquivo </a:t>
            </a:r>
            <a:r>
              <a:rPr lang="pt-BR" sz="1900" u="sng" dirty="0" err="1"/>
              <a:t>prisma.service.ts</a:t>
            </a:r>
            <a:r>
              <a:rPr lang="pt-BR" sz="1900" dirty="0"/>
              <a:t>, contendo o código disponível na documentação do Nest (https://docs.nestjs.com/</a:t>
            </a:r>
            <a:r>
              <a:rPr lang="pt-BR" sz="1900" dirty="0" err="1"/>
              <a:t>recipes</a:t>
            </a:r>
            <a:r>
              <a:rPr lang="pt-BR" sz="1900" dirty="0"/>
              <a:t>/prisma)</a:t>
            </a:r>
            <a:endParaRPr lang="pt-BR" sz="1700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8885E325-C11A-EFB5-6B53-D18DB884F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411" y="762054"/>
            <a:ext cx="10972800" cy="1066800"/>
          </a:xfrm>
        </p:spPr>
        <p:txBody>
          <a:bodyPr anchor="ctr">
            <a:normAutofit/>
          </a:bodyPr>
          <a:lstStyle/>
          <a:p>
            <a:r>
              <a:rPr lang="pt-BR" dirty="0"/>
              <a:t>Prisma – Manipulando dados</a:t>
            </a:r>
          </a:p>
        </p:txBody>
      </p:sp>
      <p:pic>
        <p:nvPicPr>
          <p:cNvPr id="9" name="Picture 2" descr="Prisma | Next-generation ORM for Node.js &amp; TypeScript">
            <a:extLst>
              <a:ext uri="{FF2B5EF4-FFF2-40B4-BE49-F238E27FC236}">
                <a16:creationId xmlns:a16="http://schemas.microsoft.com/office/drawing/2014/main" id="{465C651C-CF57-1CB7-9E17-006913B5E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9365" y="876091"/>
            <a:ext cx="1959168" cy="62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0EB81158-ECFB-34F1-B930-F10045EB9A36}"/>
              </a:ext>
            </a:extLst>
          </p:cNvPr>
          <p:cNvSpPr txBox="1"/>
          <p:nvPr/>
        </p:nvSpPr>
        <p:spPr>
          <a:xfrm>
            <a:off x="4295800" y="3059668"/>
            <a:ext cx="305885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 err="1">
                <a:latin typeface="Bahnschrift" panose="020B0502040204020203" pitchFamily="34" charset="0"/>
              </a:rPr>
              <a:t>npm</a:t>
            </a:r>
            <a:r>
              <a:rPr lang="pt-BR" dirty="0">
                <a:latin typeface="Bahnschrift" panose="020B0502040204020203" pitchFamily="34" charset="0"/>
              </a:rPr>
              <a:t> </a:t>
            </a:r>
            <a:r>
              <a:rPr lang="pt-BR" dirty="0" err="1">
                <a:latin typeface="Bahnschrift" panose="020B0502040204020203" pitchFamily="34" charset="0"/>
              </a:rPr>
              <a:t>install</a:t>
            </a:r>
            <a:r>
              <a:rPr lang="pt-BR" dirty="0">
                <a:latin typeface="Bahnschrift" panose="020B0502040204020203" pitchFamily="34" charset="0"/>
              </a:rPr>
              <a:t> @prisma/client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E1C7E700-A1A7-411D-2E7C-59AC480CD86B}"/>
              </a:ext>
            </a:extLst>
          </p:cNvPr>
          <p:cNvSpPr txBox="1"/>
          <p:nvPr/>
        </p:nvSpPr>
        <p:spPr>
          <a:xfrm>
            <a:off x="2320371" y="2852936"/>
            <a:ext cx="7920880" cy="3539430"/>
          </a:xfrm>
          <a:prstGeom prst="rect">
            <a:avLst/>
          </a:prstGeom>
          <a:solidFill>
            <a:schemeClr val="lt1"/>
          </a:solidFill>
          <a:ln w="19050" cap="flat" cmpd="sng" algn="ctr">
            <a:solidFill>
              <a:schemeClr val="dk1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1400" b="0" dirty="0" err="1">
                <a:solidFill>
                  <a:srgbClr val="3333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pt-BR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INestApplication</a:t>
            </a:r>
            <a:r>
              <a:rPr lang="pt-BR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Injectable</a:t>
            </a:r>
            <a:r>
              <a:rPr lang="pt-BR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OnModuleInit</a:t>
            </a:r>
            <a:r>
              <a:rPr lang="pt-BR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pt-BR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'@</a:t>
            </a:r>
            <a:r>
              <a:rPr lang="pt-BR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nestjs</a:t>
            </a:r>
            <a:r>
              <a:rPr lang="pt-BR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/common';</a:t>
            </a:r>
          </a:p>
          <a:p>
            <a:r>
              <a:rPr lang="pt-BR" sz="1400" b="0" dirty="0" err="1">
                <a:solidFill>
                  <a:srgbClr val="3333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pt-BR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PrismaClient</a:t>
            </a:r>
            <a:r>
              <a:rPr lang="pt-BR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pt-BR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'@prisma/</a:t>
            </a:r>
            <a:r>
              <a:rPr lang="pt-BR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pt-BR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’;</a:t>
            </a:r>
          </a:p>
          <a:p>
            <a:endParaRPr lang="pt-BR" sz="14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@Injectable()</a:t>
            </a:r>
          </a:p>
          <a:p>
            <a:r>
              <a:rPr lang="pt-BR" sz="1400" b="0" dirty="0" err="1">
                <a:solidFill>
                  <a:srgbClr val="3333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pt-BR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3333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PrismaService</a:t>
            </a:r>
            <a:r>
              <a:rPr lang="pt-BR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3333FF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pt-BR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PrismaClient</a:t>
            </a:r>
            <a:r>
              <a:rPr lang="pt-BR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3333FF"/>
                </a:solidFill>
                <a:effectLst/>
                <a:latin typeface="Consolas" panose="020B0609020204030204" pitchFamily="49" charset="0"/>
              </a:rPr>
              <a:t>implements</a:t>
            </a:r>
            <a:r>
              <a:rPr lang="pt-BR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OnModuleInit</a:t>
            </a:r>
            <a:r>
              <a:rPr lang="pt-BR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endParaRPr lang="pt-BR" sz="14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pt-BR" sz="1400" b="0" dirty="0" err="1">
                <a:solidFill>
                  <a:srgbClr val="3333FF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pt-BR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onModuleInit</a:t>
            </a:r>
            <a:r>
              <a:rPr lang="pt-BR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pt-BR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pt-BR" sz="1400" b="0" dirty="0" err="1">
                <a:solidFill>
                  <a:srgbClr val="3333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pt-BR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3333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.$</a:t>
            </a:r>
            <a:r>
              <a:rPr lang="pt-BR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lang="pt-BR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pt-BR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endParaRPr lang="pt-BR" sz="14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pt-BR" sz="1400" b="0" dirty="0" err="1">
                <a:solidFill>
                  <a:srgbClr val="3333FF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pt-BR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enableShutdownHooks</a:t>
            </a:r>
            <a:r>
              <a:rPr lang="pt-BR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(app: </a:t>
            </a:r>
            <a:r>
              <a:rPr lang="pt-BR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INestApplication</a:t>
            </a:r>
            <a:r>
              <a:rPr lang="pt-BR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pt-BR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pt-BR" sz="1400" b="0" dirty="0" err="1">
                <a:solidFill>
                  <a:srgbClr val="3333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.$</a:t>
            </a:r>
            <a:r>
              <a:rPr lang="pt-BR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pt-BR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('</a:t>
            </a:r>
            <a:r>
              <a:rPr lang="pt-BR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beforeExit</a:t>
            </a:r>
            <a:r>
              <a:rPr lang="pt-BR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', </a:t>
            </a:r>
            <a:r>
              <a:rPr lang="pt-BR" sz="1400" b="0" dirty="0" err="1">
                <a:solidFill>
                  <a:srgbClr val="3333FF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pt-BR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() =&gt; {</a:t>
            </a:r>
          </a:p>
          <a:p>
            <a:r>
              <a:rPr lang="pt-BR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pt-BR" sz="1400" b="0" dirty="0" err="1">
                <a:solidFill>
                  <a:srgbClr val="3333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pt-BR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app.close</a:t>
            </a:r>
            <a:r>
              <a:rPr lang="pt-BR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pt-BR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});</a:t>
            </a:r>
          </a:p>
          <a:p>
            <a:r>
              <a:rPr lang="pt-BR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pt-BR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62236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EE92EA-FFE1-303F-4D39-32E96EBB3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76" y="2249424"/>
            <a:ext cx="11305256" cy="4419936"/>
          </a:xfrm>
        </p:spPr>
        <p:txBody>
          <a:bodyPr>
            <a:normAutofit/>
          </a:bodyPr>
          <a:lstStyle/>
          <a:p>
            <a:pPr algn="just"/>
            <a:r>
              <a:rPr lang="pt-BR" sz="1900" dirty="0"/>
              <a:t>Todo modulo que precisar usar o </a:t>
            </a:r>
            <a:r>
              <a:rPr lang="pt-BR" sz="1900" dirty="0" err="1"/>
              <a:t>PrismaService</a:t>
            </a:r>
            <a:r>
              <a:rPr lang="pt-BR" sz="1900" dirty="0"/>
              <a:t>, deve ser importado no seu modulo:</a:t>
            </a:r>
            <a:endParaRPr lang="pt-BR" sz="1700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8885E325-C11A-EFB5-6B53-D18DB884F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411" y="762054"/>
            <a:ext cx="10972800" cy="1066800"/>
          </a:xfrm>
        </p:spPr>
        <p:txBody>
          <a:bodyPr anchor="ctr">
            <a:normAutofit/>
          </a:bodyPr>
          <a:lstStyle/>
          <a:p>
            <a:r>
              <a:rPr lang="pt-BR" dirty="0"/>
              <a:t>Prisma – Manipulando dados</a:t>
            </a:r>
          </a:p>
        </p:txBody>
      </p:sp>
      <p:pic>
        <p:nvPicPr>
          <p:cNvPr id="9" name="Picture 2" descr="Prisma | Next-generation ORM for Node.js &amp; TypeScript">
            <a:extLst>
              <a:ext uri="{FF2B5EF4-FFF2-40B4-BE49-F238E27FC236}">
                <a16:creationId xmlns:a16="http://schemas.microsoft.com/office/drawing/2014/main" id="{465C651C-CF57-1CB7-9E17-006913B5E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9365" y="876091"/>
            <a:ext cx="1959168" cy="62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6CB0DDB1-D3BE-FFC7-7BCD-0308372F5982}"/>
              </a:ext>
            </a:extLst>
          </p:cNvPr>
          <p:cNvSpPr txBox="1"/>
          <p:nvPr/>
        </p:nvSpPr>
        <p:spPr>
          <a:xfrm>
            <a:off x="2387588" y="3233624"/>
            <a:ext cx="7416824" cy="2862322"/>
          </a:xfrm>
          <a:prstGeom prst="rect">
            <a:avLst/>
          </a:prstGeom>
          <a:solidFill>
            <a:schemeClr val="lt1"/>
          </a:solidFill>
          <a:ln w="19050" cap="flat" cmpd="sng" algn="ctr">
            <a:solidFill>
              <a:schemeClr val="dk1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Module } 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'@</a:t>
            </a:r>
            <a:r>
              <a:rPr lang="pt-B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nestjs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/common'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AnimesService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'./</a:t>
            </a:r>
            <a:r>
              <a:rPr lang="pt-B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animes.service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AnimesController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'./</a:t>
            </a:r>
            <a:r>
              <a:rPr lang="pt-B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animes.controller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b="1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pt-BR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PrismaService</a:t>
            </a:r>
            <a:r>
              <a:rPr lang="pt-BR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pt-BR" b="1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'../</a:t>
            </a:r>
            <a:r>
              <a:rPr lang="pt-BR" b="1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prisma.service</a:t>
            </a:r>
            <a:r>
              <a:rPr lang="pt-BR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@Module({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controllers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AnimesController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providers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AnimesService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1" u="sng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PrismaService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AnimesModule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{}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BFD013D-1853-BD7B-CA77-134CC42240C9}"/>
              </a:ext>
            </a:extLst>
          </p:cNvPr>
          <p:cNvSpPr txBox="1"/>
          <p:nvPr/>
        </p:nvSpPr>
        <p:spPr>
          <a:xfrm>
            <a:off x="7242492" y="2996952"/>
            <a:ext cx="256192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1400" dirty="0" err="1"/>
              <a:t>src</a:t>
            </a:r>
            <a:r>
              <a:rPr lang="pt-BR" sz="1400" dirty="0"/>
              <a:t>/animes/</a:t>
            </a:r>
            <a:r>
              <a:rPr lang="pt-BR" sz="1400" dirty="0" err="1"/>
              <a:t>animes.module.ts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3577679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EE92EA-FFE1-303F-4D39-32E96EBB3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76" y="2249424"/>
            <a:ext cx="11305256" cy="4419936"/>
          </a:xfrm>
        </p:spPr>
        <p:txBody>
          <a:bodyPr>
            <a:normAutofit/>
          </a:bodyPr>
          <a:lstStyle/>
          <a:p>
            <a:pPr algn="just"/>
            <a:r>
              <a:rPr lang="pt-BR" sz="1900" dirty="0"/>
              <a:t>Nos construtores dos seus </a:t>
            </a:r>
            <a:r>
              <a:rPr lang="pt-BR" sz="1900" u="sng" dirty="0" err="1"/>
              <a:t>services</a:t>
            </a:r>
            <a:r>
              <a:rPr lang="pt-BR" sz="1900" dirty="0"/>
              <a:t>, podemos importar o </a:t>
            </a:r>
            <a:r>
              <a:rPr lang="pt-BR" sz="1900" u="sng" dirty="0" err="1"/>
              <a:t>PrismaService</a:t>
            </a:r>
            <a:r>
              <a:rPr lang="pt-BR" sz="1900" dirty="0"/>
              <a:t> criado que acessa todo nosso banco de dados.</a:t>
            </a:r>
            <a:endParaRPr lang="pt-BR" sz="1700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8885E325-C11A-EFB5-6B53-D18DB884F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411" y="762054"/>
            <a:ext cx="10972800" cy="1066800"/>
          </a:xfrm>
        </p:spPr>
        <p:txBody>
          <a:bodyPr anchor="ctr">
            <a:normAutofit/>
          </a:bodyPr>
          <a:lstStyle/>
          <a:p>
            <a:r>
              <a:rPr lang="pt-BR" dirty="0"/>
              <a:t>Prisma – Manipulando dados</a:t>
            </a:r>
          </a:p>
        </p:txBody>
      </p:sp>
      <p:pic>
        <p:nvPicPr>
          <p:cNvPr id="9" name="Picture 2" descr="Prisma | Next-generation ORM for Node.js &amp; TypeScript">
            <a:extLst>
              <a:ext uri="{FF2B5EF4-FFF2-40B4-BE49-F238E27FC236}">
                <a16:creationId xmlns:a16="http://schemas.microsoft.com/office/drawing/2014/main" id="{465C651C-CF57-1CB7-9E17-006913B5E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9365" y="876091"/>
            <a:ext cx="1959168" cy="62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6C0B8C00-5185-D0A6-A9CF-BF6463B252E9}"/>
              </a:ext>
            </a:extLst>
          </p:cNvPr>
          <p:cNvSpPr txBox="1"/>
          <p:nvPr/>
        </p:nvSpPr>
        <p:spPr>
          <a:xfrm>
            <a:off x="3071664" y="2954575"/>
            <a:ext cx="5791853" cy="3108543"/>
          </a:xfrm>
          <a:prstGeom prst="rect">
            <a:avLst/>
          </a:prstGeom>
          <a:solidFill>
            <a:schemeClr val="lt1"/>
          </a:solidFill>
          <a:ln w="19050" cap="flat" cmpd="sng" algn="ctr">
            <a:solidFill>
              <a:schemeClr val="dk1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@Injectable()</a:t>
            </a:r>
          </a:p>
          <a:p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AnimesService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b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1" u="sng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pt-BR" sz="1400" b="1" u="sng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prisma: </a:t>
            </a:r>
            <a:r>
              <a:rPr lang="pt-BR" sz="1400" b="1" u="sng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PrismaService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{}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exemplo() {</a:t>
            </a:r>
          </a:p>
          <a:p>
            <a:b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//Exemplo de </a:t>
            </a:r>
            <a:r>
              <a:rPr lang="pt-BR" sz="1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Insert</a:t>
            </a:r>
            <a:endParaRPr lang="pt-B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.prisma.</a:t>
            </a:r>
            <a:r>
              <a:rPr lang="pt-BR" sz="1400" b="0" u="sng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nomeModel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.create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 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data: {titulo: 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'Anime'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url: 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'http://'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129543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EE92EA-FFE1-303F-4D39-32E96EBB3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76" y="2249424"/>
            <a:ext cx="11305256" cy="4419936"/>
          </a:xfrm>
        </p:spPr>
        <p:txBody>
          <a:bodyPr>
            <a:normAutofit/>
          </a:bodyPr>
          <a:lstStyle/>
          <a:p>
            <a:pPr algn="just"/>
            <a:r>
              <a:rPr lang="pt-BR" sz="1900" dirty="0"/>
              <a:t>Alguns comandos de </a:t>
            </a:r>
            <a:r>
              <a:rPr lang="pt-BR" sz="1900" dirty="0" err="1"/>
              <a:t>crud</a:t>
            </a:r>
            <a:r>
              <a:rPr lang="pt-BR" sz="1900" dirty="0"/>
              <a:t>:</a:t>
            </a:r>
            <a:endParaRPr lang="pt-BR" sz="1700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8885E325-C11A-EFB5-6B53-D18DB884F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411" y="762054"/>
            <a:ext cx="10972800" cy="1066800"/>
          </a:xfrm>
        </p:spPr>
        <p:txBody>
          <a:bodyPr anchor="ctr">
            <a:normAutofit/>
          </a:bodyPr>
          <a:lstStyle/>
          <a:p>
            <a:r>
              <a:rPr lang="pt-BR" dirty="0"/>
              <a:t>Prisma – Manipulando dados</a:t>
            </a:r>
          </a:p>
        </p:txBody>
      </p:sp>
      <p:pic>
        <p:nvPicPr>
          <p:cNvPr id="9" name="Picture 2" descr="Prisma | Next-generation ORM for Node.js &amp; TypeScript">
            <a:extLst>
              <a:ext uri="{FF2B5EF4-FFF2-40B4-BE49-F238E27FC236}">
                <a16:creationId xmlns:a16="http://schemas.microsoft.com/office/drawing/2014/main" id="{465C651C-CF57-1CB7-9E17-006913B5E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9365" y="876091"/>
            <a:ext cx="1959168" cy="62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C06B4141-74B4-93D9-F763-E7003AA85B17}"/>
              </a:ext>
            </a:extLst>
          </p:cNvPr>
          <p:cNvSpPr txBox="1"/>
          <p:nvPr/>
        </p:nvSpPr>
        <p:spPr>
          <a:xfrm>
            <a:off x="1199456" y="2608175"/>
            <a:ext cx="9585399" cy="4185761"/>
          </a:xfrm>
          <a:prstGeom prst="rect">
            <a:avLst/>
          </a:prstGeom>
          <a:solidFill>
            <a:schemeClr val="lt1"/>
          </a:solidFill>
          <a:ln w="19050" cap="flat" cmpd="sng" algn="ctr">
            <a:solidFill>
              <a:schemeClr val="dk1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//Exemplo de </a:t>
            </a:r>
            <a:r>
              <a:rPr lang="pt-BR" sz="1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Insert</a:t>
            </a:r>
            <a:endParaRPr lang="pt-B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.prisma.anime.</a:t>
            </a:r>
            <a:r>
              <a:rPr lang="pt-BR" sz="1400" b="0" u="sng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pt-BR" sz="1400" b="0" u="sng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{titulo: 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'Anime'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avatar: 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'http:///'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})</a:t>
            </a:r>
          </a:p>
          <a:p>
            <a:b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//Exemplo de Update</a:t>
            </a:r>
            <a:endParaRPr lang="pt-B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.prisma.anime.</a:t>
            </a:r>
            <a:r>
              <a:rPr lang="pt-BR" sz="1400" b="0" u="sng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1400" b="0" u="sng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{id: </a:t>
            </a:r>
            <a:r>
              <a:rPr lang="pt-BR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1400" b="0" u="sng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{titulo: 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'Anime'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avatar: 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'http:///'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b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//Atualizar ou inserir caso não exista</a:t>
            </a:r>
            <a:endParaRPr lang="pt-B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.prisma.votacao.</a:t>
            </a:r>
            <a:r>
              <a:rPr lang="pt-BR" sz="1400" b="0" u="sng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upsert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pt-BR" sz="1400" b="0" u="sng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{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'carlos@teste.com'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 </a:t>
            </a:r>
            <a:r>
              <a:rPr lang="pt-BR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//Campo precisa ser </a:t>
            </a:r>
            <a:r>
              <a:rPr lang="pt-BR" sz="1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unico</a:t>
            </a:r>
            <a:endParaRPr lang="pt-B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pt-BR" sz="1400" b="0" u="sng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{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'carlos@teste.com'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animeID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 </a:t>
            </a:r>
            <a:r>
              <a:rPr lang="pt-BR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//O que cria</a:t>
            </a:r>
            <a:endParaRPr lang="pt-B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pt-BR" sz="1400" b="0" u="sng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{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'carlos@teste.com'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animeID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 </a:t>
            </a:r>
            <a:r>
              <a:rPr lang="pt-BR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//O atualiza</a:t>
            </a:r>
            <a:endParaRPr lang="pt-B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b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//Exemplo de um delete</a:t>
            </a:r>
            <a:endParaRPr lang="pt-B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.prisma.anime.</a:t>
            </a:r>
            <a:r>
              <a:rPr lang="pt-BR" sz="1400" b="0" u="sng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pt-BR" sz="1400" b="0" u="sng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{id: </a:t>
            </a:r>
            <a:r>
              <a:rPr lang="pt-BR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})</a:t>
            </a:r>
          </a:p>
          <a:p>
            <a:endParaRPr lang="pt-B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822EC1E-8D30-6A00-D45B-00DBDA1D1701}"/>
              </a:ext>
            </a:extLst>
          </p:cNvPr>
          <p:cNvSpPr txBox="1"/>
          <p:nvPr/>
        </p:nvSpPr>
        <p:spPr>
          <a:xfrm>
            <a:off x="1199455" y="2392731"/>
            <a:ext cx="9585399" cy="4401205"/>
          </a:xfrm>
          <a:prstGeom prst="rect">
            <a:avLst/>
          </a:prstGeom>
          <a:solidFill>
            <a:schemeClr val="lt1"/>
          </a:solidFill>
          <a:ln w="19050" cap="flat" cmpd="sng" algn="ctr">
            <a:solidFill>
              <a:schemeClr val="dk1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//Busca um item com </a:t>
            </a:r>
            <a:r>
              <a:rPr lang="pt-BR" sz="1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inner</a:t>
            </a:r>
            <a:r>
              <a:rPr lang="pt-BR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pt-BR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(include </a:t>
            </a:r>
            <a:r>
              <a:rPr lang="pt-BR" sz="1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votacao</a:t>
            </a:r>
            <a:r>
              <a:rPr lang="pt-BR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</a:t>
            </a:r>
            <a:endParaRPr lang="pt-B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anime = </a:t>
            </a:r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.prisma.anime.</a:t>
            </a:r>
            <a:r>
              <a:rPr lang="pt-BR" sz="1400" b="0" u="sng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findFirst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pt-BR" sz="1400" b="0" u="sng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{id: </a:t>
            </a:r>
            <a:r>
              <a:rPr lang="pt-BR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 </a:t>
            </a:r>
            <a:r>
              <a:rPr lang="pt-BR" sz="1400" b="0" u="sng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{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votacoes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}});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anime.titulo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anime.votacoes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//Listar todos</a:t>
            </a:r>
            <a:endParaRPr lang="pt-B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todosAnimes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.prisma.anime.</a:t>
            </a:r>
            <a:r>
              <a:rPr lang="pt-BR" sz="1400" b="0" u="sng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findMany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endParaRPr lang="pt-B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//Listar com condições e ordenação</a:t>
            </a:r>
            <a:endParaRPr lang="pt-B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animesComLegend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.prisma.anime.</a:t>
            </a:r>
            <a:r>
              <a:rPr lang="pt-BR" sz="1400" b="0" u="sng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findMany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1400" b="0" u="sng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orderBy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{titulo: 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asc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 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1400" b="0" u="sng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take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                 </a:t>
            </a:r>
            <a:r>
              <a:rPr lang="pt-BR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//Quantos elementos buscar</a:t>
            </a:r>
            <a:endParaRPr lang="pt-B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1400" b="0" u="sng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{ titulo: { </a:t>
            </a:r>
            <a:r>
              <a:rPr lang="pt-BR" sz="1400" b="0" u="sng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startsWith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'Legend'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 }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b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//Listas com </a:t>
            </a:r>
            <a:r>
              <a:rPr lang="pt-BR" sz="1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groupby</a:t>
            </a:r>
            <a:endParaRPr lang="pt-B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totalVotacaoPorAnimeID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.prisma.votacao.</a:t>
            </a:r>
            <a:r>
              <a:rPr lang="pt-BR" sz="1400" b="0" u="sng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groupBy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1400" b="0" u="sng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animeID</a:t>
            </a:r>
            <a:r>
              <a:rPr lang="pt-B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_</a:t>
            </a:r>
            <a:r>
              <a:rPr lang="pt-BR" sz="1400" b="0" u="sng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{ 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animeID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pt-B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1776155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EE92EA-FFE1-303F-4D39-32E96EBB3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76" y="2249424"/>
            <a:ext cx="11305256" cy="4419936"/>
          </a:xfrm>
        </p:spPr>
        <p:txBody>
          <a:bodyPr>
            <a:normAutofit/>
          </a:bodyPr>
          <a:lstStyle/>
          <a:p>
            <a:pPr algn="just"/>
            <a:r>
              <a:rPr lang="pt-BR" sz="1900" dirty="0"/>
              <a:t>No </a:t>
            </a:r>
            <a:r>
              <a:rPr lang="pt-BR" sz="1900" dirty="0" err="1"/>
              <a:t>service</a:t>
            </a:r>
            <a:r>
              <a:rPr lang="pt-BR" sz="1900" dirty="0"/>
              <a:t> de animes, peça para buscar todos os animes, rode sua api com o comando </a:t>
            </a:r>
            <a:r>
              <a:rPr lang="pt-BR" sz="1900" u="sng" dirty="0" err="1"/>
              <a:t>npm</a:t>
            </a:r>
            <a:r>
              <a:rPr lang="pt-BR" sz="1900" u="sng" dirty="0"/>
              <a:t> start</a:t>
            </a:r>
            <a:r>
              <a:rPr lang="pt-BR" sz="1900" dirty="0"/>
              <a:t>, e veja se a rota /animes funcionou.</a:t>
            </a:r>
          </a:p>
          <a:p>
            <a:pPr algn="just"/>
            <a:endParaRPr lang="pt-BR" sz="1900" u="sng" dirty="0"/>
          </a:p>
          <a:p>
            <a:pPr algn="just"/>
            <a:r>
              <a:rPr lang="pt-BR" sz="1900" dirty="0"/>
              <a:t>Caso exiba um vetor vazio, funcionou, afinal não temos anime nenhum inserido</a:t>
            </a:r>
            <a:endParaRPr lang="pt-BR" sz="1700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8885E325-C11A-EFB5-6B53-D18DB884F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411" y="762054"/>
            <a:ext cx="10972800" cy="1066800"/>
          </a:xfrm>
        </p:spPr>
        <p:txBody>
          <a:bodyPr anchor="ctr">
            <a:normAutofit/>
          </a:bodyPr>
          <a:lstStyle/>
          <a:p>
            <a:r>
              <a:rPr lang="pt-BR" dirty="0"/>
              <a:t>Prisma – Manipulando dados</a:t>
            </a:r>
          </a:p>
        </p:txBody>
      </p:sp>
      <p:pic>
        <p:nvPicPr>
          <p:cNvPr id="9" name="Picture 2" descr="Prisma | Next-generation ORM for Node.js &amp; TypeScript">
            <a:extLst>
              <a:ext uri="{FF2B5EF4-FFF2-40B4-BE49-F238E27FC236}">
                <a16:creationId xmlns:a16="http://schemas.microsoft.com/office/drawing/2014/main" id="{465C651C-CF57-1CB7-9E17-006913B5E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9365" y="876091"/>
            <a:ext cx="1959168" cy="62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3215922E-B425-E6B3-4BFF-39877B2997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1784" y="3640344"/>
            <a:ext cx="3657143" cy="8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622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EE92EA-FFE1-303F-4D39-32E96EBB3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76" y="2249424"/>
            <a:ext cx="11305256" cy="4419936"/>
          </a:xfrm>
        </p:spPr>
        <p:txBody>
          <a:bodyPr>
            <a:normAutofit/>
          </a:bodyPr>
          <a:lstStyle/>
          <a:p>
            <a:pPr algn="just"/>
            <a:r>
              <a:rPr lang="pt-BR" sz="1900" dirty="0"/>
              <a:t>Algo que podemos fazer é criar um arquivo que insira os valores que devem existir no banco de dados antes do seu uso. </a:t>
            </a:r>
          </a:p>
          <a:p>
            <a:pPr algn="just"/>
            <a:endParaRPr lang="pt-BR" sz="1900" dirty="0"/>
          </a:p>
          <a:p>
            <a:pPr algn="just"/>
            <a:r>
              <a:rPr lang="pt-BR" sz="1900" dirty="0"/>
              <a:t>Esse modelo é chamado de </a:t>
            </a:r>
            <a:r>
              <a:rPr lang="pt-BR" sz="1900" u="sng" dirty="0"/>
              <a:t>Seed</a:t>
            </a:r>
            <a:r>
              <a:rPr lang="pt-BR" sz="1900" dirty="0"/>
              <a:t>, pois implantam os valores que não são informados pelo usuário. </a:t>
            </a:r>
          </a:p>
          <a:p>
            <a:pPr algn="just"/>
            <a:endParaRPr lang="pt-BR" sz="1900" dirty="0"/>
          </a:p>
          <a:p>
            <a:pPr algn="just"/>
            <a:r>
              <a:rPr lang="pt-BR" sz="1900" dirty="0"/>
              <a:t>No arquivo </a:t>
            </a:r>
            <a:r>
              <a:rPr lang="pt-BR" sz="1900" u="sng" dirty="0" err="1"/>
              <a:t>package.json</a:t>
            </a:r>
            <a:r>
              <a:rPr lang="pt-BR" sz="1900" dirty="0"/>
              <a:t>, adicione o seguinte comando: </a:t>
            </a:r>
            <a:endParaRPr lang="pt-BR" sz="1700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8885E325-C11A-EFB5-6B53-D18DB884F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411" y="762054"/>
            <a:ext cx="10972800" cy="1066800"/>
          </a:xfrm>
        </p:spPr>
        <p:txBody>
          <a:bodyPr anchor="ctr">
            <a:normAutofit/>
          </a:bodyPr>
          <a:lstStyle/>
          <a:p>
            <a:r>
              <a:rPr lang="pt-BR" dirty="0"/>
              <a:t>Prisma – Seed</a:t>
            </a:r>
          </a:p>
        </p:txBody>
      </p:sp>
      <p:pic>
        <p:nvPicPr>
          <p:cNvPr id="9" name="Picture 2" descr="Prisma | Next-generation ORM for Node.js &amp; TypeScript">
            <a:extLst>
              <a:ext uri="{FF2B5EF4-FFF2-40B4-BE49-F238E27FC236}">
                <a16:creationId xmlns:a16="http://schemas.microsoft.com/office/drawing/2014/main" id="{465C651C-CF57-1CB7-9E17-006913B5E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9365" y="876091"/>
            <a:ext cx="1959168" cy="62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8" name="Picture 2" descr="Harvesting Seeds In Fall: Tips For Collecting Fall Seeds From Plants">
            <a:extLst>
              <a:ext uri="{FF2B5EF4-FFF2-40B4-BE49-F238E27FC236}">
                <a16:creationId xmlns:a16="http://schemas.microsoft.com/office/drawing/2014/main" id="{2C2F1A10-5158-9808-A620-0B83E96558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952" y="539370"/>
            <a:ext cx="2016224" cy="1512168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83AFC70-0B4E-D2E2-B36F-E8F95D75720C}"/>
              </a:ext>
            </a:extLst>
          </p:cNvPr>
          <p:cNvSpPr txBox="1"/>
          <p:nvPr/>
        </p:nvSpPr>
        <p:spPr>
          <a:xfrm>
            <a:off x="4449150" y="4431790"/>
            <a:ext cx="3663321" cy="923330"/>
          </a:xfrm>
          <a:prstGeom prst="rect">
            <a:avLst/>
          </a:prstGeom>
          <a:solidFill>
            <a:schemeClr val="lt1"/>
          </a:solidFill>
          <a:ln w="19050" cap="flat" cmpd="sng" algn="ctr">
            <a:solidFill>
              <a:schemeClr val="dk1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pt-BR" b="0" i="0" dirty="0">
                <a:solidFill>
                  <a:schemeClr val="tx1"/>
                </a:solidFill>
                <a:effectLst/>
                <a:latin typeface="JetBrainsMono"/>
              </a:rPr>
              <a:t>"prisma": {</a:t>
            </a:r>
          </a:p>
          <a:p>
            <a:pPr algn="l"/>
            <a:r>
              <a:rPr lang="pt-BR" b="0" i="0" dirty="0">
                <a:solidFill>
                  <a:schemeClr val="tx1"/>
                </a:solidFill>
                <a:effectLst/>
                <a:latin typeface="JetBrainsMono"/>
              </a:rPr>
              <a:t>       "</a:t>
            </a:r>
            <a:r>
              <a:rPr lang="pt-BR" b="0" i="0" dirty="0" err="1">
                <a:solidFill>
                  <a:schemeClr val="tx1"/>
                </a:solidFill>
                <a:effectLst/>
                <a:latin typeface="JetBrainsMono"/>
              </a:rPr>
              <a:t>seed</a:t>
            </a:r>
            <a:r>
              <a:rPr lang="pt-BR" b="0" i="0" dirty="0">
                <a:solidFill>
                  <a:schemeClr val="tx1"/>
                </a:solidFill>
                <a:effectLst/>
                <a:latin typeface="JetBrainsMono"/>
              </a:rPr>
              <a:t>": "</a:t>
            </a:r>
            <a:r>
              <a:rPr lang="pt-BR" b="0" i="0" dirty="0" err="1">
                <a:solidFill>
                  <a:schemeClr val="tx1"/>
                </a:solidFill>
                <a:effectLst/>
                <a:latin typeface="JetBrainsMono"/>
              </a:rPr>
              <a:t>ts</a:t>
            </a:r>
            <a:r>
              <a:rPr lang="pt-BR" b="0" i="0" dirty="0">
                <a:solidFill>
                  <a:schemeClr val="tx1"/>
                </a:solidFill>
                <a:effectLst/>
                <a:latin typeface="JetBrainsMono"/>
              </a:rPr>
              <a:t>-node prisma/</a:t>
            </a:r>
            <a:r>
              <a:rPr lang="pt-BR" b="0" i="0" dirty="0" err="1">
                <a:solidFill>
                  <a:schemeClr val="tx1"/>
                </a:solidFill>
                <a:effectLst/>
                <a:latin typeface="JetBrainsMono"/>
              </a:rPr>
              <a:t>seed.ts</a:t>
            </a:r>
            <a:r>
              <a:rPr lang="pt-BR" b="0" i="0" dirty="0">
                <a:solidFill>
                  <a:schemeClr val="tx1"/>
                </a:solidFill>
                <a:effectLst/>
                <a:latin typeface="JetBrainsMono"/>
              </a:rPr>
              <a:t>"</a:t>
            </a:r>
          </a:p>
          <a:p>
            <a:pPr algn="l"/>
            <a:r>
              <a:rPr lang="pt-BR" b="0" i="0" dirty="0">
                <a:solidFill>
                  <a:schemeClr val="tx1"/>
                </a:solidFill>
                <a:effectLst/>
                <a:latin typeface="JetBrainsMono"/>
              </a:rPr>
              <a:t>},</a:t>
            </a:r>
          </a:p>
        </p:txBody>
      </p:sp>
    </p:spTree>
    <p:extLst>
      <p:ext uri="{BB962C8B-B14F-4D97-AF65-F5344CB8AC3E}">
        <p14:creationId xmlns:p14="http://schemas.microsoft.com/office/powerpoint/2010/main" val="651716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Aula Atualizada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9376" y="2249424"/>
            <a:ext cx="9731424" cy="4608576"/>
          </a:xfrm>
        </p:spPr>
        <p:txBody>
          <a:bodyPr>
            <a:normAutofit/>
          </a:bodyPr>
          <a:lstStyle/>
          <a:p>
            <a:pPr algn="just"/>
            <a:r>
              <a:rPr lang="pt-BR" sz="1900" dirty="0"/>
              <a:t>Para baixar o conteúdo da ultima aula, execute:</a:t>
            </a:r>
          </a:p>
          <a:p>
            <a:pPr algn="just"/>
            <a:endParaRPr lang="pt-BR" sz="1900" dirty="0"/>
          </a:p>
          <a:p>
            <a:pPr algn="just"/>
            <a:endParaRPr lang="pt-BR" sz="1900" dirty="0"/>
          </a:p>
          <a:p>
            <a:pPr algn="just"/>
            <a:endParaRPr lang="pt-BR" sz="1900" dirty="0"/>
          </a:p>
          <a:p>
            <a:pPr algn="just"/>
            <a:endParaRPr lang="pt-BR" sz="1900" dirty="0"/>
          </a:p>
          <a:p>
            <a:pPr algn="just"/>
            <a:endParaRPr lang="pt-BR" sz="1900" dirty="0"/>
          </a:p>
          <a:p>
            <a:pPr algn="just"/>
            <a:endParaRPr lang="pt-BR" sz="1900" dirty="0"/>
          </a:p>
          <a:p>
            <a:pPr algn="just"/>
            <a:r>
              <a:rPr lang="pt-BR" sz="1900" dirty="0"/>
              <a:t>Ou atualize:</a:t>
            </a:r>
            <a:endParaRPr lang="pt-BR" sz="2000" dirty="0"/>
          </a:p>
          <a:p>
            <a:pPr lvl="1" algn="just"/>
            <a:endParaRPr lang="pt-BR" sz="1800" dirty="0"/>
          </a:p>
        </p:txBody>
      </p:sp>
      <p:sp>
        <p:nvSpPr>
          <p:cNvPr id="5" name="Retângulo 4"/>
          <p:cNvSpPr/>
          <p:nvPr/>
        </p:nvSpPr>
        <p:spPr>
          <a:xfrm>
            <a:off x="1919537" y="2661880"/>
            <a:ext cx="9145015" cy="1631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2000" dirty="0" err="1"/>
              <a:t>git</a:t>
            </a:r>
            <a:r>
              <a:rPr lang="pt-BR" sz="2000" dirty="0"/>
              <a:t> clone </a:t>
            </a:r>
            <a:r>
              <a:rPr lang="pt-B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https://github.com/CarlosWGama/nest-next </a:t>
            </a:r>
            <a:r>
              <a:rPr lang="pt-BR" sz="2000" dirty="0"/>
              <a:t>./curso</a:t>
            </a:r>
          </a:p>
          <a:p>
            <a:r>
              <a:rPr lang="pt-BR" sz="2000" dirty="0" err="1"/>
              <a:t>cd</a:t>
            </a:r>
            <a:r>
              <a:rPr lang="pt-BR" sz="2000" dirty="0"/>
              <a:t> curso/</a:t>
            </a:r>
            <a:r>
              <a:rPr lang="pt-BR" sz="2000" dirty="0" err="1"/>
              <a:t>backend</a:t>
            </a:r>
            <a:endParaRPr lang="pt-BR" sz="2000" dirty="0"/>
          </a:p>
          <a:p>
            <a:r>
              <a:rPr lang="pt-BR" sz="2000" dirty="0" err="1"/>
              <a:t>git</a:t>
            </a:r>
            <a:r>
              <a:rPr lang="pt-BR" sz="2000" dirty="0"/>
              <a:t> checkout dia2</a:t>
            </a:r>
          </a:p>
          <a:p>
            <a:r>
              <a:rPr lang="pt-BR" sz="2000" dirty="0" err="1"/>
              <a:t>npm</a:t>
            </a:r>
            <a:r>
              <a:rPr lang="pt-BR" sz="2000" dirty="0"/>
              <a:t> </a:t>
            </a:r>
            <a:r>
              <a:rPr lang="pt-BR" sz="2000" dirty="0" err="1"/>
              <a:t>install</a:t>
            </a:r>
            <a:endParaRPr lang="pt-BR" sz="2000" dirty="0"/>
          </a:p>
          <a:p>
            <a:r>
              <a:rPr lang="pt-BR" sz="2000" dirty="0" err="1"/>
              <a:t>code</a:t>
            </a:r>
            <a:r>
              <a:rPr lang="pt-BR" sz="2000" dirty="0"/>
              <a:t> .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4F6E19A-9FF5-4AFC-A2BD-8D8E205F4123}"/>
              </a:ext>
            </a:extLst>
          </p:cNvPr>
          <p:cNvSpPr/>
          <p:nvPr/>
        </p:nvSpPr>
        <p:spPr>
          <a:xfrm>
            <a:off x="1927783" y="4977121"/>
            <a:ext cx="2938625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pt-BR" sz="2000" dirty="0" err="1"/>
              <a:t>git</a:t>
            </a:r>
            <a:r>
              <a:rPr lang="pt-BR" sz="2000" dirty="0"/>
              <a:t> checkout --</a:t>
            </a:r>
            <a:r>
              <a:rPr lang="pt-BR" sz="2000"/>
              <a:t>force dia2</a:t>
            </a:r>
            <a:endParaRPr lang="pt-BR" sz="2000" dirty="0"/>
          </a:p>
          <a:p>
            <a:r>
              <a:rPr lang="pt-BR" sz="2000" dirty="0" err="1"/>
              <a:t>npm</a:t>
            </a:r>
            <a:r>
              <a:rPr lang="pt-BR" sz="2000" dirty="0"/>
              <a:t> </a:t>
            </a:r>
            <a:r>
              <a:rPr lang="pt-BR" sz="2000" dirty="0" err="1"/>
              <a:t>install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1746059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EE92EA-FFE1-303F-4D39-32E96EBB3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76" y="2249424"/>
            <a:ext cx="11305256" cy="4419936"/>
          </a:xfrm>
        </p:spPr>
        <p:txBody>
          <a:bodyPr>
            <a:normAutofit/>
          </a:bodyPr>
          <a:lstStyle/>
          <a:p>
            <a:pPr algn="just"/>
            <a:r>
              <a:rPr lang="pt-BR" sz="1900" dirty="0"/>
              <a:t>Dentro da pasta </a:t>
            </a:r>
            <a:r>
              <a:rPr lang="pt-BR" sz="1900" u="sng" dirty="0"/>
              <a:t>prisma</a:t>
            </a:r>
            <a:r>
              <a:rPr lang="pt-BR" sz="1900" dirty="0"/>
              <a:t>, crie um arquivo </a:t>
            </a:r>
            <a:r>
              <a:rPr lang="pt-BR" sz="1900" u="sng" dirty="0" err="1"/>
              <a:t>seed.ts</a:t>
            </a:r>
            <a:r>
              <a:rPr lang="pt-BR" sz="1900" dirty="0"/>
              <a:t>, com a seguinte estrutura e </a:t>
            </a:r>
            <a:r>
              <a:rPr lang="pt-BR" sz="1900" dirty="0" err="1"/>
              <a:t>popule</a:t>
            </a:r>
            <a:r>
              <a:rPr lang="pt-BR" sz="1900" dirty="0"/>
              <a:t> seu banco com alguns animes: </a:t>
            </a:r>
            <a:endParaRPr lang="pt-BR" sz="1700" u="sng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8885E325-C11A-EFB5-6B53-D18DB884F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411" y="762054"/>
            <a:ext cx="10972800" cy="1066800"/>
          </a:xfrm>
        </p:spPr>
        <p:txBody>
          <a:bodyPr anchor="ctr">
            <a:normAutofit/>
          </a:bodyPr>
          <a:lstStyle/>
          <a:p>
            <a:r>
              <a:rPr lang="pt-BR" dirty="0"/>
              <a:t>Prisma – Seed</a:t>
            </a:r>
          </a:p>
        </p:txBody>
      </p:sp>
      <p:pic>
        <p:nvPicPr>
          <p:cNvPr id="9" name="Picture 2" descr="Prisma | Next-generation ORM for Node.js &amp; TypeScript">
            <a:extLst>
              <a:ext uri="{FF2B5EF4-FFF2-40B4-BE49-F238E27FC236}">
                <a16:creationId xmlns:a16="http://schemas.microsoft.com/office/drawing/2014/main" id="{465C651C-CF57-1CB7-9E17-006913B5E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9365" y="876091"/>
            <a:ext cx="1959168" cy="62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8" name="Picture 2" descr="Harvesting Seeds In Fall: Tips For Collecting Fall Seeds From Plants">
            <a:extLst>
              <a:ext uri="{FF2B5EF4-FFF2-40B4-BE49-F238E27FC236}">
                <a16:creationId xmlns:a16="http://schemas.microsoft.com/office/drawing/2014/main" id="{2C2F1A10-5158-9808-A620-0B83E96558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952" y="539370"/>
            <a:ext cx="2016224" cy="1512168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3126749-199A-6181-73CC-E1E8F91606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44064" y="2754171"/>
            <a:ext cx="6673494" cy="3564459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B3A2E0FA-943B-E133-FD4B-4E8900DA937F}"/>
              </a:ext>
            </a:extLst>
          </p:cNvPr>
          <p:cNvSpPr txBox="1"/>
          <p:nvPr/>
        </p:nvSpPr>
        <p:spPr>
          <a:xfrm>
            <a:off x="7968208" y="3450831"/>
            <a:ext cx="3624064" cy="369332"/>
          </a:xfrm>
          <a:prstGeom prst="rect">
            <a:avLst/>
          </a:prstGeom>
          <a:solidFill>
            <a:schemeClr val="lt1"/>
          </a:solidFill>
          <a:ln w="19050" cap="flat" cmpd="sng" algn="ctr">
            <a:solidFill>
              <a:schemeClr val="dk1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dirty="0"/>
              <a:t>https://pastebin.com/SFqA454g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FE421EA6-4955-F39E-C263-276151B2E5AA}"/>
              </a:ext>
            </a:extLst>
          </p:cNvPr>
          <p:cNvSpPr txBox="1"/>
          <p:nvPr/>
        </p:nvSpPr>
        <p:spPr>
          <a:xfrm>
            <a:off x="434044" y="5229200"/>
            <a:ext cx="5013884" cy="369332"/>
          </a:xfrm>
          <a:prstGeom prst="rect">
            <a:avLst/>
          </a:prstGeom>
          <a:solidFill>
            <a:schemeClr val="lt1"/>
          </a:solidFill>
          <a:ln w="19050" cap="flat" cmpd="sng" algn="ctr">
            <a:solidFill>
              <a:schemeClr val="dk1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dirty="0"/>
              <a:t>Por fim rode o comando </a:t>
            </a:r>
            <a:r>
              <a:rPr lang="pt-BR" b="1" u="sng" dirty="0" err="1"/>
              <a:t>npx</a:t>
            </a:r>
            <a:r>
              <a:rPr lang="pt-BR" b="1" u="sng" dirty="0"/>
              <a:t> prisma </a:t>
            </a:r>
            <a:r>
              <a:rPr lang="pt-BR" b="1" u="sng" dirty="0" err="1"/>
              <a:t>db</a:t>
            </a:r>
            <a:r>
              <a:rPr lang="pt-BR" b="1" u="sng" dirty="0"/>
              <a:t> </a:t>
            </a:r>
            <a:r>
              <a:rPr lang="pt-BR" b="1" u="sng" dirty="0" err="1"/>
              <a:t>seed</a:t>
            </a:r>
            <a:endParaRPr lang="pt-BR" b="1" u="sng" dirty="0"/>
          </a:p>
        </p:txBody>
      </p:sp>
    </p:spTree>
    <p:extLst>
      <p:ext uri="{BB962C8B-B14F-4D97-AF65-F5344CB8AC3E}">
        <p14:creationId xmlns:p14="http://schemas.microsoft.com/office/powerpoint/2010/main" val="3033205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EE92EA-FFE1-303F-4D39-32E96EBB3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76" y="2249424"/>
            <a:ext cx="11305256" cy="4419936"/>
          </a:xfrm>
        </p:spPr>
        <p:txBody>
          <a:bodyPr>
            <a:normAutofit/>
          </a:bodyPr>
          <a:lstStyle/>
          <a:p>
            <a:pPr algn="just"/>
            <a:r>
              <a:rPr lang="pt-BR" sz="1900" dirty="0"/>
              <a:t>Com nosso banco já populado, resta apenas fazermos as demais regras do nosso sistema, então bora lá!</a:t>
            </a:r>
          </a:p>
          <a:p>
            <a:pPr algn="just"/>
            <a:endParaRPr lang="pt-BR" sz="1900" u="sng" dirty="0"/>
          </a:p>
          <a:p>
            <a:pPr algn="just"/>
            <a:r>
              <a:rPr lang="pt-BR" sz="1900" dirty="0"/>
              <a:t>1 – Na função </a:t>
            </a:r>
            <a:r>
              <a:rPr lang="pt-BR" sz="1900" u="sng" dirty="0" err="1"/>
              <a:t>create</a:t>
            </a:r>
            <a:r>
              <a:rPr lang="pt-BR" sz="1900" dirty="0"/>
              <a:t> em </a:t>
            </a:r>
            <a:r>
              <a:rPr lang="pt-BR" sz="1900" u="sng" dirty="0"/>
              <a:t>/</a:t>
            </a:r>
            <a:r>
              <a:rPr lang="pt-BR" sz="1900" u="sng" dirty="0" err="1"/>
              <a:t>src</a:t>
            </a:r>
            <a:r>
              <a:rPr lang="pt-BR" sz="1900" u="sng" dirty="0"/>
              <a:t>/</a:t>
            </a:r>
            <a:r>
              <a:rPr lang="pt-BR" sz="1900" u="sng" dirty="0" err="1"/>
              <a:t>votacao</a:t>
            </a:r>
            <a:r>
              <a:rPr lang="pt-BR" sz="1900" u="sng" dirty="0"/>
              <a:t>/</a:t>
            </a:r>
            <a:r>
              <a:rPr lang="pt-BR" sz="1900" u="sng" dirty="0" err="1"/>
              <a:t>votacao.service.ts</a:t>
            </a:r>
            <a:r>
              <a:rPr lang="pt-BR" sz="1900" dirty="0"/>
              <a:t>, realize o cadastro da votação!</a:t>
            </a:r>
          </a:p>
          <a:p>
            <a:pPr algn="just"/>
            <a:endParaRPr lang="pt-BR" sz="1900" dirty="0"/>
          </a:p>
          <a:p>
            <a:pPr algn="just"/>
            <a:r>
              <a:rPr lang="pt-BR" sz="1900" dirty="0"/>
              <a:t>2 – </a:t>
            </a:r>
            <a:r>
              <a:rPr lang="pt-BR" sz="1800" dirty="0"/>
              <a:t>Busque na função </a:t>
            </a:r>
            <a:r>
              <a:rPr lang="pt-BR" sz="1800" u="sng" dirty="0" err="1"/>
              <a:t>lastest</a:t>
            </a:r>
            <a:r>
              <a:rPr lang="pt-BR" sz="1800" dirty="0"/>
              <a:t> as 5 ultimas votações em </a:t>
            </a:r>
            <a:r>
              <a:rPr lang="pt-BR" sz="1800" u="sng" dirty="0"/>
              <a:t>/</a:t>
            </a:r>
            <a:r>
              <a:rPr lang="pt-BR" sz="1800" u="sng" dirty="0" err="1"/>
              <a:t>src</a:t>
            </a:r>
            <a:r>
              <a:rPr lang="pt-BR" sz="1800" u="sng" dirty="0"/>
              <a:t>/</a:t>
            </a:r>
            <a:r>
              <a:rPr lang="pt-BR" sz="1800" u="sng" dirty="0" err="1"/>
              <a:t>votacao</a:t>
            </a:r>
            <a:r>
              <a:rPr lang="pt-BR" sz="1800" u="sng" dirty="0"/>
              <a:t>/</a:t>
            </a:r>
            <a:r>
              <a:rPr lang="pt-BR" sz="1800" u="sng" dirty="0" err="1"/>
              <a:t>votacao.service.ts</a:t>
            </a:r>
            <a:r>
              <a:rPr lang="pt-BR" sz="1800" dirty="0"/>
              <a:t>!</a:t>
            </a:r>
          </a:p>
          <a:p>
            <a:pPr algn="just"/>
            <a:endParaRPr lang="pt-BR" sz="1700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8885E325-C11A-EFB5-6B53-D18DB884F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411" y="762054"/>
            <a:ext cx="10972800" cy="1066800"/>
          </a:xfrm>
        </p:spPr>
        <p:txBody>
          <a:bodyPr anchor="ctr">
            <a:normAutofit/>
          </a:bodyPr>
          <a:lstStyle/>
          <a:p>
            <a:r>
              <a:rPr lang="pt-BR" dirty="0"/>
              <a:t>Prisma – Finalizando</a:t>
            </a:r>
          </a:p>
        </p:txBody>
      </p:sp>
      <p:pic>
        <p:nvPicPr>
          <p:cNvPr id="9" name="Picture 2" descr="Prisma | Next-generation ORM for Node.js &amp; TypeScript">
            <a:extLst>
              <a:ext uri="{FF2B5EF4-FFF2-40B4-BE49-F238E27FC236}">
                <a16:creationId xmlns:a16="http://schemas.microsoft.com/office/drawing/2014/main" id="{465C651C-CF57-1CB7-9E17-006913B5E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9365" y="876091"/>
            <a:ext cx="1959168" cy="62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FC77ECCC-10DD-CB7E-9E41-C555E262397F}"/>
              </a:ext>
            </a:extLst>
          </p:cNvPr>
          <p:cNvSpPr txBox="1"/>
          <p:nvPr/>
        </p:nvSpPr>
        <p:spPr>
          <a:xfrm>
            <a:off x="401707" y="-152827"/>
            <a:ext cx="11305256" cy="7017306"/>
          </a:xfrm>
          <a:prstGeom prst="rect">
            <a:avLst/>
          </a:prstGeom>
          <a:solidFill>
            <a:schemeClr val="lt1"/>
          </a:solidFill>
          <a:ln w="19050" cap="flat" cmpd="sng" algn="ctr">
            <a:solidFill>
              <a:schemeClr val="dk1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Injectable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'@</a:t>
            </a:r>
            <a:r>
              <a:rPr lang="pt-B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nestjs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/common'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PrismaService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'../</a:t>
            </a:r>
            <a:r>
              <a:rPr lang="pt-B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prisma.service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CreateVotacaoDto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'./</a:t>
            </a:r>
            <a:r>
              <a:rPr lang="pt-B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dto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pt-B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create-votacao.dto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@Injectable()</a:t>
            </a:r>
          </a:p>
          <a:p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VotacaoService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1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pt-BR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prisma: </a:t>
            </a:r>
            <a:r>
              <a:rPr lang="pt-BR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PrismaService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 }</a:t>
            </a:r>
          </a:p>
          <a:p>
            <a:b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createVotacaoDto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CreateVotacaoDto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.prisma.votacao.</a:t>
            </a:r>
            <a:r>
              <a:rPr lang="pt-BR" b="0" u="sng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upsert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b="0" u="sng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{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createVotacaoDto.email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b="0" u="sng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{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animeID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createVotacaoDto.animeID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b="0" u="sng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createVotacaoDto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})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lastest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.prisma.votacao.</a:t>
            </a:r>
            <a:r>
              <a:rPr lang="pt-BR" b="0" u="sng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findMany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 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pt-BR" b="0" u="sng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orderBy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{id: 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desc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pt-BR" b="0" u="sng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take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pt-BR" b="0" u="sng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{anime: 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})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80214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EE92EA-FFE1-303F-4D39-32E96EBB3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76" y="2249424"/>
            <a:ext cx="11305256" cy="4419936"/>
          </a:xfrm>
        </p:spPr>
        <p:txBody>
          <a:bodyPr>
            <a:normAutofit/>
          </a:bodyPr>
          <a:lstStyle/>
          <a:p>
            <a:pPr algn="just"/>
            <a:r>
              <a:rPr lang="pt-BR" sz="1900" dirty="0"/>
              <a:t>No arquivo </a:t>
            </a:r>
            <a:r>
              <a:rPr lang="pt-BR" sz="1900" u="sng" dirty="0"/>
              <a:t>/</a:t>
            </a:r>
            <a:r>
              <a:rPr lang="pt-BR" sz="1900" u="sng" dirty="0" err="1"/>
              <a:t>src</a:t>
            </a:r>
            <a:r>
              <a:rPr lang="pt-BR" sz="1900" u="sng" dirty="0"/>
              <a:t>/animes/</a:t>
            </a:r>
            <a:r>
              <a:rPr lang="pt-BR" sz="1900" u="sng" dirty="0" err="1"/>
              <a:t>animes.service.ts</a:t>
            </a:r>
            <a:r>
              <a:rPr lang="pt-BR" sz="1900" dirty="0"/>
              <a:t>, dentro da função rank devemos retornar os 3 animes mais votados, usando a função </a:t>
            </a:r>
            <a:r>
              <a:rPr lang="pt-BR" sz="1900" u="sng" dirty="0" err="1"/>
              <a:t>groupBy</a:t>
            </a:r>
            <a:r>
              <a:rPr lang="pt-BR" sz="1900" dirty="0"/>
              <a:t> e com o consultado, posteriormente buscaremos cada consulta com o </a:t>
            </a:r>
            <a:r>
              <a:rPr lang="pt-BR" sz="1900" dirty="0" err="1"/>
              <a:t>Promise.all</a:t>
            </a:r>
            <a:r>
              <a:rPr lang="pt-BR" sz="1900" dirty="0"/>
              <a:t> dos dados dos animes.</a:t>
            </a:r>
          </a:p>
          <a:p>
            <a:pPr algn="just"/>
            <a:endParaRPr lang="pt-BR" sz="1900" u="sng" dirty="0"/>
          </a:p>
          <a:p>
            <a:pPr algn="just"/>
            <a:endParaRPr lang="pt-BR" sz="1800" u="sng" dirty="0"/>
          </a:p>
          <a:p>
            <a:pPr algn="just"/>
            <a:endParaRPr lang="pt-BR" sz="1700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8885E325-C11A-EFB5-6B53-D18DB884F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411" y="762054"/>
            <a:ext cx="10972800" cy="1066800"/>
          </a:xfrm>
        </p:spPr>
        <p:txBody>
          <a:bodyPr anchor="ctr">
            <a:normAutofit/>
          </a:bodyPr>
          <a:lstStyle/>
          <a:p>
            <a:r>
              <a:rPr lang="pt-BR" dirty="0"/>
              <a:t>Prisma – Finalizando</a:t>
            </a:r>
          </a:p>
        </p:txBody>
      </p:sp>
      <p:pic>
        <p:nvPicPr>
          <p:cNvPr id="9" name="Picture 2" descr="Prisma | Next-generation ORM for Node.js &amp; TypeScript">
            <a:extLst>
              <a:ext uri="{FF2B5EF4-FFF2-40B4-BE49-F238E27FC236}">
                <a16:creationId xmlns:a16="http://schemas.microsoft.com/office/drawing/2014/main" id="{465C651C-CF57-1CB7-9E17-006913B5E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9365" y="876091"/>
            <a:ext cx="1959168" cy="62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D706046A-5278-F828-BE5D-7BDB6F5C958B}"/>
              </a:ext>
            </a:extLst>
          </p:cNvPr>
          <p:cNvSpPr txBox="1"/>
          <p:nvPr/>
        </p:nvSpPr>
        <p:spPr>
          <a:xfrm>
            <a:off x="743200" y="74235"/>
            <a:ext cx="10972800" cy="6709529"/>
          </a:xfrm>
          <a:prstGeom prst="rect">
            <a:avLst/>
          </a:prstGeom>
          <a:solidFill>
            <a:schemeClr val="lt1"/>
          </a:solidFill>
          <a:ln w="19050" cap="flat" cmpd="sng" algn="ctr">
            <a:solidFill>
              <a:schemeClr val="dk1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@Injectable()</a:t>
            </a:r>
          </a:p>
          <a:p>
            <a:r>
              <a:rPr lang="pt-B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AnimesService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b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prisma: </a:t>
            </a:r>
            <a:r>
              <a:rPr lang="pt-B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PrismaService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{}</a:t>
            </a:r>
          </a:p>
          <a:p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findAll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.prisma.anime.findMany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rank() {</a:t>
            </a:r>
          </a:p>
          <a:p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dados = </a:t>
            </a:r>
            <a:r>
              <a:rPr lang="pt-B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.prisma.votacao.groupBy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pt-B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animeID</a:t>
            </a:r>
            <a:r>
              <a:rPr lang="pt-B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_</a:t>
            </a:r>
            <a:r>
              <a:rPr lang="pt-B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{ </a:t>
            </a:r>
            <a:r>
              <a:rPr lang="pt-B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animeID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take: </a:t>
            </a:r>
            <a:r>
              <a:rPr lang="pt-B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orderBy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{ _</a:t>
            </a:r>
            <a:r>
              <a:rPr lang="pt-B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{ </a:t>
            </a:r>
            <a:r>
              <a:rPr lang="pt-B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animeID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desc</a:t>
            </a:r>
            <a:r>
              <a:rPr lang="pt-B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}}</a:t>
            </a:r>
          </a:p>
          <a:p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})</a:t>
            </a:r>
          </a:p>
          <a:p>
            <a:b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Promise.all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dados.map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(resultado) </a:t>
            </a:r>
            <a:r>
              <a:rPr lang="pt-B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anime = </a:t>
            </a:r>
            <a:r>
              <a:rPr lang="pt-B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.prisma.anime.findFirst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pt-B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{id: </a:t>
            </a:r>
            <a:r>
              <a:rPr lang="pt-B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resultado.animeID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	 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anime[</a:t>
            </a:r>
            <a:r>
              <a:rPr lang="pt-B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'votos'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resultado._</a:t>
            </a:r>
            <a:r>
              <a:rPr lang="pt-B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count.animeID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anime;</a:t>
            </a:r>
          </a:p>
          <a:p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}))</a:t>
            </a:r>
          </a:p>
          <a:p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pt-B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717645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Aula Atualizada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9376" y="2249424"/>
            <a:ext cx="9731424" cy="4608576"/>
          </a:xfrm>
        </p:spPr>
        <p:txBody>
          <a:bodyPr>
            <a:normAutofit/>
          </a:bodyPr>
          <a:lstStyle/>
          <a:p>
            <a:pPr algn="just"/>
            <a:r>
              <a:rPr lang="pt-BR" sz="1900" dirty="0"/>
              <a:t>Para baixar o conteúdo da última aula, execute:</a:t>
            </a:r>
          </a:p>
          <a:p>
            <a:pPr algn="just"/>
            <a:endParaRPr lang="pt-BR" sz="1900" dirty="0"/>
          </a:p>
          <a:p>
            <a:pPr algn="just"/>
            <a:endParaRPr lang="pt-BR" sz="1900" dirty="0"/>
          </a:p>
          <a:p>
            <a:pPr algn="just"/>
            <a:endParaRPr lang="pt-BR" sz="1900" dirty="0"/>
          </a:p>
          <a:p>
            <a:pPr algn="just"/>
            <a:endParaRPr lang="pt-BR" sz="1900" dirty="0"/>
          </a:p>
          <a:p>
            <a:pPr algn="just"/>
            <a:endParaRPr lang="pt-BR" sz="1900" dirty="0"/>
          </a:p>
          <a:p>
            <a:pPr algn="just"/>
            <a:endParaRPr lang="pt-BR" sz="1900" dirty="0"/>
          </a:p>
          <a:p>
            <a:pPr algn="just"/>
            <a:r>
              <a:rPr lang="pt-BR" sz="1900" dirty="0"/>
              <a:t>Ou atualize:</a:t>
            </a:r>
            <a:endParaRPr lang="pt-BR" sz="2000" dirty="0"/>
          </a:p>
          <a:p>
            <a:pPr lvl="1" algn="just"/>
            <a:endParaRPr lang="pt-BR" sz="1800" dirty="0"/>
          </a:p>
        </p:txBody>
      </p:sp>
      <p:sp>
        <p:nvSpPr>
          <p:cNvPr id="5" name="Retângulo 4"/>
          <p:cNvSpPr/>
          <p:nvPr/>
        </p:nvSpPr>
        <p:spPr>
          <a:xfrm>
            <a:off x="1919537" y="2661880"/>
            <a:ext cx="9145015" cy="1631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2000" dirty="0" err="1"/>
              <a:t>git</a:t>
            </a:r>
            <a:r>
              <a:rPr lang="pt-BR" sz="2000" dirty="0"/>
              <a:t> clone </a:t>
            </a:r>
            <a:r>
              <a:rPr lang="pt-B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https://github.com/CarlosWGama/aula-nestjs </a:t>
            </a:r>
            <a:r>
              <a:rPr lang="pt-BR" sz="2000" dirty="0"/>
              <a:t>./</a:t>
            </a:r>
            <a:r>
              <a:rPr lang="pt-BR" sz="2000" dirty="0" err="1"/>
              <a:t>backend</a:t>
            </a:r>
            <a:endParaRPr lang="pt-BR" sz="2000" dirty="0"/>
          </a:p>
          <a:p>
            <a:r>
              <a:rPr lang="pt-BR" sz="2000" dirty="0" err="1"/>
              <a:t>cd</a:t>
            </a:r>
            <a:r>
              <a:rPr lang="pt-BR" sz="2000" dirty="0"/>
              <a:t> </a:t>
            </a:r>
            <a:r>
              <a:rPr lang="pt-BR" sz="2000" dirty="0" err="1"/>
              <a:t>backend</a:t>
            </a:r>
            <a:endParaRPr lang="pt-BR" sz="2000" dirty="0"/>
          </a:p>
          <a:p>
            <a:r>
              <a:rPr lang="pt-BR" sz="2000" dirty="0" err="1"/>
              <a:t>git</a:t>
            </a:r>
            <a:r>
              <a:rPr lang="pt-BR" sz="2000" dirty="0"/>
              <a:t> checkout dia2</a:t>
            </a:r>
          </a:p>
          <a:p>
            <a:r>
              <a:rPr lang="pt-BR" sz="2000" dirty="0" err="1"/>
              <a:t>npm</a:t>
            </a:r>
            <a:r>
              <a:rPr lang="pt-BR" sz="2000" dirty="0"/>
              <a:t> </a:t>
            </a:r>
            <a:r>
              <a:rPr lang="pt-BR" sz="2000" dirty="0" err="1"/>
              <a:t>install</a:t>
            </a:r>
            <a:endParaRPr lang="pt-BR" sz="2000" dirty="0"/>
          </a:p>
          <a:p>
            <a:r>
              <a:rPr lang="pt-BR" sz="2000" dirty="0" err="1"/>
              <a:t>code</a:t>
            </a:r>
            <a:r>
              <a:rPr lang="pt-BR" sz="2000" dirty="0"/>
              <a:t> .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4F6E19A-9FF5-4AFC-A2BD-8D8E205F4123}"/>
              </a:ext>
            </a:extLst>
          </p:cNvPr>
          <p:cNvSpPr/>
          <p:nvPr/>
        </p:nvSpPr>
        <p:spPr>
          <a:xfrm>
            <a:off x="1927783" y="4977121"/>
            <a:ext cx="2938625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pt-BR" sz="2000" dirty="0" err="1"/>
              <a:t>git</a:t>
            </a:r>
            <a:r>
              <a:rPr lang="pt-BR" sz="2000" dirty="0"/>
              <a:t> checkout --</a:t>
            </a:r>
            <a:r>
              <a:rPr lang="pt-BR" sz="2000"/>
              <a:t>force dia2</a:t>
            </a:r>
            <a:endParaRPr lang="pt-BR" sz="2000" dirty="0"/>
          </a:p>
          <a:p>
            <a:r>
              <a:rPr lang="pt-BR" sz="2000" dirty="0" err="1"/>
              <a:t>npm</a:t>
            </a:r>
            <a:r>
              <a:rPr lang="pt-BR" sz="2000" dirty="0"/>
              <a:t> </a:t>
            </a:r>
            <a:r>
              <a:rPr lang="pt-BR" sz="2000" dirty="0" err="1"/>
              <a:t>install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917297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Diagrama 10">
            <a:extLst>
              <a:ext uri="{FF2B5EF4-FFF2-40B4-BE49-F238E27FC236}">
                <a16:creationId xmlns:a16="http://schemas.microsoft.com/office/drawing/2014/main" id="{8629CFC6-46A5-4188-A451-80FF0A6331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1691822"/>
              </p:ext>
            </p:extLst>
          </p:nvPr>
        </p:nvGraphicFramePr>
        <p:xfrm>
          <a:off x="911424" y="1646720"/>
          <a:ext cx="1008112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83260" y="1143000"/>
            <a:ext cx="9899139" cy="1066800"/>
          </a:xfrm>
        </p:spPr>
        <p:txBody>
          <a:bodyPr>
            <a:normAutofit/>
          </a:bodyPr>
          <a:lstStyle/>
          <a:p>
            <a:r>
              <a:rPr lang="pt-BR" sz="3600" dirty="0"/>
              <a:t>O que teremos hoje?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D4B34187-0091-40FE-B2C6-34C07567026A}"/>
              </a:ext>
            </a:extLst>
          </p:cNvPr>
          <p:cNvCxnSpPr>
            <a:cxnSpLocks/>
          </p:cNvCxnSpPr>
          <p:nvPr/>
        </p:nvCxnSpPr>
        <p:spPr>
          <a:xfrm>
            <a:off x="6145163" y="1955751"/>
            <a:ext cx="0" cy="388498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102" name="Picture 6" descr="Serviços de Desenvolvimento Back-End • Aotopo">
            <a:extLst>
              <a:ext uri="{FF2B5EF4-FFF2-40B4-BE49-F238E27FC236}">
                <a16:creationId xmlns:a16="http://schemas.microsoft.com/office/drawing/2014/main" id="{94360F02-F272-430C-0D30-EEF5744EE8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902" y="1669862"/>
            <a:ext cx="1257025" cy="125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52153D6D-1415-4D16-6077-A60ADE85145F}"/>
              </a:ext>
            </a:extLst>
          </p:cNvPr>
          <p:cNvSpPr txBox="1"/>
          <p:nvPr/>
        </p:nvSpPr>
        <p:spPr>
          <a:xfrm>
            <a:off x="1978224" y="2344188"/>
            <a:ext cx="118654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>
                <a:latin typeface="Bahnschrift" panose="020B0502040204020203" pitchFamily="34" charset="0"/>
              </a:rPr>
              <a:t>Back-</a:t>
            </a:r>
            <a:r>
              <a:rPr lang="pt-BR" dirty="0" err="1">
                <a:latin typeface="Bahnschrift" panose="020B0502040204020203" pitchFamily="34" charset="0"/>
              </a:rPr>
              <a:t>End</a:t>
            </a:r>
            <a:endParaRPr lang="pt-BR" dirty="0">
              <a:latin typeface="Bahnschrift" panose="020B0502040204020203" pitchFamily="34" charset="0"/>
            </a:endParaRPr>
          </a:p>
        </p:txBody>
      </p:sp>
      <p:pic>
        <p:nvPicPr>
          <p:cNvPr id="4104" name="Picture 8" descr="Front end - Free computer icons">
            <a:extLst>
              <a:ext uri="{FF2B5EF4-FFF2-40B4-BE49-F238E27FC236}">
                <a16:creationId xmlns:a16="http://schemas.microsoft.com/office/drawing/2014/main" id="{560DC90A-CCA8-6DDB-71AF-5AE0C90D29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4476" y="1669862"/>
            <a:ext cx="1214264" cy="1214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5AF10B37-198D-290E-3470-38FB5A99DC1A}"/>
              </a:ext>
            </a:extLst>
          </p:cNvPr>
          <p:cNvSpPr txBox="1"/>
          <p:nvPr/>
        </p:nvSpPr>
        <p:spPr>
          <a:xfrm>
            <a:off x="7947530" y="2364691"/>
            <a:ext cx="124264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>
                <a:latin typeface="Bahnschrift" panose="020B0502040204020203" pitchFamily="34" charset="0"/>
              </a:rPr>
              <a:t>Front-</a:t>
            </a:r>
            <a:r>
              <a:rPr lang="pt-BR" dirty="0" err="1">
                <a:latin typeface="Bahnschrift" panose="020B0502040204020203" pitchFamily="34" charset="0"/>
              </a:rPr>
              <a:t>End</a:t>
            </a:r>
            <a:endParaRPr lang="pt-BR" dirty="0">
              <a:latin typeface="Bahnschrift" panose="020B0502040204020203" pitchFamily="34" charset="0"/>
            </a:endParaRPr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5EC04269-88EF-DE1B-76F3-73310C216099}"/>
              </a:ext>
            </a:extLst>
          </p:cNvPr>
          <p:cNvCxnSpPr>
            <a:cxnSpLocks/>
          </p:cNvCxnSpPr>
          <p:nvPr/>
        </p:nvCxnSpPr>
        <p:spPr>
          <a:xfrm>
            <a:off x="4871864" y="2060848"/>
            <a:ext cx="0" cy="936104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2050" name="Picture 2" descr="Prisma | Next-generation ORM for Node.js &amp; TypeScript">
            <a:extLst>
              <a:ext uri="{FF2B5EF4-FFF2-40B4-BE49-F238E27FC236}">
                <a16:creationId xmlns:a16="http://schemas.microsoft.com/office/drawing/2014/main" id="{B5E1A674-CF4C-668B-D835-4339D8977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736" y="5840735"/>
            <a:ext cx="1959168" cy="62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2328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</p:spPr>
        <p:txBody>
          <a:bodyPr anchor="ctr">
            <a:normAutofit/>
          </a:bodyPr>
          <a:lstStyle/>
          <a:p>
            <a:r>
              <a:rPr lang="pt-BR" dirty="0"/>
              <a:t>Mas o que é o Prisma?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EE92EA-FFE1-303F-4D39-32E96EBB3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76" y="2249424"/>
            <a:ext cx="11305256" cy="4608576"/>
          </a:xfrm>
        </p:spPr>
        <p:txBody>
          <a:bodyPr>
            <a:normAutofit/>
          </a:bodyPr>
          <a:lstStyle/>
          <a:p>
            <a:pPr algn="just"/>
            <a:r>
              <a:rPr lang="pt-BR" sz="1900" dirty="0"/>
              <a:t>Já iniciamos a montagem da nossa API (Back-</a:t>
            </a:r>
            <a:r>
              <a:rPr lang="pt-BR" sz="1900" dirty="0" err="1"/>
              <a:t>End</a:t>
            </a:r>
            <a:r>
              <a:rPr lang="pt-BR" sz="1900" dirty="0"/>
              <a:t>) ontem, mas falta um local para </a:t>
            </a:r>
            <a:r>
              <a:rPr lang="pt-BR" sz="1900" u="sng" dirty="0"/>
              <a:t>persistir os dados</a:t>
            </a:r>
            <a:r>
              <a:rPr lang="pt-BR" sz="1900" dirty="0"/>
              <a:t>. </a:t>
            </a:r>
          </a:p>
          <a:p>
            <a:pPr algn="just"/>
            <a:endParaRPr lang="pt-BR" sz="1900" dirty="0"/>
          </a:p>
          <a:p>
            <a:pPr algn="just"/>
            <a:r>
              <a:rPr lang="pt-BR" sz="1900" dirty="0"/>
              <a:t>E o que é persistir? </a:t>
            </a:r>
          </a:p>
          <a:p>
            <a:pPr lvl="1" algn="just"/>
            <a:r>
              <a:rPr lang="pt-BR" dirty="0"/>
              <a:t>É o ato de poder guardar os dados para poder consultá-lo em outro momento, como por exemplo, usar </a:t>
            </a:r>
            <a:r>
              <a:rPr lang="pt-BR" u="sng" dirty="0"/>
              <a:t>banco de dados</a:t>
            </a:r>
            <a:r>
              <a:rPr lang="pt-BR" dirty="0"/>
              <a:t>.</a:t>
            </a:r>
          </a:p>
          <a:p>
            <a:pPr lvl="1" algn="just"/>
            <a:endParaRPr lang="pt-BR" sz="1800" dirty="0"/>
          </a:p>
          <a:p>
            <a:pPr algn="just"/>
            <a:r>
              <a:rPr lang="pt-BR" sz="1900" dirty="0"/>
              <a:t>E é ai que entra o </a:t>
            </a:r>
            <a:r>
              <a:rPr lang="pt-BR" sz="1900" u="sng" dirty="0"/>
              <a:t>Prisma</a:t>
            </a:r>
          </a:p>
        </p:txBody>
      </p:sp>
      <p:pic>
        <p:nvPicPr>
          <p:cNvPr id="4" name="Picture 2" descr="Prisma | Next-generation ORM for Node.js &amp; TypeScript">
            <a:extLst>
              <a:ext uri="{FF2B5EF4-FFF2-40B4-BE49-F238E27FC236}">
                <a16:creationId xmlns:a16="http://schemas.microsoft.com/office/drawing/2014/main" id="{6E147C5E-DF79-85DA-13F1-4AFE14C7B6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648" y="4941168"/>
            <a:ext cx="1959168" cy="62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1675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4411" y="762054"/>
            <a:ext cx="10972800" cy="1066800"/>
          </a:xfrm>
        </p:spPr>
        <p:txBody>
          <a:bodyPr anchor="ctr">
            <a:normAutofit/>
          </a:bodyPr>
          <a:lstStyle/>
          <a:p>
            <a:r>
              <a:rPr lang="pt-BR" dirty="0"/>
              <a:t>Prisma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EE92EA-FFE1-303F-4D39-32E96EBB3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76" y="2249424"/>
            <a:ext cx="11305256" cy="4608576"/>
          </a:xfrm>
        </p:spPr>
        <p:txBody>
          <a:bodyPr>
            <a:normAutofit/>
          </a:bodyPr>
          <a:lstStyle/>
          <a:p>
            <a:pPr algn="just"/>
            <a:r>
              <a:rPr lang="pt-BR" sz="1900" dirty="0"/>
              <a:t>O Prisma é uma biblioteca para lidar com diferentes bases de dados, usando </a:t>
            </a:r>
            <a:r>
              <a:rPr lang="pt-BR" sz="1900" u="sng" dirty="0"/>
              <a:t>alto nível.</a:t>
            </a:r>
          </a:p>
          <a:p>
            <a:pPr algn="just"/>
            <a:endParaRPr lang="pt-BR" sz="1900" u="sng" dirty="0"/>
          </a:p>
          <a:p>
            <a:pPr algn="just"/>
            <a:r>
              <a:rPr lang="pt-BR" sz="1900" dirty="0"/>
              <a:t>O que isso significa?</a:t>
            </a:r>
          </a:p>
          <a:p>
            <a:pPr lvl="1" algn="just"/>
            <a:r>
              <a:rPr lang="pt-BR" sz="1800" dirty="0"/>
              <a:t>Que vamos poder manipular nosso banco de dados com </a:t>
            </a:r>
            <a:r>
              <a:rPr lang="pt-BR" sz="1800" u="sng" dirty="0"/>
              <a:t>menos código possível</a:t>
            </a:r>
            <a:r>
              <a:rPr lang="pt-BR" sz="1800" dirty="0"/>
              <a:t> (Basicamente nem vamos precisar usar SQL, apesar de poder). </a:t>
            </a:r>
          </a:p>
          <a:p>
            <a:pPr lvl="1" algn="just"/>
            <a:endParaRPr lang="pt-BR" sz="1800" u="sng" dirty="0"/>
          </a:p>
          <a:p>
            <a:pPr algn="just"/>
            <a:r>
              <a:rPr lang="pt-BR" sz="1900" dirty="0"/>
              <a:t>Com o Prisma vamos poder:</a:t>
            </a:r>
          </a:p>
          <a:p>
            <a:pPr lvl="1" algn="just"/>
            <a:r>
              <a:rPr lang="pt-BR" sz="1800" dirty="0"/>
              <a:t>Conectar diferentes bases de dados</a:t>
            </a:r>
          </a:p>
          <a:p>
            <a:pPr lvl="1" algn="just"/>
            <a:r>
              <a:rPr lang="pt-BR" sz="1800" dirty="0"/>
              <a:t>Criar o banco de dados e migrações</a:t>
            </a:r>
          </a:p>
          <a:p>
            <a:pPr lvl="1" algn="just"/>
            <a:r>
              <a:rPr lang="pt-BR" sz="1800" dirty="0"/>
              <a:t>Criar </a:t>
            </a:r>
            <a:r>
              <a:rPr lang="pt-BR" sz="1800" dirty="0" err="1"/>
              <a:t>seeds</a:t>
            </a:r>
            <a:r>
              <a:rPr lang="pt-BR" sz="1800" dirty="0"/>
              <a:t> (Dados previamente configurados na criação do banco)</a:t>
            </a:r>
          </a:p>
          <a:p>
            <a:pPr lvl="1" algn="just"/>
            <a:r>
              <a:rPr lang="pt-BR" sz="1800" dirty="0"/>
              <a:t>Realizar </a:t>
            </a:r>
            <a:r>
              <a:rPr lang="pt-BR" sz="1800" dirty="0" err="1"/>
              <a:t>CRUDs</a:t>
            </a:r>
            <a:r>
              <a:rPr lang="pt-BR" sz="1800" dirty="0"/>
              <a:t> e muitos mais.</a:t>
            </a:r>
          </a:p>
        </p:txBody>
      </p:sp>
      <p:pic>
        <p:nvPicPr>
          <p:cNvPr id="4" name="Picture 2" descr="Prisma | Next-generation ORM for Node.js &amp; TypeScript">
            <a:extLst>
              <a:ext uri="{FF2B5EF4-FFF2-40B4-BE49-F238E27FC236}">
                <a16:creationId xmlns:a16="http://schemas.microsoft.com/office/drawing/2014/main" id="{6E147C5E-DF79-85DA-13F1-4AFE14C7B6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656" y="980728"/>
            <a:ext cx="1959168" cy="62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7190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4411" y="762054"/>
            <a:ext cx="10972800" cy="1066800"/>
          </a:xfrm>
        </p:spPr>
        <p:txBody>
          <a:bodyPr anchor="ctr">
            <a:normAutofit/>
          </a:bodyPr>
          <a:lstStyle/>
          <a:p>
            <a:r>
              <a:rPr lang="pt-BR" dirty="0"/>
              <a:t>Prisma - Configurando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EE92EA-FFE1-303F-4D39-32E96EBB3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76" y="2249424"/>
            <a:ext cx="11305256" cy="4608576"/>
          </a:xfrm>
        </p:spPr>
        <p:txBody>
          <a:bodyPr>
            <a:normAutofit/>
          </a:bodyPr>
          <a:lstStyle/>
          <a:p>
            <a:pPr algn="just"/>
            <a:r>
              <a:rPr lang="pt-BR" sz="1900" dirty="0"/>
              <a:t>O primeiro passo para usar o Prisma é instalar a biblioteca dentro da nossa api:</a:t>
            </a:r>
          </a:p>
          <a:p>
            <a:pPr algn="just"/>
            <a:endParaRPr lang="pt-BR" sz="1900" dirty="0"/>
          </a:p>
          <a:p>
            <a:pPr algn="just"/>
            <a:endParaRPr lang="pt-BR" sz="1900" dirty="0"/>
          </a:p>
          <a:p>
            <a:pPr algn="just"/>
            <a:r>
              <a:rPr lang="pt-BR" sz="1900" dirty="0"/>
              <a:t>Em seguida, criaremos nosso projeto de banco usando o Prisma:</a:t>
            </a:r>
          </a:p>
          <a:p>
            <a:pPr algn="just"/>
            <a:endParaRPr lang="pt-BR" sz="1900" dirty="0"/>
          </a:p>
          <a:p>
            <a:pPr algn="just"/>
            <a:endParaRPr lang="pt-BR" sz="1900" dirty="0"/>
          </a:p>
          <a:p>
            <a:pPr algn="just"/>
            <a:r>
              <a:rPr lang="pt-BR" sz="1900" dirty="0"/>
              <a:t>Dentro do seu projeto será criado a pasta prisma e</a:t>
            </a:r>
          </a:p>
          <a:p>
            <a:pPr marL="109728" indent="0" algn="just">
              <a:buNone/>
            </a:pPr>
            <a:r>
              <a:rPr lang="pt-BR" sz="1900" dirty="0"/>
              <a:t>o arquivo .</a:t>
            </a:r>
            <a:r>
              <a:rPr lang="pt-BR" sz="1900" dirty="0" err="1"/>
              <a:t>env</a:t>
            </a:r>
            <a:endParaRPr lang="pt-BR" sz="1900" dirty="0"/>
          </a:p>
          <a:p>
            <a:pPr algn="just"/>
            <a:endParaRPr lang="pt-BR" sz="1900" dirty="0"/>
          </a:p>
          <a:p>
            <a:pPr algn="just"/>
            <a:endParaRPr lang="pt-BR" sz="1900" dirty="0"/>
          </a:p>
          <a:p>
            <a:pPr algn="just"/>
            <a:endParaRPr lang="pt-BR" sz="1900" dirty="0"/>
          </a:p>
          <a:p>
            <a:pPr algn="just"/>
            <a:endParaRPr lang="pt-BR" sz="1900" dirty="0"/>
          </a:p>
          <a:p>
            <a:pPr algn="just"/>
            <a:endParaRPr lang="pt-BR" sz="1900" dirty="0"/>
          </a:p>
          <a:p>
            <a:pPr lvl="1" algn="just"/>
            <a:endParaRPr lang="pt-BR" sz="1700" dirty="0"/>
          </a:p>
        </p:txBody>
      </p:sp>
      <p:pic>
        <p:nvPicPr>
          <p:cNvPr id="4" name="Picture 2" descr="Prisma | Next-generation ORM for Node.js &amp; TypeScript">
            <a:extLst>
              <a:ext uri="{FF2B5EF4-FFF2-40B4-BE49-F238E27FC236}">
                <a16:creationId xmlns:a16="http://schemas.microsoft.com/office/drawing/2014/main" id="{6E147C5E-DF79-85DA-13F1-4AFE14C7B6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8421" y="897129"/>
            <a:ext cx="1959168" cy="62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F16480F8-8DB4-9838-ACE6-E4658BCAF110}"/>
              </a:ext>
            </a:extLst>
          </p:cNvPr>
          <p:cNvSpPr txBox="1"/>
          <p:nvPr/>
        </p:nvSpPr>
        <p:spPr>
          <a:xfrm>
            <a:off x="5037620" y="2671472"/>
            <a:ext cx="2116760" cy="369332"/>
          </a:xfrm>
          <a:prstGeom prst="rect">
            <a:avLst/>
          </a:prstGeom>
          <a:solidFill>
            <a:schemeClr val="lt1"/>
          </a:solidFill>
          <a:ln w="19050" cap="flat" cmpd="sng" algn="ctr">
            <a:solidFill>
              <a:schemeClr val="dk1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dirty="0" err="1">
                <a:latin typeface="Bahnschrift" panose="020B0502040204020203" pitchFamily="34" charset="0"/>
              </a:rPr>
              <a:t>npm</a:t>
            </a:r>
            <a:r>
              <a:rPr lang="pt-BR" dirty="0">
                <a:latin typeface="Bahnschrift" panose="020B0502040204020203" pitchFamily="34" charset="0"/>
              </a:rPr>
              <a:t> </a:t>
            </a:r>
            <a:r>
              <a:rPr lang="pt-BR" dirty="0" err="1">
                <a:latin typeface="Bahnschrift" panose="020B0502040204020203" pitchFamily="34" charset="0"/>
              </a:rPr>
              <a:t>install</a:t>
            </a:r>
            <a:r>
              <a:rPr lang="pt-BR" dirty="0">
                <a:latin typeface="Bahnschrift" panose="020B0502040204020203" pitchFamily="34" charset="0"/>
              </a:rPr>
              <a:t> prisma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960E270-BD73-D60F-FFEA-392B6B5F7853}"/>
              </a:ext>
            </a:extLst>
          </p:cNvPr>
          <p:cNvSpPr txBox="1"/>
          <p:nvPr/>
        </p:nvSpPr>
        <p:spPr>
          <a:xfrm>
            <a:off x="5195900" y="3717032"/>
            <a:ext cx="1800200" cy="369332"/>
          </a:xfrm>
          <a:prstGeom prst="rect">
            <a:avLst/>
          </a:prstGeom>
          <a:solidFill>
            <a:schemeClr val="lt1"/>
          </a:solidFill>
          <a:ln w="19050" cap="flat" cmpd="sng" algn="ctr">
            <a:solidFill>
              <a:schemeClr val="dk1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dirty="0" err="1">
                <a:latin typeface="Bahnschrift" panose="020B0502040204020203" pitchFamily="34" charset="0"/>
              </a:rPr>
              <a:t>npx</a:t>
            </a:r>
            <a:r>
              <a:rPr lang="pt-BR" dirty="0">
                <a:latin typeface="Bahnschrift" panose="020B0502040204020203" pitchFamily="34" charset="0"/>
              </a:rPr>
              <a:t> prisma </a:t>
            </a:r>
            <a:r>
              <a:rPr lang="pt-BR" dirty="0" err="1">
                <a:latin typeface="Bahnschrift" panose="020B0502040204020203" pitchFamily="34" charset="0"/>
              </a:rPr>
              <a:t>init</a:t>
            </a:r>
            <a:endParaRPr lang="pt-BR" dirty="0">
              <a:latin typeface="Bahnschrift" panose="020B0502040204020203" pitchFamily="34" charset="0"/>
            </a:endParaRP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7ABF4687-FDFA-373D-210A-39BCC9D61C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6040" y="4324563"/>
            <a:ext cx="3076190" cy="22952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91791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4411" y="762054"/>
            <a:ext cx="10972800" cy="1066800"/>
          </a:xfrm>
        </p:spPr>
        <p:txBody>
          <a:bodyPr anchor="ctr">
            <a:normAutofit/>
          </a:bodyPr>
          <a:lstStyle/>
          <a:p>
            <a:r>
              <a:rPr lang="pt-BR" dirty="0"/>
              <a:t>Prisma - Configurando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EE92EA-FFE1-303F-4D39-32E96EBB3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76" y="2249424"/>
            <a:ext cx="11305256" cy="4608576"/>
          </a:xfrm>
        </p:spPr>
        <p:txBody>
          <a:bodyPr>
            <a:normAutofit/>
          </a:bodyPr>
          <a:lstStyle/>
          <a:p>
            <a:pPr algn="just"/>
            <a:r>
              <a:rPr lang="pt-BR" sz="1900" dirty="0"/>
              <a:t>O arquivo </a:t>
            </a:r>
            <a:r>
              <a:rPr lang="pt-BR" sz="1900" u="sng" dirty="0"/>
              <a:t>.</a:t>
            </a:r>
            <a:r>
              <a:rPr lang="pt-BR" sz="1900" u="sng" dirty="0" err="1"/>
              <a:t>env</a:t>
            </a:r>
            <a:r>
              <a:rPr lang="pt-BR" sz="1900" dirty="0"/>
              <a:t>, ficará as configurações de acesso ao seu banco de dados. </a:t>
            </a:r>
          </a:p>
          <a:p>
            <a:pPr algn="just"/>
            <a:endParaRPr lang="pt-BR" sz="1900" dirty="0"/>
          </a:p>
          <a:p>
            <a:pPr algn="just"/>
            <a:r>
              <a:rPr lang="pt-BR" sz="1900" dirty="0"/>
              <a:t>Cada banco de dados possui uma </a:t>
            </a:r>
            <a:r>
              <a:rPr lang="pt-BR" sz="1900" dirty="0" err="1"/>
              <a:t>String</a:t>
            </a:r>
            <a:r>
              <a:rPr lang="pt-BR" sz="1900" dirty="0"/>
              <a:t> padrão de conexão. O Prisma já vem com o </a:t>
            </a:r>
            <a:r>
              <a:rPr lang="pt-BR" sz="1900" dirty="0" err="1"/>
              <a:t>postgresql</a:t>
            </a:r>
            <a:r>
              <a:rPr lang="pt-BR" sz="1900" dirty="0"/>
              <a:t> configurado: </a:t>
            </a:r>
          </a:p>
          <a:p>
            <a:pPr algn="just"/>
            <a:endParaRPr lang="pt-BR" sz="1900" dirty="0"/>
          </a:p>
          <a:p>
            <a:pPr algn="just"/>
            <a:endParaRPr lang="pt-BR" sz="1900" dirty="0"/>
          </a:p>
          <a:p>
            <a:pPr algn="just"/>
            <a:endParaRPr lang="pt-BR" sz="1900" dirty="0"/>
          </a:p>
          <a:p>
            <a:pPr algn="just"/>
            <a:endParaRPr lang="pt-BR" sz="1900" dirty="0"/>
          </a:p>
          <a:p>
            <a:pPr algn="just"/>
            <a:endParaRPr lang="pt-BR" sz="1900" dirty="0"/>
          </a:p>
          <a:p>
            <a:pPr algn="just"/>
            <a:endParaRPr lang="pt-BR" sz="1900" dirty="0"/>
          </a:p>
          <a:p>
            <a:pPr algn="just"/>
            <a:r>
              <a:rPr lang="pt-BR" sz="1900" dirty="0"/>
              <a:t>Vamos mudar nosso DATABASE_URL para usar uma </a:t>
            </a:r>
            <a:r>
              <a:rPr lang="pt-BR" sz="1900" dirty="0" err="1"/>
              <a:t>string</a:t>
            </a:r>
            <a:r>
              <a:rPr lang="pt-BR" sz="1900" dirty="0"/>
              <a:t> para o banco de dados </a:t>
            </a:r>
            <a:r>
              <a:rPr lang="pt-BR" sz="1900" dirty="0" err="1"/>
              <a:t>SQLite</a:t>
            </a:r>
            <a:r>
              <a:rPr lang="pt-BR" sz="1900" dirty="0"/>
              <a:t>:</a:t>
            </a:r>
          </a:p>
          <a:p>
            <a:pPr algn="just"/>
            <a:endParaRPr lang="pt-BR" sz="1900" dirty="0"/>
          </a:p>
          <a:p>
            <a:pPr algn="just"/>
            <a:endParaRPr lang="pt-BR" sz="1900" dirty="0"/>
          </a:p>
          <a:p>
            <a:pPr algn="just"/>
            <a:endParaRPr lang="pt-BR" sz="1900" dirty="0"/>
          </a:p>
          <a:p>
            <a:pPr algn="just"/>
            <a:endParaRPr lang="pt-BR" sz="1900" dirty="0"/>
          </a:p>
          <a:p>
            <a:pPr algn="just"/>
            <a:endParaRPr lang="pt-BR" sz="1900" dirty="0"/>
          </a:p>
          <a:p>
            <a:pPr lvl="1" algn="just"/>
            <a:endParaRPr lang="pt-BR" sz="1700" dirty="0"/>
          </a:p>
        </p:txBody>
      </p:sp>
      <p:pic>
        <p:nvPicPr>
          <p:cNvPr id="4" name="Picture 2" descr="Prisma | Next-generation ORM for Node.js &amp; TypeScript">
            <a:extLst>
              <a:ext uri="{FF2B5EF4-FFF2-40B4-BE49-F238E27FC236}">
                <a16:creationId xmlns:a16="http://schemas.microsoft.com/office/drawing/2014/main" id="{6E147C5E-DF79-85DA-13F1-4AFE14C7B6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8421" y="905102"/>
            <a:ext cx="1959168" cy="62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08CD1508-8B31-EF04-4E64-974D1EADBD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1784" y="3284984"/>
            <a:ext cx="6480720" cy="2038462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68A611D0-01A4-047D-4064-11F797A1E861}"/>
              </a:ext>
            </a:extLst>
          </p:cNvPr>
          <p:cNvSpPr txBox="1"/>
          <p:nvPr/>
        </p:nvSpPr>
        <p:spPr>
          <a:xfrm>
            <a:off x="4655840" y="6095946"/>
            <a:ext cx="4016987" cy="369332"/>
          </a:xfrm>
          <a:prstGeom prst="rect">
            <a:avLst/>
          </a:prstGeom>
          <a:solidFill>
            <a:schemeClr val="lt1"/>
          </a:solidFill>
          <a:ln w="19050" cap="flat" cmpd="sng" algn="ctr">
            <a:solidFill>
              <a:schemeClr val="dk1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DATABASE_URL</a:t>
            </a:r>
            <a:r>
              <a:rPr lang="pt-BR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="file:./</a:t>
            </a:r>
            <a:r>
              <a:rPr lang="pt-BR" b="1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banco.db</a:t>
            </a:r>
            <a:r>
              <a:rPr lang="pt-BR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451351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4411" y="762054"/>
            <a:ext cx="10972800" cy="1066800"/>
          </a:xfrm>
        </p:spPr>
        <p:txBody>
          <a:bodyPr anchor="ctr">
            <a:normAutofit/>
          </a:bodyPr>
          <a:lstStyle/>
          <a:p>
            <a:r>
              <a:rPr lang="pt-BR" dirty="0"/>
              <a:t>Prisma - Configurando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EE92EA-FFE1-303F-4D39-32E96EBB3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76" y="2249424"/>
            <a:ext cx="11305256" cy="4608576"/>
          </a:xfrm>
        </p:spPr>
        <p:txBody>
          <a:bodyPr>
            <a:normAutofit/>
          </a:bodyPr>
          <a:lstStyle/>
          <a:p>
            <a:pPr algn="just"/>
            <a:r>
              <a:rPr lang="pt-BR" sz="1900" dirty="0"/>
              <a:t>O arquivo </a:t>
            </a:r>
            <a:r>
              <a:rPr lang="pt-BR" sz="1900" u="sng" dirty="0"/>
              <a:t>.prisma/</a:t>
            </a:r>
            <a:r>
              <a:rPr lang="pt-BR" sz="1900" u="sng" dirty="0" err="1"/>
              <a:t>schema.prisma</a:t>
            </a:r>
            <a:r>
              <a:rPr lang="pt-BR" sz="1900" dirty="0"/>
              <a:t> é responsável por conectar e criar a estrutura (</a:t>
            </a:r>
            <a:r>
              <a:rPr lang="pt-BR" sz="1900" dirty="0" err="1"/>
              <a:t>schema</a:t>
            </a:r>
            <a:r>
              <a:rPr lang="pt-BR" sz="1900" dirty="0"/>
              <a:t>) básico do seu banco! </a:t>
            </a:r>
          </a:p>
          <a:p>
            <a:pPr algn="just"/>
            <a:endParaRPr lang="pt-BR" sz="1900" dirty="0"/>
          </a:p>
          <a:p>
            <a:pPr algn="just"/>
            <a:r>
              <a:rPr lang="pt-BR" sz="1900" dirty="0"/>
              <a:t>Na opção </a:t>
            </a:r>
            <a:r>
              <a:rPr lang="pt-BR" sz="1900" b="1" dirty="0" err="1"/>
              <a:t>database</a:t>
            </a:r>
            <a:r>
              <a:rPr lang="pt-BR" sz="1900" b="1" dirty="0"/>
              <a:t> </a:t>
            </a:r>
            <a:r>
              <a:rPr lang="pt-BR" sz="1900" b="1" dirty="0" err="1"/>
              <a:t>db</a:t>
            </a:r>
            <a:r>
              <a:rPr lang="pt-BR" sz="1900" dirty="0"/>
              <a:t>, que por padrão vem com </a:t>
            </a:r>
            <a:r>
              <a:rPr lang="pt-BR" sz="1900" dirty="0" err="1"/>
              <a:t>postgresql</a:t>
            </a:r>
            <a:r>
              <a:rPr lang="pt-BR" sz="1900" dirty="0"/>
              <a:t>, vamos trocar para </a:t>
            </a:r>
            <a:r>
              <a:rPr lang="pt-BR" sz="1900" dirty="0" err="1"/>
              <a:t>SQLite</a:t>
            </a:r>
            <a:endParaRPr lang="pt-BR" sz="1900" dirty="0"/>
          </a:p>
        </p:txBody>
      </p:sp>
      <p:pic>
        <p:nvPicPr>
          <p:cNvPr id="4" name="Picture 2" descr="Prisma | Next-generation ORM for Node.js &amp; TypeScript">
            <a:extLst>
              <a:ext uri="{FF2B5EF4-FFF2-40B4-BE49-F238E27FC236}">
                <a16:creationId xmlns:a16="http://schemas.microsoft.com/office/drawing/2014/main" id="{6E147C5E-DF79-85DA-13F1-4AFE14C7B6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3519" y="908720"/>
            <a:ext cx="1959168" cy="62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4FC57418-44C7-E9AA-6D68-4DA6517D6CC0}"/>
              </a:ext>
            </a:extLst>
          </p:cNvPr>
          <p:cNvSpPr txBox="1"/>
          <p:nvPr/>
        </p:nvSpPr>
        <p:spPr>
          <a:xfrm>
            <a:off x="3979240" y="3645024"/>
            <a:ext cx="3552056" cy="1200329"/>
          </a:xfrm>
          <a:prstGeom prst="rect">
            <a:avLst/>
          </a:prstGeom>
          <a:solidFill>
            <a:schemeClr val="lt1"/>
          </a:solidFill>
          <a:ln w="19050" cap="flat" cmpd="sng" algn="ctr">
            <a:solidFill>
              <a:schemeClr val="dk1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dirty="0" err="1">
                <a:latin typeface="Bahnschrift" panose="020B0502040204020203" pitchFamily="34" charset="0"/>
              </a:rPr>
              <a:t>datasource</a:t>
            </a:r>
            <a:r>
              <a:rPr lang="pt-BR" dirty="0">
                <a:latin typeface="Bahnschrift" panose="020B0502040204020203" pitchFamily="34" charset="0"/>
              </a:rPr>
              <a:t> </a:t>
            </a:r>
            <a:r>
              <a:rPr lang="pt-BR" dirty="0" err="1">
                <a:latin typeface="Bahnschrift" panose="020B0502040204020203" pitchFamily="34" charset="0"/>
              </a:rPr>
              <a:t>db</a:t>
            </a:r>
            <a:r>
              <a:rPr lang="pt-BR" dirty="0">
                <a:latin typeface="Bahnschrift" panose="020B0502040204020203" pitchFamily="34" charset="0"/>
              </a:rPr>
              <a:t> {</a:t>
            </a:r>
          </a:p>
          <a:p>
            <a:r>
              <a:rPr lang="pt-BR" dirty="0">
                <a:latin typeface="Bahnschrift" panose="020B0502040204020203" pitchFamily="34" charset="0"/>
              </a:rPr>
              <a:t>  </a:t>
            </a:r>
            <a:r>
              <a:rPr lang="pt-BR" dirty="0" err="1">
                <a:latin typeface="Bahnschrift" panose="020B0502040204020203" pitchFamily="34" charset="0"/>
              </a:rPr>
              <a:t>provider</a:t>
            </a:r>
            <a:r>
              <a:rPr lang="pt-BR" dirty="0">
                <a:latin typeface="Bahnschrift" panose="020B0502040204020203" pitchFamily="34" charset="0"/>
              </a:rPr>
              <a:t> = "</a:t>
            </a:r>
            <a:r>
              <a:rPr lang="pt-BR" b="1" u="sng" dirty="0" err="1">
                <a:latin typeface="Bahnschrift" panose="020B0502040204020203" pitchFamily="34" charset="0"/>
              </a:rPr>
              <a:t>sqlite</a:t>
            </a:r>
            <a:r>
              <a:rPr lang="pt-BR" dirty="0">
                <a:latin typeface="Bahnschrift" panose="020B0502040204020203" pitchFamily="34" charset="0"/>
              </a:rPr>
              <a:t>"</a:t>
            </a:r>
          </a:p>
          <a:p>
            <a:r>
              <a:rPr lang="pt-BR" dirty="0">
                <a:latin typeface="Bahnschrift" panose="020B0502040204020203" pitchFamily="34" charset="0"/>
              </a:rPr>
              <a:t>  </a:t>
            </a:r>
            <a:r>
              <a:rPr lang="pt-BR" dirty="0" err="1">
                <a:latin typeface="Bahnschrift" panose="020B0502040204020203" pitchFamily="34" charset="0"/>
              </a:rPr>
              <a:t>url</a:t>
            </a:r>
            <a:r>
              <a:rPr lang="pt-BR" dirty="0">
                <a:latin typeface="Bahnschrift" panose="020B0502040204020203" pitchFamily="34" charset="0"/>
              </a:rPr>
              <a:t>      = </a:t>
            </a:r>
            <a:r>
              <a:rPr lang="pt-BR" dirty="0" err="1">
                <a:latin typeface="Bahnschrift" panose="020B0502040204020203" pitchFamily="34" charset="0"/>
              </a:rPr>
              <a:t>env</a:t>
            </a:r>
            <a:r>
              <a:rPr lang="pt-BR" dirty="0">
                <a:latin typeface="Bahnschrift" panose="020B0502040204020203" pitchFamily="34" charset="0"/>
              </a:rPr>
              <a:t>("DATABASE_URL")</a:t>
            </a:r>
          </a:p>
          <a:p>
            <a:r>
              <a:rPr lang="pt-BR" dirty="0">
                <a:latin typeface="Bahnschrift" panose="020B0502040204020203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2029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4411" y="762054"/>
            <a:ext cx="10972800" cy="1066800"/>
          </a:xfrm>
        </p:spPr>
        <p:txBody>
          <a:bodyPr anchor="ctr">
            <a:normAutofit/>
          </a:bodyPr>
          <a:lstStyle/>
          <a:p>
            <a:r>
              <a:rPr lang="pt-BR" dirty="0"/>
              <a:t>Prisma – Criando tabelas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EE92EA-FFE1-303F-4D39-32E96EBB3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76" y="2249424"/>
            <a:ext cx="11305256" cy="4608576"/>
          </a:xfrm>
        </p:spPr>
        <p:txBody>
          <a:bodyPr>
            <a:normAutofit/>
          </a:bodyPr>
          <a:lstStyle/>
          <a:p>
            <a:pPr algn="just"/>
            <a:r>
              <a:rPr lang="pt-BR" sz="1900" dirty="0"/>
              <a:t>Ainda no arquivo </a:t>
            </a:r>
            <a:r>
              <a:rPr lang="pt-BR" sz="1900" u="sng" dirty="0"/>
              <a:t>.prisma/</a:t>
            </a:r>
            <a:r>
              <a:rPr lang="pt-BR" sz="1900" u="sng" dirty="0" err="1"/>
              <a:t>schema.prisma</a:t>
            </a:r>
            <a:r>
              <a:rPr lang="pt-BR" sz="1900" dirty="0"/>
              <a:t>, podemos criar a estrutura das nossas tabelas, como no exemplo abaixo:</a:t>
            </a:r>
          </a:p>
        </p:txBody>
      </p:sp>
      <p:pic>
        <p:nvPicPr>
          <p:cNvPr id="4" name="Picture 2" descr="Prisma | Next-generation ORM for Node.js &amp; TypeScript">
            <a:extLst>
              <a:ext uri="{FF2B5EF4-FFF2-40B4-BE49-F238E27FC236}">
                <a16:creationId xmlns:a16="http://schemas.microsoft.com/office/drawing/2014/main" id="{6E147C5E-DF79-85DA-13F1-4AFE14C7B6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9365" y="876091"/>
            <a:ext cx="1959168" cy="62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B8147263-ADB7-80C1-4FAB-2DFB25179502}"/>
              </a:ext>
            </a:extLst>
          </p:cNvPr>
          <p:cNvSpPr txBox="1"/>
          <p:nvPr/>
        </p:nvSpPr>
        <p:spPr>
          <a:xfrm>
            <a:off x="794411" y="3212976"/>
            <a:ext cx="4776192" cy="147732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dirty="0">
                <a:latin typeface="Bahnschrift" panose="020B0502040204020203" pitchFamily="34" charset="0"/>
              </a:rPr>
              <a:t>model </a:t>
            </a:r>
            <a:r>
              <a:rPr lang="pt-BR" dirty="0" err="1">
                <a:latin typeface="Bahnschrift" panose="020B0502040204020203" pitchFamily="34" charset="0"/>
              </a:rPr>
              <a:t>Usuario</a:t>
            </a:r>
            <a:r>
              <a:rPr lang="pt-BR" dirty="0">
                <a:latin typeface="Bahnschrift" panose="020B0502040204020203" pitchFamily="34" charset="0"/>
              </a:rPr>
              <a:t> {</a:t>
            </a:r>
          </a:p>
          <a:p>
            <a:r>
              <a:rPr lang="pt-BR" dirty="0">
                <a:latin typeface="Bahnschrift" panose="020B0502040204020203" pitchFamily="34" charset="0"/>
              </a:rPr>
              <a:t>  id    </a:t>
            </a:r>
            <a:r>
              <a:rPr lang="pt-BR" dirty="0" err="1">
                <a:latin typeface="Bahnschrift" panose="020B0502040204020203" pitchFamily="34" charset="0"/>
              </a:rPr>
              <a:t>Int</a:t>
            </a:r>
            <a:r>
              <a:rPr lang="pt-BR" dirty="0">
                <a:latin typeface="Bahnschrift" panose="020B0502040204020203" pitchFamily="34" charset="0"/>
              </a:rPr>
              <a:t>     @id @default(autoincrement())</a:t>
            </a:r>
          </a:p>
          <a:p>
            <a:r>
              <a:rPr lang="pt-BR" dirty="0">
                <a:latin typeface="Bahnschrift" panose="020B0502040204020203" pitchFamily="34" charset="0"/>
              </a:rPr>
              <a:t>  </a:t>
            </a:r>
            <a:r>
              <a:rPr lang="pt-BR" dirty="0" err="1">
                <a:latin typeface="Bahnschrift" panose="020B0502040204020203" pitchFamily="34" charset="0"/>
              </a:rPr>
              <a:t>email</a:t>
            </a:r>
            <a:r>
              <a:rPr lang="pt-BR" dirty="0">
                <a:latin typeface="Bahnschrift" panose="020B0502040204020203" pitchFamily="34" charset="0"/>
              </a:rPr>
              <a:t> </a:t>
            </a:r>
            <a:r>
              <a:rPr lang="pt-BR" dirty="0" err="1">
                <a:latin typeface="Bahnschrift" panose="020B0502040204020203" pitchFamily="34" charset="0"/>
              </a:rPr>
              <a:t>String</a:t>
            </a:r>
            <a:r>
              <a:rPr lang="pt-BR" dirty="0">
                <a:latin typeface="Bahnschrift" panose="020B0502040204020203" pitchFamily="34" charset="0"/>
              </a:rPr>
              <a:t>  @unique</a:t>
            </a:r>
          </a:p>
          <a:p>
            <a:r>
              <a:rPr lang="pt-BR" dirty="0">
                <a:latin typeface="Bahnschrift" panose="020B0502040204020203" pitchFamily="34" charset="0"/>
              </a:rPr>
              <a:t>  nome  </a:t>
            </a:r>
            <a:r>
              <a:rPr lang="pt-BR" dirty="0" err="1">
                <a:latin typeface="Bahnschrift" panose="020B0502040204020203" pitchFamily="34" charset="0"/>
              </a:rPr>
              <a:t>String</a:t>
            </a:r>
            <a:r>
              <a:rPr lang="pt-BR" dirty="0">
                <a:latin typeface="Bahnschrift" panose="020B0502040204020203" pitchFamily="34" charset="0"/>
              </a:rPr>
              <a:t>?</a:t>
            </a:r>
          </a:p>
          <a:p>
            <a:r>
              <a:rPr lang="pt-BR" dirty="0">
                <a:latin typeface="Bahnschrift" panose="020B0502040204020203" pitchFamily="34" charset="0"/>
              </a:rPr>
              <a:t>}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4F1C58F-B417-342E-5BFD-614CFDA81C18}"/>
              </a:ext>
            </a:extLst>
          </p:cNvPr>
          <p:cNvSpPr txBox="1"/>
          <p:nvPr/>
        </p:nvSpPr>
        <p:spPr>
          <a:xfrm>
            <a:off x="5760834" y="2701444"/>
            <a:ext cx="4588115" cy="338554"/>
          </a:xfrm>
          <a:custGeom>
            <a:avLst/>
            <a:gdLst>
              <a:gd name="connsiteX0" fmla="*/ 0 w 4588115"/>
              <a:gd name="connsiteY0" fmla="*/ 0 h 338554"/>
              <a:gd name="connsiteX1" fmla="*/ 563683 w 4588115"/>
              <a:gd name="connsiteY1" fmla="*/ 0 h 338554"/>
              <a:gd name="connsiteX2" fmla="*/ 1310890 w 4588115"/>
              <a:gd name="connsiteY2" fmla="*/ 0 h 338554"/>
              <a:gd name="connsiteX3" fmla="*/ 1966335 w 4588115"/>
              <a:gd name="connsiteY3" fmla="*/ 0 h 338554"/>
              <a:gd name="connsiteX4" fmla="*/ 2530018 w 4588115"/>
              <a:gd name="connsiteY4" fmla="*/ 0 h 338554"/>
              <a:gd name="connsiteX5" fmla="*/ 3093700 w 4588115"/>
              <a:gd name="connsiteY5" fmla="*/ 0 h 338554"/>
              <a:gd name="connsiteX6" fmla="*/ 3611502 w 4588115"/>
              <a:gd name="connsiteY6" fmla="*/ 0 h 338554"/>
              <a:gd name="connsiteX7" fmla="*/ 4588115 w 4588115"/>
              <a:gd name="connsiteY7" fmla="*/ 0 h 338554"/>
              <a:gd name="connsiteX8" fmla="*/ 4588115 w 4588115"/>
              <a:gd name="connsiteY8" fmla="*/ 338554 h 338554"/>
              <a:gd name="connsiteX9" fmla="*/ 3978551 w 4588115"/>
              <a:gd name="connsiteY9" fmla="*/ 338554 h 338554"/>
              <a:gd name="connsiteX10" fmla="*/ 3460750 w 4588115"/>
              <a:gd name="connsiteY10" fmla="*/ 338554 h 338554"/>
              <a:gd name="connsiteX11" fmla="*/ 2805305 w 4588115"/>
              <a:gd name="connsiteY11" fmla="*/ 338554 h 338554"/>
              <a:gd name="connsiteX12" fmla="*/ 2195741 w 4588115"/>
              <a:gd name="connsiteY12" fmla="*/ 338554 h 338554"/>
              <a:gd name="connsiteX13" fmla="*/ 1586177 w 4588115"/>
              <a:gd name="connsiteY13" fmla="*/ 338554 h 338554"/>
              <a:gd name="connsiteX14" fmla="*/ 1022494 w 4588115"/>
              <a:gd name="connsiteY14" fmla="*/ 338554 h 338554"/>
              <a:gd name="connsiteX15" fmla="*/ 0 w 4588115"/>
              <a:gd name="connsiteY15" fmla="*/ 338554 h 338554"/>
              <a:gd name="connsiteX16" fmla="*/ 0 w 4588115"/>
              <a:gd name="connsiteY16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88115" h="338554" fill="none" extrusionOk="0">
                <a:moveTo>
                  <a:pt x="0" y="0"/>
                </a:moveTo>
                <a:cubicBezTo>
                  <a:pt x="226813" y="11115"/>
                  <a:pt x="335121" y="9225"/>
                  <a:pt x="563683" y="0"/>
                </a:cubicBezTo>
                <a:cubicBezTo>
                  <a:pt x="792245" y="-9225"/>
                  <a:pt x="1068772" y="-20453"/>
                  <a:pt x="1310890" y="0"/>
                </a:cubicBezTo>
                <a:cubicBezTo>
                  <a:pt x="1553008" y="20453"/>
                  <a:pt x="1774958" y="-18860"/>
                  <a:pt x="1966335" y="0"/>
                </a:cubicBezTo>
                <a:cubicBezTo>
                  <a:pt x="2157713" y="18860"/>
                  <a:pt x="2330801" y="-22198"/>
                  <a:pt x="2530018" y="0"/>
                </a:cubicBezTo>
                <a:cubicBezTo>
                  <a:pt x="2729235" y="22198"/>
                  <a:pt x="2906533" y="10635"/>
                  <a:pt x="3093700" y="0"/>
                </a:cubicBezTo>
                <a:cubicBezTo>
                  <a:pt x="3280867" y="-10635"/>
                  <a:pt x="3492426" y="1938"/>
                  <a:pt x="3611502" y="0"/>
                </a:cubicBezTo>
                <a:cubicBezTo>
                  <a:pt x="3730578" y="-1938"/>
                  <a:pt x="4348306" y="-14352"/>
                  <a:pt x="4588115" y="0"/>
                </a:cubicBezTo>
                <a:cubicBezTo>
                  <a:pt x="4573197" y="146002"/>
                  <a:pt x="4573929" y="171270"/>
                  <a:pt x="4588115" y="338554"/>
                </a:cubicBezTo>
                <a:cubicBezTo>
                  <a:pt x="4459108" y="319955"/>
                  <a:pt x="4278889" y="327750"/>
                  <a:pt x="3978551" y="338554"/>
                </a:cubicBezTo>
                <a:cubicBezTo>
                  <a:pt x="3678213" y="349358"/>
                  <a:pt x="3711571" y="328527"/>
                  <a:pt x="3460750" y="338554"/>
                </a:cubicBezTo>
                <a:cubicBezTo>
                  <a:pt x="3209929" y="348581"/>
                  <a:pt x="2959298" y="343157"/>
                  <a:pt x="2805305" y="338554"/>
                </a:cubicBezTo>
                <a:cubicBezTo>
                  <a:pt x="2651312" y="333951"/>
                  <a:pt x="2360928" y="333971"/>
                  <a:pt x="2195741" y="338554"/>
                </a:cubicBezTo>
                <a:cubicBezTo>
                  <a:pt x="2030554" y="343137"/>
                  <a:pt x="1846937" y="323216"/>
                  <a:pt x="1586177" y="338554"/>
                </a:cubicBezTo>
                <a:cubicBezTo>
                  <a:pt x="1325417" y="353892"/>
                  <a:pt x="1245578" y="365592"/>
                  <a:pt x="1022494" y="338554"/>
                </a:cubicBezTo>
                <a:cubicBezTo>
                  <a:pt x="799410" y="311516"/>
                  <a:pt x="278285" y="343227"/>
                  <a:pt x="0" y="338554"/>
                </a:cubicBezTo>
                <a:cubicBezTo>
                  <a:pt x="-10270" y="267531"/>
                  <a:pt x="2091" y="90069"/>
                  <a:pt x="0" y="0"/>
                </a:cubicBezTo>
                <a:close/>
              </a:path>
              <a:path w="4588115" h="338554" stroke="0" extrusionOk="0">
                <a:moveTo>
                  <a:pt x="0" y="0"/>
                </a:moveTo>
                <a:cubicBezTo>
                  <a:pt x="268818" y="-5001"/>
                  <a:pt x="383197" y="-20498"/>
                  <a:pt x="655445" y="0"/>
                </a:cubicBezTo>
                <a:cubicBezTo>
                  <a:pt x="927693" y="20498"/>
                  <a:pt x="1105834" y="16932"/>
                  <a:pt x="1265009" y="0"/>
                </a:cubicBezTo>
                <a:cubicBezTo>
                  <a:pt x="1424184" y="-16932"/>
                  <a:pt x="1787808" y="2866"/>
                  <a:pt x="2012216" y="0"/>
                </a:cubicBezTo>
                <a:cubicBezTo>
                  <a:pt x="2236624" y="-2866"/>
                  <a:pt x="2533601" y="-10350"/>
                  <a:pt x="2759423" y="0"/>
                </a:cubicBezTo>
                <a:cubicBezTo>
                  <a:pt x="2985245" y="10350"/>
                  <a:pt x="3150823" y="2341"/>
                  <a:pt x="3323106" y="0"/>
                </a:cubicBezTo>
                <a:cubicBezTo>
                  <a:pt x="3495389" y="-2341"/>
                  <a:pt x="4008079" y="-56120"/>
                  <a:pt x="4588115" y="0"/>
                </a:cubicBezTo>
                <a:cubicBezTo>
                  <a:pt x="4572701" y="110536"/>
                  <a:pt x="4594084" y="221728"/>
                  <a:pt x="4588115" y="338554"/>
                </a:cubicBezTo>
                <a:cubicBezTo>
                  <a:pt x="4381710" y="351209"/>
                  <a:pt x="4150801" y="344345"/>
                  <a:pt x="3978551" y="338554"/>
                </a:cubicBezTo>
                <a:cubicBezTo>
                  <a:pt x="3806301" y="332763"/>
                  <a:pt x="3518346" y="362211"/>
                  <a:pt x="3277225" y="338554"/>
                </a:cubicBezTo>
                <a:cubicBezTo>
                  <a:pt x="3036104" y="314897"/>
                  <a:pt x="2823338" y="306432"/>
                  <a:pt x="2621780" y="338554"/>
                </a:cubicBezTo>
                <a:cubicBezTo>
                  <a:pt x="2420223" y="370676"/>
                  <a:pt x="2154301" y="347463"/>
                  <a:pt x="1966335" y="338554"/>
                </a:cubicBezTo>
                <a:cubicBezTo>
                  <a:pt x="1778369" y="329645"/>
                  <a:pt x="1539717" y="356069"/>
                  <a:pt x="1265009" y="338554"/>
                </a:cubicBezTo>
                <a:cubicBezTo>
                  <a:pt x="990301" y="321039"/>
                  <a:pt x="816983" y="328028"/>
                  <a:pt x="655445" y="338554"/>
                </a:cubicBezTo>
                <a:cubicBezTo>
                  <a:pt x="493907" y="349080"/>
                  <a:pt x="297858" y="333558"/>
                  <a:pt x="0" y="338554"/>
                </a:cubicBezTo>
                <a:cubicBezTo>
                  <a:pt x="-3379" y="254876"/>
                  <a:pt x="-14017" y="107310"/>
                  <a:pt x="0" y="0"/>
                </a:cubicBezTo>
                <a:close/>
              </a:path>
            </a:pathLst>
          </a:custGeom>
          <a:ln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39228025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1600" dirty="0"/>
              <a:t>Toda tabela deve ser iniciada com o nome model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6F94C9C7-49AB-31D6-F34C-4AE98A666FFF}"/>
              </a:ext>
            </a:extLst>
          </p:cNvPr>
          <p:cNvSpPr/>
          <p:nvPr/>
        </p:nvSpPr>
        <p:spPr>
          <a:xfrm>
            <a:off x="794411" y="3212976"/>
            <a:ext cx="765085" cy="360040"/>
          </a:xfrm>
          <a:custGeom>
            <a:avLst/>
            <a:gdLst>
              <a:gd name="connsiteX0" fmla="*/ 0 w 765085"/>
              <a:gd name="connsiteY0" fmla="*/ 60008 h 360040"/>
              <a:gd name="connsiteX1" fmla="*/ 60008 w 765085"/>
              <a:gd name="connsiteY1" fmla="*/ 0 h 360040"/>
              <a:gd name="connsiteX2" fmla="*/ 363190 w 765085"/>
              <a:gd name="connsiteY2" fmla="*/ 0 h 360040"/>
              <a:gd name="connsiteX3" fmla="*/ 705077 w 765085"/>
              <a:gd name="connsiteY3" fmla="*/ 0 h 360040"/>
              <a:gd name="connsiteX4" fmla="*/ 765085 w 765085"/>
              <a:gd name="connsiteY4" fmla="*/ 60008 h 360040"/>
              <a:gd name="connsiteX5" fmla="*/ 765085 w 765085"/>
              <a:gd name="connsiteY5" fmla="*/ 300032 h 360040"/>
              <a:gd name="connsiteX6" fmla="*/ 705077 w 765085"/>
              <a:gd name="connsiteY6" fmla="*/ 360040 h 360040"/>
              <a:gd name="connsiteX7" fmla="*/ 388993 w 765085"/>
              <a:gd name="connsiteY7" fmla="*/ 360040 h 360040"/>
              <a:gd name="connsiteX8" fmla="*/ 60008 w 765085"/>
              <a:gd name="connsiteY8" fmla="*/ 360040 h 360040"/>
              <a:gd name="connsiteX9" fmla="*/ 0 w 765085"/>
              <a:gd name="connsiteY9" fmla="*/ 300032 h 360040"/>
              <a:gd name="connsiteX10" fmla="*/ 0 w 765085"/>
              <a:gd name="connsiteY10" fmla="*/ 60008 h 36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65085" h="360040" extrusionOk="0">
                <a:moveTo>
                  <a:pt x="0" y="60008"/>
                </a:moveTo>
                <a:cubicBezTo>
                  <a:pt x="1782" y="26070"/>
                  <a:pt x="27542" y="-6745"/>
                  <a:pt x="60008" y="0"/>
                </a:cubicBezTo>
                <a:cubicBezTo>
                  <a:pt x="120995" y="-3380"/>
                  <a:pt x="295529" y="26232"/>
                  <a:pt x="363190" y="0"/>
                </a:cubicBezTo>
                <a:cubicBezTo>
                  <a:pt x="430851" y="-26232"/>
                  <a:pt x="584019" y="16717"/>
                  <a:pt x="705077" y="0"/>
                </a:cubicBezTo>
                <a:cubicBezTo>
                  <a:pt x="740543" y="-2161"/>
                  <a:pt x="764521" y="18338"/>
                  <a:pt x="765085" y="60008"/>
                </a:cubicBezTo>
                <a:cubicBezTo>
                  <a:pt x="786225" y="152532"/>
                  <a:pt x="758090" y="199289"/>
                  <a:pt x="765085" y="300032"/>
                </a:cubicBezTo>
                <a:cubicBezTo>
                  <a:pt x="762890" y="333729"/>
                  <a:pt x="739226" y="360240"/>
                  <a:pt x="705077" y="360040"/>
                </a:cubicBezTo>
                <a:cubicBezTo>
                  <a:pt x="574412" y="370680"/>
                  <a:pt x="471298" y="329215"/>
                  <a:pt x="388993" y="360040"/>
                </a:cubicBezTo>
                <a:cubicBezTo>
                  <a:pt x="306688" y="390865"/>
                  <a:pt x="156484" y="356667"/>
                  <a:pt x="60008" y="360040"/>
                </a:cubicBezTo>
                <a:cubicBezTo>
                  <a:pt x="30841" y="352284"/>
                  <a:pt x="760" y="323824"/>
                  <a:pt x="0" y="300032"/>
                </a:cubicBezTo>
                <a:cubicBezTo>
                  <a:pt x="-13961" y="196720"/>
                  <a:pt x="17369" y="112004"/>
                  <a:pt x="0" y="60008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589587160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D21B383-9315-4308-7A1A-AC7F41A5EAF5}"/>
              </a:ext>
            </a:extLst>
          </p:cNvPr>
          <p:cNvSpPr txBox="1"/>
          <p:nvPr/>
        </p:nvSpPr>
        <p:spPr>
          <a:xfrm>
            <a:off x="5760834" y="3090446"/>
            <a:ext cx="4915128" cy="338554"/>
          </a:xfrm>
          <a:custGeom>
            <a:avLst/>
            <a:gdLst>
              <a:gd name="connsiteX0" fmla="*/ 0 w 4915128"/>
              <a:gd name="connsiteY0" fmla="*/ 0 h 338554"/>
              <a:gd name="connsiteX1" fmla="*/ 712694 w 4915128"/>
              <a:gd name="connsiteY1" fmla="*/ 0 h 338554"/>
              <a:gd name="connsiteX2" fmla="*/ 1228782 w 4915128"/>
              <a:gd name="connsiteY2" fmla="*/ 0 h 338554"/>
              <a:gd name="connsiteX3" fmla="*/ 1744870 w 4915128"/>
              <a:gd name="connsiteY3" fmla="*/ 0 h 338554"/>
              <a:gd name="connsiteX4" fmla="*/ 2211808 w 4915128"/>
              <a:gd name="connsiteY4" fmla="*/ 0 h 338554"/>
              <a:gd name="connsiteX5" fmla="*/ 2826199 w 4915128"/>
              <a:gd name="connsiteY5" fmla="*/ 0 h 338554"/>
              <a:gd name="connsiteX6" fmla="*/ 3293136 w 4915128"/>
              <a:gd name="connsiteY6" fmla="*/ 0 h 338554"/>
              <a:gd name="connsiteX7" fmla="*/ 3907527 w 4915128"/>
              <a:gd name="connsiteY7" fmla="*/ 0 h 338554"/>
              <a:gd name="connsiteX8" fmla="*/ 4915128 w 4915128"/>
              <a:gd name="connsiteY8" fmla="*/ 0 h 338554"/>
              <a:gd name="connsiteX9" fmla="*/ 4915128 w 4915128"/>
              <a:gd name="connsiteY9" fmla="*/ 338554 h 338554"/>
              <a:gd name="connsiteX10" fmla="*/ 4300737 w 4915128"/>
              <a:gd name="connsiteY10" fmla="*/ 338554 h 338554"/>
              <a:gd name="connsiteX11" fmla="*/ 3735497 w 4915128"/>
              <a:gd name="connsiteY11" fmla="*/ 338554 h 338554"/>
              <a:gd name="connsiteX12" fmla="*/ 3219409 w 4915128"/>
              <a:gd name="connsiteY12" fmla="*/ 338554 h 338554"/>
              <a:gd name="connsiteX13" fmla="*/ 2555867 w 4915128"/>
              <a:gd name="connsiteY13" fmla="*/ 338554 h 338554"/>
              <a:gd name="connsiteX14" fmla="*/ 1892324 w 4915128"/>
              <a:gd name="connsiteY14" fmla="*/ 338554 h 338554"/>
              <a:gd name="connsiteX15" fmla="*/ 1425387 w 4915128"/>
              <a:gd name="connsiteY15" fmla="*/ 338554 h 338554"/>
              <a:gd name="connsiteX16" fmla="*/ 958450 w 4915128"/>
              <a:gd name="connsiteY16" fmla="*/ 338554 h 338554"/>
              <a:gd name="connsiteX17" fmla="*/ 0 w 4915128"/>
              <a:gd name="connsiteY17" fmla="*/ 338554 h 338554"/>
              <a:gd name="connsiteX18" fmla="*/ 0 w 4915128"/>
              <a:gd name="connsiteY18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915128" h="338554" fill="none" extrusionOk="0">
                <a:moveTo>
                  <a:pt x="0" y="0"/>
                </a:moveTo>
                <a:cubicBezTo>
                  <a:pt x="327915" y="28105"/>
                  <a:pt x="524587" y="-18471"/>
                  <a:pt x="712694" y="0"/>
                </a:cubicBezTo>
                <a:cubicBezTo>
                  <a:pt x="900801" y="18471"/>
                  <a:pt x="1043862" y="-17474"/>
                  <a:pt x="1228782" y="0"/>
                </a:cubicBezTo>
                <a:cubicBezTo>
                  <a:pt x="1413702" y="17474"/>
                  <a:pt x="1520676" y="3348"/>
                  <a:pt x="1744870" y="0"/>
                </a:cubicBezTo>
                <a:cubicBezTo>
                  <a:pt x="1969064" y="-3348"/>
                  <a:pt x="1985902" y="-18175"/>
                  <a:pt x="2211808" y="0"/>
                </a:cubicBezTo>
                <a:cubicBezTo>
                  <a:pt x="2437714" y="18175"/>
                  <a:pt x="2686728" y="13054"/>
                  <a:pt x="2826199" y="0"/>
                </a:cubicBezTo>
                <a:cubicBezTo>
                  <a:pt x="2965670" y="-13054"/>
                  <a:pt x="3076033" y="14254"/>
                  <a:pt x="3293136" y="0"/>
                </a:cubicBezTo>
                <a:cubicBezTo>
                  <a:pt x="3510239" y="-14254"/>
                  <a:pt x="3708154" y="19256"/>
                  <a:pt x="3907527" y="0"/>
                </a:cubicBezTo>
                <a:cubicBezTo>
                  <a:pt x="4106900" y="-19256"/>
                  <a:pt x="4514128" y="28571"/>
                  <a:pt x="4915128" y="0"/>
                </a:cubicBezTo>
                <a:cubicBezTo>
                  <a:pt x="4921867" y="133883"/>
                  <a:pt x="4903612" y="195729"/>
                  <a:pt x="4915128" y="338554"/>
                </a:cubicBezTo>
                <a:cubicBezTo>
                  <a:pt x="4700064" y="347327"/>
                  <a:pt x="4537301" y="367414"/>
                  <a:pt x="4300737" y="338554"/>
                </a:cubicBezTo>
                <a:cubicBezTo>
                  <a:pt x="4064173" y="309694"/>
                  <a:pt x="3931476" y="328172"/>
                  <a:pt x="3735497" y="338554"/>
                </a:cubicBezTo>
                <a:cubicBezTo>
                  <a:pt x="3539518" y="348936"/>
                  <a:pt x="3331753" y="329395"/>
                  <a:pt x="3219409" y="338554"/>
                </a:cubicBezTo>
                <a:cubicBezTo>
                  <a:pt x="3107065" y="347713"/>
                  <a:pt x="2876101" y="312141"/>
                  <a:pt x="2555867" y="338554"/>
                </a:cubicBezTo>
                <a:cubicBezTo>
                  <a:pt x="2235633" y="364967"/>
                  <a:pt x="2168628" y="337838"/>
                  <a:pt x="1892324" y="338554"/>
                </a:cubicBezTo>
                <a:cubicBezTo>
                  <a:pt x="1616020" y="339270"/>
                  <a:pt x="1562927" y="350298"/>
                  <a:pt x="1425387" y="338554"/>
                </a:cubicBezTo>
                <a:cubicBezTo>
                  <a:pt x="1287847" y="326810"/>
                  <a:pt x="1128993" y="328612"/>
                  <a:pt x="958450" y="338554"/>
                </a:cubicBezTo>
                <a:cubicBezTo>
                  <a:pt x="787907" y="348496"/>
                  <a:pt x="327641" y="292196"/>
                  <a:pt x="0" y="338554"/>
                </a:cubicBezTo>
                <a:cubicBezTo>
                  <a:pt x="-14076" y="193033"/>
                  <a:pt x="-3733" y="96049"/>
                  <a:pt x="0" y="0"/>
                </a:cubicBezTo>
                <a:close/>
              </a:path>
              <a:path w="4915128" h="338554" stroke="0" extrusionOk="0">
                <a:moveTo>
                  <a:pt x="0" y="0"/>
                </a:moveTo>
                <a:cubicBezTo>
                  <a:pt x="183317" y="-16707"/>
                  <a:pt x="465874" y="-29874"/>
                  <a:pt x="614391" y="0"/>
                </a:cubicBezTo>
                <a:cubicBezTo>
                  <a:pt x="762908" y="29874"/>
                  <a:pt x="901890" y="-21873"/>
                  <a:pt x="1179631" y="0"/>
                </a:cubicBezTo>
                <a:cubicBezTo>
                  <a:pt x="1457372" y="21873"/>
                  <a:pt x="1683248" y="-3939"/>
                  <a:pt x="1892324" y="0"/>
                </a:cubicBezTo>
                <a:cubicBezTo>
                  <a:pt x="2101400" y="3939"/>
                  <a:pt x="2321944" y="-29552"/>
                  <a:pt x="2605018" y="0"/>
                </a:cubicBezTo>
                <a:cubicBezTo>
                  <a:pt x="2888092" y="29552"/>
                  <a:pt x="2936937" y="13247"/>
                  <a:pt x="3121106" y="0"/>
                </a:cubicBezTo>
                <a:cubicBezTo>
                  <a:pt x="3305275" y="-13247"/>
                  <a:pt x="3558462" y="-4188"/>
                  <a:pt x="3833800" y="0"/>
                </a:cubicBezTo>
                <a:cubicBezTo>
                  <a:pt x="4109138" y="4188"/>
                  <a:pt x="4376906" y="-48724"/>
                  <a:pt x="4915128" y="0"/>
                </a:cubicBezTo>
                <a:cubicBezTo>
                  <a:pt x="4924284" y="140167"/>
                  <a:pt x="4925923" y="200590"/>
                  <a:pt x="4915128" y="338554"/>
                </a:cubicBezTo>
                <a:cubicBezTo>
                  <a:pt x="4657392" y="310165"/>
                  <a:pt x="4418367" y="338126"/>
                  <a:pt x="4251586" y="338554"/>
                </a:cubicBezTo>
                <a:cubicBezTo>
                  <a:pt x="4084805" y="338982"/>
                  <a:pt x="3782550" y="315563"/>
                  <a:pt x="3637195" y="338554"/>
                </a:cubicBezTo>
                <a:cubicBezTo>
                  <a:pt x="3491840" y="361545"/>
                  <a:pt x="3270509" y="360281"/>
                  <a:pt x="3022804" y="338554"/>
                </a:cubicBezTo>
                <a:cubicBezTo>
                  <a:pt x="2775099" y="316827"/>
                  <a:pt x="2512288" y="324798"/>
                  <a:pt x="2359261" y="338554"/>
                </a:cubicBezTo>
                <a:cubicBezTo>
                  <a:pt x="2206234" y="352310"/>
                  <a:pt x="2058965" y="326179"/>
                  <a:pt x="1794022" y="338554"/>
                </a:cubicBezTo>
                <a:cubicBezTo>
                  <a:pt x="1529079" y="350929"/>
                  <a:pt x="1355456" y="317360"/>
                  <a:pt x="1179631" y="338554"/>
                </a:cubicBezTo>
                <a:cubicBezTo>
                  <a:pt x="1003806" y="359748"/>
                  <a:pt x="859554" y="332187"/>
                  <a:pt x="663542" y="338554"/>
                </a:cubicBezTo>
                <a:cubicBezTo>
                  <a:pt x="467530" y="344921"/>
                  <a:pt x="238089" y="328865"/>
                  <a:pt x="0" y="338554"/>
                </a:cubicBezTo>
                <a:cubicBezTo>
                  <a:pt x="-8613" y="204560"/>
                  <a:pt x="7122" y="113350"/>
                  <a:pt x="0" y="0"/>
                </a:cubicBezTo>
                <a:close/>
              </a:path>
            </a:pathLst>
          </a:custGeom>
          <a:ln>
            <a:solidFill>
              <a:srgbClr val="00B0F0"/>
            </a:solidFill>
            <a:extLst>
              <a:ext uri="{C807C97D-BFC1-408E-A445-0C87EB9F89A2}">
                <ask:lineSketchStyleProps xmlns:ask="http://schemas.microsoft.com/office/drawing/2018/sketchyshapes" sd="239228025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1600" dirty="0"/>
              <a:t>Nome da entidade/tabela que está sendo trabalhada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478A77BD-DDE7-72FB-D79F-A3B84FA8F42E}"/>
              </a:ext>
            </a:extLst>
          </p:cNvPr>
          <p:cNvSpPr/>
          <p:nvPr/>
        </p:nvSpPr>
        <p:spPr>
          <a:xfrm>
            <a:off x="1559495" y="3212976"/>
            <a:ext cx="833878" cy="360040"/>
          </a:xfrm>
          <a:custGeom>
            <a:avLst/>
            <a:gdLst>
              <a:gd name="connsiteX0" fmla="*/ 0 w 833878"/>
              <a:gd name="connsiteY0" fmla="*/ 60008 h 360040"/>
              <a:gd name="connsiteX1" fmla="*/ 60008 w 833878"/>
              <a:gd name="connsiteY1" fmla="*/ 0 h 360040"/>
              <a:gd name="connsiteX2" fmla="*/ 395523 w 833878"/>
              <a:gd name="connsiteY2" fmla="*/ 0 h 360040"/>
              <a:gd name="connsiteX3" fmla="*/ 773870 w 833878"/>
              <a:gd name="connsiteY3" fmla="*/ 0 h 360040"/>
              <a:gd name="connsiteX4" fmla="*/ 833878 w 833878"/>
              <a:gd name="connsiteY4" fmla="*/ 60008 h 360040"/>
              <a:gd name="connsiteX5" fmla="*/ 833878 w 833878"/>
              <a:gd name="connsiteY5" fmla="*/ 300032 h 360040"/>
              <a:gd name="connsiteX6" fmla="*/ 773870 w 833878"/>
              <a:gd name="connsiteY6" fmla="*/ 360040 h 360040"/>
              <a:gd name="connsiteX7" fmla="*/ 424078 w 833878"/>
              <a:gd name="connsiteY7" fmla="*/ 360040 h 360040"/>
              <a:gd name="connsiteX8" fmla="*/ 60008 w 833878"/>
              <a:gd name="connsiteY8" fmla="*/ 360040 h 360040"/>
              <a:gd name="connsiteX9" fmla="*/ 0 w 833878"/>
              <a:gd name="connsiteY9" fmla="*/ 300032 h 360040"/>
              <a:gd name="connsiteX10" fmla="*/ 0 w 833878"/>
              <a:gd name="connsiteY10" fmla="*/ 60008 h 36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33878" h="360040" extrusionOk="0">
                <a:moveTo>
                  <a:pt x="0" y="60008"/>
                </a:moveTo>
                <a:cubicBezTo>
                  <a:pt x="1782" y="26070"/>
                  <a:pt x="27542" y="-6745"/>
                  <a:pt x="60008" y="0"/>
                </a:cubicBezTo>
                <a:cubicBezTo>
                  <a:pt x="198433" y="-8112"/>
                  <a:pt x="260485" y="20500"/>
                  <a:pt x="395523" y="0"/>
                </a:cubicBezTo>
                <a:cubicBezTo>
                  <a:pt x="530561" y="-20500"/>
                  <a:pt x="630027" y="41428"/>
                  <a:pt x="773870" y="0"/>
                </a:cubicBezTo>
                <a:cubicBezTo>
                  <a:pt x="809336" y="-2161"/>
                  <a:pt x="833314" y="18338"/>
                  <a:pt x="833878" y="60008"/>
                </a:cubicBezTo>
                <a:cubicBezTo>
                  <a:pt x="855018" y="152532"/>
                  <a:pt x="826883" y="199289"/>
                  <a:pt x="833878" y="300032"/>
                </a:cubicBezTo>
                <a:cubicBezTo>
                  <a:pt x="831683" y="333729"/>
                  <a:pt x="808019" y="360240"/>
                  <a:pt x="773870" y="360040"/>
                </a:cubicBezTo>
                <a:cubicBezTo>
                  <a:pt x="610222" y="360789"/>
                  <a:pt x="501587" y="351441"/>
                  <a:pt x="424078" y="360040"/>
                </a:cubicBezTo>
                <a:cubicBezTo>
                  <a:pt x="346569" y="368639"/>
                  <a:pt x="210098" y="348587"/>
                  <a:pt x="60008" y="360040"/>
                </a:cubicBezTo>
                <a:cubicBezTo>
                  <a:pt x="30841" y="352284"/>
                  <a:pt x="760" y="323824"/>
                  <a:pt x="0" y="300032"/>
                </a:cubicBezTo>
                <a:cubicBezTo>
                  <a:pt x="-13961" y="196720"/>
                  <a:pt x="17369" y="112004"/>
                  <a:pt x="0" y="60008"/>
                </a:cubicBezTo>
                <a:close/>
              </a:path>
            </a:pathLst>
          </a:custGeom>
          <a:noFill/>
          <a:ln w="38100">
            <a:solidFill>
              <a:srgbClr val="00B0F0"/>
            </a:solidFill>
            <a:extLst>
              <a:ext uri="{C807C97D-BFC1-408E-A445-0C87EB9F89A2}">
                <ask:lineSketchStyleProps xmlns:ask="http://schemas.microsoft.com/office/drawing/2018/sketchyshapes" sd="1589587160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A534544-9088-8AB2-B54C-30A3473F8546}"/>
              </a:ext>
            </a:extLst>
          </p:cNvPr>
          <p:cNvSpPr txBox="1"/>
          <p:nvPr/>
        </p:nvSpPr>
        <p:spPr>
          <a:xfrm>
            <a:off x="5766954" y="3501090"/>
            <a:ext cx="4262705" cy="338554"/>
          </a:xfrm>
          <a:custGeom>
            <a:avLst/>
            <a:gdLst>
              <a:gd name="connsiteX0" fmla="*/ 0 w 4262705"/>
              <a:gd name="connsiteY0" fmla="*/ 0 h 338554"/>
              <a:gd name="connsiteX1" fmla="*/ 523704 w 4262705"/>
              <a:gd name="connsiteY1" fmla="*/ 0 h 338554"/>
              <a:gd name="connsiteX2" fmla="*/ 1217916 w 4262705"/>
              <a:gd name="connsiteY2" fmla="*/ 0 h 338554"/>
              <a:gd name="connsiteX3" fmla="*/ 1826874 w 4262705"/>
              <a:gd name="connsiteY3" fmla="*/ 0 h 338554"/>
              <a:gd name="connsiteX4" fmla="*/ 2350577 w 4262705"/>
              <a:gd name="connsiteY4" fmla="*/ 0 h 338554"/>
              <a:gd name="connsiteX5" fmla="*/ 2874281 w 4262705"/>
              <a:gd name="connsiteY5" fmla="*/ 0 h 338554"/>
              <a:gd name="connsiteX6" fmla="*/ 3355358 w 4262705"/>
              <a:gd name="connsiteY6" fmla="*/ 0 h 338554"/>
              <a:gd name="connsiteX7" fmla="*/ 4262705 w 4262705"/>
              <a:gd name="connsiteY7" fmla="*/ 0 h 338554"/>
              <a:gd name="connsiteX8" fmla="*/ 4262705 w 4262705"/>
              <a:gd name="connsiteY8" fmla="*/ 338554 h 338554"/>
              <a:gd name="connsiteX9" fmla="*/ 3696374 w 4262705"/>
              <a:gd name="connsiteY9" fmla="*/ 338554 h 338554"/>
              <a:gd name="connsiteX10" fmla="*/ 3215297 w 4262705"/>
              <a:gd name="connsiteY10" fmla="*/ 338554 h 338554"/>
              <a:gd name="connsiteX11" fmla="*/ 2606340 w 4262705"/>
              <a:gd name="connsiteY11" fmla="*/ 338554 h 338554"/>
              <a:gd name="connsiteX12" fmla="*/ 2040009 w 4262705"/>
              <a:gd name="connsiteY12" fmla="*/ 338554 h 338554"/>
              <a:gd name="connsiteX13" fmla="*/ 1473678 w 4262705"/>
              <a:gd name="connsiteY13" fmla="*/ 338554 h 338554"/>
              <a:gd name="connsiteX14" fmla="*/ 949974 w 4262705"/>
              <a:gd name="connsiteY14" fmla="*/ 338554 h 338554"/>
              <a:gd name="connsiteX15" fmla="*/ 0 w 4262705"/>
              <a:gd name="connsiteY15" fmla="*/ 338554 h 338554"/>
              <a:gd name="connsiteX16" fmla="*/ 0 w 4262705"/>
              <a:gd name="connsiteY16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62705" h="338554" fill="none" extrusionOk="0">
                <a:moveTo>
                  <a:pt x="0" y="0"/>
                </a:moveTo>
                <a:cubicBezTo>
                  <a:pt x="133668" y="198"/>
                  <a:pt x="331937" y="-5740"/>
                  <a:pt x="523704" y="0"/>
                </a:cubicBezTo>
                <a:cubicBezTo>
                  <a:pt x="715471" y="5740"/>
                  <a:pt x="1064159" y="2671"/>
                  <a:pt x="1217916" y="0"/>
                </a:cubicBezTo>
                <a:cubicBezTo>
                  <a:pt x="1371673" y="-2671"/>
                  <a:pt x="1659917" y="24170"/>
                  <a:pt x="1826874" y="0"/>
                </a:cubicBezTo>
                <a:cubicBezTo>
                  <a:pt x="1993831" y="-24170"/>
                  <a:pt x="2153948" y="12221"/>
                  <a:pt x="2350577" y="0"/>
                </a:cubicBezTo>
                <a:cubicBezTo>
                  <a:pt x="2547206" y="-12221"/>
                  <a:pt x="2746358" y="-19268"/>
                  <a:pt x="2874281" y="0"/>
                </a:cubicBezTo>
                <a:cubicBezTo>
                  <a:pt x="3002204" y="19268"/>
                  <a:pt x="3144342" y="12239"/>
                  <a:pt x="3355358" y="0"/>
                </a:cubicBezTo>
                <a:cubicBezTo>
                  <a:pt x="3566374" y="-12239"/>
                  <a:pt x="3945439" y="226"/>
                  <a:pt x="4262705" y="0"/>
                </a:cubicBezTo>
                <a:cubicBezTo>
                  <a:pt x="4247787" y="146002"/>
                  <a:pt x="4248519" y="171270"/>
                  <a:pt x="4262705" y="338554"/>
                </a:cubicBezTo>
                <a:cubicBezTo>
                  <a:pt x="4121517" y="365860"/>
                  <a:pt x="3957386" y="357290"/>
                  <a:pt x="3696374" y="338554"/>
                </a:cubicBezTo>
                <a:cubicBezTo>
                  <a:pt x="3435362" y="319818"/>
                  <a:pt x="3330593" y="324035"/>
                  <a:pt x="3215297" y="338554"/>
                </a:cubicBezTo>
                <a:cubicBezTo>
                  <a:pt x="3100001" y="353073"/>
                  <a:pt x="2900723" y="358181"/>
                  <a:pt x="2606340" y="338554"/>
                </a:cubicBezTo>
                <a:cubicBezTo>
                  <a:pt x="2311957" y="318927"/>
                  <a:pt x="2321342" y="354571"/>
                  <a:pt x="2040009" y="338554"/>
                </a:cubicBezTo>
                <a:cubicBezTo>
                  <a:pt x="1758676" y="322537"/>
                  <a:pt x="1619609" y="347991"/>
                  <a:pt x="1473678" y="338554"/>
                </a:cubicBezTo>
                <a:cubicBezTo>
                  <a:pt x="1327747" y="329117"/>
                  <a:pt x="1074554" y="318519"/>
                  <a:pt x="949974" y="338554"/>
                </a:cubicBezTo>
                <a:cubicBezTo>
                  <a:pt x="825394" y="358589"/>
                  <a:pt x="445829" y="373277"/>
                  <a:pt x="0" y="338554"/>
                </a:cubicBezTo>
                <a:cubicBezTo>
                  <a:pt x="-10270" y="267531"/>
                  <a:pt x="2091" y="90069"/>
                  <a:pt x="0" y="0"/>
                </a:cubicBezTo>
                <a:close/>
              </a:path>
              <a:path w="4262705" h="338554" stroke="0" extrusionOk="0">
                <a:moveTo>
                  <a:pt x="0" y="0"/>
                </a:moveTo>
                <a:cubicBezTo>
                  <a:pt x="212564" y="21669"/>
                  <a:pt x="375199" y="22791"/>
                  <a:pt x="608958" y="0"/>
                </a:cubicBezTo>
                <a:cubicBezTo>
                  <a:pt x="842717" y="-22791"/>
                  <a:pt x="938283" y="4161"/>
                  <a:pt x="1175289" y="0"/>
                </a:cubicBezTo>
                <a:cubicBezTo>
                  <a:pt x="1412295" y="-4161"/>
                  <a:pt x="1598340" y="-17944"/>
                  <a:pt x="1869501" y="0"/>
                </a:cubicBezTo>
                <a:cubicBezTo>
                  <a:pt x="2140662" y="17944"/>
                  <a:pt x="2228208" y="27134"/>
                  <a:pt x="2563713" y="0"/>
                </a:cubicBezTo>
                <a:cubicBezTo>
                  <a:pt x="2899218" y="-27134"/>
                  <a:pt x="2899442" y="-10815"/>
                  <a:pt x="3087416" y="0"/>
                </a:cubicBezTo>
                <a:cubicBezTo>
                  <a:pt x="3275390" y="10815"/>
                  <a:pt x="3907060" y="-35276"/>
                  <a:pt x="4262705" y="0"/>
                </a:cubicBezTo>
                <a:cubicBezTo>
                  <a:pt x="4247291" y="110536"/>
                  <a:pt x="4268674" y="221728"/>
                  <a:pt x="4262705" y="338554"/>
                </a:cubicBezTo>
                <a:cubicBezTo>
                  <a:pt x="4072263" y="359447"/>
                  <a:pt x="3902159" y="315173"/>
                  <a:pt x="3696374" y="338554"/>
                </a:cubicBezTo>
                <a:cubicBezTo>
                  <a:pt x="3490589" y="361935"/>
                  <a:pt x="3303194" y="324233"/>
                  <a:pt x="3044789" y="338554"/>
                </a:cubicBezTo>
                <a:cubicBezTo>
                  <a:pt x="2786384" y="352875"/>
                  <a:pt x="2667273" y="328481"/>
                  <a:pt x="2435831" y="338554"/>
                </a:cubicBezTo>
                <a:cubicBezTo>
                  <a:pt x="2204389" y="348627"/>
                  <a:pt x="2016317" y="320213"/>
                  <a:pt x="1826874" y="338554"/>
                </a:cubicBezTo>
                <a:cubicBezTo>
                  <a:pt x="1637431" y="356895"/>
                  <a:pt x="1343916" y="355219"/>
                  <a:pt x="1175289" y="338554"/>
                </a:cubicBezTo>
                <a:cubicBezTo>
                  <a:pt x="1006662" y="321889"/>
                  <a:pt x="879535" y="347865"/>
                  <a:pt x="608958" y="338554"/>
                </a:cubicBezTo>
                <a:cubicBezTo>
                  <a:pt x="338381" y="329243"/>
                  <a:pt x="126480" y="341401"/>
                  <a:pt x="0" y="338554"/>
                </a:cubicBezTo>
                <a:cubicBezTo>
                  <a:pt x="-3379" y="254876"/>
                  <a:pt x="-14017" y="107310"/>
                  <a:pt x="0" y="0"/>
                </a:cubicBezTo>
                <a:close/>
              </a:path>
            </a:pathLst>
          </a:custGeom>
          <a:ln>
            <a:solidFill>
              <a:srgbClr val="00B050"/>
            </a:solidFill>
            <a:extLst>
              <a:ext uri="{C807C97D-BFC1-408E-A445-0C87EB9F89A2}">
                <ask:lineSketchStyleProps xmlns:ask="http://schemas.microsoft.com/office/drawing/2018/sketchyshapes" sd="239228025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1600" dirty="0"/>
              <a:t>Nome do atributo/campo da tabela/entidade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D9151741-7214-706F-47A5-ABB387CE2C63}"/>
              </a:ext>
            </a:extLst>
          </p:cNvPr>
          <p:cNvSpPr/>
          <p:nvPr/>
        </p:nvSpPr>
        <p:spPr>
          <a:xfrm>
            <a:off x="915928" y="3581700"/>
            <a:ext cx="379710" cy="279348"/>
          </a:xfrm>
          <a:custGeom>
            <a:avLst/>
            <a:gdLst>
              <a:gd name="connsiteX0" fmla="*/ 0 w 379710"/>
              <a:gd name="connsiteY0" fmla="*/ 46559 h 279348"/>
              <a:gd name="connsiteX1" fmla="*/ 46559 w 379710"/>
              <a:gd name="connsiteY1" fmla="*/ 0 h 279348"/>
              <a:gd name="connsiteX2" fmla="*/ 333151 w 379710"/>
              <a:gd name="connsiteY2" fmla="*/ 0 h 279348"/>
              <a:gd name="connsiteX3" fmla="*/ 379710 w 379710"/>
              <a:gd name="connsiteY3" fmla="*/ 46559 h 279348"/>
              <a:gd name="connsiteX4" fmla="*/ 379710 w 379710"/>
              <a:gd name="connsiteY4" fmla="*/ 232789 h 279348"/>
              <a:gd name="connsiteX5" fmla="*/ 333151 w 379710"/>
              <a:gd name="connsiteY5" fmla="*/ 279348 h 279348"/>
              <a:gd name="connsiteX6" fmla="*/ 46559 w 379710"/>
              <a:gd name="connsiteY6" fmla="*/ 279348 h 279348"/>
              <a:gd name="connsiteX7" fmla="*/ 0 w 379710"/>
              <a:gd name="connsiteY7" fmla="*/ 232789 h 279348"/>
              <a:gd name="connsiteX8" fmla="*/ 0 w 379710"/>
              <a:gd name="connsiteY8" fmla="*/ 46559 h 279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9710" h="279348" extrusionOk="0">
                <a:moveTo>
                  <a:pt x="0" y="46559"/>
                </a:moveTo>
                <a:cubicBezTo>
                  <a:pt x="4651" y="18767"/>
                  <a:pt x="21403" y="-5573"/>
                  <a:pt x="46559" y="0"/>
                </a:cubicBezTo>
                <a:cubicBezTo>
                  <a:pt x="184527" y="-31702"/>
                  <a:pt x="261873" y="27426"/>
                  <a:pt x="333151" y="0"/>
                </a:cubicBezTo>
                <a:cubicBezTo>
                  <a:pt x="359106" y="-2218"/>
                  <a:pt x="373600" y="18213"/>
                  <a:pt x="379710" y="46559"/>
                </a:cubicBezTo>
                <a:cubicBezTo>
                  <a:pt x="396012" y="123283"/>
                  <a:pt x="369401" y="165381"/>
                  <a:pt x="379710" y="232789"/>
                </a:cubicBezTo>
                <a:cubicBezTo>
                  <a:pt x="375921" y="259489"/>
                  <a:pt x="355560" y="278283"/>
                  <a:pt x="333151" y="279348"/>
                </a:cubicBezTo>
                <a:cubicBezTo>
                  <a:pt x="253953" y="294691"/>
                  <a:pt x="118824" y="245159"/>
                  <a:pt x="46559" y="279348"/>
                </a:cubicBezTo>
                <a:cubicBezTo>
                  <a:pt x="22614" y="282473"/>
                  <a:pt x="176" y="256450"/>
                  <a:pt x="0" y="232789"/>
                </a:cubicBezTo>
                <a:cubicBezTo>
                  <a:pt x="-13971" y="158911"/>
                  <a:pt x="9550" y="116421"/>
                  <a:pt x="0" y="46559"/>
                </a:cubicBezTo>
                <a:close/>
              </a:path>
            </a:pathLst>
          </a:custGeom>
          <a:noFill/>
          <a:ln w="28575">
            <a:solidFill>
              <a:srgbClr val="00B050"/>
            </a:solidFill>
            <a:extLst>
              <a:ext uri="{C807C97D-BFC1-408E-A445-0C87EB9F89A2}">
                <ask:lineSketchStyleProps xmlns:ask="http://schemas.microsoft.com/office/drawing/2018/sketchyshapes" sd="1589587160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BFE680BE-F701-2DAD-4EE5-A3A35C7374C2}"/>
              </a:ext>
            </a:extLst>
          </p:cNvPr>
          <p:cNvSpPr/>
          <p:nvPr/>
        </p:nvSpPr>
        <p:spPr>
          <a:xfrm>
            <a:off x="961482" y="3839644"/>
            <a:ext cx="598013" cy="320938"/>
          </a:xfrm>
          <a:custGeom>
            <a:avLst/>
            <a:gdLst>
              <a:gd name="connsiteX0" fmla="*/ 0 w 598013"/>
              <a:gd name="connsiteY0" fmla="*/ 53491 h 320938"/>
              <a:gd name="connsiteX1" fmla="*/ 53491 w 598013"/>
              <a:gd name="connsiteY1" fmla="*/ 0 h 320938"/>
              <a:gd name="connsiteX2" fmla="*/ 544522 w 598013"/>
              <a:gd name="connsiteY2" fmla="*/ 0 h 320938"/>
              <a:gd name="connsiteX3" fmla="*/ 598013 w 598013"/>
              <a:gd name="connsiteY3" fmla="*/ 53491 h 320938"/>
              <a:gd name="connsiteX4" fmla="*/ 598013 w 598013"/>
              <a:gd name="connsiteY4" fmla="*/ 267447 h 320938"/>
              <a:gd name="connsiteX5" fmla="*/ 544522 w 598013"/>
              <a:gd name="connsiteY5" fmla="*/ 320938 h 320938"/>
              <a:gd name="connsiteX6" fmla="*/ 53491 w 598013"/>
              <a:gd name="connsiteY6" fmla="*/ 320938 h 320938"/>
              <a:gd name="connsiteX7" fmla="*/ 0 w 598013"/>
              <a:gd name="connsiteY7" fmla="*/ 267447 h 320938"/>
              <a:gd name="connsiteX8" fmla="*/ 0 w 598013"/>
              <a:gd name="connsiteY8" fmla="*/ 53491 h 320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8013" h="320938" extrusionOk="0">
                <a:moveTo>
                  <a:pt x="0" y="53491"/>
                </a:moveTo>
                <a:cubicBezTo>
                  <a:pt x="2404" y="22875"/>
                  <a:pt x="24774" y="-8239"/>
                  <a:pt x="53491" y="0"/>
                </a:cubicBezTo>
                <a:cubicBezTo>
                  <a:pt x="215470" y="-28955"/>
                  <a:pt x="399960" y="48122"/>
                  <a:pt x="544522" y="0"/>
                </a:cubicBezTo>
                <a:cubicBezTo>
                  <a:pt x="574728" y="-6112"/>
                  <a:pt x="591927" y="21327"/>
                  <a:pt x="598013" y="53491"/>
                </a:cubicBezTo>
                <a:cubicBezTo>
                  <a:pt x="606262" y="122913"/>
                  <a:pt x="587355" y="196239"/>
                  <a:pt x="598013" y="267447"/>
                </a:cubicBezTo>
                <a:cubicBezTo>
                  <a:pt x="590289" y="298999"/>
                  <a:pt x="565946" y="318323"/>
                  <a:pt x="544522" y="320938"/>
                </a:cubicBezTo>
                <a:cubicBezTo>
                  <a:pt x="381638" y="322944"/>
                  <a:pt x="225323" y="307172"/>
                  <a:pt x="53491" y="320938"/>
                </a:cubicBezTo>
                <a:cubicBezTo>
                  <a:pt x="26274" y="325045"/>
                  <a:pt x="658" y="289324"/>
                  <a:pt x="0" y="267447"/>
                </a:cubicBezTo>
                <a:cubicBezTo>
                  <a:pt x="-19539" y="183583"/>
                  <a:pt x="6629" y="109663"/>
                  <a:pt x="0" y="53491"/>
                </a:cubicBezTo>
                <a:close/>
              </a:path>
            </a:pathLst>
          </a:custGeom>
          <a:noFill/>
          <a:ln w="28575">
            <a:solidFill>
              <a:srgbClr val="00B050"/>
            </a:solidFill>
            <a:extLst>
              <a:ext uri="{C807C97D-BFC1-408E-A445-0C87EB9F89A2}">
                <ask:lineSketchStyleProps xmlns:ask="http://schemas.microsoft.com/office/drawing/2018/sketchyshapes" sd="1589587160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775FFC97-370F-1EE5-F27E-C8112C0C6201}"/>
              </a:ext>
            </a:extLst>
          </p:cNvPr>
          <p:cNvSpPr/>
          <p:nvPr/>
        </p:nvSpPr>
        <p:spPr>
          <a:xfrm>
            <a:off x="961482" y="4116804"/>
            <a:ext cx="598013" cy="279348"/>
          </a:xfrm>
          <a:custGeom>
            <a:avLst/>
            <a:gdLst>
              <a:gd name="connsiteX0" fmla="*/ 0 w 598013"/>
              <a:gd name="connsiteY0" fmla="*/ 46559 h 279348"/>
              <a:gd name="connsiteX1" fmla="*/ 46559 w 598013"/>
              <a:gd name="connsiteY1" fmla="*/ 0 h 279348"/>
              <a:gd name="connsiteX2" fmla="*/ 551454 w 598013"/>
              <a:gd name="connsiteY2" fmla="*/ 0 h 279348"/>
              <a:gd name="connsiteX3" fmla="*/ 598013 w 598013"/>
              <a:gd name="connsiteY3" fmla="*/ 46559 h 279348"/>
              <a:gd name="connsiteX4" fmla="*/ 598013 w 598013"/>
              <a:gd name="connsiteY4" fmla="*/ 232789 h 279348"/>
              <a:gd name="connsiteX5" fmla="*/ 551454 w 598013"/>
              <a:gd name="connsiteY5" fmla="*/ 279348 h 279348"/>
              <a:gd name="connsiteX6" fmla="*/ 46559 w 598013"/>
              <a:gd name="connsiteY6" fmla="*/ 279348 h 279348"/>
              <a:gd name="connsiteX7" fmla="*/ 0 w 598013"/>
              <a:gd name="connsiteY7" fmla="*/ 232789 h 279348"/>
              <a:gd name="connsiteX8" fmla="*/ 0 w 598013"/>
              <a:gd name="connsiteY8" fmla="*/ 46559 h 279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8013" h="279348" extrusionOk="0">
                <a:moveTo>
                  <a:pt x="0" y="46559"/>
                </a:moveTo>
                <a:cubicBezTo>
                  <a:pt x="4651" y="18767"/>
                  <a:pt x="21403" y="-5573"/>
                  <a:pt x="46559" y="0"/>
                </a:cubicBezTo>
                <a:cubicBezTo>
                  <a:pt x="249448" y="-29957"/>
                  <a:pt x="449065" y="43118"/>
                  <a:pt x="551454" y="0"/>
                </a:cubicBezTo>
                <a:cubicBezTo>
                  <a:pt x="577409" y="-2218"/>
                  <a:pt x="591903" y="18213"/>
                  <a:pt x="598013" y="46559"/>
                </a:cubicBezTo>
                <a:cubicBezTo>
                  <a:pt x="614315" y="123283"/>
                  <a:pt x="587704" y="165381"/>
                  <a:pt x="598013" y="232789"/>
                </a:cubicBezTo>
                <a:cubicBezTo>
                  <a:pt x="594224" y="259489"/>
                  <a:pt x="573863" y="278283"/>
                  <a:pt x="551454" y="279348"/>
                </a:cubicBezTo>
                <a:cubicBezTo>
                  <a:pt x="303682" y="287363"/>
                  <a:pt x="186109" y="244801"/>
                  <a:pt x="46559" y="279348"/>
                </a:cubicBezTo>
                <a:cubicBezTo>
                  <a:pt x="22614" y="282473"/>
                  <a:pt x="176" y="256450"/>
                  <a:pt x="0" y="232789"/>
                </a:cubicBezTo>
                <a:cubicBezTo>
                  <a:pt x="-13971" y="158911"/>
                  <a:pt x="9550" y="116421"/>
                  <a:pt x="0" y="46559"/>
                </a:cubicBezTo>
                <a:close/>
              </a:path>
            </a:pathLst>
          </a:custGeom>
          <a:noFill/>
          <a:ln w="28575">
            <a:solidFill>
              <a:srgbClr val="00B050"/>
            </a:solidFill>
            <a:extLst>
              <a:ext uri="{C807C97D-BFC1-408E-A445-0C87EB9F89A2}">
                <ask:lineSketchStyleProps xmlns:ask="http://schemas.microsoft.com/office/drawing/2018/sketchyshapes" sd="1589587160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CC008FDC-CB0E-21B4-A054-A44D686BEF90}"/>
              </a:ext>
            </a:extLst>
          </p:cNvPr>
          <p:cNvSpPr txBox="1"/>
          <p:nvPr/>
        </p:nvSpPr>
        <p:spPr>
          <a:xfrm>
            <a:off x="5788904" y="3849570"/>
            <a:ext cx="6021200" cy="1569660"/>
          </a:xfrm>
          <a:custGeom>
            <a:avLst/>
            <a:gdLst>
              <a:gd name="connsiteX0" fmla="*/ 0 w 6021200"/>
              <a:gd name="connsiteY0" fmla="*/ 0 h 1569660"/>
              <a:gd name="connsiteX1" fmla="*/ 669022 w 6021200"/>
              <a:gd name="connsiteY1" fmla="*/ 0 h 1569660"/>
              <a:gd name="connsiteX2" fmla="*/ 1217620 w 6021200"/>
              <a:gd name="connsiteY2" fmla="*/ 0 h 1569660"/>
              <a:gd name="connsiteX3" fmla="*/ 1706007 w 6021200"/>
              <a:gd name="connsiteY3" fmla="*/ 0 h 1569660"/>
              <a:gd name="connsiteX4" fmla="*/ 2254605 w 6021200"/>
              <a:gd name="connsiteY4" fmla="*/ 0 h 1569660"/>
              <a:gd name="connsiteX5" fmla="*/ 3044051 w 6021200"/>
              <a:gd name="connsiteY5" fmla="*/ 0 h 1569660"/>
              <a:gd name="connsiteX6" fmla="*/ 3652861 w 6021200"/>
              <a:gd name="connsiteY6" fmla="*/ 0 h 1569660"/>
              <a:gd name="connsiteX7" fmla="*/ 4141248 w 6021200"/>
              <a:gd name="connsiteY7" fmla="*/ 0 h 1569660"/>
              <a:gd name="connsiteX8" fmla="*/ 4810270 w 6021200"/>
              <a:gd name="connsiteY8" fmla="*/ 0 h 1569660"/>
              <a:gd name="connsiteX9" fmla="*/ 5298656 w 6021200"/>
              <a:gd name="connsiteY9" fmla="*/ 0 h 1569660"/>
              <a:gd name="connsiteX10" fmla="*/ 6021200 w 6021200"/>
              <a:gd name="connsiteY10" fmla="*/ 0 h 1569660"/>
              <a:gd name="connsiteX11" fmla="*/ 6021200 w 6021200"/>
              <a:gd name="connsiteY11" fmla="*/ 554613 h 1569660"/>
              <a:gd name="connsiteX12" fmla="*/ 6021200 w 6021200"/>
              <a:gd name="connsiteY12" fmla="*/ 1093530 h 1569660"/>
              <a:gd name="connsiteX13" fmla="*/ 6021200 w 6021200"/>
              <a:gd name="connsiteY13" fmla="*/ 1569660 h 1569660"/>
              <a:gd name="connsiteX14" fmla="*/ 5231754 w 6021200"/>
              <a:gd name="connsiteY14" fmla="*/ 1569660 h 1569660"/>
              <a:gd name="connsiteX15" fmla="*/ 4502520 w 6021200"/>
              <a:gd name="connsiteY15" fmla="*/ 1569660 h 1569660"/>
              <a:gd name="connsiteX16" fmla="*/ 3953921 w 6021200"/>
              <a:gd name="connsiteY16" fmla="*/ 1569660 h 1569660"/>
              <a:gd name="connsiteX17" fmla="*/ 3224687 w 6021200"/>
              <a:gd name="connsiteY17" fmla="*/ 1569660 h 1569660"/>
              <a:gd name="connsiteX18" fmla="*/ 2736301 w 6021200"/>
              <a:gd name="connsiteY18" fmla="*/ 1569660 h 1569660"/>
              <a:gd name="connsiteX19" fmla="*/ 2007067 w 6021200"/>
              <a:gd name="connsiteY19" fmla="*/ 1569660 h 1569660"/>
              <a:gd name="connsiteX20" fmla="*/ 1518680 w 6021200"/>
              <a:gd name="connsiteY20" fmla="*/ 1569660 h 1569660"/>
              <a:gd name="connsiteX21" fmla="*/ 849658 w 6021200"/>
              <a:gd name="connsiteY21" fmla="*/ 1569660 h 1569660"/>
              <a:gd name="connsiteX22" fmla="*/ 0 w 6021200"/>
              <a:gd name="connsiteY22" fmla="*/ 1569660 h 1569660"/>
              <a:gd name="connsiteX23" fmla="*/ 0 w 6021200"/>
              <a:gd name="connsiteY23" fmla="*/ 1093530 h 1569660"/>
              <a:gd name="connsiteX24" fmla="*/ 0 w 6021200"/>
              <a:gd name="connsiteY24" fmla="*/ 617400 h 1569660"/>
              <a:gd name="connsiteX25" fmla="*/ 0 w 6021200"/>
              <a:gd name="connsiteY25" fmla="*/ 0 h 1569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021200" h="1569660" fill="none" extrusionOk="0">
                <a:moveTo>
                  <a:pt x="0" y="0"/>
                </a:moveTo>
                <a:cubicBezTo>
                  <a:pt x="182671" y="-3430"/>
                  <a:pt x="454193" y="10526"/>
                  <a:pt x="669022" y="0"/>
                </a:cubicBezTo>
                <a:cubicBezTo>
                  <a:pt x="883851" y="-10526"/>
                  <a:pt x="1069673" y="17204"/>
                  <a:pt x="1217620" y="0"/>
                </a:cubicBezTo>
                <a:cubicBezTo>
                  <a:pt x="1365567" y="-17204"/>
                  <a:pt x="1603917" y="-15158"/>
                  <a:pt x="1706007" y="0"/>
                </a:cubicBezTo>
                <a:cubicBezTo>
                  <a:pt x="1808097" y="15158"/>
                  <a:pt x="2023021" y="7021"/>
                  <a:pt x="2254605" y="0"/>
                </a:cubicBezTo>
                <a:cubicBezTo>
                  <a:pt x="2486189" y="-7021"/>
                  <a:pt x="2792575" y="2052"/>
                  <a:pt x="3044051" y="0"/>
                </a:cubicBezTo>
                <a:cubicBezTo>
                  <a:pt x="3295527" y="-2052"/>
                  <a:pt x="3410954" y="28436"/>
                  <a:pt x="3652861" y="0"/>
                </a:cubicBezTo>
                <a:cubicBezTo>
                  <a:pt x="3894768" y="-28436"/>
                  <a:pt x="4026603" y="13074"/>
                  <a:pt x="4141248" y="0"/>
                </a:cubicBezTo>
                <a:cubicBezTo>
                  <a:pt x="4255893" y="-13074"/>
                  <a:pt x="4648999" y="5045"/>
                  <a:pt x="4810270" y="0"/>
                </a:cubicBezTo>
                <a:cubicBezTo>
                  <a:pt x="4971541" y="-5045"/>
                  <a:pt x="5147911" y="-13230"/>
                  <a:pt x="5298656" y="0"/>
                </a:cubicBezTo>
                <a:cubicBezTo>
                  <a:pt x="5449401" y="13230"/>
                  <a:pt x="5686749" y="-7313"/>
                  <a:pt x="6021200" y="0"/>
                </a:cubicBezTo>
                <a:cubicBezTo>
                  <a:pt x="6003180" y="193584"/>
                  <a:pt x="5999606" y="363294"/>
                  <a:pt x="6021200" y="554613"/>
                </a:cubicBezTo>
                <a:cubicBezTo>
                  <a:pt x="6042794" y="745932"/>
                  <a:pt x="6006295" y="956151"/>
                  <a:pt x="6021200" y="1093530"/>
                </a:cubicBezTo>
                <a:cubicBezTo>
                  <a:pt x="6036105" y="1230909"/>
                  <a:pt x="6027243" y="1460817"/>
                  <a:pt x="6021200" y="1569660"/>
                </a:cubicBezTo>
                <a:cubicBezTo>
                  <a:pt x="5778391" y="1572760"/>
                  <a:pt x="5556385" y="1538899"/>
                  <a:pt x="5231754" y="1569660"/>
                </a:cubicBezTo>
                <a:cubicBezTo>
                  <a:pt x="4907123" y="1600421"/>
                  <a:pt x="4860573" y="1602628"/>
                  <a:pt x="4502520" y="1569660"/>
                </a:cubicBezTo>
                <a:cubicBezTo>
                  <a:pt x="4144467" y="1536692"/>
                  <a:pt x="4113585" y="1581531"/>
                  <a:pt x="3953921" y="1569660"/>
                </a:cubicBezTo>
                <a:cubicBezTo>
                  <a:pt x="3794257" y="1557789"/>
                  <a:pt x="3465581" y="1603988"/>
                  <a:pt x="3224687" y="1569660"/>
                </a:cubicBezTo>
                <a:cubicBezTo>
                  <a:pt x="2983793" y="1535332"/>
                  <a:pt x="2860992" y="1573684"/>
                  <a:pt x="2736301" y="1569660"/>
                </a:cubicBezTo>
                <a:cubicBezTo>
                  <a:pt x="2611610" y="1565636"/>
                  <a:pt x="2267449" y="1556338"/>
                  <a:pt x="2007067" y="1569660"/>
                </a:cubicBezTo>
                <a:cubicBezTo>
                  <a:pt x="1746685" y="1582982"/>
                  <a:pt x="1679337" y="1552400"/>
                  <a:pt x="1518680" y="1569660"/>
                </a:cubicBezTo>
                <a:cubicBezTo>
                  <a:pt x="1358023" y="1586920"/>
                  <a:pt x="1111984" y="1547793"/>
                  <a:pt x="849658" y="1569660"/>
                </a:cubicBezTo>
                <a:cubicBezTo>
                  <a:pt x="587332" y="1591527"/>
                  <a:pt x="239283" y="1538467"/>
                  <a:pt x="0" y="1569660"/>
                </a:cubicBezTo>
                <a:cubicBezTo>
                  <a:pt x="15594" y="1423110"/>
                  <a:pt x="-20107" y="1291049"/>
                  <a:pt x="0" y="1093530"/>
                </a:cubicBezTo>
                <a:cubicBezTo>
                  <a:pt x="20107" y="896011"/>
                  <a:pt x="-115" y="715601"/>
                  <a:pt x="0" y="617400"/>
                </a:cubicBezTo>
                <a:cubicBezTo>
                  <a:pt x="115" y="519199"/>
                  <a:pt x="-22877" y="183430"/>
                  <a:pt x="0" y="0"/>
                </a:cubicBezTo>
                <a:close/>
              </a:path>
              <a:path w="6021200" h="1569660" stroke="0" extrusionOk="0">
                <a:moveTo>
                  <a:pt x="0" y="0"/>
                </a:moveTo>
                <a:cubicBezTo>
                  <a:pt x="161323" y="26754"/>
                  <a:pt x="334778" y="-8102"/>
                  <a:pt x="669022" y="0"/>
                </a:cubicBezTo>
                <a:cubicBezTo>
                  <a:pt x="1003266" y="8102"/>
                  <a:pt x="1113428" y="-3409"/>
                  <a:pt x="1277832" y="0"/>
                </a:cubicBezTo>
                <a:cubicBezTo>
                  <a:pt x="1442236" y="3409"/>
                  <a:pt x="1872757" y="-1089"/>
                  <a:pt x="2067279" y="0"/>
                </a:cubicBezTo>
                <a:cubicBezTo>
                  <a:pt x="2261801" y="1089"/>
                  <a:pt x="2676767" y="23059"/>
                  <a:pt x="2856725" y="0"/>
                </a:cubicBezTo>
                <a:cubicBezTo>
                  <a:pt x="3036683" y="-23059"/>
                  <a:pt x="3161357" y="10916"/>
                  <a:pt x="3405323" y="0"/>
                </a:cubicBezTo>
                <a:cubicBezTo>
                  <a:pt x="3649289" y="-10916"/>
                  <a:pt x="3831823" y="35856"/>
                  <a:pt x="4194769" y="0"/>
                </a:cubicBezTo>
                <a:cubicBezTo>
                  <a:pt x="4557715" y="-35856"/>
                  <a:pt x="4762509" y="-20169"/>
                  <a:pt x="4924004" y="0"/>
                </a:cubicBezTo>
                <a:cubicBezTo>
                  <a:pt x="5085500" y="20169"/>
                  <a:pt x="5509428" y="8808"/>
                  <a:pt x="6021200" y="0"/>
                </a:cubicBezTo>
                <a:cubicBezTo>
                  <a:pt x="6030889" y="193517"/>
                  <a:pt x="6009967" y="321946"/>
                  <a:pt x="6021200" y="523220"/>
                </a:cubicBezTo>
                <a:cubicBezTo>
                  <a:pt x="6032433" y="724494"/>
                  <a:pt x="6009923" y="821908"/>
                  <a:pt x="6021200" y="1015047"/>
                </a:cubicBezTo>
                <a:cubicBezTo>
                  <a:pt x="6032477" y="1208186"/>
                  <a:pt x="6020183" y="1385492"/>
                  <a:pt x="6021200" y="1569660"/>
                </a:cubicBezTo>
                <a:cubicBezTo>
                  <a:pt x="5802106" y="1558316"/>
                  <a:pt x="5586753" y="1565917"/>
                  <a:pt x="5412390" y="1569660"/>
                </a:cubicBezTo>
                <a:cubicBezTo>
                  <a:pt x="5238027" y="1573404"/>
                  <a:pt x="5067689" y="1558660"/>
                  <a:pt x="4803580" y="1569660"/>
                </a:cubicBezTo>
                <a:cubicBezTo>
                  <a:pt x="4539471" y="1580661"/>
                  <a:pt x="4269126" y="1587924"/>
                  <a:pt x="4134557" y="1569660"/>
                </a:cubicBezTo>
                <a:cubicBezTo>
                  <a:pt x="3999988" y="1551396"/>
                  <a:pt x="3857701" y="1581893"/>
                  <a:pt x="3585959" y="1569660"/>
                </a:cubicBezTo>
                <a:cubicBezTo>
                  <a:pt x="3314217" y="1557427"/>
                  <a:pt x="3213169" y="1568382"/>
                  <a:pt x="2977149" y="1569660"/>
                </a:cubicBezTo>
                <a:cubicBezTo>
                  <a:pt x="2741129" y="1570939"/>
                  <a:pt x="2571534" y="1584180"/>
                  <a:pt x="2187703" y="1569660"/>
                </a:cubicBezTo>
                <a:cubicBezTo>
                  <a:pt x="1803872" y="1555140"/>
                  <a:pt x="1800854" y="1584305"/>
                  <a:pt x="1699316" y="1569660"/>
                </a:cubicBezTo>
                <a:cubicBezTo>
                  <a:pt x="1597778" y="1555015"/>
                  <a:pt x="1221724" y="1587450"/>
                  <a:pt x="1030294" y="1569660"/>
                </a:cubicBezTo>
                <a:cubicBezTo>
                  <a:pt x="838864" y="1551870"/>
                  <a:pt x="214426" y="1595857"/>
                  <a:pt x="0" y="1569660"/>
                </a:cubicBezTo>
                <a:cubicBezTo>
                  <a:pt x="-18860" y="1343029"/>
                  <a:pt x="19262" y="1293872"/>
                  <a:pt x="0" y="1093530"/>
                </a:cubicBezTo>
                <a:cubicBezTo>
                  <a:pt x="-19262" y="893188"/>
                  <a:pt x="10204" y="767421"/>
                  <a:pt x="0" y="538917"/>
                </a:cubicBezTo>
                <a:cubicBezTo>
                  <a:pt x="-10204" y="310413"/>
                  <a:pt x="-9705" y="152622"/>
                  <a:pt x="0" y="0"/>
                </a:cubicBezTo>
                <a:close/>
              </a:path>
            </a:pathLst>
          </a:custGeom>
          <a:ln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239228025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1600" dirty="0"/>
              <a:t>Define o tipo do </a:t>
            </a:r>
            <a:r>
              <a:rPr lang="pt-BR" sz="1600" dirty="0" err="1"/>
              <a:t>campo,independente</a:t>
            </a:r>
            <a:r>
              <a:rPr lang="pt-BR" sz="1600" dirty="0"/>
              <a:t> do banco, entre ele temos: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err="1"/>
              <a:t>Int</a:t>
            </a:r>
            <a:r>
              <a:rPr lang="pt-BR" sz="1600" dirty="0"/>
              <a:t> – valores inteiros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err="1"/>
              <a:t>String</a:t>
            </a:r>
            <a:r>
              <a:rPr lang="pt-BR" sz="1600" dirty="0"/>
              <a:t> – </a:t>
            </a:r>
            <a:r>
              <a:rPr lang="pt-BR" sz="1600" dirty="0" err="1"/>
              <a:t>varchar</a:t>
            </a:r>
            <a:r>
              <a:rPr lang="pt-BR" sz="1600" dirty="0"/>
              <a:t>/textos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err="1"/>
              <a:t>Boolean</a:t>
            </a:r>
            <a:r>
              <a:rPr lang="pt-BR" sz="1600" dirty="0"/>
              <a:t> – booleano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err="1"/>
              <a:t>DateTime</a:t>
            </a:r>
            <a:r>
              <a:rPr lang="pt-BR" sz="1600" dirty="0"/>
              <a:t> – Data</a:t>
            </a:r>
          </a:p>
          <a:p>
            <a:r>
              <a:rPr lang="pt-BR" sz="1600" dirty="0"/>
              <a:t>*OBS: Se o campo puder ter valor opcional, usar “?”</a:t>
            </a: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4356A487-FA52-4848-BB1F-596CEE8CC054}"/>
              </a:ext>
            </a:extLst>
          </p:cNvPr>
          <p:cNvSpPr/>
          <p:nvPr/>
        </p:nvSpPr>
        <p:spPr>
          <a:xfrm>
            <a:off x="1415480" y="3581618"/>
            <a:ext cx="379710" cy="279348"/>
          </a:xfrm>
          <a:custGeom>
            <a:avLst/>
            <a:gdLst>
              <a:gd name="connsiteX0" fmla="*/ 0 w 379710"/>
              <a:gd name="connsiteY0" fmla="*/ 46559 h 279348"/>
              <a:gd name="connsiteX1" fmla="*/ 46559 w 379710"/>
              <a:gd name="connsiteY1" fmla="*/ 0 h 279348"/>
              <a:gd name="connsiteX2" fmla="*/ 333151 w 379710"/>
              <a:gd name="connsiteY2" fmla="*/ 0 h 279348"/>
              <a:gd name="connsiteX3" fmla="*/ 379710 w 379710"/>
              <a:gd name="connsiteY3" fmla="*/ 46559 h 279348"/>
              <a:gd name="connsiteX4" fmla="*/ 379710 w 379710"/>
              <a:gd name="connsiteY4" fmla="*/ 232789 h 279348"/>
              <a:gd name="connsiteX5" fmla="*/ 333151 w 379710"/>
              <a:gd name="connsiteY5" fmla="*/ 279348 h 279348"/>
              <a:gd name="connsiteX6" fmla="*/ 46559 w 379710"/>
              <a:gd name="connsiteY6" fmla="*/ 279348 h 279348"/>
              <a:gd name="connsiteX7" fmla="*/ 0 w 379710"/>
              <a:gd name="connsiteY7" fmla="*/ 232789 h 279348"/>
              <a:gd name="connsiteX8" fmla="*/ 0 w 379710"/>
              <a:gd name="connsiteY8" fmla="*/ 46559 h 279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9710" h="279348" extrusionOk="0">
                <a:moveTo>
                  <a:pt x="0" y="46559"/>
                </a:moveTo>
                <a:cubicBezTo>
                  <a:pt x="4651" y="18767"/>
                  <a:pt x="21403" y="-5573"/>
                  <a:pt x="46559" y="0"/>
                </a:cubicBezTo>
                <a:cubicBezTo>
                  <a:pt x="184527" y="-31702"/>
                  <a:pt x="261873" y="27426"/>
                  <a:pt x="333151" y="0"/>
                </a:cubicBezTo>
                <a:cubicBezTo>
                  <a:pt x="359106" y="-2218"/>
                  <a:pt x="373600" y="18213"/>
                  <a:pt x="379710" y="46559"/>
                </a:cubicBezTo>
                <a:cubicBezTo>
                  <a:pt x="396012" y="123283"/>
                  <a:pt x="369401" y="165381"/>
                  <a:pt x="379710" y="232789"/>
                </a:cubicBezTo>
                <a:cubicBezTo>
                  <a:pt x="375921" y="259489"/>
                  <a:pt x="355560" y="278283"/>
                  <a:pt x="333151" y="279348"/>
                </a:cubicBezTo>
                <a:cubicBezTo>
                  <a:pt x="253953" y="294691"/>
                  <a:pt x="118824" y="245159"/>
                  <a:pt x="46559" y="279348"/>
                </a:cubicBezTo>
                <a:cubicBezTo>
                  <a:pt x="22614" y="282473"/>
                  <a:pt x="176" y="256450"/>
                  <a:pt x="0" y="232789"/>
                </a:cubicBezTo>
                <a:cubicBezTo>
                  <a:pt x="-13971" y="158911"/>
                  <a:pt x="9550" y="116421"/>
                  <a:pt x="0" y="46559"/>
                </a:cubicBezTo>
                <a:close/>
              </a:path>
            </a:pathLst>
          </a:custGeom>
          <a:noFill/>
          <a:ln w="28575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589587160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C87F9FB5-058A-ED2C-2660-7D9E94031172}"/>
              </a:ext>
            </a:extLst>
          </p:cNvPr>
          <p:cNvSpPr/>
          <p:nvPr/>
        </p:nvSpPr>
        <p:spPr>
          <a:xfrm>
            <a:off x="1605048" y="3839562"/>
            <a:ext cx="674527" cy="320938"/>
          </a:xfrm>
          <a:custGeom>
            <a:avLst/>
            <a:gdLst>
              <a:gd name="connsiteX0" fmla="*/ 0 w 674527"/>
              <a:gd name="connsiteY0" fmla="*/ 53491 h 320938"/>
              <a:gd name="connsiteX1" fmla="*/ 53491 w 674527"/>
              <a:gd name="connsiteY1" fmla="*/ 0 h 320938"/>
              <a:gd name="connsiteX2" fmla="*/ 621036 w 674527"/>
              <a:gd name="connsiteY2" fmla="*/ 0 h 320938"/>
              <a:gd name="connsiteX3" fmla="*/ 674527 w 674527"/>
              <a:gd name="connsiteY3" fmla="*/ 53491 h 320938"/>
              <a:gd name="connsiteX4" fmla="*/ 674527 w 674527"/>
              <a:gd name="connsiteY4" fmla="*/ 267447 h 320938"/>
              <a:gd name="connsiteX5" fmla="*/ 621036 w 674527"/>
              <a:gd name="connsiteY5" fmla="*/ 320938 h 320938"/>
              <a:gd name="connsiteX6" fmla="*/ 53491 w 674527"/>
              <a:gd name="connsiteY6" fmla="*/ 320938 h 320938"/>
              <a:gd name="connsiteX7" fmla="*/ 0 w 674527"/>
              <a:gd name="connsiteY7" fmla="*/ 267447 h 320938"/>
              <a:gd name="connsiteX8" fmla="*/ 0 w 674527"/>
              <a:gd name="connsiteY8" fmla="*/ 53491 h 320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4527" h="320938" extrusionOk="0">
                <a:moveTo>
                  <a:pt x="0" y="53491"/>
                </a:moveTo>
                <a:cubicBezTo>
                  <a:pt x="2404" y="22875"/>
                  <a:pt x="24774" y="-8239"/>
                  <a:pt x="53491" y="0"/>
                </a:cubicBezTo>
                <a:cubicBezTo>
                  <a:pt x="313213" y="-53939"/>
                  <a:pt x="426446" y="613"/>
                  <a:pt x="621036" y="0"/>
                </a:cubicBezTo>
                <a:cubicBezTo>
                  <a:pt x="651242" y="-6112"/>
                  <a:pt x="668441" y="21327"/>
                  <a:pt x="674527" y="53491"/>
                </a:cubicBezTo>
                <a:cubicBezTo>
                  <a:pt x="682776" y="122913"/>
                  <a:pt x="663869" y="196239"/>
                  <a:pt x="674527" y="267447"/>
                </a:cubicBezTo>
                <a:cubicBezTo>
                  <a:pt x="666803" y="298999"/>
                  <a:pt x="642460" y="318323"/>
                  <a:pt x="621036" y="320938"/>
                </a:cubicBezTo>
                <a:cubicBezTo>
                  <a:pt x="338239" y="386236"/>
                  <a:pt x="328687" y="276936"/>
                  <a:pt x="53491" y="320938"/>
                </a:cubicBezTo>
                <a:cubicBezTo>
                  <a:pt x="26274" y="325045"/>
                  <a:pt x="658" y="289324"/>
                  <a:pt x="0" y="267447"/>
                </a:cubicBezTo>
                <a:cubicBezTo>
                  <a:pt x="-19539" y="183583"/>
                  <a:pt x="6629" y="109663"/>
                  <a:pt x="0" y="53491"/>
                </a:cubicBezTo>
                <a:close/>
              </a:path>
            </a:pathLst>
          </a:custGeom>
          <a:noFill/>
          <a:ln w="28575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589587160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3F9EB056-DAC6-290A-2CD5-10CCE74E8682}"/>
              </a:ext>
            </a:extLst>
          </p:cNvPr>
          <p:cNvSpPr/>
          <p:nvPr/>
        </p:nvSpPr>
        <p:spPr>
          <a:xfrm>
            <a:off x="1663998" y="4116804"/>
            <a:ext cx="833878" cy="279348"/>
          </a:xfrm>
          <a:custGeom>
            <a:avLst/>
            <a:gdLst>
              <a:gd name="connsiteX0" fmla="*/ 0 w 833878"/>
              <a:gd name="connsiteY0" fmla="*/ 46559 h 279348"/>
              <a:gd name="connsiteX1" fmla="*/ 46559 w 833878"/>
              <a:gd name="connsiteY1" fmla="*/ 0 h 279348"/>
              <a:gd name="connsiteX2" fmla="*/ 394716 w 833878"/>
              <a:gd name="connsiteY2" fmla="*/ 0 h 279348"/>
              <a:gd name="connsiteX3" fmla="*/ 787319 w 833878"/>
              <a:gd name="connsiteY3" fmla="*/ 0 h 279348"/>
              <a:gd name="connsiteX4" fmla="*/ 833878 w 833878"/>
              <a:gd name="connsiteY4" fmla="*/ 46559 h 279348"/>
              <a:gd name="connsiteX5" fmla="*/ 833878 w 833878"/>
              <a:gd name="connsiteY5" fmla="*/ 232789 h 279348"/>
              <a:gd name="connsiteX6" fmla="*/ 787319 w 833878"/>
              <a:gd name="connsiteY6" fmla="*/ 279348 h 279348"/>
              <a:gd name="connsiteX7" fmla="*/ 424347 w 833878"/>
              <a:gd name="connsiteY7" fmla="*/ 279348 h 279348"/>
              <a:gd name="connsiteX8" fmla="*/ 46559 w 833878"/>
              <a:gd name="connsiteY8" fmla="*/ 279348 h 279348"/>
              <a:gd name="connsiteX9" fmla="*/ 0 w 833878"/>
              <a:gd name="connsiteY9" fmla="*/ 232789 h 279348"/>
              <a:gd name="connsiteX10" fmla="*/ 0 w 833878"/>
              <a:gd name="connsiteY10" fmla="*/ 46559 h 279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33878" h="279348" extrusionOk="0">
                <a:moveTo>
                  <a:pt x="0" y="46559"/>
                </a:moveTo>
                <a:cubicBezTo>
                  <a:pt x="4651" y="18767"/>
                  <a:pt x="21403" y="-5573"/>
                  <a:pt x="46559" y="0"/>
                </a:cubicBezTo>
                <a:cubicBezTo>
                  <a:pt x="180781" y="-34045"/>
                  <a:pt x="262131" y="17131"/>
                  <a:pt x="394716" y="0"/>
                </a:cubicBezTo>
                <a:cubicBezTo>
                  <a:pt x="527301" y="-17131"/>
                  <a:pt x="610476" y="30735"/>
                  <a:pt x="787319" y="0"/>
                </a:cubicBezTo>
                <a:cubicBezTo>
                  <a:pt x="814520" y="-1383"/>
                  <a:pt x="833513" y="15323"/>
                  <a:pt x="833878" y="46559"/>
                </a:cubicBezTo>
                <a:cubicBezTo>
                  <a:pt x="845319" y="130189"/>
                  <a:pt x="832506" y="175843"/>
                  <a:pt x="833878" y="232789"/>
                </a:cubicBezTo>
                <a:cubicBezTo>
                  <a:pt x="827230" y="260184"/>
                  <a:pt x="817552" y="280246"/>
                  <a:pt x="787319" y="279348"/>
                </a:cubicBezTo>
                <a:cubicBezTo>
                  <a:pt x="632088" y="322015"/>
                  <a:pt x="551294" y="264814"/>
                  <a:pt x="424347" y="279348"/>
                </a:cubicBezTo>
                <a:cubicBezTo>
                  <a:pt x="297400" y="293882"/>
                  <a:pt x="152615" y="251967"/>
                  <a:pt x="46559" y="279348"/>
                </a:cubicBezTo>
                <a:cubicBezTo>
                  <a:pt x="24252" y="272700"/>
                  <a:pt x="231" y="255657"/>
                  <a:pt x="0" y="232789"/>
                </a:cubicBezTo>
                <a:cubicBezTo>
                  <a:pt x="-3765" y="184797"/>
                  <a:pt x="3249" y="113687"/>
                  <a:pt x="0" y="46559"/>
                </a:cubicBezTo>
                <a:close/>
              </a:path>
            </a:pathLst>
          </a:custGeom>
          <a:noFill/>
          <a:ln w="28575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589587160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93812F10-6F08-7898-CE9C-D03AEB112C9D}"/>
              </a:ext>
            </a:extLst>
          </p:cNvPr>
          <p:cNvSpPr txBox="1"/>
          <p:nvPr/>
        </p:nvSpPr>
        <p:spPr>
          <a:xfrm>
            <a:off x="2063552" y="5419230"/>
            <a:ext cx="9746552" cy="1246495"/>
          </a:xfrm>
          <a:custGeom>
            <a:avLst/>
            <a:gdLst>
              <a:gd name="connsiteX0" fmla="*/ 0 w 9746552"/>
              <a:gd name="connsiteY0" fmla="*/ 0 h 1246495"/>
              <a:gd name="connsiteX1" fmla="*/ 403786 w 9746552"/>
              <a:gd name="connsiteY1" fmla="*/ 0 h 1246495"/>
              <a:gd name="connsiteX2" fmla="*/ 1294899 w 9746552"/>
              <a:gd name="connsiteY2" fmla="*/ 0 h 1246495"/>
              <a:gd name="connsiteX3" fmla="*/ 2186012 w 9746552"/>
              <a:gd name="connsiteY3" fmla="*/ 0 h 1246495"/>
              <a:gd name="connsiteX4" fmla="*/ 2979660 w 9746552"/>
              <a:gd name="connsiteY4" fmla="*/ 0 h 1246495"/>
              <a:gd name="connsiteX5" fmla="*/ 3870774 w 9746552"/>
              <a:gd name="connsiteY5" fmla="*/ 0 h 1246495"/>
              <a:gd name="connsiteX6" fmla="*/ 4761887 w 9746552"/>
              <a:gd name="connsiteY6" fmla="*/ 0 h 1246495"/>
              <a:gd name="connsiteX7" fmla="*/ 5555535 w 9746552"/>
              <a:gd name="connsiteY7" fmla="*/ 0 h 1246495"/>
              <a:gd name="connsiteX8" fmla="*/ 5959320 w 9746552"/>
              <a:gd name="connsiteY8" fmla="*/ 0 h 1246495"/>
              <a:gd name="connsiteX9" fmla="*/ 6850434 w 9746552"/>
              <a:gd name="connsiteY9" fmla="*/ 0 h 1246495"/>
              <a:gd name="connsiteX10" fmla="*/ 7741547 w 9746552"/>
              <a:gd name="connsiteY10" fmla="*/ 0 h 1246495"/>
              <a:gd name="connsiteX11" fmla="*/ 8242798 w 9746552"/>
              <a:gd name="connsiteY11" fmla="*/ 0 h 1246495"/>
              <a:gd name="connsiteX12" fmla="*/ 9133912 w 9746552"/>
              <a:gd name="connsiteY12" fmla="*/ 0 h 1246495"/>
              <a:gd name="connsiteX13" fmla="*/ 9746552 w 9746552"/>
              <a:gd name="connsiteY13" fmla="*/ 0 h 1246495"/>
              <a:gd name="connsiteX14" fmla="*/ 9746552 w 9746552"/>
              <a:gd name="connsiteY14" fmla="*/ 610783 h 1246495"/>
              <a:gd name="connsiteX15" fmla="*/ 9746552 w 9746552"/>
              <a:gd name="connsiteY15" fmla="*/ 1246495 h 1246495"/>
              <a:gd name="connsiteX16" fmla="*/ 8952904 w 9746552"/>
              <a:gd name="connsiteY16" fmla="*/ 1246495 h 1246495"/>
              <a:gd name="connsiteX17" fmla="*/ 8159256 w 9746552"/>
              <a:gd name="connsiteY17" fmla="*/ 1246495 h 1246495"/>
              <a:gd name="connsiteX18" fmla="*/ 7463074 w 9746552"/>
              <a:gd name="connsiteY18" fmla="*/ 1246495 h 1246495"/>
              <a:gd name="connsiteX19" fmla="*/ 6766892 w 9746552"/>
              <a:gd name="connsiteY19" fmla="*/ 1246495 h 1246495"/>
              <a:gd name="connsiteX20" fmla="*/ 5875778 w 9746552"/>
              <a:gd name="connsiteY20" fmla="*/ 1246495 h 1246495"/>
              <a:gd name="connsiteX21" fmla="*/ 5471993 w 9746552"/>
              <a:gd name="connsiteY21" fmla="*/ 1246495 h 1246495"/>
              <a:gd name="connsiteX22" fmla="*/ 4873276 w 9746552"/>
              <a:gd name="connsiteY22" fmla="*/ 1246495 h 1246495"/>
              <a:gd name="connsiteX23" fmla="*/ 4372025 w 9746552"/>
              <a:gd name="connsiteY23" fmla="*/ 1246495 h 1246495"/>
              <a:gd name="connsiteX24" fmla="*/ 3675842 w 9746552"/>
              <a:gd name="connsiteY24" fmla="*/ 1246495 h 1246495"/>
              <a:gd name="connsiteX25" fmla="*/ 3077126 w 9746552"/>
              <a:gd name="connsiteY25" fmla="*/ 1246495 h 1246495"/>
              <a:gd name="connsiteX26" fmla="*/ 2478409 w 9746552"/>
              <a:gd name="connsiteY26" fmla="*/ 1246495 h 1246495"/>
              <a:gd name="connsiteX27" fmla="*/ 1587296 w 9746552"/>
              <a:gd name="connsiteY27" fmla="*/ 1246495 h 1246495"/>
              <a:gd name="connsiteX28" fmla="*/ 1183510 w 9746552"/>
              <a:gd name="connsiteY28" fmla="*/ 1246495 h 1246495"/>
              <a:gd name="connsiteX29" fmla="*/ 0 w 9746552"/>
              <a:gd name="connsiteY29" fmla="*/ 1246495 h 1246495"/>
              <a:gd name="connsiteX30" fmla="*/ 0 w 9746552"/>
              <a:gd name="connsiteY30" fmla="*/ 660642 h 1246495"/>
              <a:gd name="connsiteX31" fmla="*/ 0 w 9746552"/>
              <a:gd name="connsiteY31" fmla="*/ 0 h 1246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746552" h="1246495" fill="none" extrusionOk="0">
                <a:moveTo>
                  <a:pt x="0" y="0"/>
                </a:moveTo>
                <a:cubicBezTo>
                  <a:pt x="108346" y="17716"/>
                  <a:pt x="216552" y="12404"/>
                  <a:pt x="403786" y="0"/>
                </a:cubicBezTo>
                <a:cubicBezTo>
                  <a:pt x="591020" y="-12404"/>
                  <a:pt x="1049925" y="-13982"/>
                  <a:pt x="1294899" y="0"/>
                </a:cubicBezTo>
                <a:cubicBezTo>
                  <a:pt x="1539873" y="13982"/>
                  <a:pt x="1896524" y="-44537"/>
                  <a:pt x="2186012" y="0"/>
                </a:cubicBezTo>
                <a:cubicBezTo>
                  <a:pt x="2475500" y="44537"/>
                  <a:pt x="2633802" y="-28428"/>
                  <a:pt x="2979660" y="0"/>
                </a:cubicBezTo>
                <a:cubicBezTo>
                  <a:pt x="3325518" y="28428"/>
                  <a:pt x="3591812" y="-10278"/>
                  <a:pt x="3870774" y="0"/>
                </a:cubicBezTo>
                <a:cubicBezTo>
                  <a:pt x="4149736" y="10278"/>
                  <a:pt x="4466491" y="-17755"/>
                  <a:pt x="4761887" y="0"/>
                </a:cubicBezTo>
                <a:cubicBezTo>
                  <a:pt x="5057283" y="17755"/>
                  <a:pt x="5374989" y="-39634"/>
                  <a:pt x="5555535" y="0"/>
                </a:cubicBezTo>
                <a:cubicBezTo>
                  <a:pt x="5736081" y="39634"/>
                  <a:pt x="5853537" y="16470"/>
                  <a:pt x="5959320" y="0"/>
                </a:cubicBezTo>
                <a:cubicBezTo>
                  <a:pt x="6065104" y="-16470"/>
                  <a:pt x="6482228" y="-27876"/>
                  <a:pt x="6850434" y="0"/>
                </a:cubicBezTo>
                <a:cubicBezTo>
                  <a:pt x="7218640" y="27876"/>
                  <a:pt x="7475781" y="24882"/>
                  <a:pt x="7741547" y="0"/>
                </a:cubicBezTo>
                <a:cubicBezTo>
                  <a:pt x="8007313" y="-24882"/>
                  <a:pt x="8083881" y="19388"/>
                  <a:pt x="8242798" y="0"/>
                </a:cubicBezTo>
                <a:cubicBezTo>
                  <a:pt x="8401715" y="-19388"/>
                  <a:pt x="8741374" y="42262"/>
                  <a:pt x="9133912" y="0"/>
                </a:cubicBezTo>
                <a:cubicBezTo>
                  <a:pt x="9526450" y="-42262"/>
                  <a:pt x="9540781" y="2138"/>
                  <a:pt x="9746552" y="0"/>
                </a:cubicBezTo>
                <a:cubicBezTo>
                  <a:pt x="9723452" y="132769"/>
                  <a:pt x="9762743" y="443082"/>
                  <a:pt x="9746552" y="610783"/>
                </a:cubicBezTo>
                <a:cubicBezTo>
                  <a:pt x="9730361" y="778484"/>
                  <a:pt x="9749251" y="1009188"/>
                  <a:pt x="9746552" y="1246495"/>
                </a:cubicBezTo>
                <a:cubicBezTo>
                  <a:pt x="9494454" y="1234802"/>
                  <a:pt x="9142240" y="1241346"/>
                  <a:pt x="8952904" y="1246495"/>
                </a:cubicBezTo>
                <a:cubicBezTo>
                  <a:pt x="8763568" y="1251644"/>
                  <a:pt x="8449870" y="1235561"/>
                  <a:pt x="8159256" y="1246495"/>
                </a:cubicBezTo>
                <a:cubicBezTo>
                  <a:pt x="7868642" y="1257429"/>
                  <a:pt x="7648951" y="1270288"/>
                  <a:pt x="7463074" y="1246495"/>
                </a:cubicBezTo>
                <a:cubicBezTo>
                  <a:pt x="7277197" y="1222702"/>
                  <a:pt x="7038898" y="1246872"/>
                  <a:pt x="6766892" y="1246495"/>
                </a:cubicBezTo>
                <a:cubicBezTo>
                  <a:pt x="6494886" y="1246118"/>
                  <a:pt x="6188961" y="1273812"/>
                  <a:pt x="5875778" y="1246495"/>
                </a:cubicBezTo>
                <a:cubicBezTo>
                  <a:pt x="5562595" y="1219178"/>
                  <a:pt x="5573655" y="1238525"/>
                  <a:pt x="5471993" y="1246495"/>
                </a:cubicBezTo>
                <a:cubicBezTo>
                  <a:pt x="5370332" y="1254465"/>
                  <a:pt x="5152407" y="1232214"/>
                  <a:pt x="4873276" y="1246495"/>
                </a:cubicBezTo>
                <a:cubicBezTo>
                  <a:pt x="4594145" y="1260776"/>
                  <a:pt x="4581113" y="1223231"/>
                  <a:pt x="4372025" y="1246495"/>
                </a:cubicBezTo>
                <a:cubicBezTo>
                  <a:pt x="4162937" y="1269759"/>
                  <a:pt x="3847984" y="1212783"/>
                  <a:pt x="3675842" y="1246495"/>
                </a:cubicBezTo>
                <a:cubicBezTo>
                  <a:pt x="3503700" y="1280207"/>
                  <a:pt x="3355991" y="1250927"/>
                  <a:pt x="3077126" y="1246495"/>
                </a:cubicBezTo>
                <a:cubicBezTo>
                  <a:pt x="2798261" y="1242063"/>
                  <a:pt x="2696842" y="1218599"/>
                  <a:pt x="2478409" y="1246495"/>
                </a:cubicBezTo>
                <a:cubicBezTo>
                  <a:pt x="2259976" y="1274391"/>
                  <a:pt x="1893006" y="1233366"/>
                  <a:pt x="1587296" y="1246495"/>
                </a:cubicBezTo>
                <a:cubicBezTo>
                  <a:pt x="1281586" y="1259624"/>
                  <a:pt x="1379771" y="1266359"/>
                  <a:pt x="1183510" y="1246495"/>
                </a:cubicBezTo>
                <a:cubicBezTo>
                  <a:pt x="987249" y="1226631"/>
                  <a:pt x="445141" y="1293640"/>
                  <a:pt x="0" y="1246495"/>
                </a:cubicBezTo>
                <a:cubicBezTo>
                  <a:pt x="18194" y="1037894"/>
                  <a:pt x="65" y="926761"/>
                  <a:pt x="0" y="660642"/>
                </a:cubicBezTo>
                <a:cubicBezTo>
                  <a:pt x="-65" y="394523"/>
                  <a:pt x="-23467" y="192966"/>
                  <a:pt x="0" y="0"/>
                </a:cubicBezTo>
                <a:close/>
              </a:path>
              <a:path w="9746552" h="1246495" stroke="0" extrusionOk="0">
                <a:moveTo>
                  <a:pt x="0" y="0"/>
                </a:moveTo>
                <a:cubicBezTo>
                  <a:pt x="311261" y="31352"/>
                  <a:pt x="441089" y="20258"/>
                  <a:pt x="696182" y="0"/>
                </a:cubicBezTo>
                <a:cubicBezTo>
                  <a:pt x="951275" y="-20258"/>
                  <a:pt x="1091023" y="949"/>
                  <a:pt x="1294899" y="0"/>
                </a:cubicBezTo>
                <a:cubicBezTo>
                  <a:pt x="1498775" y="-949"/>
                  <a:pt x="1980788" y="-29695"/>
                  <a:pt x="2186012" y="0"/>
                </a:cubicBezTo>
                <a:cubicBezTo>
                  <a:pt x="2391236" y="29695"/>
                  <a:pt x="2661832" y="-12149"/>
                  <a:pt x="3077126" y="0"/>
                </a:cubicBezTo>
                <a:cubicBezTo>
                  <a:pt x="3492420" y="12149"/>
                  <a:pt x="3463382" y="-20092"/>
                  <a:pt x="3578377" y="0"/>
                </a:cubicBezTo>
                <a:cubicBezTo>
                  <a:pt x="3693372" y="20092"/>
                  <a:pt x="4137762" y="28455"/>
                  <a:pt x="4469490" y="0"/>
                </a:cubicBezTo>
                <a:cubicBezTo>
                  <a:pt x="4801218" y="-28455"/>
                  <a:pt x="4991873" y="38124"/>
                  <a:pt x="5263138" y="0"/>
                </a:cubicBezTo>
                <a:cubicBezTo>
                  <a:pt x="5534403" y="-38124"/>
                  <a:pt x="5648550" y="-3987"/>
                  <a:pt x="5764389" y="0"/>
                </a:cubicBezTo>
                <a:cubicBezTo>
                  <a:pt x="5880228" y="3987"/>
                  <a:pt x="6122173" y="-12714"/>
                  <a:pt x="6460572" y="0"/>
                </a:cubicBezTo>
                <a:cubicBezTo>
                  <a:pt x="6798971" y="12714"/>
                  <a:pt x="6971578" y="14446"/>
                  <a:pt x="7254219" y="0"/>
                </a:cubicBezTo>
                <a:cubicBezTo>
                  <a:pt x="7536860" y="-14446"/>
                  <a:pt x="7662168" y="28645"/>
                  <a:pt x="7950402" y="0"/>
                </a:cubicBezTo>
                <a:cubicBezTo>
                  <a:pt x="8238636" y="-28645"/>
                  <a:pt x="8418629" y="15468"/>
                  <a:pt x="8549118" y="0"/>
                </a:cubicBezTo>
                <a:cubicBezTo>
                  <a:pt x="8679607" y="-15468"/>
                  <a:pt x="8781621" y="-6439"/>
                  <a:pt x="8952904" y="0"/>
                </a:cubicBezTo>
                <a:cubicBezTo>
                  <a:pt x="9124187" y="6439"/>
                  <a:pt x="9399970" y="-5154"/>
                  <a:pt x="9746552" y="0"/>
                </a:cubicBezTo>
                <a:cubicBezTo>
                  <a:pt x="9746797" y="138636"/>
                  <a:pt x="9725811" y="353803"/>
                  <a:pt x="9746552" y="635712"/>
                </a:cubicBezTo>
                <a:cubicBezTo>
                  <a:pt x="9767293" y="917621"/>
                  <a:pt x="9765107" y="977722"/>
                  <a:pt x="9746552" y="1246495"/>
                </a:cubicBezTo>
                <a:cubicBezTo>
                  <a:pt x="9453768" y="1218719"/>
                  <a:pt x="9384907" y="1248020"/>
                  <a:pt x="9050370" y="1246495"/>
                </a:cubicBezTo>
                <a:cubicBezTo>
                  <a:pt x="8715833" y="1244970"/>
                  <a:pt x="8780344" y="1263842"/>
                  <a:pt x="8646584" y="1246495"/>
                </a:cubicBezTo>
                <a:cubicBezTo>
                  <a:pt x="8512824" y="1229148"/>
                  <a:pt x="8163700" y="1236058"/>
                  <a:pt x="7950402" y="1246495"/>
                </a:cubicBezTo>
                <a:cubicBezTo>
                  <a:pt x="7737104" y="1256932"/>
                  <a:pt x="7278740" y="1234724"/>
                  <a:pt x="7059288" y="1246495"/>
                </a:cubicBezTo>
                <a:cubicBezTo>
                  <a:pt x="6839836" y="1258266"/>
                  <a:pt x="6772456" y="1265601"/>
                  <a:pt x="6655503" y="1246495"/>
                </a:cubicBezTo>
                <a:cubicBezTo>
                  <a:pt x="6538551" y="1227389"/>
                  <a:pt x="6252624" y="1252722"/>
                  <a:pt x="5959320" y="1246495"/>
                </a:cubicBezTo>
                <a:cubicBezTo>
                  <a:pt x="5666016" y="1240268"/>
                  <a:pt x="5574424" y="1244572"/>
                  <a:pt x="5458069" y="1246495"/>
                </a:cubicBezTo>
                <a:cubicBezTo>
                  <a:pt x="5341714" y="1248418"/>
                  <a:pt x="5087478" y="1246370"/>
                  <a:pt x="4956818" y="1246495"/>
                </a:cubicBezTo>
                <a:cubicBezTo>
                  <a:pt x="4826158" y="1246620"/>
                  <a:pt x="4591862" y="1243599"/>
                  <a:pt x="4358101" y="1246495"/>
                </a:cubicBezTo>
                <a:cubicBezTo>
                  <a:pt x="4124340" y="1249391"/>
                  <a:pt x="3988488" y="1250712"/>
                  <a:pt x="3759384" y="1246495"/>
                </a:cubicBezTo>
                <a:cubicBezTo>
                  <a:pt x="3530280" y="1242278"/>
                  <a:pt x="3282464" y="1228815"/>
                  <a:pt x="2868271" y="1246495"/>
                </a:cubicBezTo>
                <a:cubicBezTo>
                  <a:pt x="2454078" y="1264175"/>
                  <a:pt x="2466068" y="1240957"/>
                  <a:pt x="2172089" y="1246495"/>
                </a:cubicBezTo>
                <a:cubicBezTo>
                  <a:pt x="1878110" y="1252033"/>
                  <a:pt x="1621519" y="1266590"/>
                  <a:pt x="1475906" y="1246495"/>
                </a:cubicBezTo>
                <a:cubicBezTo>
                  <a:pt x="1330293" y="1226400"/>
                  <a:pt x="1116763" y="1232264"/>
                  <a:pt x="877190" y="1246495"/>
                </a:cubicBezTo>
                <a:cubicBezTo>
                  <a:pt x="637617" y="1260726"/>
                  <a:pt x="299615" y="1264918"/>
                  <a:pt x="0" y="1246495"/>
                </a:cubicBezTo>
                <a:cubicBezTo>
                  <a:pt x="18409" y="951084"/>
                  <a:pt x="-24145" y="864949"/>
                  <a:pt x="0" y="598318"/>
                </a:cubicBezTo>
                <a:cubicBezTo>
                  <a:pt x="24145" y="331687"/>
                  <a:pt x="-22428" y="126768"/>
                  <a:pt x="0" y="0"/>
                </a:cubicBezTo>
                <a:close/>
              </a:path>
            </a:pathLst>
          </a:custGeom>
          <a:ln>
            <a:solidFill>
              <a:srgbClr val="FFC000"/>
            </a:solidFill>
            <a:extLst>
              <a:ext uri="{C807C97D-BFC1-408E-A445-0C87EB9F89A2}">
                <ask:lineSketchStyleProps xmlns:ask="http://schemas.microsoft.com/office/drawing/2018/sketchyshapes" sd="239228025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500" dirty="0"/>
              <a:t>Define regras extras aos campos como: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500" dirty="0"/>
              <a:t>@id – O campo é chave primária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500" dirty="0"/>
              <a:t>@default – Caso não recebe valor, será inserido um valor padrão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500" dirty="0"/>
              <a:t>@default(autoincrement()) – Caso não seja informado valor será inserido um valor </a:t>
            </a:r>
            <a:r>
              <a:rPr lang="pt-BR" sz="1500" dirty="0" err="1"/>
              <a:t>autoincrementável</a:t>
            </a:r>
            <a:endParaRPr lang="pt-B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500" dirty="0"/>
              <a:t>@unique – Não pode existir outro valor igual inserido nessa tabela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BDEE2A77-DD23-73A8-44EB-1CB5024BE6A4}"/>
              </a:ext>
            </a:extLst>
          </p:cNvPr>
          <p:cNvSpPr/>
          <p:nvPr/>
        </p:nvSpPr>
        <p:spPr>
          <a:xfrm>
            <a:off x="1966072" y="3573016"/>
            <a:ext cx="3265832" cy="279348"/>
          </a:xfrm>
          <a:custGeom>
            <a:avLst/>
            <a:gdLst>
              <a:gd name="connsiteX0" fmla="*/ 0 w 3265832"/>
              <a:gd name="connsiteY0" fmla="*/ 46559 h 279348"/>
              <a:gd name="connsiteX1" fmla="*/ 46559 w 3265832"/>
              <a:gd name="connsiteY1" fmla="*/ 0 h 279348"/>
              <a:gd name="connsiteX2" fmla="*/ 480163 w 3265832"/>
              <a:gd name="connsiteY2" fmla="*/ 0 h 279348"/>
              <a:gd name="connsiteX3" fmla="*/ 913767 w 3265832"/>
              <a:gd name="connsiteY3" fmla="*/ 0 h 279348"/>
              <a:gd name="connsiteX4" fmla="*/ 1410826 w 3265832"/>
              <a:gd name="connsiteY4" fmla="*/ 0 h 279348"/>
              <a:gd name="connsiteX5" fmla="*/ 1876157 w 3265832"/>
              <a:gd name="connsiteY5" fmla="*/ 0 h 279348"/>
              <a:gd name="connsiteX6" fmla="*/ 2373216 w 3265832"/>
              <a:gd name="connsiteY6" fmla="*/ 0 h 279348"/>
              <a:gd name="connsiteX7" fmla="*/ 3219273 w 3265832"/>
              <a:gd name="connsiteY7" fmla="*/ 0 h 279348"/>
              <a:gd name="connsiteX8" fmla="*/ 3265832 w 3265832"/>
              <a:gd name="connsiteY8" fmla="*/ 46559 h 279348"/>
              <a:gd name="connsiteX9" fmla="*/ 3265832 w 3265832"/>
              <a:gd name="connsiteY9" fmla="*/ 232789 h 279348"/>
              <a:gd name="connsiteX10" fmla="*/ 3219273 w 3265832"/>
              <a:gd name="connsiteY10" fmla="*/ 279348 h 279348"/>
              <a:gd name="connsiteX11" fmla="*/ 2722214 w 3265832"/>
              <a:gd name="connsiteY11" fmla="*/ 279348 h 279348"/>
              <a:gd name="connsiteX12" fmla="*/ 2288610 w 3265832"/>
              <a:gd name="connsiteY12" fmla="*/ 279348 h 279348"/>
              <a:gd name="connsiteX13" fmla="*/ 1696370 w 3265832"/>
              <a:gd name="connsiteY13" fmla="*/ 279348 h 279348"/>
              <a:gd name="connsiteX14" fmla="*/ 1262766 w 3265832"/>
              <a:gd name="connsiteY14" fmla="*/ 279348 h 279348"/>
              <a:gd name="connsiteX15" fmla="*/ 702253 w 3265832"/>
              <a:gd name="connsiteY15" fmla="*/ 279348 h 279348"/>
              <a:gd name="connsiteX16" fmla="*/ 46559 w 3265832"/>
              <a:gd name="connsiteY16" fmla="*/ 279348 h 279348"/>
              <a:gd name="connsiteX17" fmla="*/ 0 w 3265832"/>
              <a:gd name="connsiteY17" fmla="*/ 232789 h 279348"/>
              <a:gd name="connsiteX18" fmla="*/ 0 w 3265832"/>
              <a:gd name="connsiteY18" fmla="*/ 46559 h 279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265832" h="279348" extrusionOk="0">
                <a:moveTo>
                  <a:pt x="0" y="46559"/>
                </a:moveTo>
                <a:cubicBezTo>
                  <a:pt x="4651" y="18767"/>
                  <a:pt x="21403" y="-5573"/>
                  <a:pt x="46559" y="0"/>
                </a:cubicBezTo>
                <a:cubicBezTo>
                  <a:pt x="171310" y="-13470"/>
                  <a:pt x="322777" y="31022"/>
                  <a:pt x="480163" y="0"/>
                </a:cubicBezTo>
                <a:cubicBezTo>
                  <a:pt x="637549" y="-31022"/>
                  <a:pt x="760037" y="8116"/>
                  <a:pt x="913767" y="0"/>
                </a:cubicBezTo>
                <a:cubicBezTo>
                  <a:pt x="1067497" y="-8116"/>
                  <a:pt x="1300689" y="35423"/>
                  <a:pt x="1410826" y="0"/>
                </a:cubicBezTo>
                <a:cubicBezTo>
                  <a:pt x="1520963" y="-35423"/>
                  <a:pt x="1716932" y="44721"/>
                  <a:pt x="1876157" y="0"/>
                </a:cubicBezTo>
                <a:cubicBezTo>
                  <a:pt x="2035382" y="-44721"/>
                  <a:pt x="2179271" y="10694"/>
                  <a:pt x="2373216" y="0"/>
                </a:cubicBezTo>
                <a:cubicBezTo>
                  <a:pt x="2567161" y="-10694"/>
                  <a:pt x="2918459" y="30240"/>
                  <a:pt x="3219273" y="0"/>
                </a:cubicBezTo>
                <a:cubicBezTo>
                  <a:pt x="3246327" y="-127"/>
                  <a:pt x="3263088" y="19150"/>
                  <a:pt x="3265832" y="46559"/>
                </a:cubicBezTo>
                <a:cubicBezTo>
                  <a:pt x="3281965" y="101251"/>
                  <a:pt x="3245056" y="150237"/>
                  <a:pt x="3265832" y="232789"/>
                </a:cubicBezTo>
                <a:cubicBezTo>
                  <a:pt x="3269239" y="251855"/>
                  <a:pt x="3245218" y="276502"/>
                  <a:pt x="3219273" y="279348"/>
                </a:cubicBezTo>
                <a:cubicBezTo>
                  <a:pt x="3071291" y="292369"/>
                  <a:pt x="2831655" y="250131"/>
                  <a:pt x="2722214" y="279348"/>
                </a:cubicBezTo>
                <a:cubicBezTo>
                  <a:pt x="2612773" y="308565"/>
                  <a:pt x="2405837" y="261524"/>
                  <a:pt x="2288610" y="279348"/>
                </a:cubicBezTo>
                <a:cubicBezTo>
                  <a:pt x="2171383" y="297172"/>
                  <a:pt x="1872878" y="239949"/>
                  <a:pt x="1696370" y="279348"/>
                </a:cubicBezTo>
                <a:cubicBezTo>
                  <a:pt x="1519862" y="318747"/>
                  <a:pt x="1382994" y="250521"/>
                  <a:pt x="1262766" y="279348"/>
                </a:cubicBezTo>
                <a:cubicBezTo>
                  <a:pt x="1142538" y="308175"/>
                  <a:pt x="847023" y="265989"/>
                  <a:pt x="702253" y="279348"/>
                </a:cubicBezTo>
                <a:cubicBezTo>
                  <a:pt x="557483" y="292707"/>
                  <a:pt x="353649" y="227555"/>
                  <a:pt x="46559" y="279348"/>
                </a:cubicBezTo>
                <a:cubicBezTo>
                  <a:pt x="19580" y="279413"/>
                  <a:pt x="-1093" y="263049"/>
                  <a:pt x="0" y="232789"/>
                </a:cubicBezTo>
                <a:cubicBezTo>
                  <a:pt x="-14025" y="176344"/>
                  <a:pt x="15945" y="112654"/>
                  <a:pt x="0" y="46559"/>
                </a:cubicBezTo>
                <a:close/>
              </a:path>
            </a:pathLst>
          </a:custGeom>
          <a:noFill/>
          <a:ln w="28575">
            <a:solidFill>
              <a:srgbClr val="FFC000"/>
            </a:solidFill>
            <a:extLst>
              <a:ext uri="{C807C97D-BFC1-408E-A445-0C87EB9F89A2}">
                <ask:lineSketchStyleProps xmlns:ask="http://schemas.microsoft.com/office/drawing/2018/sketchyshapes" sd="1589587160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9ED6F873-FC5B-16AD-1880-7CB4FDA0CA40}"/>
              </a:ext>
            </a:extLst>
          </p:cNvPr>
          <p:cNvSpPr/>
          <p:nvPr/>
        </p:nvSpPr>
        <p:spPr>
          <a:xfrm>
            <a:off x="2384078" y="3832759"/>
            <a:ext cx="975618" cy="279349"/>
          </a:xfrm>
          <a:custGeom>
            <a:avLst/>
            <a:gdLst>
              <a:gd name="connsiteX0" fmla="*/ 0 w 975618"/>
              <a:gd name="connsiteY0" fmla="*/ 46559 h 279349"/>
              <a:gd name="connsiteX1" fmla="*/ 46559 w 975618"/>
              <a:gd name="connsiteY1" fmla="*/ 0 h 279349"/>
              <a:gd name="connsiteX2" fmla="*/ 461334 w 975618"/>
              <a:gd name="connsiteY2" fmla="*/ 0 h 279349"/>
              <a:gd name="connsiteX3" fmla="*/ 929059 w 975618"/>
              <a:gd name="connsiteY3" fmla="*/ 0 h 279349"/>
              <a:gd name="connsiteX4" fmla="*/ 975618 w 975618"/>
              <a:gd name="connsiteY4" fmla="*/ 46559 h 279349"/>
              <a:gd name="connsiteX5" fmla="*/ 975618 w 975618"/>
              <a:gd name="connsiteY5" fmla="*/ 232790 h 279349"/>
              <a:gd name="connsiteX6" fmla="*/ 929059 w 975618"/>
              <a:gd name="connsiteY6" fmla="*/ 279349 h 279349"/>
              <a:gd name="connsiteX7" fmla="*/ 496634 w 975618"/>
              <a:gd name="connsiteY7" fmla="*/ 279349 h 279349"/>
              <a:gd name="connsiteX8" fmla="*/ 46559 w 975618"/>
              <a:gd name="connsiteY8" fmla="*/ 279349 h 279349"/>
              <a:gd name="connsiteX9" fmla="*/ 0 w 975618"/>
              <a:gd name="connsiteY9" fmla="*/ 232790 h 279349"/>
              <a:gd name="connsiteX10" fmla="*/ 0 w 975618"/>
              <a:gd name="connsiteY10" fmla="*/ 46559 h 279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75618" h="279349" extrusionOk="0">
                <a:moveTo>
                  <a:pt x="0" y="46559"/>
                </a:moveTo>
                <a:cubicBezTo>
                  <a:pt x="4651" y="18767"/>
                  <a:pt x="21403" y="-5573"/>
                  <a:pt x="46559" y="0"/>
                </a:cubicBezTo>
                <a:cubicBezTo>
                  <a:pt x="251083" y="-28563"/>
                  <a:pt x="341909" y="3279"/>
                  <a:pt x="461334" y="0"/>
                </a:cubicBezTo>
                <a:cubicBezTo>
                  <a:pt x="580759" y="-3279"/>
                  <a:pt x="799348" y="13507"/>
                  <a:pt x="929059" y="0"/>
                </a:cubicBezTo>
                <a:cubicBezTo>
                  <a:pt x="956260" y="-1383"/>
                  <a:pt x="975253" y="15323"/>
                  <a:pt x="975618" y="46559"/>
                </a:cubicBezTo>
                <a:cubicBezTo>
                  <a:pt x="995641" y="110843"/>
                  <a:pt x="955590" y="163645"/>
                  <a:pt x="975618" y="232790"/>
                </a:cubicBezTo>
                <a:cubicBezTo>
                  <a:pt x="968970" y="260185"/>
                  <a:pt x="959292" y="280247"/>
                  <a:pt x="929059" y="279349"/>
                </a:cubicBezTo>
                <a:cubicBezTo>
                  <a:pt x="780279" y="298679"/>
                  <a:pt x="588993" y="269426"/>
                  <a:pt x="496634" y="279349"/>
                </a:cubicBezTo>
                <a:cubicBezTo>
                  <a:pt x="404275" y="289272"/>
                  <a:pt x="211828" y="254749"/>
                  <a:pt x="46559" y="279349"/>
                </a:cubicBezTo>
                <a:cubicBezTo>
                  <a:pt x="24252" y="272701"/>
                  <a:pt x="231" y="255658"/>
                  <a:pt x="0" y="232790"/>
                </a:cubicBezTo>
                <a:cubicBezTo>
                  <a:pt x="-16446" y="141009"/>
                  <a:pt x="8710" y="118875"/>
                  <a:pt x="0" y="46559"/>
                </a:cubicBezTo>
                <a:close/>
              </a:path>
            </a:pathLst>
          </a:custGeom>
          <a:noFill/>
          <a:ln w="28575">
            <a:solidFill>
              <a:srgbClr val="FFC000"/>
            </a:solidFill>
            <a:extLst>
              <a:ext uri="{C807C97D-BFC1-408E-A445-0C87EB9F89A2}">
                <ask:lineSketchStyleProps xmlns:ask="http://schemas.microsoft.com/office/drawing/2018/sketchyshapes" sd="1589587160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3665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4" grpId="0" animBg="1"/>
      <p:bldP spid="25" grpId="0" animBg="1"/>
      <p:bldP spid="26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o">
  <a:themeElements>
    <a:clrScheme name="Urbano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o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>
    <a:spDef>
      <a:spPr>
        <a:noFill/>
        <a:ln w="57150">
          <a:solidFill>
            <a:schemeClr val="tx1">
              <a:lumMod val="95000"/>
              <a:lumOff val="5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  <a:txDef>
      <a:spPr/>
      <a:bodyPr wrap="none" rtlCol="0">
        <a:spAutoFit/>
      </a:bodyPr>
      <a:lstStyle>
        <a:defPPr>
          <a:defRPr dirty="0" smtClean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tx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3393</TotalTime>
  <Words>2258</Words>
  <Application>Microsoft Office PowerPoint</Application>
  <PresentationFormat>Widescreen</PresentationFormat>
  <Paragraphs>360</Paragraphs>
  <Slides>23</Slides>
  <Notes>19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32" baseType="lpstr">
      <vt:lpstr>Arial</vt:lpstr>
      <vt:lpstr>Bahnschrift</vt:lpstr>
      <vt:lpstr>Calibri</vt:lpstr>
      <vt:lpstr>Consolas</vt:lpstr>
      <vt:lpstr>Georgia</vt:lpstr>
      <vt:lpstr>JetBrainsMono</vt:lpstr>
      <vt:lpstr>Trebuchet MS</vt:lpstr>
      <vt:lpstr>Wingdings 2</vt:lpstr>
      <vt:lpstr>Urbano</vt:lpstr>
      <vt:lpstr>Aula Férias Dia 2 – Prisma</vt:lpstr>
      <vt:lpstr>Aula Atualizada</vt:lpstr>
      <vt:lpstr>O que teremos hoje?</vt:lpstr>
      <vt:lpstr>Mas o que é o Prisma?</vt:lpstr>
      <vt:lpstr>Prisma</vt:lpstr>
      <vt:lpstr>Prisma - Configurando</vt:lpstr>
      <vt:lpstr>Prisma - Configurando</vt:lpstr>
      <vt:lpstr>Prisma - Configurando</vt:lpstr>
      <vt:lpstr>Prisma – Criando tabelas</vt:lpstr>
      <vt:lpstr>Apresentação do PowerPoint</vt:lpstr>
      <vt:lpstr>Apresentação do PowerPoint</vt:lpstr>
      <vt:lpstr>Prisma – Criando tabelas</vt:lpstr>
      <vt:lpstr>Prisma – Criando tabelas</vt:lpstr>
      <vt:lpstr>Prisma – Manipulando dados</vt:lpstr>
      <vt:lpstr>Prisma – Manipulando dados</vt:lpstr>
      <vt:lpstr>Prisma – Manipulando dados</vt:lpstr>
      <vt:lpstr>Prisma – Manipulando dados</vt:lpstr>
      <vt:lpstr>Prisma – Manipulando dados</vt:lpstr>
      <vt:lpstr>Prisma – Seed</vt:lpstr>
      <vt:lpstr>Prisma – Seed</vt:lpstr>
      <vt:lpstr>Prisma – Finalizando</vt:lpstr>
      <vt:lpstr>Prisma – Finalizando</vt:lpstr>
      <vt:lpstr>Aula Atualizada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Padrões de Projeto Padrões Criacionais(Revisão)</dc:title>
  <dc:creator>Carlos W. Gama</dc:creator>
  <cp:lastModifiedBy>Carlos W. Gama</cp:lastModifiedBy>
  <cp:revision>295</cp:revision>
  <dcterms:created xsi:type="dcterms:W3CDTF">2017-03-10T13:05:03Z</dcterms:created>
  <dcterms:modified xsi:type="dcterms:W3CDTF">2023-01-12T20:48:35Z</dcterms:modified>
</cp:coreProperties>
</file>