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7"/>
  </p:notesMasterIdLst>
  <p:sldIdLst>
    <p:sldId id="256" r:id="rId2"/>
    <p:sldId id="257" r:id="rId3"/>
    <p:sldId id="324" r:id="rId4"/>
    <p:sldId id="325" r:id="rId5"/>
    <p:sldId id="326" r:id="rId6"/>
    <p:sldId id="327" r:id="rId7"/>
    <p:sldId id="328" r:id="rId8"/>
    <p:sldId id="329" r:id="rId9"/>
    <p:sldId id="317" r:id="rId10"/>
    <p:sldId id="318" r:id="rId11"/>
    <p:sldId id="319" r:id="rId12"/>
    <p:sldId id="347" r:id="rId13"/>
    <p:sldId id="331" r:id="rId14"/>
    <p:sldId id="332" r:id="rId15"/>
    <p:sldId id="333" r:id="rId16"/>
    <p:sldId id="335" r:id="rId17"/>
    <p:sldId id="334" r:id="rId18"/>
    <p:sldId id="348" r:id="rId19"/>
    <p:sldId id="349" r:id="rId20"/>
    <p:sldId id="350" r:id="rId21"/>
    <p:sldId id="351" r:id="rId22"/>
    <p:sldId id="354" r:id="rId23"/>
    <p:sldId id="355" r:id="rId24"/>
    <p:sldId id="356" r:id="rId25"/>
    <p:sldId id="343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6" autoAdjust="0"/>
    <p:restoredTop sz="96247" autoAdjust="0"/>
  </p:normalViewPr>
  <p:slideViewPr>
    <p:cSldViewPr>
      <p:cViewPr varScale="1">
        <p:scale>
          <a:sx n="107" d="100"/>
          <a:sy n="107" d="100"/>
        </p:scale>
        <p:origin x="2064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3DDD29-B5BA-408A-8166-DA0C262C284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76C8323-5F53-4EB2-A2AB-28002EDD5A6C}">
      <dgm:prSet phldrT="[Texto]"/>
      <dgm:spPr/>
      <dgm:t>
        <a:bodyPr/>
        <a:lstStyle/>
        <a:p>
          <a:r>
            <a:rPr lang="pt-BR" dirty="0"/>
            <a:t>Dia 1</a:t>
          </a:r>
        </a:p>
      </dgm:t>
    </dgm:pt>
    <dgm:pt modelId="{A93972DE-D475-4B08-AB3D-3ACB4F2B3DCC}" type="parTrans" cxnId="{97CB0D06-F62C-48E5-BEEA-FD30A93168CF}">
      <dgm:prSet/>
      <dgm:spPr/>
      <dgm:t>
        <a:bodyPr/>
        <a:lstStyle/>
        <a:p>
          <a:endParaRPr lang="pt-BR"/>
        </a:p>
      </dgm:t>
    </dgm:pt>
    <dgm:pt modelId="{7AB7AA86-AFC3-4B8C-AF5C-521F99419CC8}" type="sibTrans" cxnId="{97CB0D06-F62C-48E5-BEEA-FD30A93168CF}">
      <dgm:prSet/>
      <dgm:spPr/>
      <dgm:t>
        <a:bodyPr/>
        <a:lstStyle/>
        <a:p>
          <a:endParaRPr lang="pt-BR"/>
        </a:p>
      </dgm:t>
    </dgm:pt>
    <dgm:pt modelId="{138C6213-DC2B-402E-86EB-7AD5759A26A9}">
      <dgm:prSet phldrT="[Texto]" custT="1"/>
      <dgm:spPr/>
      <dgm:t>
        <a:bodyPr/>
        <a:lstStyle/>
        <a:p>
          <a:r>
            <a:rPr lang="pt-BR" sz="1800" dirty="0" err="1"/>
            <a:t>NestJS</a:t>
          </a:r>
          <a:endParaRPr lang="pt-BR" sz="1800" dirty="0"/>
        </a:p>
      </dgm:t>
    </dgm:pt>
    <dgm:pt modelId="{786088ED-9E07-4415-B68D-7AC1D0EB04DD}" type="parTrans" cxnId="{7705B483-408C-43F3-9280-F02FE1B0B5AB}">
      <dgm:prSet/>
      <dgm:spPr/>
      <dgm:t>
        <a:bodyPr/>
        <a:lstStyle/>
        <a:p>
          <a:endParaRPr lang="pt-BR"/>
        </a:p>
      </dgm:t>
    </dgm:pt>
    <dgm:pt modelId="{8B81BE11-6C31-48FF-9FD0-9543BCBA0D5C}" type="sibTrans" cxnId="{7705B483-408C-43F3-9280-F02FE1B0B5AB}">
      <dgm:prSet/>
      <dgm:spPr/>
      <dgm:t>
        <a:bodyPr/>
        <a:lstStyle/>
        <a:p>
          <a:endParaRPr lang="pt-BR"/>
        </a:p>
      </dgm:t>
    </dgm:pt>
    <dgm:pt modelId="{FCFD60B4-5FA0-4365-82CB-E466E9C89EBB}">
      <dgm:prSet phldrT="[Texto]"/>
      <dgm:spPr/>
      <dgm:t>
        <a:bodyPr/>
        <a:lstStyle/>
        <a:p>
          <a:r>
            <a:rPr lang="pt-BR" dirty="0"/>
            <a:t>Dia 2</a:t>
          </a:r>
        </a:p>
      </dgm:t>
    </dgm:pt>
    <dgm:pt modelId="{55CD094C-3695-4188-B279-D1353EABC847}" type="parTrans" cxnId="{8A7A79C3-0F1F-47D1-BFFE-1398C4B3BA9D}">
      <dgm:prSet/>
      <dgm:spPr/>
      <dgm:t>
        <a:bodyPr/>
        <a:lstStyle/>
        <a:p>
          <a:endParaRPr lang="pt-BR"/>
        </a:p>
      </dgm:t>
    </dgm:pt>
    <dgm:pt modelId="{F6B82777-CE7D-499B-8CEE-3D53A9F8A27F}" type="sibTrans" cxnId="{8A7A79C3-0F1F-47D1-BFFE-1398C4B3BA9D}">
      <dgm:prSet/>
      <dgm:spPr/>
      <dgm:t>
        <a:bodyPr/>
        <a:lstStyle/>
        <a:p>
          <a:endParaRPr lang="pt-BR"/>
        </a:p>
      </dgm:t>
    </dgm:pt>
    <dgm:pt modelId="{FA28D88A-5936-49CC-9D02-D7245B330C83}">
      <dgm:prSet phldrT="[Texto]" custT="1"/>
      <dgm:spPr/>
      <dgm:t>
        <a:bodyPr/>
        <a:lstStyle/>
        <a:p>
          <a:r>
            <a:rPr lang="pt-BR" sz="1800" dirty="0"/>
            <a:t>Banco de Dados</a:t>
          </a:r>
        </a:p>
      </dgm:t>
    </dgm:pt>
    <dgm:pt modelId="{0BE3DBDF-9B38-4FCC-BEC9-A14C919AC3C9}" type="parTrans" cxnId="{FC28354E-7E84-4358-A5EA-B5A67E9A8AAF}">
      <dgm:prSet/>
      <dgm:spPr/>
      <dgm:t>
        <a:bodyPr/>
        <a:lstStyle/>
        <a:p>
          <a:endParaRPr lang="pt-BR"/>
        </a:p>
      </dgm:t>
    </dgm:pt>
    <dgm:pt modelId="{B6D0B009-6945-4C93-9C2D-777A0BD1D985}" type="sibTrans" cxnId="{FC28354E-7E84-4358-A5EA-B5A67E9A8AAF}">
      <dgm:prSet/>
      <dgm:spPr/>
      <dgm:t>
        <a:bodyPr/>
        <a:lstStyle/>
        <a:p>
          <a:endParaRPr lang="pt-BR"/>
        </a:p>
      </dgm:t>
    </dgm:pt>
    <dgm:pt modelId="{1D496891-211E-43CD-A924-CD9072BBD559}">
      <dgm:prSet phldrT="[Texto]"/>
      <dgm:spPr/>
      <dgm:t>
        <a:bodyPr/>
        <a:lstStyle/>
        <a:p>
          <a:r>
            <a:rPr lang="pt-BR" dirty="0"/>
            <a:t>Dia 3</a:t>
          </a:r>
        </a:p>
      </dgm:t>
    </dgm:pt>
    <dgm:pt modelId="{B0051347-4568-4EF0-ACF4-DBA9C27FA500}" type="parTrans" cxnId="{0CC8D665-09FE-4EC9-80BA-83C9749CB2B1}">
      <dgm:prSet/>
      <dgm:spPr/>
      <dgm:t>
        <a:bodyPr/>
        <a:lstStyle/>
        <a:p>
          <a:endParaRPr lang="pt-BR"/>
        </a:p>
      </dgm:t>
    </dgm:pt>
    <dgm:pt modelId="{2D499247-656C-4EC2-9441-05E581684A99}" type="sibTrans" cxnId="{0CC8D665-09FE-4EC9-80BA-83C9749CB2B1}">
      <dgm:prSet/>
      <dgm:spPr/>
      <dgm:t>
        <a:bodyPr/>
        <a:lstStyle/>
        <a:p>
          <a:endParaRPr lang="pt-BR"/>
        </a:p>
      </dgm:t>
    </dgm:pt>
    <dgm:pt modelId="{21B82106-7DC3-4B8C-8D1E-6961D20177BB}">
      <dgm:prSet phldrT="[Texto]" custT="1"/>
      <dgm:spPr/>
      <dgm:t>
        <a:bodyPr/>
        <a:lstStyle/>
        <a:p>
          <a:r>
            <a:rPr lang="pt-BR" sz="1600" dirty="0"/>
            <a:t>Next.js</a:t>
          </a:r>
          <a:endParaRPr lang="pt-BR" sz="1200" dirty="0"/>
        </a:p>
      </dgm:t>
    </dgm:pt>
    <dgm:pt modelId="{792656F7-0B6C-4E26-B09B-576C736CED18}" type="parTrans" cxnId="{98BB3AA3-AA0C-4D1E-A1B9-4743D934CD4B}">
      <dgm:prSet/>
      <dgm:spPr/>
      <dgm:t>
        <a:bodyPr/>
        <a:lstStyle/>
        <a:p>
          <a:endParaRPr lang="pt-BR"/>
        </a:p>
      </dgm:t>
    </dgm:pt>
    <dgm:pt modelId="{23CA9F89-B2A4-4DCC-B9DA-6D4C5E84B395}" type="sibTrans" cxnId="{98BB3AA3-AA0C-4D1E-A1B9-4743D934CD4B}">
      <dgm:prSet/>
      <dgm:spPr/>
      <dgm:t>
        <a:bodyPr/>
        <a:lstStyle/>
        <a:p>
          <a:endParaRPr lang="pt-BR"/>
        </a:p>
      </dgm:t>
    </dgm:pt>
    <dgm:pt modelId="{BE05710B-FFFA-4987-AC4B-CECDBEF9C7A9}">
      <dgm:prSet phldrT="[Texto]"/>
      <dgm:spPr/>
      <dgm:t>
        <a:bodyPr/>
        <a:lstStyle/>
        <a:p>
          <a:r>
            <a:rPr lang="pt-BR" dirty="0"/>
            <a:t>Dia 4</a:t>
          </a:r>
        </a:p>
      </dgm:t>
    </dgm:pt>
    <dgm:pt modelId="{366EAEB7-7458-46BD-BE1F-157258E03307}" type="parTrans" cxnId="{24197648-23EB-4102-BAD0-095BFDB5510D}">
      <dgm:prSet/>
      <dgm:spPr/>
      <dgm:t>
        <a:bodyPr/>
        <a:lstStyle/>
        <a:p>
          <a:endParaRPr lang="pt-BR"/>
        </a:p>
      </dgm:t>
    </dgm:pt>
    <dgm:pt modelId="{503D1CFE-88C7-40E0-942E-40E990956151}" type="sibTrans" cxnId="{24197648-23EB-4102-BAD0-095BFDB5510D}">
      <dgm:prSet/>
      <dgm:spPr/>
      <dgm:t>
        <a:bodyPr/>
        <a:lstStyle/>
        <a:p>
          <a:endParaRPr lang="pt-BR"/>
        </a:p>
      </dgm:t>
    </dgm:pt>
    <dgm:pt modelId="{464C8F37-71A3-49AC-9349-4F211F68C34B}">
      <dgm:prSet phldrT="[Texto]" custT="1"/>
      <dgm:spPr/>
      <dgm:t>
        <a:bodyPr/>
        <a:lstStyle/>
        <a:p>
          <a:r>
            <a:rPr lang="pt-BR" sz="1600" dirty="0"/>
            <a:t>Integrando os serviços</a:t>
          </a:r>
        </a:p>
      </dgm:t>
    </dgm:pt>
    <dgm:pt modelId="{DF5E915F-3D51-4AA8-AB32-C62431BAD977}" type="parTrans" cxnId="{85B12935-5961-44CB-A2DC-B80E8257FA11}">
      <dgm:prSet/>
      <dgm:spPr/>
      <dgm:t>
        <a:bodyPr/>
        <a:lstStyle/>
        <a:p>
          <a:endParaRPr lang="pt-BR"/>
        </a:p>
      </dgm:t>
    </dgm:pt>
    <dgm:pt modelId="{98816FA1-5744-4E49-8D3E-71FDD23BAC56}" type="sibTrans" cxnId="{85B12935-5961-44CB-A2DC-B80E8257FA11}">
      <dgm:prSet/>
      <dgm:spPr/>
      <dgm:t>
        <a:bodyPr/>
        <a:lstStyle/>
        <a:p>
          <a:endParaRPr lang="pt-BR"/>
        </a:p>
      </dgm:t>
    </dgm:pt>
    <dgm:pt modelId="{FAAF80D2-34CD-436F-BA3F-AD614BE3D703}">
      <dgm:prSet phldrT="[Texto]" custT="1"/>
      <dgm:spPr/>
      <dgm:t>
        <a:bodyPr/>
        <a:lstStyle/>
        <a:p>
          <a:r>
            <a:rPr lang="pt-BR" sz="1800" dirty="0"/>
            <a:t>Prisma</a:t>
          </a:r>
        </a:p>
      </dgm:t>
    </dgm:pt>
    <dgm:pt modelId="{D441BA8D-314E-4FC1-9E37-BCA7E3F0A17F}" type="parTrans" cxnId="{5AE21491-29DB-46CF-9FE7-CE99544BC291}">
      <dgm:prSet/>
      <dgm:spPr/>
      <dgm:t>
        <a:bodyPr/>
        <a:lstStyle/>
        <a:p>
          <a:endParaRPr lang="pt-BR"/>
        </a:p>
      </dgm:t>
    </dgm:pt>
    <dgm:pt modelId="{1752D3F2-54B4-4A9E-BF75-17BDE4CB0D68}" type="sibTrans" cxnId="{5AE21491-29DB-46CF-9FE7-CE99544BC291}">
      <dgm:prSet/>
      <dgm:spPr/>
      <dgm:t>
        <a:bodyPr/>
        <a:lstStyle/>
        <a:p>
          <a:endParaRPr lang="pt-BR"/>
        </a:p>
      </dgm:t>
    </dgm:pt>
    <dgm:pt modelId="{4A41E650-FBD9-4715-AC61-511ADDF01B68}">
      <dgm:prSet phldrT="[Texto]" custT="1"/>
      <dgm:spPr/>
      <dgm:t>
        <a:bodyPr/>
        <a:lstStyle/>
        <a:p>
          <a:r>
            <a:rPr lang="pt-BR" sz="1800" dirty="0"/>
            <a:t>Rotas</a:t>
          </a:r>
        </a:p>
      </dgm:t>
    </dgm:pt>
    <dgm:pt modelId="{02F18334-0C19-4302-93FD-8E255D337212}" type="parTrans" cxnId="{9F7416F3-763D-4E28-A5E9-7C4187BCC2CA}">
      <dgm:prSet/>
      <dgm:spPr/>
      <dgm:t>
        <a:bodyPr/>
        <a:lstStyle/>
        <a:p>
          <a:endParaRPr lang="pt-BR"/>
        </a:p>
      </dgm:t>
    </dgm:pt>
    <dgm:pt modelId="{F4386E9E-327F-424C-98AB-33EBDB53E55E}" type="sibTrans" cxnId="{9F7416F3-763D-4E28-A5E9-7C4187BCC2CA}">
      <dgm:prSet/>
      <dgm:spPr/>
      <dgm:t>
        <a:bodyPr/>
        <a:lstStyle/>
        <a:p>
          <a:endParaRPr lang="pt-BR"/>
        </a:p>
      </dgm:t>
    </dgm:pt>
    <dgm:pt modelId="{E3312F7D-917D-4ED6-AB4A-594571AD5BBA}">
      <dgm:prSet phldrT="[Texto]" custT="1"/>
      <dgm:spPr/>
      <dgm:t>
        <a:bodyPr/>
        <a:lstStyle/>
        <a:p>
          <a:r>
            <a:rPr lang="pt-BR" sz="1800" dirty="0"/>
            <a:t>Validações</a:t>
          </a:r>
        </a:p>
      </dgm:t>
    </dgm:pt>
    <dgm:pt modelId="{A13C02F1-4DDC-42AF-B587-73560210D122}" type="parTrans" cxnId="{BE9015D0-6F36-4A65-9881-EA1FDF3C45FA}">
      <dgm:prSet/>
      <dgm:spPr/>
      <dgm:t>
        <a:bodyPr/>
        <a:lstStyle/>
        <a:p>
          <a:endParaRPr lang="pt-BR"/>
        </a:p>
      </dgm:t>
    </dgm:pt>
    <dgm:pt modelId="{1AEDF470-AB5B-42BD-8CA2-2EE213C16195}" type="sibTrans" cxnId="{BE9015D0-6F36-4A65-9881-EA1FDF3C45FA}">
      <dgm:prSet/>
      <dgm:spPr/>
      <dgm:t>
        <a:bodyPr/>
        <a:lstStyle/>
        <a:p>
          <a:endParaRPr lang="pt-BR"/>
        </a:p>
      </dgm:t>
    </dgm:pt>
    <dgm:pt modelId="{E046E775-5B8A-44AF-94D1-0433B6C45817}">
      <dgm:prSet phldrT="[Texto]" custT="1"/>
      <dgm:spPr/>
      <dgm:t>
        <a:bodyPr/>
        <a:lstStyle/>
        <a:p>
          <a:endParaRPr lang="pt-BR" sz="1200" dirty="0"/>
        </a:p>
      </dgm:t>
    </dgm:pt>
    <dgm:pt modelId="{6BC749DC-F72C-484D-A0F6-DEC527B9E55E}" type="parTrans" cxnId="{5E9D5DC8-8568-4ADF-A2A8-EC0C6EED24F7}">
      <dgm:prSet/>
      <dgm:spPr/>
      <dgm:t>
        <a:bodyPr/>
        <a:lstStyle/>
        <a:p>
          <a:endParaRPr lang="pt-BR"/>
        </a:p>
      </dgm:t>
    </dgm:pt>
    <dgm:pt modelId="{F3F57893-3B0F-4506-B897-5EDD97020093}" type="sibTrans" cxnId="{5E9D5DC8-8568-4ADF-A2A8-EC0C6EED24F7}">
      <dgm:prSet/>
      <dgm:spPr/>
      <dgm:t>
        <a:bodyPr/>
        <a:lstStyle/>
        <a:p>
          <a:endParaRPr lang="pt-BR"/>
        </a:p>
      </dgm:t>
    </dgm:pt>
    <dgm:pt modelId="{08FB0C45-AA20-40E3-BDE0-81868242D26D}">
      <dgm:prSet phldrT="[Texto]" custT="1"/>
      <dgm:spPr/>
      <dgm:t>
        <a:bodyPr/>
        <a:lstStyle/>
        <a:p>
          <a:r>
            <a:rPr lang="pt-BR" sz="1600" dirty="0"/>
            <a:t>Criando Telas</a:t>
          </a:r>
        </a:p>
      </dgm:t>
    </dgm:pt>
    <dgm:pt modelId="{D87B771A-3E03-4BB4-8408-6B62889AE957}" type="parTrans" cxnId="{2BB41DAE-58CF-45F6-B9ED-DA4D304A7E80}">
      <dgm:prSet/>
      <dgm:spPr/>
      <dgm:t>
        <a:bodyPr/>
        <a:lstStyle/>
        <a:p>
          <a:endParaRPr lang="pt-BR"/>
        </a:p>
      </dgm:t>
    </dgm:pt>
    <dgm:pt modelId="{09B384DE-198E-4218-BFC1-95859AAD276C}" type="sibTrans" cxnId="{2BB41DAE-58CF-45F6-B9ED-DA4D304A7E80}">
      <dgm:prSet/>
      <dgm:spPr/>
      <dgm:t>
        <a:bodyPr/>
        <a:lstStyle/>
        <a:p>
          <a:endParaRPr lang="pt-BR"/>
        </a:p>
      </dgm:t>
    </dgm:pt>
    <dgm:pt modelId="{4829D75C-1DEB-443B-857E-14DA4194083C}">
      <dgm:prSet phldrT="[Texto]" custT="1"/>
      <dgm:spPr/>
      <dgm:t>
        <a:bodyPr/>
        <a:lstStyle/>
        <a:p>
          <a:r>
            <a:rPr lang="pt-BR" sz="1600" dirty="0"/>
            <a:t>(unindo </a:t>
          </a:r>
          <a:r>
            <a:rPr lang="pt-BR" sz="1600" dirty="0" err="1"/>
            <a:t>back</a:t>
          </a:r>
          <a:r>
            <a:rPr lang="pt-BR" sz="1600" dirty="0"/>
            <a:t> e front)</a:t>
          </a:r>
        </a:p>
      </dgm:t>
    </dgm:pt>
    <dgm:pt modelId="{76FDCCEF-8BD9-4723-85EB-E24A1F5100C3}" type="parTrans" cxnId="{06510A91-9215-49A2-A7EA-F4A249A721E3}">
      <dgm:prSet/>
      <dgm:spPr/>
      <dgm:t>
        <a:bodyPr/>
        <a:lstStyle/>
        <a:p>
          <a:endParaRPr lang="pt-BR"/>
        </a:p>
      </dgm:t>
    </dgm:pt>
    <dgm:pt modelId="{0CBCCCBC-89B6-40B3-AE04-776ECEDFF03B}" type="sibTrans" cxnId="{06510A91-9215-49A2-A7EA-F4A249A721E3}">
      <dgm:prSet/>
      <dgm:spPr/>
      <dgm:t>
        <a:bodyPr/>
        <a:lstStyle/>
        <a:p>
          <a:endParaRPr lang="pt-BR"/>
        </a:p>
      </dgm:t>
    </dgm:pt>
    <dgm:pt modelId="{735709F6-7C2B-4D56-B2BA-302258D529A0}" type="pres">
      <dgm:prSet presAssocID="{A93DDD29-B5BA-408A-8166-DA0C262C2848}" presName="Name0" presStyleCnt="0">
        <dgm:presLayoutVars>
          <dgm:dir/>
          <dgm:animLvl val="lvl"/>
          <dgm:resizeHandles val="exact"/>
        </dgm:presLayoutVars>
      </dgm:prSet>
      <dgm:spPr/>
    </dgm:pt>
    <dgm:pt modelId="{832E7C62-4615-45C4-8D79-45729B865719}" type="pres">
      <dgm:prSet presAssocID="{376C8323-5F53-4EB2-A2AB-28002EDD5A6C}" presName="composite" presStyleCnt="0"/>
      <dgm:spPr/>
    </dgm:pt>
    <dgm:pt modelId="{F52D362A-A05F-45A5-A7F9-743CB407095A}" type="pres">
      <dgm:prSet presAssocID="{376C8323-5F53-4EB2-A2AB-28002EDD5A6C}" presName="parTx" presStyleLbl="alignNode1" presStyleIdx="0" presStyleCnt="4" custScaleX="116867">
        <dgm:presLayoutVars>
          <dgm:chMax val="0"/>
          <dgm:chPref val="0"/>
          <dgm:bulletEnabled val="1"/>
        </dgm:presLayoutVars>
      </dgm:prSet>
      <dgm:spPr/>
    </dgm:pt>
    <dgm:pt modelId="{A9141524-5BB3-48CA-9FAF-F232E119B072}" type="pres">
      <dgm:prSet presAssocID="{376C8323-5F53-4EB2-A2AB-28002EDD5A6C}" presName="desTx" presStyleLbl="alignAccFollowNode1" presStyleIdx="0" presStyleCnt="4" custScaleX="116422">
        <dgm:presLayoutVars>
          <dgm:bulletEnabled val="1"/>
        </dgm:presLayoutVars>
      </dgm:prSet>
      <dgm:spPr/>
    </dgm:pt>
    <dgm:pt modelId="{D8B6B553-DDD3-4AFA-AF4C-72CB3BB92F83}" type="pres">
      <dgm:prSet presAssocID="{7AB7AA86-AFC3-4B8C-AF5C-521F99419CC8}" presName="space" presStyleCnt="0"/>
      <dgm:spPr/>
    </dgm:pt>
    <dgm:pt modelId="{97955B56-E80F-4B08-9F70-E5D9A35BC081}" type="pres">
      <dgm:prSet presAssocID="{FCFD60B4-5FA0-4365-82CB-E466E9C89EBB}" presName="composite" presStyleCnt="0"/>
      <dgm:spPr/>
    </dgm:pt>
    <dgm:pt modelId="{E7121BAC-1145-439E-9D2F-21D02394AD71}" type="pres">
      <dgm:prSet presAssocID="{FCFD60B4-5FA0-4365-82CB-E466E9C89EB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BF314281-C660-40AB-BBEE-C8211BA91995}" type="pres">
      <dgm:prSet presAssocID="{FCFD60B4-5FA0-4365-82CB-E466E9C89EBB}" presName="desTx" presStyleLbl="alignAccFollowNode1" presStyleIdx="1" presStyleCnt="4">
        <dgm:presLayoutVars>
          <dgm:bulletEnabled val="1"/>
        </dgm:presLayoutVars>
      </dgm:prSet>
      <dgm:spPr/>
    </dgm:pt>
    <dgm:pt modelId="{9D10E29F-C5D2-49AC-B176-B85267FBDBCA}" type="pres">
      <dgm:prSet presAssocID="{F6B82777-CE7D-499B-8CEE-3D53A9F8A27F}" presName="space" presStyleCnt="0"/>
      <dgm:spPr/>
    </dgm:pt>
    <dgm:pt modelId="{7428DD61-9485-4822-8567-8F86638164E6}" type="pres">
      <dgm:prSet presAssocID="{1D496891-211E-43CD-A924-CD9072BBD559}" presName="composite" presStyleCnt="0"/>
      <dgm:spPr/>
    </dgm:pt>
    <dgm:pt modelId="{D735EB1D-A509-407D-B1E8-5FE23B344BA0}" type="pres">
      <dgm:prSet presAssocID="{1D496891-211E-43CD-A924-CD9072BBD559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33A0C314-5EB7-4E98-BE9E-6CEB274BC566}" type="pres">
      <dgm:prSet presAssocID="{1D496891-211E-43CD-A924-CD9072BBD559}" presName="desTx" presStyleLbl="alignAccFollowNode1" presStyleIdx="2" presStyleCnt="4">
        <dgm:presLayoutVars>
          <dgm:bulletEnabled val="1"/>
        </dgm:presLayoutVars>
      </dgm:prSet>
      <dgm:spPr/>
    </dgm:pt>
    <dgm:pt modelId="{97E0DDF3-FE0A-4C6E-A272-005CA4B8F4A7}" type="pres">
      <dgm:prSet presAssocID="{2D499247-656C-4EC2-9441-05E581684A99}" presName="space" presStyleCnt="0"/>
      <dgm:spPr/>
    </dgm:pt>
    <dgm:pt modelId="{00FFA380-17E7-4D6B-8522-491B8A70E555}" type="pres">
      <dgm:prSet presAssocID="{BE05710B-FFFA-4987-AC4B-CECDBEF9C7A9}" presName="composite" presStyleCnt="0"/>
      <dgm:spPr/>
    </dgm:pt>
    <dgm:pt modelId="{06CA8E5F-7C3F-4923-B8E0-9B7974A2E09A}" type="pres">
      <dgm:prSet presAssocID="{BE05710B-FFFA-4987-AC4B-CECDBEF9C7A9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F2DC3790-3755-4D80-B0C2-0DE8814C68A8}" type="pres">
      <dgm:prSet presAssocID="{BE05710B-FFFA-4987-AC4B-CECDBEF9C7A9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97CB0D06-F62C-48E5-BEEA-FD30A93168CF}" srcId="{A93DDD29-B5BA-408A-8166-DA0C262C2848}" destId="{376C8323-5F53-4EB2-A2AB-28002EDD5A6C}" srcOrd="0" destOrd="0" parTransId="{A93972DE-D475-4B08-AB3D-3ACB4F2B3DCC}" sibTransId="{7AB7AA86-AFC3-4B8C-AF5C-521F99419CC8}"/>
    <dgm:cxn modelId="{F27A5F06-FD4C-4F68-AE51-D0D7BD919725}" type="presOf" srcId="{464C8F37-71A3-49AC-9349-4F211F68C34B}" destId="{F2DC3790-3755-4D80-B0C2-0DE8814C68A8}" srcOrd="0" destOrd="0" presId="urn:microsoft.com/office/officeart/2005/8/layout/hList1"/>
    <dgm:cxn modelId="{279A560B-B8E2-48A0-8A9B-A95F0C0AB1D9}" type="presOf" srcId="{FAAF80D2-34CD-436F-BA3F-AD614BE3D703}" destId="{BF314281-C660-40AB-BBEE-C8211BA91995}" srcOrd="0" destOrd="1" presId="urn:microsoft.com/office/officeart/2005/8/layout/hList1"/>
    <dgm:cxn modelId="{E95B982C-D9CA-46D0-A124-734AD9021E44}" type="presOf" srcId="{376C8323-5F53-4EB2-A2AB-28002EDD5A6C}" destId="{F52D362A-A05F-45A5-A7F9-743CB407095A}" srcOrd="0" destOrd="0" presId="urn:microsoft.com/office/officeart/2005/8/layout/hList1"/>
    <dgm:cxn modelId="{85B12935-5961-44CB-A2DC-B80E8257FA11}" srcId="{BE05710B-FFFA-4987-AC4B-CECDBEF9C7A9}" destId="{464C8F37-71A3-49AC-9349-4F211F68C34B}" srcOrd="0" destOrd="0" parTransId="{DF5E915F-3D51-4AA8-AB32-C62431BAD977}" sibTransId="{98816FA1-5744-4E49-8D3E-71FDD23BAC56}"/>
    <dgm:cxn modelId="{52F2C565-2FF9-4CAB-9783-D7C395D4A086}" type="presOf" srcId="{E3312F7D-917D-4ED6-AB4A-594571AD5BBA}" destId="{A9141524-5BB3-48CA-9FAF-F232E119B072}" srcOrd="0" destOrd="2" presId="urn:microsoft.com/office/officeart/2005/8/layout/hList1"/>
    <dgm:cxn modelId="{0CC8D665-09FE-4EC9-80BA-83C9749CB2B1}" srcId="{A93DDD29-B5BA-408A-8166-DA0C262C2848}" destId="{1D496891-211E-43CD-A924-CD9072BBD559}" srcOrd="2" destOrd="0" parTransId="{B0051347-4568-4EF0-ACF4-DBA9C27FA500}" sibTransId="{2D499247-656C-4EC2-9441-05E581684A99}"/>
    <dgm:cxn modelId="{24197648-23EB-4102-BAD0-095BFDB5510D}" srcId="{A93DDD29-B5BA-408A-8166-DA0C262C2848}" destId="{BE05710B-FFFA-4987-AC4B-CECDBEF9C7A9}" srcOrd="3" destOrd="0" parTransId="{366EAEB7-7458-46BD-BE1F-157258E03307}" sibTransId="{503D1CFE-88C7-40E0-942E-40E990956151}"/>
    <dgm:cxn modelId="{63D0344E-5B9E-4E14-AEC1-055AD10EC056}" type="presOf" srcId="{4829D75C-1DEB-443B-857E-14DA4194083C}" destId="{F2DC3790-3755-4D80-B0C2-0DE8814C68A8}" srcOrd="0" destOrd="1" presId="urn:microsoft.com/office/officeart/2005/8/layout/hList1"/>
    <dgm:cxn modelId="{FC28354E-7E84-4358-A5EA-B5A67E9A8AAF}" srcId="{FCFD60B4-5FA0-4365-82CB-E466E9C89EBB}" destId="{FA28D88A-5936-49CC-9D02-D7245B330C83}" srcOrd="0" destOrd="0" parTransId="{0BE3DBDF-9B38-4FCC-BEC9-A14C919AC3C9}" sibTransId="{B6D0B009-6945-4C93-9C2D-777A0BD1D985}"/>
    <dgm:cxn modelId="{2FF49675-CE38-4731-BCC9-75848B8CB878}" type="presOf" srcId="{BE05710B-FFFA-4987-AC4B-CECDBEF9C7A9}" destId="{06CA8E5F-7C3F-4923-B8E0-9B7974A2E09A}" srcOrd="0" destOrd="0" presId="urn:microsoft.com/office/officeart/2005/8/layout/hList1"/>
    <dgm:cxn modelId="{7705B483-408C-43F3-9280-F02FE1B0B5AB}" srcId="{376C8323-5F53-4EB2-A2AB-28002EDD5A6C}" destId="{138C6213-DC2B-402E-86EB-7AD5759A26A9}" srcOrd="0" destOrd="0" parTransId="{786088ED-9E07-4415-B68D-7AC1D0EB04DD}" sibTransId="{8B81BE11-6C31-48FF-9FD0-9543BCBA0D5C}"/>
    <dgm:cxn modelId="{C6932884-6E2F-4FE3-B776-F229AA4B27F0}" type="presOf" srcId="{138C6213-DC2B-402E-86EB-7AD5759A26A9}" destId="{A9141524-5BB3-48CA-9FAF-F232E119B072}" srcOrd="0" destOrd="0" presId="urn:microsoft.com/office/officeart/2005/8/layout/hList1"/>
    <dgm:cxn modelId="{06510A91-9215-49A2-A7EA-F4A249A721E3}" srcId="{464C8F37-71A3-49AC-9349-4F211F68C34B}" destId="{4829D75C-1DEB-443B-857E-14DA4194083C}" srcOrd="0" destOrd="0" parTransId="{76FDCCEF-8BD9-4723-85EB-E24A1F5100C3}" sibTransId="{0CBCCCBC-89B6-40B3-AE04-776ECEDFF03B}"/>
    <dgm:cxn modelId="{5AE21491-29DB-46CF-9FE7-CE99544BC291}" srcId="{FCFD60B4-5FA0-4365-82CB-E466E9C89EBB}" destId="{FAAF80D2-34CD-436F-BA3F-AD614BE3D703}" srcOrd="1" destOrd="0" parTransId="{D441BA8D-314E-4FC1-9E37-BCA7E3F0A17F}" sibTransId="{1752D3F2-54B4-4A9E-BF75-17BDE4CB0D68}"/>
    <dgm:cxn modelId="{98BB3AA3-AA0C-4D1E-A1B9-4743D934CD4B}" srcId="{1D496891-211E-43CD-A924-CD9072BBD559}" destId="{21B82106-7DC3-4B8C-8D1E-6961D20177BB}" srcOrd="0" destOrd="0" parTransId="{792656F7-0B6C-4E26-B09B-576C736CED18}" sibTransId="{23CA9F89-B2A4-4DCC-B9DA-6D4C5E84B395}"/>
    <dgm:cxn modelId="{2BB41DAE-58CF-45F6-B9ED-DA4D304A7E80}" srcId="{1D496891-211E-43CD-A924-CD9072BBD559}" destId="{08FB0C45-AA20-40E3-BDE0-81868242D26D}" srcOrd="1" destOrd="0" parTransId="{D87B771A-3E03-4BB4-8408-6B62889AE957}" sibTransId="{09B384DE-198E-4218-BFC1-95859AAD276C}"/>
    <dgm:cxn modelId="{F5BF87B4-B992-4045-AB5F-FC5FAB830FE9}" type="presOf" srcId="{A93DDD29-B5BA-408A-8166-DA0C262C2848}" destId="{735709F6-7C2B-4D56-B2BA-302258D529A0}" srcOrd="0" destOrd="0" presId="urn:microsoft.com/office/officeart/2005/8/layout/hList1"/>
    <dgm:cxn modelId="{4DA89BC1-FEB5-4B4B-B48B-4773BD79042F}" type="presOf" srcId="{4A41E650-FBD9-4715-AC61-511ADDF01B68}" destId="{A9141524-5BB3-48CA-9FAF-F232E119B072}" srcOrd="0" destOrd="1" presId="urn:microsoft.com/office/officeart/2005/8/layout/hList1"/>
    <dgm:cxn modelId="{8A7A79C3-0F1F-47D1-BFFE-1398C4B3BA9D}" srcId="{A93DDD29-B5BA-408A-8166-DA0C262C2848}" destId="{FCFD60B4-5FA0-4365-82CB-E466E9C89EBB}" srcOrd="1" destOrd="0" parTransId="{55CD094C-3695-4188-B279-D1353EABC847}" sibTransId="{F6B82777-CE7D-499B-8CEE-3D53A9F8A27F}"/>
    <dgm:cxn modelId="{A7846CC6-51E1-4F50-AC4D-2277FC796E97}" type="presOf" srcId="{08FB0C45-AA20-40E3-BDE0-81868242D26D}" destId="{33A0C314-5EB7-4E98-BE9E-6CEB274BC566}" srcOrd="0" destOrd="1" presId="urn:microsoft.com/office/officeart/2005/8/layout/hList1"/>
    <dgm:cxn modelId="{C689EEC6-DB69-470E-819D-704DEE16AD40}" type="presOf" srcId="{FCFD60B4-5FA0-4365-82CB-E466E9C89EBB}" destId="{E7121BAC-1145-439E-9D2F-21D02394AD71}" srcOrd="0" destOrd="0" presId="urn:microsoft.com/office/officeart/2005/8/layout/hList1"/>
    <dgm:cxn modelId="{5E9D5DC8-8568-4ADF-A2A8-EC0C6EED24F7}" srcId="{1D496891-211E-43CD-A924-CD9072BBD559}" destId="{E046E775-5B8A-44AF-94D1-0433B6C45817}" srcOrd="2" destOrd="0" parTransId="{6BC749DC-F72C-484D-A0F6-DEC527B9E55E}" sibTransId="{F3F57893-3B0F-4506-B897-5EDD97020093}"/>
    <dgm:cxn modelId="{3DF4BBCA-8F44-48E3-9F0E-E7C9F12358D2}" type="presOf" srcId="{1D496891-211E-43CD-A924-CD9072BBD559}" destId="{D735EB1D-A509-407D-B1E8-5FE23B344BA0}" srcOrd="0" destOrd="0" presId="urn:microsoft.com/office/officeart/2005/8/layout/hList1"/>
    <dgm:cxn modelId="{BE9015D0-6F36-4A65-9881-EA1FDF3C45FA}" srcId="{376C8323-5F53-4EB2-A2AB-28002EDD5A6C}" destId="{E3312F7D-917D-4ED6-AB4A-594571AD5BBA}" srcOrd="2" destOrd="0" parTransId="{A13C02F1-4DDC-42AF-B587-73560210D122}" sibTransId="{1AEDF470-AB5B-42BD-8CA2-2EE213C16195}"/>
    <dgm:cxn modelId="{37DA35E7-960A-4D59-954B-964BF72A63C0}" type="presOf" srcId="{FA28D88A-5936-49CC-9D02-D7245B330C83}" destId="{BF314281-C660-40AB-BBEE-C8211BA91995}" srcOrd="0" destOrd="0" presId="urn:microsoft.com/office/officeart/2005/8/layout/hList1"/>
    <dgm:cxn modelId="{CE52F0EF-D1BC-4E6E-9139-F48D54E19695}" type="presOf" srcId="{E046E775-5B8A-44AF-94D1-0433B6C45817}" destId="{33A0C314-5EB7-4E98-BE9E-6CEB274BC566}" srcOrd="0" destOrd="2" presId="urn:microsoft.com/office/officeart/2005/8/layout/hList1"/>
    <dgm:cxn modelId="{3274DBF0-992A-4268-B281-C0CE0D75645B}" type="presOf" srcId="{21B82106-7DC3-4B8C-8D1E-6961D20177BB}" destId="{33A0C314-5EB7-4E98-BE9E-6CEB274BC566}" srcOrd="0" destOrd="0" presId="urn:microsoft.com/office/officeart/2005/8/layout/hList1"/>
    <dgm:cxn modelId="{9F7416F3-763D-4E28-A5E9-7C4187BCC2CA}" srcId="{376C8323-5F53-4EB2-A2AB-28002EDD5A6C}" destId="{4A41E650-FBD9-4715-AC61-511ADDF01B68}" srcOrd="1" destOrd="0" parTransId="{02F18334-0C19-4302-93FD-8E255D337212}" sibTransId="{F4386E9E-327F-424C-98AB-33EBDB53E55E}"/>
    <dgm:cxn modelId="{7D7D60DC-4992-408D-968C-B98B1B25D15C}" type="presParOf" srcId="{735709F6-7C2B-4D56-B2BA-302258D529A0}" destId="{832E7C62-4615-45C4-8D79-45729B865719}" srcOrd="0" destOrd="0" presId="urn:microsoft.com/office/officeart/2005/8/layout/hList1"/>
    <dgm:cxn modelId="{3E7B95A5-A52D-4F07-93D5-2AEE46E70007}" type="presParOf" srcId="{832E7C62-4615-45C4-8D79-45729B865719}" destId="{F52D362A-A05F-45A5-A7F9-743CB407095A}" srcOrd="0" destOrd="0" presId="urn:microsoft.com/office/officeart/2005/8/layout/hList1"/>
    <dgm:cxn modelId="{3F876697-CD84-4D84-A2AD-946DA1E2CB42}" type="presParOf" srcId="{832E7C62-4615-45C4-8D79-45729B865719}" destId="{A9141524-5BB3-48CA-9FAF-F232E119B072}" srcOrd="1" destOrd="0" presId="urn:microsoft.com/office/officeart/2005/8/layout/hList1"/>
    <dgm:cxn modelId="{21DD09ED-86E5-4740-A0E0-60011B3D7444}" type="presParOf" srcId="{735709F6-7C2B-4D56-B2BA-302258D529A0}" destId="{D8B6B553-DDD3-4AFA-AF4C-72CB3BB92F83}" srcOrd="1" destOrd="0" presId="urn:microsoft.com/office/officeart/2005/8/layout/hList1"/>
    <dgm:cxn modelId="{FF2C9637-55A4-4E45-A7E7-05DAE72F7CFA}" type="presParOf" srcId="{735709F6-7C2B-4D56-B2BA-302258D529A0}" destId="{97955B56-E80F-4B08-9F70-E5D9A35BC081}" srcOrd="2" destOrd="0" presId="urn:microsoft.com/office/officeart/2005/8/layout/hList1"/>
    <dgm:cxn modelId="{2FEF69FA-AD36-4FCF-A6D3-AE95A39EB3E3}" type="presParOf" srcId="{97955B56-E80F-4B08-9F70-E5D9A35BC081}" destId="{E7121BAC-1145-439E-9D2F-21D02394AD71}" srcOrd="0" destOrd="0" presId="urn:microsoft.com/office/officeart/2005/8/layout/hList1"/>
    <dgm:cxn modelId="{B7FFCEF3-276B-488F-9C90-A4489A61CEA1}" type="presParOf" srcId="{97955B56-E80F-4B08-9F70-E5D9A35BC081}" destId="{BF314281-C660-40AB-BBEE-C8211BA91995}" srcOrd="1" destOrd="0" presId="urn:microsoft.com/office/officeart/2005/8/layout/hList1"/>
    <dgm:cxn modelId="{D74F1729-8C2A-49F5-B462-90A20F9B5B57}" type="presParOf" srcId="{735709F6-7C2B-4D56-B2BA-302258D529A0}" destId="{9D10E29F-C5D2-49AC-B176-B85267FBDBCA}" srcOrd="3" destOrd="0" presId="urn:microsoft.com/office/officeart/2005/8/layout/hList1"/>
    <dgm:cxn modelId="{A7FE0CA2-123E-481C-A1A6-C30FDAAE633C}" type="presParOf" srcId="{735709F6-7C2B-4D56-B2BA-302258D529A0}" destId="{7428DD61-9485-4822-8567-8F86638164E6}" srcOrd="4" destOrd="0" presId="urn:microsoft.com/office/officeart/2005/8/layout/hList1"/>
    <dgm:cxn modelId="{39D0CD60-0ACD-4BE9-B78A-8CF689287FDF}" type="presParOf" srcId="{7428DD61-9485-4822-8567-8F86638164E6}" destId="{D735EB1D-A509-407D-B1E8-5FE23B344BA0}" srcOrd="0" destOrd="0" presId="urn:microsoft.com/office/officeart/2005/8/layout/hList1"/>
    <dgm:cxn modelId="{DB1DEFB0-311B-486B-9DD6-906BCCE63A05}" type="presParOf" srcId="{7428DD61-9485-4822-8567-8F86638164E6}" destId="{33A0C314-5EB7-4E98-BE9E-6CEB274BC566}" srcOrd="1" destOrd="0" presId="urn:microsoft.com/office/officeart/2005/8/layout/hList1"/>
    <dgm:cxn modelId="{D26B54FF-0F7B-4C41-A2AD-30F1172B04D8}" type="presParOf" srcId="{735709F6-7C2B-4D56-B2BA-302258D529A0}" destId="{97E0DDF3-FE0A-4C6E-A272-005CA4B8F4A7}" srcOrd="5" destOrd="0" presId="urn:microsoft.com/office/officeart/2005/8/layout/hList1"/>
    <dgm:cxn modelId="{BB78535E-F8D6-4075-A457-E53CDFC0F373}" type="presParOf" srcId="{735709F6-7C2B-4D56-B2BA-302258D529A0}" destId="{00FFA380-17E7-4D6B-8522-491B8A70E555}" srcOrd="6" destOrd="0" presId="urn:microsoft.com/office/officeart/2005/8/layout/hList1"/>
    <dgm:cxn modelId="{4A1D2C4B-2390-4BB9-8122-0A4BEC70B877}" type="presParOf" srcId="{00FFA380-17E7-4D6B-8522-491B8A70E555}" destId="{06CA8E5F-7C3F-4923-B8E0-9B7974A2E09A}" srcOrd="0" destOrd="0" presId="urn:microsoft.com/office/officeart/2005/8/layout/hList1"/>
    <dgm:cxn modelId="{3D0A5C32-480D-4086-A33D-251366504734}" type="presParOf" srcId="{00FFA380-17E7-4D6B-8522-491B8A70E555}" destId="{F2DC3790-3755-4D80-B0C2-0DE8814C68A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2D362A-A05F-45A5-A7F9-743CB407095A}">
      <dsp:nvSpPr>
        <dsp:cNvPr id="0" name=""/>
        <dsp:cNvSpPr/>
      </dsp:nvSpPr>
      <dsp:spPr>
        <a:xfrm>
          <a:off x="3576" y="1369893"/>
          <a:ext cx="2565698" cy="878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166624" rIns="291592" bIns="166624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kern="1200" dirty="0"/>
            <a:t>Dia 1</a:t>
          </a:r>
        </a:p>
      </dsp:txBody>
      <dsp:txXfrm>
        <a:off x="3576" y="1369893"/>
        <a:ext cx="2565698" cy="878160"/>
      </dsp:txXfrm>
    </dsp:sp>
    <dsp:sp modelId="{A9141524-5BB3-48CA-9FAF-F232E119B072}">
      <dsp:nvSpPr>
        <dsp:cNvPr id="0" name=""/>
        <dsp:cNvSpPr/>
      </dsp:nvSpPr>
      <dsp:spPr>
        <a:xfrm>
          <a:off x="8461" y="2248053"/>
          <a:ext cx="2555928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 err="1"/>
            <a:t>NestJS</a:t>
          </a:r>
          <a:endParaRPr lang="pt-B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Rotas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Validações</a:t>
          </a:r>
        </a:p>
      </dsp:txBody>
      <dsp:txXfrm>
        <a:off x="8461" y="2248053"/>
        <a:ext cx="2555928" cy="1800720"/>
      </dsp:txXfrm>
    </dsp:sp>
    <dsp:sp modelId="{E7121BAC-1145-439E-9D2F-21D02394AD71}">
      <dsp:nvSpPr>
        <dsp:cNvPr id="0" name=""/>
        <dsp:cNvSpPr/>
      </dsp:nvSpPr>
      <dsp:spPr>
        <a:xfrm>
          <a:off x="2876630" y="1369893"/>
          <a:ext cx="2195400" cy="878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166624" rIns="291592" bIns="166624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kern="1200" dirty="0"/>
            <a:t>Dia 2</a:t>
          </a:r>
        </a:p>
      </dsp:txBody>
      <dsp:txXfrm>
        <a:off x="2876630" y="1369893"/>
        <a:ext cx="2195400" cy="878160"/>
      </dsp:txXfrm>
    </dsp:sp>
    <dsp:sp modelId="{BF314281-C660-40AB-BBEE-C8211BA91995}">
      <dsp:nvSpPr>
        <dsp:cNvPr id="0" name=""/>
        <dsp:cNvSpPr/>
      </dsp:nvSpPr>
      <dsp:spPr>
        <a:xfrm>
          <a:off x="2876630" y="2248053"/>
          <a:ext cx="2195400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Banco de Dados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Prisma</a:t>
          </a:r>
        </a:p>
      </dsp:txBody>
      <dsp:txXfrm>
        <a:off x="2876630" y="2248053"/>
        <a:ext cx="2195400" cy="1800720"/>
      </dsp:txXfrm>
    </dsp:sp>
    <dsp:sp modelId="{D735EB1D-A509-407D-B1E8-5FE23B344BA0}">
      <dsp:nvSpPr>
        <dsp:cNvPr id="0" name=""/>
        <dsp:cNvSpPr/>
      </dsp:nvSpPr>
      <dsp:spPr>
        <a:xfrm>
          <a:off x="5379387" y="1369893"/>
          <a:ext cx="2195400" cy="878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166624" rIns="291592" bIns="166624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kern="1200" dirty="0"/>
            <a:t>Dia 3</a:t>
          </a:r>
        </a:p>
      </dsp:txBody>
      <dsp:txXfrm>
        <a:off x="5379387" y="1369893"/>
        <a:ext cx="2195400" cy="878160"/>
      </dsp:txXfrm>
    </dsp:sp>
    <dsp:sp modelId="{33A0C314-5EB7-4E98-BE9E-6CEB274BC566}">
      <dsp:nvSpPr>
        <dsp:cNvPr id="0" name=""/>
        <dsp:cNvSpPr/>
      </dsp:nvSpPr>
      <dsp:spPr>
        <a:xfrm>
          <a:off x="5379387" y="2248053"/>
          <a:ext cx="2195400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Next.js</a:t>
          </a:r>
          <a:endParaRPr lang="pt-BR" sz="12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Criando Telas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200" kern="1200" dirty="0"/>
        </a:p>
      </dsp:txBody>
      <dsp:txXfrm>
        <a:off x="5379387" y="2248053"/>
        <a:ext cx="2195400" cy="1800720"/>
      </dsp:txXfrm>
    </dsp:sp>
    <dsp:sp modelId="{06CA8E5F-7C3F-4923-B8E0-9B7974A2E09A}">
      <dsp:nvSpPr>
        <dsp:cNvPr id="0" name=""/>
        <dsp:cNvSpPr/>
      </dsp:nvSpPr>
      <dsp:spPr>
        <a:xfrm>
          <a:off x="7882143" y="1369893"/>
          <a:ext cx="2195400" cy="878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166624" rIns="291592" bIns="166624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kern="1200" dirty="0"/>
            <a:t>Dia 4</a:t>
          </a:r>
        </a:p>
      </dsp:txBody>
      <dsp:txXfrm>
        <a:off x="7882143" y="1369893"/>
        <a:ext cx="2195400" cy="878160"/>
      </dsp:txXfrm>
    </dsp:sp>
    <dsp:sp modelId="{F2DC3790-3755-4D80-B0C2-0DE8814C68A8}">
      <dsp:nvSpPr>
        <dsp:cNvPr id="0" name=""/>
        <dsp:cNvSpPr/>
      </dsp:nvSpPr>
      <dsp:spPr>
        <a:xfrm>
          <a:off x="7882143" y="2248053"/>
          <a:ext cx="2195400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Integrando os serviços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(unindo </a:t>
          </a:r>
          <a:r>
            <a:rPr lang="pt-BR" sz="1600" kern="1200" dirty="0" err="1"/>
            <a:t>back</a:t>
          </a:r>
          <a:r>
            <a:rPr lang="pt-BR" sz="1600" kern="1200" dirty="0"/>
            <a:t> e front)</a:t>
          </a:r>
        </a:p>
      </dsp:txBody>
      <dsp:txXfrm>
        <a:off x="7882143" y="2248053"/>
        <a:ext cx="2195400" cy="1800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4E44B-C3C0-4A78-BB99-E15763C34800}" type="datetimeFigureOut">
              <a:rPr lang="pt-BR" smtClean="0"/>
              <a:t>12/01/2023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E035E-EAC4-4937-B6D0-44E6ADC794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0440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7301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139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304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67906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7176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9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9615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3666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1426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3291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792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033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8295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560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18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5760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584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36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Retângulo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Retângulo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Retângulo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Retângulo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tângulo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12/01/2023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t>12/01/2023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12/01/2023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12/01/2023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Retângulo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Retângulo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tângulo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Retângulo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Retângulo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Retângulo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Retângulo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12/01/2023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95400" y="1412777"/>
            <a:ext cx="9649072" cy="2187674"/>
          </a:xfrm>
        </p:spPr>
        <p:txBody>
          <a:bodyPr>
            <a:noAutofit/>
          </a:bodyPr>
          <a:lstStyle/>
          <a:p>
            <a:r>
              <a:rPr lang="pt-BR" sz="4800" dirty="0"/>
              <a:t>Aula Férias</a:t>
            </a:r>
            <a:br>
              <a:rPr lang="pt-BR" sz="4800" dirty="0"/>
            </a:br>
            <a:r>
              <a:rPr lang="pt-BR" sz="4800" dirty="0"/>
              <a:t>Dia 2 – </a:t>
            </a:r>
            <a:r>
              <a:rPr lang="pt-BR" sz="4800" dirty="0" err="1"/>
              <a:t>NextJS</a:t>
            </a:r>
            <a:endParaRPr lang="pt-BR" sz="2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07568" y="5301208"/>
            <a:ext cx="6400800" cy="1104528"/>
          </a:xfrm>
        </p:spPr>
        <p:txBody>
          <a:bodyPr/>
          <a:lstStyle/>
          <a:p>
            <a:pPr algn="l"/>
            <a:r>
              <a:rPr lang="pt-BR" dirty="0"/>
              <a:t>Professor: Carlos Alberto</a:t>
            </a:r>
          </a:p>
          <a:p>
            <a:pPr algn="l"/>
            <a:r>
              <a:rPr lang="pt-BR" dirty="0" err="1"/>
              <a:t>Email</a:t>
            </a:r>
            <a:r>
              <a:rPr lang="pt-BR" dirty="0"/>
              <a:t>: carloswgama@gmail.com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CAD02D1-BE6B-0248-E340-B56617FF2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288" y="4741215"/>
            <a:ext cx="2349955" cy="140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800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Básico de Next - </a:t>
            </a:r>
            <a:r>
              <a:rPr lang="pt-BR" dirty="0" err="1"/>
              <a:t>Props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65F7CB-33C7-4575-B3BC-EC276A970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360" y="2249425"/>
            <a:ext cx="11737304" cy="4923991"/>
          </a:xfrm>
        </p:spPr>
        <p:txBody>
          <a:bodyPr>
            <a:normAutofit/>
          </a:bodyPr>
          <a:lstStyle/>
          <a:p>
            <a:r>
              <a:rPr lang="pt-BR" sz="1800" dirty="0"/>
              <a:t>E como já sabemos que as </a:t>
            </a:r>
            <a:r>
              <a:rPr lang="pt-BR" sz="1800" dirty="0" err="1"/>
              <a:t>tags</a:t>
            </a:r>
            <a:r>
              <a:rPr lang="pt-BR" sz="1800" dirty="0"/>
              <a:t> nada mais são do que outros componentes (Funções ou Classes), significa que os componentes que criamos como o </a:t>
            </a:r>
            <a:r>
              <a:rPr lang="pt-BR" sz="1800" dirty="0" err="1"/>
              <a:t>CardVideo</a:t>
            </a:r>
            <a:r>
              <a:rPr lang="pt-BR" sz="1800" dirty="0"/>
              <a:t>, também pode ser</a:t>
            </a:r>
          </a:p>
          <a:p>
            <a:endParaRPr lang="pt-BR" sz="1800" dirty="0"/>
          </a:p>
          <a:p>
            <a:endParaRPr lang="pt-BR" sz="1800" u="sng" dirty="0"/>
          </a:p>
          <a:p>
            <a:pPr lvl="1"/>
            <a:endParaRPr lang="pt-BR" sz="18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99905FE-1D1E-4FFC-86B0-C03B7171732E}"/>
              </a:ext>
            </a:extLst>
          </p:cNvPr>
          <p:cNvSpPr txBox="1"/>
          <p:nvPr/>
        </p:nvSpPr>
        <p:spPr>
          <a:xfrm>
            <a:off x="335360" y="3068960"/>
            <a:ext cx="5904656" cy="1200329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"http://..."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titulo =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Bleach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Anime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titulo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titulo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756BF33-8B2D-4364-910E-B37AC8FA8916}"/>
              </a:ext>
            </a:extLst>
          </p:cNvPr>
          <p:cNvSpPr txBox="1"/>
          <p:nvPr/>
        </p:nvSpPr>
        <p:spPr>
          <a:xfrm>
            <a:off x="6456040" y="3068960"/>
            <a:ext cx="4776954" cy="1754326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anime =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url: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"http://..."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titulo: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Bleach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pt-B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&lt;Anime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anime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anime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8950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Básico de Next - </a:t>
            </a:r>
            <a:r>
              <a:rPr lang="pt-BR" dirty="0" err="1"/>
              <a:t>Props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65F7CB-33C7-4575-B3BC-EC276A970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360" y="2249425"/>
            <a:ext cx="11737304" cy="4923991"/>
          </a:xfrm>
        </p:spPr>
        <p:txBody>
          <a:bodyPr>
            <a:normAutofit/>
          </a:bodyPr>
          <a:lstStyle/>
          <a:p>
            <a:r>
              <a:rPr lang="pt-BR" sz="1800" dirty="0"/>
              <a:t>Para receber esses valores, devemos então criar na função do componente um parâmetro (normalmente chamado de </a:t>
            </a:r>
            <a:r>
              <a:rPr lang="pt-BR" sz="1800" dirty="0" err="1"/>
              <a:t>props</a:t>
            </a:r>
            <a:r>
              <a:rPr lang="pt-BR" sz="1800" dirty="0"/>
              <a:t>) que receberá esses valores:</a:t>
            </a:r>
          </a:p>
          <a:p>
            <a:endParaRPr lang="pt-BR" sz="1800" dirty="0"/>
          </a:p>
          <a:p>
            <a:endParaRPr lang="pt-BR" sz="1800" u="sng" dirty="0"/>
          </a:p>
          <a:p>
            <a:pPr lvl="1"/>
            <a:endParaRPr lang="pt-BR" sz="18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29C919B-F3EC-0693-51BE-F3F75B550595}"/>
              </a:ext>
            </a:extLst>
          </p:cNvPr>
          <p:cNvSpPr txBox="1"/>
          <p:nvPr/>
        </p:nvSpPr>
        <p:spPr>
          <a:xfrm>
            <a:off x="5739405" y="3717032"/>
            <a:ext cx="6096000" cy="2308324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Anime(</a:t>
            </a:r>
            <a:r>
              <a:rPr lang="pt-BR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anime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.url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anime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.titulo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4078B27-6482-41E4-9BB3-C2726FA11F83}"/>
              </a:ext>
            </a:extLst>
          </p:cNvPr>
          <p:cNvSpPr/>
          <p:nvPr/>
        </p:nvSpPr>
        <p:spPr>
          <a:xfrm>
            <a:off x="8050306" y="4869160"/>
            <a:ext cx="709990" cy="288032"/>
          </a:xfrm>
          <a:custGeom>
            <a:avLst/>
            <a:gdLst>
              <a:gd name="connsiteX0" fmla="*/ 0 w 709990"/>
              <a:gd name="connsiteY0" fmla="*/ 48006 h 288032"/>
              <a:gd name="connsiteX1" fmla="*/ 48006 w 709990"/>
              <a:gd name="connsiteY1" fmla="*/ 0 h 288032"/>
              <a:gd name="connsiteX2" fmla="*/ 342715 w 709990"/>
              <a:gd name="connsiteY2" fmla="*/ 0 h 288032"/>
              <a:gd name="connsiteX3" fmla="*/ 661984 w 709990"/>
              <a:gd name="connsiteY3" fmla="*/ 0 h 288032"/>
              <a:gd name="connsiteX4" fmla="*/ 709990 w 709990"/>
              <a:gd name="connsiteY4" fmla="*/ 48006 h 288032"/>
              <a:gd name="connsiteX5" fmla="*/ 709990 w 709990"/>
              <a:gd name="connsiteY5" fmla="*/ 240026 h 288032"/>
              <a:gd name="connsiteX6" fmla="*/ 661984 w 709990"/>
              <a:gd name="connsiteY6" fmla="*/ 288032 h 288032"/>
              <a:gd name="connsiteX7" fmla="*/ 354995 w 709990"/>
              <a:gd name="connsiteY7" fmla="*/ 288032 h 288032"/>
              <a:gd name="connsiteX8" fmla="*/ 48006 w 709990"/>
              <a:gd name="connsiteY8" fmla="*/ 288032 h 288032"/>
              <a:gd name="connsiteX9" fmla="*/ 0 w 709990"/>
              <a:gd name="connsiteY9" fmla="*/ 240026 h 288032"/>
              <a:gd name="connsiteX10" fmla="*/ 0 w 709990"/>
              <a:gd name="connsiteY10" fmla="*/ 48006 h 2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9990" h="288032" extrusionOk="0">
                <a:moveTo>
                  <a:pt x="0" y="48006"/>
                </a:moveTo>
                <a:cubicBezTo>
                  <a:pt x="-4407" y="24246"/>
                  <a:pt x="17301" y="280"/>
                  <a:pt x="48006" y="0"/>
                </a:cubicBezTo>
                <a:cubicBezTo>
                  <a:pt x="145819" y="-995"/>
                  <a:pt x="250679" y="15706"/>
                  <a:pt x="342715" y="0"/>
                </a:cubicBezTo>
                <a:cubicBezTo>
                  <a:pt x="434751" y="-15706"/>
                  <a:pt x="527164" y="20385"/>
                  <a:pt x="661984" y="0"/>
                </a:cubicBezTo>
                <a:cubicBezTo>
                  <a:pt x="687793" y="-2040"/>
                  <a:pt x="714138" y="26881"/>
                  <a:pt x="709990" y="48006"/>
                </a:cubicBezTo>
                <a:cubicBezTo>
                  <a:pt x="718613" y="134582"/>
                  <a:pt x="690952" y="158874"/>
                  <a:pt x="709990" y="240026"/>
                </a:cubicBezTo>
                <a:cubicBezTo>
                  <a:pt x="711337" y="269926"/>
                  <a:pt x="683806" y="287359"/>
                  <a:pt x="661984" y="288032"/>
                </a:cubicBezTo>
                <a:cubicBezTo>
                  <a:pt x="527872" y="321258"/>
                  <a:pt x="451778" y="260387"/>
                  <a:pt x="354995" y="288032"/>
                </a:cubicBezTo>
                <a:cubicBezTo>
                  <a:pt x="258212" y="315677"/>
                  <a:pt x="186479" y="263909"/>
                  <a:pt x="48006" y="288032"/>
                </a:cubicBezTo>
                <a:cubicBezTo>
                  <a:pt x="24342" y="287696"/>
                  <a:pt x="-1253" y="266125"/>
                  <a:pt x="0" y="240026"/>
                </a:cubicBezTo>
                <a:cubicBezTo>
                  <a:pt x="-15342" y="180258"/>
                  <a:pt x="17981" y="91558"/>
                  <a:pt x="0" y="48006"/>
                </a:cubicBezTo>
                <a:close/>
              </a:path>
            </a:pathLst>
          </a:custGeom>
          <a:noFill/>
          <a:ln w="28575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66168573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18B2937-E72B-DF8C-C621-87BD487D11C6}"/>
              </a:ext>
            </a:extLst>
          </p:cNvPr>
          <p:cNvSpPr txBox="1"/>
          <p:nvPr/>
        </p:nvSpPr>
        <p:spPr>
          <a:xfrm>
            <a:off x="781270" y="3609762"/>
            <a:ext cx="4776954" cy="1754326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anime =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url: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"http://..."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titulo: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Bleach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pt-B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&lt;Anime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anime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anime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31D5645F-AF88-4040-84BE-25652EC2E91A}"/>
              </a:ext>
            </a:extLst>
          </p:cNvPr>
          <p:cNvSpPr/>
          <p:nvPr/>
        </p:nvSpPr>
        <p:spPr>
          <a:xfrm>
            <a:off x="2711624" y="5085184"/>
            <a:ext cx="720080" cy="216024"/>
          </a:xfrm>
          <a:custGeom>
            <a:avLst/>
            <a:gdLst>
              <a:gd name="connsiteX0" fmla="*/ 0 w 720080"/>
              <a:gd name="connsiteY0" fmla="*/ 36005 h 216024"/>
              <a:gd name="connsiteX1" fmla="*/ 36005 w 720080"/>
              <a:gd name="connsiteY1" fmla="*/ 0 h 216024"/>
              <a:gd name="connsiteX2" fmla="*/ 347079 w 720080"/>
              <a:gd name="connsiteY2" fmla="*/ 0 h 216024"/>
              <a:gd name="connsiteX3" fmla="*/ 684075 w 720080"/>
              <a:gd name="connsiteY3" fmla="*/ 0 h 216024"/>
              <a:gd name="connsiteX4" fmla="*/ 720080 w 720080"/>
              <a:gd name="connsiteY4" fmla="*/ 36005 h 216024"/>
              <a:gd name="connsiteX5" fmla="*/ 720080 w 720080"/>
              <a:gd name="connsiteY5" fmla="*/ 180019 h 216024"/>
              <a:gd name="connsiteX6" fmla="*/ 684075 w 720080"/>
              <a:gd name="connsiteY6" fmla="*/ 216024 h 216024"/>
              <a:gd name="connsiteX7" fmla="*/ 360040 w 720080"/>
              <a:gd name="connsiteY7" fmla="*/ 216024 h 216024"/>
              <a:gd name="connsiteX8" fmla="*/ 36005 w 720080"/>
              <a:gd name="connsiteY8" fmla="*/ 216024 h 216024"/>
              <a:gd name="connsiteX9" fmla="*/ 0 w 720080"/>
              <a:gd name="connsiteY9" fmla="*/ 180019 h 216024"/>
              <a:gd name="connsiteX10" fmla="*/ 0 w 720080"/>
              <a:gd name="connsiteY10" fmla="*/ 36005 h 216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0080" h="216024" extrusionOk="0">
                <a:moveTo>
                  <a:pt x="0" y="36005"/>
                </a:moveTo>
                <a:cubicBezTo>
                  <a:pt x="-3052" y="18027"/>
                  <a:pt x="14080" y="136"/>
                  <a:pt x="36005" y="0"/>
                </a:cubicBezTo>
                <a:cubicBezTo>
                  <a:pt x="148533" y="-36726"/>
                  <a:pt x="196162" y="2065"/>
                  <a:pt x="347079" y="0"/>
                </a:cubicBezTo>
                <a:cubicBezTo>
                  <a:pt x="497996" y="-2065"/>
                  <a:pt x="579855" y="2736"/>
                  <a:pt x="684075" y="0"/>
                </a:cubicBezTo>
                <a:cubicBezTo>
                  <a:pt x="702704" y="-3641"/>
                  <a:pt x="722103" y="18748"/>
                  <a:pt x="720080" y="36005"/>
                </a:cubicBezTo>
                <a:cubicBezTo>
                  <a:pt x="732672" y="73427"/>
                  <a:pt x="714088" y="111550"/>
                  <a:pt x="720080" y="180019"/>
                </a:cubicBezTo>
                <a:cubicBezTo>
                  <a:pt x="721020" y="202267"/>
                  <a:pt x="701139" y="215619"/>
                  <a:pt x="684075" y="216024"/>
                </a:cubicBezTo>
                <a:cubicBezTo>
                  <a:pt x="564612" y="235844"/>
                  <a:pt x="488101" y="191614"/>
                  <a:pt x="360040" y="216024"/>
                </a:cubicBezTo>
                <a:cubicBezTo>
                  <a:pt x="231979" y="240434"/>
                  <a:pt x="135951" y="179802"/>
                  <a:pt x="36005" y="216024"/>
                </a:cubicBezTo>
                <a:cubicBezTo>
                  <a:pt x="18328" y="215764"/>
                  <a:pt x="-523" y="199731"/>
                  <a:pt x="0" y="180019"/>
                </a:cubicBezTo>
                <a:cubicBezTo>
                  <a:pt x="-12477" y="140397"/>
                  <a:pt x="11614" y="67763"/>
                  <a:pt x="0" y="36005"/>
                </a:cubicBezTo>
                <a:close/>
              </a:path>
            </a:pathLst>
          </a:custGeom>
          <a:noFill/>
          <a:ln w="28575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66168573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7C017353-02AD-4924-8C58-3CBF5623BB20}"/>
              </a:ext>
            </a:extLst>
          </p:cNvPr>
          <p:cNvCxnSpPr>
            <a:cxnSpLocks/>
            <a:stCxn id="4" idx="2"/>
            <a:endCxn id="7" idx="2"/>
          </p:cNvCxnSpPr>
          <p:nvPr/>
        </p:nvCxnSpPr>
        <p:spPr>
          <a:xfrm rot="5400000" flipH="1" flipV="1">
            <a:off x="5666474" y="2562381"/>
            <a:ext cx="144016" cy="5333637"/>
          </a:xfrm>
          <a:prstGeom prst="bentConnector3">
            <a:avLst>
              <a:gd name="adj1" fmla="val -158732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04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Básico de Next - </a:t>
            </a:r>
            <a:r>
              <a:rPr lang="pt-BR" dirty="0" err="1"/>
              <a:t>Props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1391056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Por padrão, a </a:t>
            </a:r>
            <a:r>
              <a:rPr lang="pt-BR" sz="2000" dirty="0" err="1"/>
              <a:t>props</a:t>
            </a:r>
            <a:r>
              <a:rPr lang="pt-BR" sz="2000" dirty="0"/>
              <a:t> também tem um atributo </a:t>
            </a:r>
            <a:r>
              <a:rPr lang="pt-BR" sz="2000" u="sng" dirty="0" err="1"/>
              <a:t>children</a:t>
            </a:r>
            <a:r>
              <a:rPr lang="pt-BR" sz="2000" dirty="0"/>
              <a:t>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Esse atributo retorna os valores inseridos dentro da </a:t>
            </a:r>
            <a:r>
              <a:rPr lang="pt-BR" sz="2000" dirty="0" err="1"/>
              <a:t>tag</a:t>
            </a:r>
            <a:r>
              <a:rPr lang="pt-BR" sz="2000" dirty="0"/>
              <a:t>: 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127448" y="3563724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CustomComponente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7673280" y="3657707"/>
            <a:ext cx="3391272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    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CustomComponente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  	&lt;p&gt;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	&lt;p&gt;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	&lt;p&gt;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    &lt;/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CustomComponente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);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7673280" y="3379058"/>
            <a:ext cx="209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OutroComponente</a:t>
            </a:r>
            <a:endParaRPr lang="pt-BR" dirty="0"/>
          </a:p>
        </p:txBody>
      </p:sp>
      <p:sp>
        <p:nvSpPr>
          <p:cNvPr id="8" name="Retângulo Arredondado 7"/>
          <p:cNvSpPr/>
          <p:nvPr/>
        </p:nvSpPr>
        <p:spPr>
          <a:xfrm>
            <a:off x="8616280" y="4149080"/>
            <a:ext cx="1155651" cy="985832"/>
          </a:xfrm>
          <a:prstGeom prst="round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7B14211-8480-4573-9434-7ADE5164F3AC}"/>
              </a:ext>
            </a:extLst>
          </p:cNvPr>
          <p:cNvSpPr txBox="1"/>
          <p:nvPr/>
        </p:nvSpPr>
        <p:spPr>
          <a:xfrm>
            <a:off x="191344" y="3864011"/>
            <a:ext cx="6768752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CustomComponente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Valores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props.children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2" name="Conector Angulado 11"/>
          <p:cNvCxnSpPr>
            <a:cxnSpLocks/>
          </p:cNvCxnSpPr>
          <p:nvPr/>
        </p:nvCxnSpPr>
        <p:spPr>
          <a:xfrm rot="10800000" flipV="1">
            <a:off x="3575720" y="4641994"/>
            <a:ext cx="5040560" cy="53254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74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0" grpId="0"/>
      <p:bldP spid="8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Básico de Next - </a:t>
            </a:r>
            <a:r>
              <a:rPr lang="pt-BR" dirty="0" err="1"/>
              <a:t>State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65F7CB-33C7-4575-B3BC-EC276A970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360" y="2249425"/>
            <a:ext cx="11305256" cy="3339815"/>
          </a:xfrm>
        </p:spPr>
        <p:txBody>
          <a:bodyPr>
            <a:normAutofit/>
          </a:bodyPr>
          <a:lstStyle/>
          <a:p>
            <a:r>
              <a:rPr lang="pt-BR" sz="1800" dirty="0"/>
              <a:t>Para recuperar valores de inputs, podemos usar umas funções das </a:t>
            </a:r>
            <a:r>
              <a:rPr lang="pt-BR" sz="1800" dirty="0" err="1"/>
              <a:t>tags</a:t>
            </a:r>
            <a:r>
              <a:rPr lang="pt-BR" sz="1800" dirty="0"/>
              <a:t>.</a:t>
            </a:r>
            <a:endParaRPr lang="pt-BR" sz="1800" u="sng" dirty="0"/>
          </a:p>
          <a:p>
            <a:endParaRPr lang="pt-BR" sz="1800" u="sng" dirty="0"/>
          </a:p>
          <a:p>
            <a:r>
              <a:rPr lang="pt-BR" sz="1800" dirty="0"/>
              <a:t>No input, temos uma propriedade </a:t>
            </a:r>
            <a:r>
              <a:rPr lang="pt-BR" sz="1800" dirty="0" err="1"/>
              <a:t>onChange</a:t>
            </a:r>
            <a:r>
              <a:rPr lang="pt-BR" sz="1800" dirty="0"/>
              <a:t> o qual executa uma função recebendo o valor atual do item:</a:t>
            </a:r>
          </a:p>
          <a:p>
            <a:endParaRPr lang="pt-BR" sz="1800" dirty="0"/>
          </a:p>
          <a:p>
            <a:r>
              <a:rPr lang="pt-BR" sz="1800" dirty="0"/>
              <a:t>Sendo comum também se criar uma constante, recebendo a função e apenas passando essa constante:</a:t>
            </a:r>
          </a:p>
          <a:p>
            <a:pPr lvl="1"/>
            <a:endParaRPr lang="pt-BR" sz="18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2E79107-1091-4C20-816D-1C1AC30D24AA}"/>
              </a:ext>
            </a:extLst>
          </p:cNvPr>
          <p:cNvSpPr txBox="1"/>
          <p:nvPr/>
        </p:nvSpPr>
        <p:spPr>
          <a:xfrm>
            <a:off x="1487488" y="4077072"/>
            <a:ext cx="9217024" cy="369332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campo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console.log(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campo.target.value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08D5113-DE3E-461C-8B24-D8BFD798DD28}"/>
              </a:ext>
            </a:extLst>
          </p:cNvPr>
          <p:cNvSpPr txBox="1"/>
          <p:nvPr/>
        </p:nvSpPr>
        <p:spPr>
          <a:xfrm>
            <a:off x="1991544" y="4725114"/>
            <a:ext cx="7546214" cy="923330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handleChange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(e)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console.log(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e.target.value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handleChange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4595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Básico de Next - </a:t>
            </a:r>
            <a:r>
              <a:rPr lang="pt-BR" dirty="0" err="1"/>
              <a:t>State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65F7CB-33C7-4575-B3BC-EC276A970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360" y="2249425"/>
            <a:ext cx="11305256" cy="4419935"/>
          </a:xfrm>
        </p:spPr>
        <p:txBody>
          <a:bodyPr>
            <a:normAutofit/>
          </a:bodyPr>
          <a:lstStyle/>
          <a:p>
            <a:r>
              <a:rPr lang="pt-BR" sz="1800" dirty="0"/>
              <a:t>Porém se atribuirmos isso a uma variável, não veremos alteração!</a:t>
            </a:r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r>
              <a:rPr lang="pt-BR" sz="1900" dirty="0"/>
              <a:t>Isso acontece, porque a cada alteração na tela, ela é renderizada novamente (A função é executada novamente), logo a variável volta ao seu valor inicial.</a:t>
            </a:r>
          </a:p>
          <a:p>
            <a:endParaRPr lang="pt-BR" sz="1900" dirty="0"/>
          </a:p>
          <a:p>
            <a:r>
              <a:rPr lang="pt-BR" sz="1900" dirty="0"/>
              <a:t>Para resolver isso, devemos trabalhar com </a:t>
            </a:r>
            <a:r>
              <a:rPr lang="pt-BR" sz="1900" u="sng" dirty="0" err="1"/>
              <a:t>State</a:t>
            </a:r>
            <a:r>
              <a:rPr lang="pt-BR" sz="1900" dirty="0"/>
              <a:t>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B76D78C-2422-4CB7-BD7E-899D7C469463}"/>
              </a:ext>
            </a:extLst>
          </p:cNvPr>
          <p:cNvSpPr txBox="1"/>
          <p:nvPr/>
        </p:nvSpPr>
        <p:spPr>
          <a:xfrm>
            <a:off x="1631504" y="2636912"/>
            <a:ext cx="8712968" cy="1754326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nome =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pt-BR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Nome: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nome =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e.target.value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4052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Básico de Next - </a:t>
            </a:r>
            <a:r>
              <a:rPr lang="pt-BR" dirty="0" err="1"/>
              <a:t>State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65F7CB-33C7-4575-B3BC-EC276A970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360" y="2249425"/>
            <a:ext cx="11305256" cy="4419935"/>
          </a:xfrm>
        </p:spPr>
        <p:txBody>
          <a:bodyPr>
            <a:normAutofit/>
          </a:bodyPr>
          <a:lstStyle/>
          <a:p>
            <a:r>
              <a:rPr lang="pt-BR" sz="1800" dirty="0"/>
              <a:t>O </a:t>
            </a:r>
            <a:r>
              <a:rPr lang="pt-BR" sz="1800" dirty="0" err="1"/>
              <a:t>State</a:t>
            </a:r>
            <a:r>
              <a:rPr lang="pt-BR" sz="1800" dirty="0"/>
              <a:t> ele mantem o antigo valor da variável mesmo quando a tela é renderizada novamente.</a:t>
            </a:r>
          </a:p>
          <a:p>
            <a:endParaRPr lang="pt-BR" sz="1800" dirty="0"/>
          </a:p>
          <a:p>
            <a:r>
              <a:rPr lang="pt-BR" sz="1800" dirty="0"/>
              <a:t>Em </a:t>
            </a:r>
            <a:r>
              <a:rPr lang="pt-BR" sz="1800" u="sng" dirty="0"/>
              <a:t>funções</a:t>
            </a:r>
            <a:r>
              <a:rPr lang="pt-BR" sz="1800" dirty="0"/>
              <a:t>, para usar basta usarmos a função </a:t>
            </a:r>
            <a:r>
              <a:rPr lang="pt-BR" sz="1800" u="sng" dirty="0" err="1"/>
              <a:t>useState</a:t>
            </a:r>
            <a:r>
              <a:rPr lang="pt-BR" sz="1800" dirty="0"/>
              <a:t> do </a:t>
            </a:r>
            <a:r>
              <a:rPr lang="pt-BR" sz="1800" dirty="0" err="1"/>
              <a:t>React</a:t>
            </a:r>
            <a:r>
              <a:rPr lang="pt-BR" sz="1800" dirty="0"/>
              <a:t>, que irá retornar um vetor com dois </a:t>
            </a:r>
            <a:r>
              <a:rPr lang="pt-BR" sz="1800" dirty="0" err="1"/>
              <a:t>items</a:t>
            </a:r>
            <a:r>
              <a:rPr lang="pt-BR" sz="1800" dirty="0"/>
              <a:t>:</a:t>
            </a:r>
          </a:p>
          <a:p>
            <a:pPr lvl="1"/>
            <a:r>
              <a:rPr lang="pt-BR" sz="1700" dirty="0"/>
              <a:t>O primeiro é  o valor armazenado</a:t>
            </a:r>
          </a:p>
          <a:p>
            <a:pPr lvl="1"/>
            <a:r>
              <a:rPr lang="pt-BR" sz="1700" dirty="0"/>
              <a:t>O segundo é uma função para alterar esse valor</a:t>
            </a:r>
          </a:p>
          <a:p>
            <a:endParaRPr lang="pt-BR" sz="1800" dirty="0"/>
          </a:p>
          <a:p>
            <a:endParaRPr lang="pt-BR" sz="19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362D5D3-A41A-4325-B8F4-1D5BD5089D5C}"/>
              </a:ext>
            </a:extLst>
          </p:cNvPr>
          <p:cNvSpPr txBox="1"/>
          <p:nvPr/>
        </p:nvSpPr>
        <p:spPr>
          <a:xfrm>
            <a:off x="1559496" y="4293096"/>
            <a:ext cx="8856984" cy="2308324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pt-B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pt-BR" b="1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1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setNome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Nome: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1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pt-B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setNome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e.target.value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5853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Básico de Next – URL Dinâmica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65F7CB-33C7-4575-B3BC-EC276A970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360" y="2249425"/>
            <a:ext cx="11305256" cy="4419935"/>
          </a:xfrm>
        </p:spPr>
        <p:txBody>
          <a:bodyPr>
            <a:normAutofit/>
          </a:bodyPr>
          <a:lstStyle/>
          <a:p>
            <a:r>
              <a:rPr lang="pt-BR" sz="1800" dirty="0"/>
              <a:t>Caso possua uma URL que pode ter um trecho dinâmico, você também consegue criar e buscar ele no Next, criando um arquivo entre [</a:t>
            </a:r>
            <a:r>
              <a:rPr lang="pt-BR" sz="1800" dirty="0" err="1"/>
              <a:t>conchetes</a:t>
            </a:r>
            <a:r>
              <a:rPr lang="pt-BR" sz="1800" dirty="0"/>
              <a:t>].</a:t>
            </a:r>
          </a:p>
          <a:p>
            <a:endParaRPr lang="pt-BR" sz="1800" dirty="0"/>
          </a:p>
          <a:p>
            <a:r>
              <a:rPr lang="pt-BR" sz="1800" dirty="0"/>
              <a:t>E para recuperar o valor, usamos o </a:t>
            </a:r>
            <a:r>
              <a:rPr lang="pt-BR" sz="1800" dirty="0" err="1"/>
              <a:t>router.query</a:t>
            </a:r>
            <a:r>
              <a:rPr lang="pt-BR" sz="1800" dirty="0"/>
              <a:t> importando do </a:t>
            </a:r>
            <a:r>
              <a:rPr lang="pt-BR" sz="1800" dirty="0" err="1"/>
              <a:t>useRouter</a:t>
            </a:r>
            <a:r>
              <a:rPr lang="pt-BR" sz="1800" dirty="0"/>
              <a:t>:</a:t>
            </a:r>
            <a:endParaRPr lang="pt-BR" sz="1700" dirty="0"/>
          </a:p>
          <a:p>
            <a:endParaRPr lang="pt-BR" sz="1800" dirty="0"/>
          </a:p>
          <a:p>
            <a:endParaRPr lang="pt-BR" sz="19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7B9A2B3-8ADB-D29E-9EB0-74F26D279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464" y="3645024"/>
            <a:ext cx="8424936" cy="3114066"/>
          </a:xfrm>
          <a:prstGeom prst="rect">
            <a:avLst/>
          </a:prstGeom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21AD92B-8D2B-C4E5-1BC0-57E14465F8ED}"/>
              </a:ext>
            </a:extLst>
          </p:cNvPr>
          <p:cNvSpPr/>
          <p:nvPr/>
        </p:nvSpPr>
        <p:spPr>
          <a:xfrm>
            <a:off x="8328248" y="5805264"/>
            <a:ext cx="648072" cy="269776"/>
          </a:xfrm>
          <a:custGeom>
            <a:avLst/>
            <a:gdLst>
              <a:gd name="connsiteX0" fmla="*/ 0 w 648072"/>
              <a:gd name="connsiteY0" fmla="*/ 44964 h 269776"/>
              <a:gd name="connsiteX1" fmla="*/ 44964 w 648072"/>
              <a:gd name="connsiteY1" fmla="*/ 0 h 269776"/>
              <a:gd name="connsiteX2" fmla="*/ 603108 w 648072"/>
              <a:gd name="connsiteY2" fmla="*/ 0 h 269776"/>
              <a:gd name="connsiteX3" fmla="*/ 648072 w 648072"/>
              <a:gd name="connsiteY3" fmla="*/ 44964 h 269776"/>
              <a:gd name="connsiteX4" fmla="*/ 648072 w 648072"/>
              <a:gd name="connsiteY4" fmla="*/ 224812 h 269776"/>
              <a:gd name="connsiteX5" fmla="*/ 603108 w 648072"/>
              <a:gd name="connsiteY5" fmla="*/ 269776 h 269776"/>
              <a:gd name="connsiteX6" fmla="*/ 44964 w 648072"/>
              <a:gd name="connsiteY6" fmla="*/ 269776 h 269776"/>
              <a:gd name="connsiteX7" fmla="*/ 0 w 648072"/>
              <a:gd name="connsiteY7" fmla="*/ 224812 h 269776"/>
              <a:gd name="connsiteX8" fmla="*/ 0 w 648072"/>
              <a:gd name="connsiteY8" fmla="*/ 44964 h 269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8072" h="269776" extrusionOk="0">
                <a:moveTo>
                  <a:pt x="0" y="44964"/>
                </a:moveTo>
                <a:cubicBezTo>
                  <a:pt x="-4812" y="23137"/>
                  <a:pt x="17906" y="148"/>
                  <a:pt x="44964" y="0"/>
                </a:cubicBezTo>
                <a:cubicBezTo>
                  <a:pt x="266273" y="-65838"/>
                  <a:pt x="343685" y="51151"/>
                  <a:pt x="603108" y="0"/>
                </a:cubicBezTo>
                <a:cubicBezTo>
                  <a:pt x="632183" y="-3742"/>
                  <a:pt x="648034" y="25059"/>
                  <a:pt x="648072" y="44964"/>
                </a:cubicBezTo>
                <a:cubicBezTo>
                  <a:pt x="654202" y="111807"/>
                  <a:pt x="637799" y="164260"/>
                  <a:pt x="648072" y="224812"/>
                </a:cubicBezTo>
                <a:cubicBezTo>
                  <a:pt x="643963" y="254044"/>
                  <a:pt x="626500" y="268924"/>
                  <a:pt x="603108" y="269776"/>
                </a:cubicBezTo>
                <a:cubicBezTo>
                  <a:pt x="444695" y="328186"/>
                  <a:pt x="160079" y="238886"/>
                  <a:pt x="44964" y="269776"/>
                </a:cubicBezTo>
                <a:cubicBezTo>
                  <a:pt x="22279" y="274111"/>
                  <a:pt x="-907" y="247370"/>
                  <a:pt x="0" y="224812"/>
                </a:cubicBezTo>
                <a:cubicBezTo>
                  <a:pt x="-18382" y="186894"/>
                  <a:pt x="9562" y="91231"/>
                  <a:pt x="0" y="44964"/>
                </a:cubicBezTo>
                <a:close/>
              </a:path>
            </a:pathLst>
          </a:custGeom>
          <a:noFill/>
          <a:ln w="28575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66168573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F0FE7B6-4043-D621-F0A7-3581812F3833}"/>
              </a:ext>
            </a:extLst>
          </p:cNvPr>
          <p:cNvSpPr/>
          <p:nvPr/>
        </p:nvSpPr>
        <p:spPr>
          <a:xfrm>
            <a:off x="1631504" y="5661248"/>
            <a:ext cx="720080" cy="216024"/>
          </a:xfrm>
          <a:custGeom>
            <a:avLst/>
            <a:gdLst>
              <a:gd name="connsiteX0" fmla="*/ 0 w 720080"/>
              <a:gd name="connsiteY0" fmla="*/ 36005 h 216024"/>
              <a:gd name="connsiteX1" fmla="*/ 36005 w 720080"/>
              <a:gd name="connsiteY1" fmla="*/ 0 h 216024"/>
              <a:gd name="connsiteX2" fmla="*/ 347079 w 720080"/>
              <a:gd name="connsiteY2" fmla="*/ 0 h 216024"/>
              <a:gd name="connsiteX3" fmla="*/ 684075 w 720080"/>
              <a:gd name="connsiteY3" fmla="*/ 0 h 216024"/>
              <a:gd name="connsiteX4" fmla="*/ 720080 w 720080"/>
              <a:gd name="connsiteY4" fmla="*/ 36005 h 216024"/>
              <a:gd name="connsiteX5" fmla="*/ 720080 w 720080"/>
              <a:gd name="connsiteY5" fmla="*/ 180019 h 216024"/>
              <a:gd name="connsiteX6" fmla="*/ 684075 w 720080"/>
              <a:gd name="connsiteY6" fmla="*/ 216024 h 216024"/>
              <a:gd name="connsiteX7" fmla="*/ 360040 w 720080"/>
              <a:gd name="connsiteY7" fmla="*/ 216024 h 216024"/>
              <a:gd name="connsiteX8" fmla="*/ 36005 w 720080"/>
              <a:gd name="connsiteY8" fmla="*/ 216024 h 216024"/>
              <a:gd name="connsiteX9" fmla="*/ 0 w 720080"/>
              <a:gd name="connsiteY9" fmla="*/ 180019 h 216024"/>
              <a:gd name="connsiteX10" fmla="*/ 0 w 720080"/>
              <a:gd name="connsiteY10" fmla="*/ 36005 h 216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0080" h="216024" extrusionOk="0">
                <a:moveTo>
                  <a:pt x="0" y="36005"/>
                </a:moveTo>
                <a:cubicBezTo>
                  <a:pt x="-3052" y="18027"/>
                  <a:pt x="14080" y="136"/>
                  <a:pt x="36005" y="0"/>
                </a:cubicBezTo>
                <a:cubicBezTo>
                  <a:pt x="148533" y="-36726"/>
                  <a:pt x="196162" y="2065"/>
                  <a:pt x="347079" y="0"/>
                </a:cubicBezTo>
                <a:cubicBezTo>
                  <a:pt x="497996" y="-2065"/>
                  <a:pt x="579855" y="2736"/>
                  <a:pt x="684075" y="0"/>
                </a:cubicBezTo>
                <a:cubicBezTo>
                  <a:pt x="702704" y="-3641"/>
                  <a:pt x="722103" y="18748"/>
                  <a:pt x="720080" y="36005"/>
                </a:cubicBezTo>
                <a:cubicBezTo>
                  <a:pt x="732672" y="73427"/>
                  <a:pt x="714088" y="111550"/>
                  <a:pt x="720080" y="180019"/>
                </a:cubicBezTo>
                <a:cubicBezTo>
                  <a:pt x="721020" y="202267"/>
                  <a:pt x="701139" y="215619"/>
                  <a:pt x="684075" y="216024"/>
                </a:cubicBezTo>
                <a:cubicBezTo>
                  <a:pt x="564612" y="235844"/>
                  <a:pt x="488101" y="191614"/>
                  <a:pt x="360040" y="216024"/>
                </a:cubicBezTo>
                <a:cubicBezTo>
                  <a:pt x="231979" y="240434"/>
                  <a:pt x="135951" y="179802"/>
                  <a:pt x="36005" y="216024"/>
                </a:cubicBezTo>
                <a:cubicBezTo>
                  <a:pt x="18328" y="215764"/>
                  <a:pt x="-523" y="199731"/>
                  <a:pt x="0" y="180019"/>
                </a:cubicBezTo>
                <a:cubicBezTo>
                  <a:pt x="-12477" y="140397"/>
                  <a:pt x="11614" y="67763"/>
                  <a:pt x="0" y="36005"/>
                </a:cubicBezTo>
                <a:close/>
              </a:path>
            </a:pathLst>
          </a:custGeom>
          <a:noFill/>
          <a:ln w="28575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66168573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28DA917E-E7E9-2095-DDFC-A08E45ADD53C}"/>
              </a:ext>
            </a:extLst>
          </p:cNvPr>
          <p:cNvCxnSpPr>
            <a:cxnSpLocks/>
            <a:stCxn id="9" idx="2"/>
            <a:endCxn id="8" idx="2"/>
          </p:cNvCxnSpPr>
          <p:nvPr/>
        </p:nvCxnSpPr>
        <p:spPr>
          <a:xfrm rot="16200000" flipH="1">
            <a:off x="5223030" y="2645786"/>
            <a:ext cx="197768" cy="6660740"/>
          </a:xfrm>
          <a:prstGeom prst="bentConnector3">
            <a:avLst>
              <a:gd name="adj1" fmla="val 215590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1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Montando telas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65F7CB-33C7-4575-B3BC-EC276A970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360" y="2249425"/>
            <a:ext cx="11305256" cy="4419935"/>
          </a:xfrm>
        </p:spPr>
        <p:txBody>
          <a:bodyPr>
            <a:normAutofit/>
          </a:bodyPr>
          <a:lstStyle/>
          <a:p>
            <a:r>
              <a:rPr lang="pt-BR" sz="1800" dirty="0"/>
              <a:t>Para praticar um pouco, vamos montar as telas </a:t>
            </a:r>
            <a:r>
              <a:rPr lang="pt-BR" sz="1800" u="sng" dirty="0" err="1"/>
              <a:t>index.tsx</a:t>
            </a:r>
            <a:r>
              <a:rPr lang="pt-BR" sz="1800" u="sng" dirty="0"/>
              <a:t> </a:t>
            </a:r>
            <a:r>
              <a:rPr lang="pt-BR" sz="1800" dirty="0"/>
              <a:t>e </a:t>
            </a:r>
            <a:r>
              <a:rPr lang="pt-BR" sz="1800" u="sng" dirty="0" err="1"/>
              <a:t>resultado.tsx</a:t>
            </a:r>
            <a:r>
              <a:rPr lang="pt-BR" sz="1800" dirty="0"/>
              <a:t> com base nos arquivos de </a:t>
            </a:r>
            <a:r>
              <a:rPr lang="pt-BR" sz="1800" dirty="0" err="1"/>
              <a:t>html</a:t>
            </a:r>
            <a:r>
              <a:rPr lang="pt-BR" sz="1800" dirty="0"/>
              <a:t> abaixo: </a:t>
            </a:r>
          </a:p>
          <a:p>
            <a:endParaRPr lang="pt-BR" sz="1700" dirty="0"/>
          </a:p>
          <a:p>
            <a:endParaRPr lang="pt-BR" sz="1800" dirty="0"/>
          </a:p>
          <a:p>
            <a:endParaRPr lang="pt-BR" sz="19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68E9A0C-DF8E-CA3D-7BC0-8F208AB3116A}"/>
              </a:ext>
            </a:extLst>
          </p:cNvPr>
          <p:cNvSpPr txBox="1"/>
          <p:nvPr/>
        </p:nvSpPr>
        <p:spPr>
          <a:xfrm>
            <a:off x="839416" y="3244334"/>
            <a:ext cx="2975992" cy="369332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/>
              <a:t>https://bit.ly/next-si-2023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24E86D9-BFAC-DAB7-3B61-16CBB80F4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088" y="2708920"/>
            <a:ext cx="3600000" cy="3619048"/>
          </a:xfrm>
          <a:prstGeom prst="rect">
            <a:avLst/>
          </a:prstGeom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E8049DBD-DA5C-3D32-71D1-A83F534F12A2}"/>
              </a:ext>
            </a:extLst>
          </p:cNvPr>
          <p:cNvSpPr/>
          <p:nvPr/>
        </p:nvSpPr>
        <p:spPr>
          <a:xfrm>
            <a:off x="6888088" y="3253626"/>
            <a:ext cx="2520280" cy="679430"/>
          </a:xfrm>
          <a:custGeom>
            <a:avLst/>
            <a:gdLst>
              <a:gd name="connsiteX0" fmla="*/ 0 w 2520280"/>
              <a:gd name="connsiteY0" fmla="*/ 113241 h 679430"/>
              <a:gd name="connsiteX1" fmla="*/ 113241 w 2520280"/>
              <a:gd name="connsiteY1" fmla="*/ 0 h 679430"/>
              <a:gd name="connsiteX2" fmla="*/ 732566 w 2520280"/>
              <a:gd name="connsiteY2" fmla="*/ 0 h 679430"/>
              <a:gd name="connsiteX3" fmla="*/ 1260140 w 2520280"/>
              <a:gd name="connsiteY3" fmla="*/ 0 h 679430"/>
              <a:gd name="connsiteX4" fmla="*/ 1810652 w 2520280"/>
              <a:gd name="connsiteY4" fmla="*/ 0 h 679430"/>
              <a:gd name="connsiteX5" fmla="*/ 2407039 w 2520280"/>
              <a:gd name="connsiteY5" fmla="*/ 0 h 679430"/>
              <a:gd name="connsiteX6" fmla="*/ 2520280 w 2520280"/>
              <a:gd name="connsiteY6" fmla="*/ 113241 h 679430"/>
              <a:gd name="connsiteX7" fmla="*/ 2520280 w 2520280"/>
              <a:gd name="connsiteY7" fmla="*/ 566189 h 679430"/>
              <a:gd name="connsiteX8" fmla="*/ 2407039 w 2520280"/>
              <a:gd name="connsiteY8" fmla="*/ 679430 h 679430"/>
              <a:gd name="connsiteX9" fmla="*/ 1902403 w 2520280"/>
              <a:gd name="connsiteY9" fmla="*/ 679430 h 679430"/>
              <a:gd name="connsiteX10" fmla="*/ 1283078 w 2520280"/>
              <a:gd name="connsiteY10" fmla="*/ 679430 h 679430"/>
              <a:gd name="connsiteX11" fmla="*/ 686691 w 2520280"/>
              <a:gd name="connsiteY11" fmla="*/ 679430 h 679430"/>
              <a:gd name="connsiteX12" fmla="*/ 113241 w 2520280"/>
              <a:gd name="connsiteY12" fmla="*/ 679430 h 679430"/>
              <a:gd name="connsiteX13" fmla="*/ 0 w 2520280"/>
              <a:gd name="connsiteY13" fmla="*/ 566189 h 679430"/>
              <a:gd name="connsiteX14" fmla="*/ 0 w 2520280"/>
              <a:gd name="connsiteY14" fmla="*/ 113241 h 679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20280" h="679430" extrusionOk="0">
                <a:moveTo>
                  <a:pt x="0" y="113241"/>
                </a:moveTo>
                <a:cubicBezTo>
                  <a:pt x="11909" y="47861"/>
                  <a:pt x="50451" y="1524"/>
                  <a:pt x="113241" y="0"/>
                </a:cubicBezTo>
                <a:cubicBezTo>
                  <a:pt x="385380" y="-32947"/>
                  <a:pt x="430532" y="61262"/>
                  <a:pt x="732566" y="0"/>
                </a:cubicBezTo>
                <a:cubicBezTo>
                  <a:pt x="1034601" y="-61262"/>
                  <a:pt x="1009502" y="50899"/>
                  <a:pt x="1260140" y="0"/>
                </a:cubicBezTo>
                <a:cubicBezTo>
                  <a:pt x="1510778" y="-50899"/>
                  <a:pt x="1593781" y="12779"/>
                  <a:pt x="1810652" y="0"/>
                </a:cubicBezTo>
                <a:cubicBezTo>
                  <a:pt x="2027523" y="-12779"/>
                  <a:pt x="2287532" y="57601"/>
                  <a:pt x="2407039" y="0"/>
                </a:cubicBezTo>
                <a:cubicBezTo>
                  <a:pt x="2460967" y="16105"/>
                  <a:pt x="2518790" y="54731"/>
                  <a:pt x="2520280" y="113241"/>
                </a:cubicBezTo>
                <a:cubicBezTo>
                  <a:pt x="2548708" y="224656"/>
                  <a:pt x="2511638" y="367111"/>
                  <a:pt x="2520280" y="566189"/>
                </a:cubicBezTo>
                <a:cubicBezTo>
                  <a:pt x="2524486" y="629260"/>
                  <a:pt x="2468935" y="668111"/>
                  <a:pt x="2407039" y="679430"/>
                </a:cubicBezTo>
                <a:cubicBezTo>
                  <a:pt x="2217614" y="688710"/>
                  <a:pt x="2068584" y="646463"/>
                  <a:pt x="1902403" y="679430"/>
                </a:cubicBezTo>
                <a:cubicBezTo>
                  <a:pt x="1736222" y="712397"/>
                  <a:pt x="1490136" y="626356"/>
                  <a:pt x="1283078" y="679430"/>
                </a:cubicBezTo>
                <a:cubicBezTo>
                  <a:pt x="1076021" y="732504"/>
                  <a:pt x="817735" y="613528"/>
                  <a:pt x="686691" y="679430"/>
                </a:cubicBezTo>
                <a:cubicBezTo>
                  <a:pt x="555647" y="745332"/>
                  <a:pt x="308022" y="610896"/>
                  <a:pt x="113241" y="679430"/>
                </a:cubicBezTo>
                <a:cubicBezTo>
                  <a:pt x="58181" y="690439"/>
                  <a:pt x="-7363" y="612217"/>
                  <a:pt x="0" y="566189"/>
                </a:cubicBezTo>
                <a:cubicBezTo>
                  <a:pt x="-36799" y="462433"/>
                  <a:pt x="24478" y="269166"/>
                  <a:pt x="0" y="113241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64916288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8336EAA0-94A2-8CAE-E6C1-13E109E05ECB}"/>
              </a:ext>
            </a:extLst>
          </p:cNvPr>
          <p:cNvSpPr/>
          <p:nvPr/>
        </p:nvSpPr>
        <p:spPr>
          <a:xfrm>
            <a:off x="7104112" y="5715000"/>
            <a:ext cx="1440160" cy="583624"/>
          </a:xfrm>
          <a:custGeom>
            <a:avLst/>
            <a:gdLst>
              <a:gd name="connsiteX0" fmla="*/ 0 w 1440160"/>
              <a:gd name="connsiteY0" fmla="*/ 97273 h 583624"/>
              <a:gd name="connsiteX1" fmla="*/ 97273 w 1440160"/>
              <a:gd name="connsiteY1" fmla="*/ 0 h 583624"/>
              <a:gd name="connsiteX2" fmla="*/ 537390 w 1440160"/>
              <a:gd name="connsiteY2" fmla="*/ 0 h 583624"/>
              <a:gd name="connsiteX3" fmla="*/ 927682 w 1440160"/>
              <a:gd name="connsiteY3" fmla="*/ 0 h 583624"/>
              <a:gd name="connsiteX4" fmla="*/ 1342887 w 1440160"/>
              <a:gd name="connsiteY4" fmla="*/ 0 h 583624"/>
              <a:gd name="connsiteX5" fmla="*/ 1440160 w 1440160"/>
              <a:gd name="connsiteY5" fmla="*/ 97273 h 583624"/>
              <a:gd name="connsiteX6" fmla="*/ 1440160 w 1440160"/>
              <a:gd name="connsiteY6" fmla="*/ 486351 h 583624"/>
              <a:gd name="connsiteX7" fmla="*/ 1342887 w 1440160"/>
              <a:gd name="connsiteY7" fmla="*/ 583624 h 583624"/>
              <a:gd name="connsiteX8" fmla="*/ 940138 w 1440160"/>
              <a:gd name="connsiteY8" fmla="*/ 583624 h 583624"/>
              <a:gd name="connsiteX9" fmla="*/ 524934 w 1440160"/>
              <a:gd name="connsiteY9" fmla="*/ 583624 h 583624"/>
              <a:gd name="connsiteX10" fmla="*/ 97273 w 1440160"/>
              <a:gd name="connsiteY10" fmla="*/ 583624 h 583624"/>
              <a:gd name="connsiteX11" fmla="*/ 0 w 1440160"/>
              <a:gd name="connsiteY11" fmla="*/ 486351 h 583624"/>
              <a:gd name="connsiteX12" fmla="*/ 0 w 1440160"/>
              <a:gd name="connsiteY12" fmla="*/ 97273 h 583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0160" h="583624" extrusionOk="0">
                <a:moveTo>
                  <a:pt x="0" y="97273"/>
                </a:moveTo>
                <a:cubicBezTo>
                  <a:pt x="13905" y="40236"/>
                  <a:pt x="40973" y="15807"/>
                  <a:pt x="97273" y="0"/>
                </a:cubicBezTo>
                <a:cubicBezTo>
                  <a:pt x="282831" y="-15750"/>
                  <a:pt x="328292" y="17331"/>
                  <a:pt x="537390" y="0"/>
                </a:cubicBezTo>
                <a:cubicBezTo>
                  <a:pt x="746488" y="-17331"/>
                  <a:pt x="771576" y="28906"/>
                  <a:pt x="927682" y="0"/>
                </a:cubicBezTo>
                <a:cubicBezTo>
                  <a:pt x="1083788" y="-28906"/>
                  <a:pt x="1234795" y="35321"/>
                  <a:pt x="1342887" y="0"/>
                </a:cubicBezTo>
                <a:cubicBezTo>
                  <a:pt x="1409837" y="6432"/>
                  <a:pt x="1443070" y="48429"/>
                  <a:pt x="1440160" y="97273"/>
                </a:cubicBezTo>
                <a:cubicBezTo>
                  <a:pt x="1464420" y="242882"/>
                  <a:pt x="1410037" y="308843"/>
                  <a:pt x="1440160" y="486351"/>
                </a:cubicBezTo>
                <a:cubicBezTo>
                  <a:pt x="1447979" y="538144"/>
                  <a:pt x="1396103" y="597277"/>
                  <a:pt x="1342887" y="583624"/>
                </a:cubicBezTo>
                <a:cubicBezTo>
                  <a:pt x="1167709" y="619945"/>
                  <a:pt x="1050317" y="544315"/>
                  <a:pt x="940138" y="583624"/>
                </a:cubicBezTo>
                <a:cubicBezTo>
                  <a:pt x="829959" y="622933"/>
                  <a:pt x="657540" y="559252"/>
                  <a:pt x="524934" y="583624"/>
                </a:cubicBezTo>
                <a:cubicBezTo>
                  <a:pt x="392328" y="607996"/>
                  <a:pt x="248136" y="534510"/>
                  <a:pt x="97273" y="583624"/>
                </a:cubicBezTo>
                <a:cubicBezTo>
                  <a:pt x="57710" y="582583"/>
                  <a:pt x="12404" y="537716"/>
                  <a:pt x="0" y="486351"/>
                </a:cubicBezTo>
                <a:cubicBezTo>
                  <a:pt x="-35564" y="322524"/>
                  <a:pt x="35318" y="213759"/>
                  <a:pt x="0" y="97273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64916288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20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Trabalhando com listas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65F7CB-33C7-4575-B3BC-EC276A970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360" y="2249425"/>
            <a:ext cx="11305256" cy="4419935"/>
          </a:xfrm>
        </p:spPr>
        <p:txBody>
          <a:bodyPr>
            <a:normAutofit/>
          </a:bodyPr>
          <a:lstStyle/>
          <a:p>
            <a:r>
              <a:rPr lang="pt-BR" sz="1800" dirty="0"/>
              <a:t>Para praticar um pouco, vamos montar as telas </a:t>
            </a:r>
            <a:r>
              <a:rPr lang="pt-BR" sz="1800" u="sng" dirty="0" err="1"/>
              <a:t>index.tsx</a:t>
            </a:r>
            <a:r>
              <a:rPr lang="pt-BR" sz="1800" u="sng" dirty="0"/>
              <a:t> </a:t>
            </a:r>
            <a:r>
              <a:rPr lang="pt-BR" sz="1800" dirty="0"/>
              <a:t>e </a:t>
            </a:r>
            <a:r>
              <a:rPr lang="pt-BR" sz="1800" u="sng" dirty="0" err="1"/>
              <a:t>resultado.tsx</a:t>
            </a:r>
            <a:r>
              <a:rPr lang="pt-BR" sz="1800" dirty="0"/>
              <a:t> com base nos arquivos de </a:t>
            </a:r>
            <a:r>
              <a:rPr lang="pt-BR" sz="1800" dirty="0" err="1"/>
              <a:t>html</a:t>
            </a:r>
            <a:r>
              <a:rPr lang="pt-BR" sz="1800" dirty="0"/>
              <a:t> abaixo: </a:t>
            </a:r>
          </a:p>
          <a:p>
            <a:endParaRPr lang="pt-BR" sz="1700" dirty="0"/>
          </a:p>
          <a:p>
            <a:endParaRPr lang="pt-BR" sz="1800" dirty="0"/>
          </a:p>
          <a:p>
            <a:endParaRPr lang="pt-BR" sz="19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68E9A0C-DF8E-CA3D-7BC0-8F208AB3116A}"/>
              </a:ext>
            </a:extLst>
          </p:cNvPr>
          <p:cNvSpPr txBox="1"/>
          <p:nvPr/>
        </p:nvSpPr>
        <p:spPr>
          <a:xfrm>
            <a:off x="839416" y="3244334"/>
            <a:ext cx="2975992" cy="369332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/>
              <a:t>https://bit.ly/next-si-2023</a:t>
            </a:r>
          </a:p>
        </p:txBody>
      </p:sp>
    </p:spTree>
    <p:extLst>
      <p:ext uri="{BB962C8B-B14F-4D97-AF65-F5344CB8AC3E}">
        <p14:creationId xmlns:p14="http://schemas.microsoft.com/office/powerpoint/2010/main" val="54431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Trabalhando com listas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65F7CB-33C7-4575-B3BC-EC276A970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360" y="2249425"/>
            <a:ext cx="11737304" cy="4923991"/>
          </a:xfrm>
        </p:spPr>
        <p:txBody>
          <a:bodyPr>
            <a:normAutofit/>
          </a:bodyPr>
          <a:lstStyle/>
          <a:p>
            <a:r>
              <a:rPr lang="pt-BR" sz="1800" dirty="0"/>
              <a:t>É possível repetir um componente baseado em uma lista?</a:t>
            </a:r>
          </a:p>
          <a:p>
            <a:pPr lvl="1"/>
            <a:r>
              <a:rPr lang="pt-BR" sz="1700" dirty="0"/>
              <a:t>Sim</a:t>
            </a:r>
          </a:p>
          <a:p>
            <a:pPr lvl="1"/>
            <a:endParaRPr lang="pt-BR" sz="1700" dirty="0"/>
          </a:p>
          <a:p>
            <a:r>
              <a:rPr lang="pt-BR" sz="1800" dirty="0"/>
              <a:t>Caso a gente tenha uma lista, podemos repetir um item usando o recurso </a:t>
            </a:r>
            <a:r>
              <a:rPr lang="pt-BR" sz="1800" u="sng" dirty="0" err="1"/>
              <a:t>map</a:t>
            </a:r>
            <a:r>
              <a:rPr lang="pt-BR" sz="1800" dirty="0"/>
              <a:t>!</a:t>
            </a:r>
          </a:p>
          <a:p>
            <a:endParaRPr lang="pt-BR" sz="1800" dirty="0"/>
          </a:p>
          <a:p>
            <a:r>
              <a:rPr lang="pt-BR" sz="1800" dirty="0"/>
              <a:t>O </a:t>
            </a:r>
            <a:r>
              <a:rPr lang="pt-BR" sz="1800" u="sng" dirty="0" err="1"/>
              <a:t>map</a:t>
            </a:r>
            <a:r>
              <a:rPr lang="pt-BR" sz="1800" dirty="0"/>
              <a:t> no </a:t>
            </a:r>
            <a:r>
              <a:rPr lang="pt-BR" sz="1800" dirty="0" err="1"/>
              <a:t>JavaScript</a:t>
            </a:r>
            <a:r>
              <a:rPr lang="pt-BR" sz="1800" dirty="0"/>
              <a:t> funciona como um </a:t>
            </a:r>
            <a:r>
              <a:rPr lang="pt-BR" sz="1800" u="sng" dirty="0" err="1"/>
              <a:t>forEach</a:t>
            </a:r>
            <a:r>
              <a:rPr lang="pt-BR" sz="1800" dirty="0"/>
              <a:t> porém retornando algo</a:t>
            </a:r>
          </a:p>
          <a:p>
            <a:endParaRPr lang="pt-BR" sz="1800" u="sng" dirty="0"/>
          </a:p>
          <a:p>
            <a:pPr lvl="1"/>
            <a:endParaRPr lang="pt-BR" sz="18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1467CA1-CEB9-476D-9361-D0FF5EFEC0B5}"/>
              </a:ext>
            </a:extLst>
          </p:cNvPr>
          <p:cNvSpPr txBox="1"/>
          <p:nvPr/>
        </p:nvSpPr>
        <p:spPr>
          <a:xfrm>
            <a:off x="483568" y="4221088"/>
            <a:ext cx="4748336" cy="1938992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lista = [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{id: </a:t>
            </a:r>
            <a:r>
              <a:rPr lang="pt-BR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nome: 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'Carlos'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{id: </a:t>
            </a:r>
            <a:r>
              <a:rPr lang="pt-BR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nome: 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'João'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{id: </a:t>
            </a:r>
            <a:r>
              <a:rPr lang="pt-BR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nome: 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'Maria'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//Exibe 3 </a:t>
            </a:r>
            <a:r>
              <a:rPr lang="pt-BR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console.logs</a:t>
            </a:r>
            <a:r>
              <a:rPr lang="pt-BR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exibindo apenas o nome</a:t>
            </a:r>
            <a:endParaRPr lang="pt-B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lista.forEach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(item) {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item.nome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211021A-8AB6-4F12-B4A1-89C8D76E96D3}"/>
              </a:ext>
            </a:extLst>
          </p:cNvPr>
          <p:cNvSpPr txBox="1"/>
          <p:nvPr/>
        </p:nvSpPr>
        <p:spPr>
          <a:xfrm>
            <a:off x="5840496" y="4159776"/>
            <a:ext cx="4936024" cy="2308324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lista = [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{id: </a:t>
            </a:r>
            <a:r>
              <a:rPr lang="pt-BR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nome: 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'Carlos'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{id: </a:t>
            </a:r>
            <a:r>
              <a:rPr lang="pt-BR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nome: 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'João'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{id: </a:t>
            </a:r>
            <a:r>
              <a:rPr lang="pt-BR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nome: 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'Maria'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//Cria um vetor apenas com os itens retornados</a:t>
            </a:r>
            <a:endParaRPr lang="pt-B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nomes = 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lista.forEach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(item) {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item.nome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console.log(nomes); </a:t>
            </a:r>
            <a:r>
              <a:rPr lang="pt-BR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//exibe ['Carlos', 'João', 'Maria']</a:t>
            </a:r>
            <a:endParaRPr lang="pt-B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61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8629CFC6-46A5-4188-A451-80FF0A6331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691822"/>
              </p:ext>
            </p:extLst>
          </p:nvPr>
        </p:nvGraphicFramePr>
        <p:xfrm>
          <a:off x="911424" y="1646720"/>
          <a:ext cx="1008112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3260" y="1143000"/>
            <a:ext cx="9899139" cy="1066800"/>
          </a:xfrm>
        </p:spPr>
        <p:txBody>
          <a:bodyPr>
            <a:normAutofit/>
          </a:bodyPr>
          <a:lstStyle/>
          <a:p>
            <a:r>
              <a:rPr lang="pt-BR" sz="3600" dirty="0"/>
              <a:t>O que teremos hoje?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D4B34187-0091-40FE-B2C6-34C07567026A}"/>
              </a:ext>
            </a:extLst>
          </p:cNvPr>
          <p:cNvCxnSpPr>
            <a:cxnSpLocks/>
          </p:cNvCxnSpPr>
          <p:nvPr/>
        </p:nvCxnSpPr>
        <p:spPr>
          <a:xfrm>
            <a:off x="6145163" y="1955751"/>
            <a:ext cx="0" cy="388498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102" name="Picture 6" descr="Serviços de Desenvolvimento Back-End • Aotopo">
            <a:extLst>
              <a:ext uri="{FF2B5EF4-FFF2-40B4-BE49-F238E27FC236}">
                <a16:creationId xmlns:a16="http://schemas.microsoft.com/office/drawing/2014/main" id="{94360F02-F272-430C-0D30-EEF5744EE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02" y="1669862"/>
            <a:ext cx="1257025" cy="125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2153D6D-1415-4D16-6077-A60ADE85145F}"/>
              </a:ext>
            </a:extLst>
          </p:cNvPr>
          <p:cNvSpPr txBox="1"/>
          <p:nvPr/>
        </p:nvSpPr>
        <p:spPr>
          <a:xfrm>
            <a:off x="1978224" y="2344188"/>
            <a:ext cx="11865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>
                <a:latin typeface="Bahnschrift" panose="020B0502040204020203" pitchFamily="34" charset="0"/>
              </a:rPr>
              <a:t>Back-</a:t>
            </a:r>
            <a:r>
              <a:rPr lang="pt-BR" dirty="0" err="1">
                <a:latin typeface="Bahnschrift" panose="020B0502040204020203" pitchFamily="34" charset="0"/>
              </a:rPr>
              <a:t>End</a:t>
            </a:r>
            <a:endParaRPr lang="pt-BR" dirty="0">
              <a:latin typeface="Bahnschrift" panose="020B0502040204020203" pitchFamily="34" charset="0"/>
            </a:endParaRPr>
          </a:p>
        </p:txBody>
      </p:sp>
      <p:pic>
        <p:nvPicPr>
          <p:cNvPr id="4104" name="Picture 8" descr="Front end - Free computer icons">
            <a:extLst>
              <a:ext uri="{FF2B5EF4-FFF2-40B4-BE49-F238E27FC236}">
                <a16:creationId xmlns:a16="http://schemas.microsoft.com/office/drawing/2014/main" id="{560DC90A-CCA8-6DDB-71AF-5AE0C90D2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476" y="1669862"/>
            <a:ext cx="1214264" cy="121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AF10B37-198D-290E-3470-38FB5A99DC1A}"/>
              </a:ext>
            </a:extLst>
          </p:cNvPr>
          <p:cNvSpPr txBox="1"/>
          <p:nvPr/>
        </p:nvSpPr>
        <p:spPr>
          <a:xfrm>
            <a:off x="7947530" y="2364691"/>
            <a:ext cx="12426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>
                <a:latin typeface="Bahnschrift" panose="020B0502040204020203" pitchFamily="34" charset="0"/>
              </a:rPr>
              <a:t>Front-</a:t>
            </a:r>
            <a:r>
              <a:rPr lang="pt-BR" dirty="0" err="1">
                <a:latin typeface="Bahnschrift" panose="020B0502040204020203" pitchFamily="34" charset="0"/>
              </a:rPr>
              <a:t>End</a:t>
            </a:r>
            <a:endParaRPr lang="pt-BR" dirty="0">
              <a:latin typeface="Bahnschrift" panose="020B0502040204020203" pitchFamily="34" charset="0"/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5EC04269-88EF-DE1B-76F3-73310C216099}"/>
              </a:ext>
            </a:extLst>
          </p:cNvPr>
          <p:cNvCxnSpPr>
            <a:cxnSpLocks/>
          </p:cNvCxnSpPr>
          <p:nvPr/>
        </p:nvCxnSpPr>
        <p:spPr>
          <a:xfrm>
            <a:off x="7320136" y="2060802"/>
            <a:ext cx="0" cy="93610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0DB7EC8-269E-59E0-F734-6C426F527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018" y="5715000"/>
            <a:ext cx="1388512" cy="8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32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Trabalhando com listas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65F7CB-33C7-4575-B3BC-EC276A970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360" y="2249425"/>
            <a:ext cx="11737304" cy="4923991"/>
          </a:xfrm>
        </p:spPr>
        <p:txBody>
          <a:bodyPr>
            <a:normAutofit/>
          </a:bodyPr>
          <a:lstStyle/>
          <a:p>
            <a:r>
              <a:rPr lang="pt-BR" sz="1800" dirty="0"/>
              <a:t>Exemplo:</a:t>
            </a:r>
            <a:endParaRPr lang="pt-BR" sz="1800" u="sng" dirty="0"/>
          </a:p>
          <a:p>
            <a:pPr lvl="1"/>
            <a:endParaRPr lang="pt-BR" sz="18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15EAB45-EAF9-4C5B-8939-8618DAE8F082}"/>
              </a:ext>
            </a:extLst>
          </p:cNvPr>
          <p:cNvSpPr txBox="1"/>
          <p:nvPr/>
        </p:nvSpPr>
        <p:spPr>
          <a:xfrm>
            <a:off x="695400" y="2708920"/>
            <a:ext cx="6094476" cy="2862322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Componente(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lista = 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'Carlos'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'João'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'Maria'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lista.map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(nome)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})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E561E9F-F1C5-4542-B97F-23350F072A08}"/>
              </a:ext>
            </a:extLst>
          </p:cNvPr>
          <p:cNvSpPr txBox="1"/>
          <p:nvPr/>
        </p:nvSpPr>
        <p:spPr>
          <a:xfrm>
            <a:off x="696952" y="2708920"/>
            <a:ext cx="6094476" cy="2862322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Componente(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lista = 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'Carlos'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'João'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'Maria'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lista.map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((nome) =&gt;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})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1D1B938-6DBC-45B0-A2F2-38354285F03F}"/>
              </a:ext>
            </a:extLst>
          </p:cNvPr>
          <p:cNvSpPr txBox="1"/>
          <p:nvPr/>
        </p:nvSpPr>
        <p:spPr>
          <a:xfrm>
            <a:off x="3906122" y="2339588"/>
            <a:ext cx="289213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Aplicando Arrow </a:t>
            </a:r>
            <a:r>
              <a:rPr lang="pt-BR" dirty="0" err="1"/>
              <a:t>Function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326E491-25FB-48E7-A9EF-380495970A86}"/>
              </a:ext>
            </a:extLst>
          </p:cNvPr>
          <p:cNvSpPr txBox="1"/>
          <p:nvPr/>
        </p:nvSpPr>
        <p:spPr>
          <a:xfrm>
            <a:off x="683280" y="2685262"/>
            <a:ext cx="6442396" cy="2308324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Componente(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lista = 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'Carlos'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'João'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'Maria'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lista.map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(nome =&gt; (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4CF914D-C1D3-48E4-9DFC-B0A707476785}"/>
              </a:ext>
            </a:extLst>
          </p:cNvPr>
          <p:cNvSpPr txBox="1"/>
          <p:nvPr/>
        </p:nvSpPr>
        <p:spPr>
          <a:xfrm>
            <a:off x="1982921" y="2315930"/>
            <a:ext cx="49439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Aplicando Arrow </a:t>
            </a:r>
            <a:r>
              <a:rPr lang="pt-BR" dirty="0" err="1"/>
              <a:t>Function</a:t>
            </a:r>
            <a:r>
              <a:rPr lang="pt-BR" dirty="0"/>
              <a:t> que só tem o </a:t>
            </a:r>
            <a:r>
              <a:rPr lang="pt-BR" dirty="0" err="1"/>
              <a:t>return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732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8" grpId="1" animBg="1"/>
      <p:bldP spid="9" grpId="0" animBg="1"/>
      <p:bldP spid="9" grpId="1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Aplicando Lista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65F7CB-33C7-4575-B3BC-EC276A970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360" y="2249425"/>
            <a:ext cx="11737304" cy="4923991"/>
          </a:xfrm>
        </p:spPr>
        <p:txBody>
          <a:bodyPr>
            <a:normAutofit/>
          </a:bodyPr>
          <a:lstStyle/>
          <a:p>
            <a:r>
              <a:rPr lang="pt-BR" sz="1800" dirty="0"/>
              <a:t>Vamos criar agora uma constante de animes contendo um vetor com: id (</a:t>
            </a:r>
            <a:r>
              <a:rPr lang="pt-BR" sz="1800" dirty="0" err="1"/>
              <a:t>number</a:t>
            </a:r>
            <a:r>
              <a:rPr lang="pt-BR" sz="1800" dirty="0"/>
              <a:t>), </a:t>
            </a:r>
            <a:r>
              <a:rPr lang="pt-BR" sz="1800" dirty="0" err="1"/>
              <a:t>url</a:t>
            </a:r>
            <a:r>
              <a:rPr lang="pt-BR" sz="1800" dirty="0"/>
              <a:t> (</a:t>
            </a:r>
            <a:r>
              <a:rPr lang="pt-BR" sz="1800" dirty="0" err="1"/>
              <a:t>string</a:t>
            </a:r>
            <a:r>
              <a:rPr lang="pt-BR" sz="1800" dirty="0"/>
              <a:t>), titulo (</a:t>
            </a:r>
            <a:r>
              <a:rPr lang="pt-BR" sz="1800" dirty="0" err="1"/>
              <a:t>string</a:t>
            </a:r>
            <a:r>
              <a:rPr lang="pt-BR" sz="1800" dirty="0"/>
              <a:t>).</a:t>
            </a:r>
            <a:endParaRPr lang="pt-BR" sz="1800" u="sng" dirty="0"/>
          </a:p>
          <a:p>
            <a:pPr lvl="1"/>
            <a:endParaRPr lang="pt-BR" sz="18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85C2CD1-E399-1DBA-9A78-9AB0B24D5871}"/>
              </a:ext>
            </a:extLst>
          </p:cNvPr>
          <p:cNvSpPr txBox="1"/>
          <p:nvPr/>
        </p:nvSpPr>
        <p:spPr>
          <a:xfrm>
            <a:off x="263352" y="2780928"/>
            <a:ext cx="8352928" cy="1815882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animes: Anime[] = [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{id: </a:t>
            </a:r>
            <a:r>
              <a:rPr lang="pt-B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url: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'https://www.crunchyroll...'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titulo: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'Ranking 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Kings'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{id: </a:t>
            </a:r>
            <a:r>
              <a:rPr lang="pt-B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url: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'https://i0.wp.c...'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titulo: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Bleach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{id: </a:t>
            </a:r>
            <a:r>
              <a:rPr lang="pt-B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url: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'https://jovemnerd...'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titulo: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JoJo`s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Bizarre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Adventure'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{id: </a:t>
            </a:r>
            <a:r>
              <a:rPr lang="pt-B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url: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'https://www.crunchy...'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titulo: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'Spy x Family'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{id: </a:t>
            </a:r>
            <a:r>
              <a:rPr lang="pt-B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url: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'https://www.crunchy...'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titulo: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Chainsaw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Man'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{id: </a:t>
            </a:r>
            <a:r>
              <a:rPr lang="pt-B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url: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'https://www.crunchy...'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titulo: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Kimetsu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no 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Yaiba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97F8399-856B-ABA2-20C3-301D0AC869AF}"/>
              </a:ext>
            </a:extLst>
          </p:cNvPr>
          <p:cNvSpPr txBox="1"/>
          <p:nvPr/>
        </p:nvSpPr>
        <p:spPr>
          <a:xfrm>
            <a:off x="6672064" y="4509120"/>
            <a:ext cx="4536504" cy="2031325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animes.map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(anime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styles.anime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anime.url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anime.titulo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Votar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41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Exibição Condicional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1391056" cy="441993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Caso deseje ocultar um item de ser </a:t>
            </a:r>
            <a:r>
              <a:rPr lang="pt-BR" sz="2000" dirty="0" err="1"/>
              <a:t>renderizado</a:t>
            </a:r>
            <a:r>
              <a:rPr lang="pt-BR" sz="2000" dirty="0"/>
              <a:t>, basta adicionar uma condição antes do componente seguido de um e (&amp;&amp;):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4" name="Retângulo 3"/>
          <p:cNvSpPr/>
          <p:nvPr/>
        </p:nvSpPr>
        <p:spPr>
          <a:xfrm>
            <a:off x="911424" y="3059667"/>
            <a:ext cx="90879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App 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props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AppProps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</a:rPr>
              <a:t>exibir = false;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  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     {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exibir &amp;&amp; 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Será exibido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  &lt;/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696642" y="4586521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Esse segundo trecho só é executado, se a primeira condição (Antes do &amp;&amp;) for verdadeira</a:t>
            </a:r>
          </a:p>
        </p:txBody>
      </p:sp>
      <p:sp>
        <p:nvSpPr>
          <p:cNvPr id="7" name="Retângulo Arredondado 6"/>
          <p:cNvSpPr/>
          <p:nvPr/>
        </p:nvSpPr>
        <p:spPr>
          <a:xfrm>
            <a:off x="3215680" y="4149080"/>
            <a:ext cx="2520280" cy="310312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/>
          <p:cNvCxnSpPr>
            <a:cxnSpLocks/>
          </p:cNvCxnSpPr>
          <p:nvPr/>
        </p:nvCxnSpPr>
        <p:spPr>
          <a:xfrm>
            <a:off x="1919536" y="4509120"/>
            <a:ext cx="936104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38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praticando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1391056" cy="4419936"/>
          </a:xfrm>
        </p:spPr>
        <p:txBody>
          <a:bodyPr>
            <a:normAutofit/>
          </a:bodyPr>
          <a:lstStyle/>
          <a:p>
            <a:pPr algn="just"/>
            <a:r>
              <a:rPr lang="pt-BR" sz="1600" dirty="0"/>
              <a:t>Crie um variável de estado </a:t>
            </a:r>
            <a:r>
              <a:rPr lang="pt-BR" sz="1600" u="sng" dirty="0"/>
              <a:t>anime</a:t>
            </a:r>
            <a:r>
              <a:rPr lang="pt-BR" sz="1600" dirty="0"/>
              <a:t> inicialmente como nulo.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Caso clique no botão votar de um anime, ative a função </a:t>
            </a:r>
            <a:r>
              <a:rPr lang="pt-BR" sz="1600" dirty="0" err="1"/>
              <a:t>onClick</a:t>
            </a:r>
            <a:r>
              <a:rPr lang="pt-BR" sz="1600" dirty="0"/>
              <a:t> passando o anime para a variável </a:t>
            </a:r>
            <a:r>
              <a:rPr lang="pt-BR" sz="1600" u="sng" dirty="0"/>
              <a:t>anime</a:t>
            </a:r>
          </a:p>
          <a:p>
            <a:pPr algn="just"/>
            <a:endParaRPr lang="pt-BR" sz="1600" u="sng" dirty="0"/>
          </a:p>
          <a:p>
            <a:pPr algn="just"/>
            <a:r>
              <a:rPr lang="pt-BR" sz="1600" dirty="0"/>
              <a:t>Caso anime exista, exibe o modal com as perguntas se deseja confirmar o voto.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E18557E-FBA8-DA60-8415-2989FE73A8F8}"/>
              </a:ext>
            </a:extLst>
          </p:cNvPr>
          <p:cNvSpPr txBox="1"/>
          <p:nvPr/>
        </p:nvSpPr>
        <p:spPr>
          <a:xfrm>
            <a:off x="263352" y="3789040"/>
            <a:ext cx="5688632" cy="307777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it-IT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 anime, setAnime ] = useState&lt;null|Anime&gt;(</a:t>
            </a:r>
            <a:r>
              <a:rPr lang="it-IT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it-IT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5E021BD-3F5E-505E-9369-135A74F07E60}"/>
              </a:ext>
            </a:extLst>
          </p:cNvPr>
          <p:cNvSpPr txBox="1"/>
          <p:nvPr/>
        </p:nvSpPr>
        <p:spPr>
          <a:xfrm>
            <a:off x="263352" y="4136441"/>
            <a:ext cx="6048672" cy="1600438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animes.map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(anime 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styles.anime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anime.url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anime.titulo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setAnime</a:t>
            </a:r>
            <a:r>
              <a:rPr lang="pt-B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(anime)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Votar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5568CAF-21AE-3A20-F80C-A6B3F76FE7D6}"/>
              </a:ext>
            </a:extLst>
          </p:cNvPr>
          <p:cNvSpPr txBox="1"/>
          <p:nvPr/>
        </p:nvSpPr>
        <p:spPr>
          <a:xfrm>
            <a:off x="3719736" y="3776260"/>
            <a:ext cx="8306399" cy="2677656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4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anime &amp;&amp;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styles.votar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styles.voto_container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Você votou em: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/&gt;&lt;b&gt;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anime.titulo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&lt;/b&gt;&lt;/h1&gt;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Informe o seu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para confirmar seu voto: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"Digite seu 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styles.voto_erro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Informe um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styles.voto_opc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btn_votar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Votar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btn_cancelar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setAnime</a:t>
            </a:r>
            <a:r>
              <a:rPr lang="pt-B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pt-BR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Cancelar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78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Navegando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2249424"/>
            <a:ext cx="11391056" cy="4419936"/>
          </a:xfrm>
        </p:spPr>
        <p:txBody>
          <a:bodyPr>
            <a:normAutofit/>
          </a:bodyPr>
          <a:lstStyle/>
          <a:p>
            <a:pPr algn="just"/>
            <a:r>
              <a:rPr lang="pt-BR" sz="1600" dirty="0"/>
              <a:t>Como vimos, uma das formas de ir para uma página é informar o caminho do arquivo pela </a:t>
            </a:r>
            <a:r>
              <a:rPr lang="pt-BR" sz="1600" dirty="0" err="1"/>
              <a:t>Url</a:t>
            </a:r>
            <a:r>
              <a:rPr lang="pt-BR" sz="1600" dirty="0"/>
              <a:t>, mas o Next permite fazer isso também no código de duas formas:</a:t>
            </a:r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Com isso, podemos fazer com que quando o usuário confirmar o voto, seja redirecionado para a página de resultado.</a:t>
            </a:r>
          </a:p>
          <a:p>
            <a:pPr algn="just"/>
            <a:endParaRPr lang="pt-BR" sz="16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5067056-D522-CFFF-D42C-98E1194942BE}"/>
              </a:ext>
            </a:extLst>
          </p:cNvPr>
          <p:cNvSpPr txBox="1"/>
          <p:nvPr/>
        </p:nvSpPr>
        <p:spPr>
          <a:xfrm>
            <a:off x="1127448" y="3621741"/>
            <a:ext cx="3048000" cy="1169551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Link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"next/link"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u="sng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"/pagina2"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Clique-me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u="sng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pt-B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740B038-C8B7-E3EB-7891-4440654E9D63}"/>
              </a:ext>
            </a:extLst>
          </p:cNvPr>
          <p:cNvSpPr txBox="1"/>
          <p:nvPr/>
        </p:nvSpPr>
        <p:spPr>
          <a:xfrm>
            <a:off x="479376" y="3274340"/>
            <a:ext cx="4992216" cy="307777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09728" indent="0" algn="just">
              <a:buNone/>
            </a:pPr>
            <a:r>
              <a:rPr lang="pt-BR" sz="1400" dirty="0"/>
              <a:t>Clicando em um item com </a:t>
            </a:r>
            <a:r>
              <a:rPr lang="pt-BR" sz="1400" u="sng" dirty="0"/>
              <a:t>Link (importar de </a:t>
            </a:r>
            <a:r>
              <a:rPr lang="pt-BR" sz="1400" u="sng" dirty="0" err="1"/>
              <a:t>next</a:t>
            </a:r>
            <a:r>
              <a:rPr lang="pt-BR" sz="1400" u="sng" dirty="0"/>
              <a:t>/link)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9B2A12-54FD-103B-F46B-C31A94AD0B58}"/>
              </a:ext>
            </a:extLst>
          </p:cNvPr>
          <p:cNvSpPr txBox="1"/>
          <p:nvPr/>
        </p:nvSpPr>
        <p:spPr>
          <a:xfrm>
            <a:off x="7896200" y="3274339"/>
            <a:ext cx="2304256" cy="307777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09728" indent="0" algn="just">
              <a:buNone/>
            </a:pPr>
            <a:r>
              <a:rPr lang="pt-BR" sz="1400" dirty="0"/>
              <a:t>Via código com o </a:t>
            </a:r>
            <a:r>
              <a:rPr lang="pt-BR" sz="1400" dirty="0" err="1"/>
              <a:t>router</a:t>
            </a:r>
            <a:endParaRPr lang="pt-BR" sz="1400" u="sng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AB2F13B-DE4F-B3D0-33BF-9B51CDE55338}"/>
              </a:ext>
            </a:extLst>
          </p:cNvPr>
          <p:cNvSpPr txBox="1"/>
          <p:nvPr/>
        </p:nvSpPr>
        <p:spPr>
          <a:xfrm>
            <a:off x="6960096" y="3652924"/>
            <a:ext cx="4176464" cy="954107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useRouter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"next/router"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router = useRouter();</a:t>
            </a: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router.push(</a:t>
            </a:r>
            <a:r>
              <a:rPr lang="fr-F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'/pagina2'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3726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Atualizada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9376" y="2249424"/>
            <a:ext cx="9731424" cy="460857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Para baixar o conteúdo da ultima aula, execute:</a:t>
            </a:r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r>
              <a:rPr lang="pt-BR" sz="1900" dirty="0"/>
              <a:t>Ou atualize:</a:t>
            </a:r>
            <a:endParaRPr lang="pt-BR" sz="2000" dirty="0"/>
          </a:p>
          <a:p>
            <a:pPr lvl="1" algn="just"/>
            <a:endParaRPr lang="pt-BR" sz="1800" dirty="0"/>
          </a:p>
        </p:txBody>
      </p:sp>
      <p:sp>
        <p:nvSpPr>
          <p:cNvPr id="5" name="Retângulo 4"/>
          <p:cNvSpPr/>
          <p:nvPr/>
        </p:nvSpPr>
        <p:spPr>
          <a:xfrm>
            <a:off x="1919537" y="2661880"/>
            <a:ext cx="9145015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000" dirty="0" err="1"/>
              <a:t>git</a:t>
            </a:r>
            <a:r>
              <a:rPr lang="pt-BR" sz="2000" dirty="0"/>
              <a:t> clone 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https://github.com/CarlosWGama/nest-next </a:t>
            </a:r>
            <a:r>
              <a:rPr lang="pt-BR" sz="2000" dirty="0"/>
              <a:t>./curso</a:t>
            </a:r>
          </a:p>
          <a:p>
            <a:r>
              <a:rPr lang="pt-BR" sz="2000" dirty="0" err="1"/>
              <a:t>cd</a:t>
            </a:r>
            <a:r>
              <a:rPr lang="pt-BR" sz="2000" dirty="0"/>
              <a:t> curso/</a:t>
            </a:r>
            <a:r>
              <a:rPr lang="pt-BR" sz="2000"/>
              <a:t>frontend</a:t>
            </a:r>
            <a:endParaRPr lang="pt-BR" sz="2000" dirty="0"/>
          </a:p>
          <a:p>
            <a:r>
              <a:rPr lang="pt-BR" sz="2000" dirty="0" err="1"/>
              <a:t>git</a:t>
            </a:r>
            <a:r>
              <a:rPr lang="pt-BR" sz="2000" dirty="0"/>
              <a:t> checkout dia3</a:t>
            </a:r>
          </a:p>
          <a:p>
            <a:r>
              <a:rPr lang="pt-BR" sz="2000" dirty="0" err="1"/>
              <a:t>npm</a:t>
            </a:r>
            <a:r>
              <a:rPr lang="pt-BR" sz="2000" dirty="0"/>
              <a:t> </a:t>
            </a:r>
            <a:r>
              <a:rPr lang="pt-BR" sz="2000" dirty="0" err="1"/>
              <a:t>install</a:t>
            </a:r>
            <a:endParaRPr lang="pt-BR" sz="2000" dirty="0"/>
          </a:p>
          <a:p>
            <a:r>
              <a:rPr lang="pt-BR" sz="2000" dirty="0" err="1"/>
              <a:t>code</a:t>
            </a:r>
            <a:r>
              <a:rPr lang="pt-BR" sz="2000" dirty="0"/>
              <a:t> 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4F6E19A-9FF5-4AFC-A2BD-8D8E205F4123}"/>
              </a:ext>
            </a:extLst>
          </p:cNvPr>
          <p:cNvSpPr/>
          <p:nvPr/>
        </p:nvSpPr>
        <p:spPr>
          <a:xfrm>
            <a:off x="1927783" y="4977121"/>
            <a:ext cx="2938625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BR" sz="2000" dirty="0" err="1"/>
              <a:t>git</a:t>
            </a:r>
            <a:r>
              <a:rPr lang="pt-BR" sz="2000" dirty="0"/>
              <a:t> checkout --force dia3</a:t>
            </a:r>
          </a:p>
          <a:p>
            <a:r>
              <a:rPr lang="pt-BR" sz="2000" dirty="0" err="1"/>
              <a:t>npm</a:t>
            </a:r>
            <a:r>
              <a:rPr lang="pt-BR" sz="2000" dirty="0"/>
              <a:t> </a:t>
            </a:r>
            <a:r>
              <a:rPr lang="pt-BR" sz="2000" dirty="0" err="1"/>
              <a:t>install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97547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 err="1"/>
              <a:t>Ne</a:t>
            </a:r>
            <a:r>
              <a:rPr lang="pt-BR" u="sng" dirty="0" err="1"/>
              <a:t>x</a:t>
            </a:r>
            <a:r>
              <a:rPr lang="pt-BR" dirty="0" err="1"/>
              <a:t>tJS</a:t>
            </a:r>
            <a:r>
              <a:rPr lang="pt-BR" dirty="0"/>
              <a:t> e não </a:t>
            </a:r>
            <a:r>
              <a:rPr lang="pt-BR" dirty="0" err="1"/>
              <a:t>Ne</a:t>
            </a:r>
            <a:r>
              <a:rPr lang="pt-BR" u="sng" dirty="0" err="1"/>
              <a:t>s</a:t>
            </a:r>
            <a:r>
              <a:rPr lang="pt-BR" dirty="0" err="1"/>
              <a:t>tJS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EE92EA-FFE1-303F-4D39-32E96EBB3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2249424"/>
            <a:ext cx="11305256" cy="460857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Como já vamos antes,  o </a:t>
            </a:r>
            <a:r>
              <a:rPr lang="pt-BR" sz="1900" dirty="0" err="1"/>
              <a:t>NextJS</a:t>
            </a:r>
            <a:r>
              <a:rPr lang="pt-BR" sz="1900" dirty="0"/>
              <a:t> é um framework </a:t>
            </a:r>
            <a:r>
              <a:rPr lang="pt-BR" sz="1900" u="sng" dirty="0"/>
              <a:t>Front-</a:t>
            </a:r>
            <a:r>
              <a:rPr lang="pt-BR" sz="1900" u="sng" dirty="0" err="1"/>
              <a:t>End</a:t>
            </a:r>
            <a:r>
              <a:rPr lang="pt-BR" sz="1900" dirty="0"/>
              <a:t>, baseado em </a:t>
            </a:r>
            <a:r>
              <a:rPr lang="pt-BR" sz="1900" u="sng" dirty="0" err="1"/>
              <a:t>ReactJS</a:t>
            </a:r>
            <a:r>
              <a:rPr lang="pt-BR" sz="1900" dirty="0"/>
              <a:t>. Só que com algumas melhorias, como: </a:t>
            </a:r>
          </a:p>
          <a:p>
            <a:pPr lvl="1" algn="just"/>
            <a:r>
              <a:rPr lang="pt-BR" sz="1800" dirty="0"/>
              <a:t>Ter uma navegação própria</a:t>
            </a:r>
          </a:p>
          <a:p>
            <a:pPr lvl="1" algn="just"/>
            <a:r>
              <a:rPr lang="pt-BR" sz="1800" dirty="0"/>
              <a:t>Otimizar imagens e caches</a:t>
            </a:r>
          </a:p>
          <a:p>
            <a:pPr algn="just"/>
            <a:endParaRPr lang="pt-BR" sz="1900" u="sng" dirty="0"/>
          </a:p>
          <a:p>
            <a:pPr algn="just"/>
            <a:r>
              <a:rPr lang="pt-BR" sz="1900" dirty="0"/>
              <a:t>Para criar um novo projeto com </a:t>
            </a:r>
            <a:r>
              <a:rPr lang="pt-BR" sz="1900" dirty="0" err="1"/>
              <a:t>NextJS</a:t>
            </a:r>
            <a:r>
              <a:rPr lang="pt-BR" sz="1900" dirty="0"/>
              <a:t> basta usar o seguinte comando no terminal: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0FC9A39-9E3D-2E19-0F9E-ACDD09CBA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5840" y="4293096"/>
            <a:ext cx="2520280" cy="3385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npx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create-next-app@latest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9464774-EC67-1607-7B53-3B0E59DBF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788" y="5263050"/>
            <a:ext cx="3528392" cy="3385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npx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create-next-app@latest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--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typescript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AE08436-A359-2ABD-1583-4F7CAEBF3BFE}"/>
              </a:ext>
            </a:extLst>
          </p:cNvPr>
          <p:cNvSpPr txBox="1"/>
          <p:nvPr/>
        </p:nvSpPr>
        <p:spPr>
          <a:xfrm>
            <a:off x="3712111" y="4810926"/>
            <a:ext cx="4839786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400" dirty="0" err="1"/>
              <a:t>Oooou</a:t>
            </a:r>
            <a:r>
              <a:rPr lang="pt-BR" sz="1400" dirty="0"/>
              <a:t>, caso queira usar </a:t>
            </a:r>
            <a:r>
              <a:rPr lang="pt-BR" sz="1400" dirty="0" err="1"/>
              <a:t>TypeScript</a:t>
            </a:r>
            <a:r>
              <a:rPr lang="pt-BR" sz="1400" dirty="0"/>
              <a:t> ao invés de </a:t>
            </a:r>
            <a:r>
              <a:rPr lang="pt-BR" sz="1400" dirty="0" err="1"/>
              <a:t>JavaScript</a:t>
            </a:r>
            <a:r>
              <a:rPr lang="pt-BR" sz="1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74167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 err="1"/>
              <a:t>NextJS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EE92EA-FFE1-303F-4D39-32E96EBB3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2249424"/>
            <a:ext cx="11305256" cy="460857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Estrutura</a:t>
            </a:r>
          </a:p>
          <a:p>
            <a:pPr marL="109728" indent="0" algn="just">
              <a:buNone/>
            </a:pPr>
            <a:r>
              <a:rPr lang="pt-BR" sz="1900" dirty="0"/>
              <a:t>principal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FC5C32A-6A39-5858-2B9E-100E23C86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584" y="620688"/>
            <a:ext cx="2134878" cy="5832648"/>
          </a:xfrm>
          <a:prstGeom prst="rect">
            <a:avLst/>
          </a:prstGeom>
        </p:spPr>
      </p:pic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C6E95D3D-55AC-EBC4-3C3C-D08B839C929E}"/>
              </a:ext>
            </a:extLst>
          </p:cNvPr>
          <p:cNvSpPr/>
          <p:nvPr/>
        </p:nvSpPr>
        <p:spPr>
          <a:xfrm>
            <a:off x="2351584" y="1052736"/>
            <a:ext cx="1800200" cy="1296144"/>
          </a:xfrm>
          <a:custGeom>
            <a:avLst/>
            <a:gdLst>
              <a:gd name="connsiteX0" fmla="*/ 0 w 1800200"/>
              <a:gd name="connsiteY0" fmla="*/ 216028 h 1296144"/>
              <a:gd name="connsiteX1" fmla="*/ 216028 w 1800200"/>
              <a:gd name="connsiteY1" fmla="*/ 0 h 1296144"/>
              <a:gd name="connsiteX2" fmla="*/ 699439 w 1800200"/>
              <a:gd name="connsiteY2" fmla="*/ 0 h 1296144"/>
              <a:gd name="connsiteX3" fmla="*/ 1128124 w 1800200"/>
              <a:gd name="connsiteY3" fmla="*/ 0 h 1296144"/>
              <a:gd name="connsiteX4" fmla="*/ 1584172 w 1800200"/>
              <a:gd name="connsiteY4" fmla="*/ 0 h 1296144"/>
              <a:gd name="connsiteX5" fmla="*/ 1800200 w 1800200"/>
              <a:gd name="connsiteY5" fmla="*/ 216028 h 1296144"/>
              <a:gd name="connsiteX6" fmla="*/ 1800200 w 1800200"/>
              <a:gd name="connsiteY6" fmla="*/ 630790 h 1296144"/>
              <a:gd name="connsiteX7" fmla="*/ 1800200 w 1800200"/>
              <a:gd name="connsiteY7" fmla="*/ 1080116 h 1296144"/>
              <a:gd name="connsiteX8" fmla="*/ 1584172 w 1800200"/>
              <a:gd name="connsiteY8" fmla="*/ 1296144 h 1296144"/>
              <a:gd name="connsiteX9" fmla="*/ 1169168 w 1800200"/>
              <a:gd name="connsiteY9" fmla="*/ 1296144 h 1296144"/>
              <a:gd name="connsiteX10" fmla="*/ 685757 w 1800200"/>
              <a:gd name="connsiteY10" fmla="*/ 1296144 h 1296144"/>
              <a:gd name="connsiteX11" fmla="*/ 216028 w 1800200"/>
              <a:gd name="connsiteY11" fmla="*/ 1296144 h 1296144"/>
              <a:gd name="connsiteX12" fmla="*/ 0 w 1800200"/>
              <a:gd name="connsiteY12" fmla="*/ 1080116 h 1296144"/>
              <a:gd name="connsiteX13" fmla="*/ 0 w 1800200"/>
              <a:gd name="connsiteY13" fmla="*/ 648072 h 1296144"/>
              <a:gd name="connsiteX14" fmla="*/ 0 w 1800200"/>
              <a:gd name="connsiteY14" fmla="*/ 216028 h 129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00200" h="1296144" extrusionOk="0">
                <a:moveTo>
                  <a:pt x="0" y="216028"/>
                </a:moveTo>
                <a:cubicBezTo>
                  <a:pt x="30316" y="89493"/>
                  <a:pt x="92568" y="25447"/>
                  <a:pt x="216028" y="0"/>
                </a:cubicBezTo>
                <a:cubicBezTo>
                  <a:pt x="444558" y="-1868"/>
                  <a:pt x="594345" y="25817"/>
                  <a:pt x="699439" y="0"/>
                </a:cubicBezTo>
                <a:cubicBezTo>
                  <a:pt x="804533" y="-25817"/>
                  <a:pt x="1000200" y="27403"/>
                  <a:pt x="1128124" y="0"/>
                </a:cubicBezTo>
                <a:cubicBezTo>
                  <a:pt x="1256049" y="-27403"/>
                  <a:pt x="1461414" y="44246"/>
                  <a:pt x="1584172" y="0"/>
                </a:cubicBezTo>
                <a:cubicBezTo>
                  <a:pt x="1720085" y="8073"/>
                  <a:pt x="1809942" y="113050"/>
                  <a:pt x="1800200" y="216028"/>
                </a:cubicBezTo>
                <a:cubicBezTo>
                  <a:pt x="1846050" y="382107"/>
                  <a:pt x="1771120" y="433874"/>
                  <a:pt x="1800200" y="630790"/>
                </a:cubicBezTo>
                <a:cubicBezTo>
                  <a:pt x="1829280" y="827706"/>
                  <a:pt x="1758973" y="872521"/>
                  <a:pt x="1800200" y="1080116"/>
                </a:cubicBezTo>
                <a:cubicBezTo>
                  <a:pt x="1806767" y="1200253"/>
                  <a:pt x="1701549" y="1262218"/>
                  <a:pt x="1584172" y="1296144"/>
                </a:cubicBezTo>
                <a:cubicBezTo>
                  <a:pt x="1484350" y="1335123"/>
                  <a:pt x="1269874" y="1264820"/>
                  <a:pt x="1169168" y="1296144"/>
                </a:cubicBezTo>
                <a:cubicBezTo>
                  <a:pt x="1068462" y="1327468"/>
                  <a:pt x="872934" y="1284108"/>
                  <a:pt x="685757" y="1296144"/>
                </a:cubicBezTo>
                <a:cubicBezTo>
                  <a:pt x="498580" y="1308180"/>
                  <a:pt x="323659" y="1251194"/>
                  <a:pt x="216028" y="1296144"/>
                </a:cubicBezTo>
                <a:cubicBezTo>
                  <a:pt x="64424" y="1288056"/>
                  <a:pt x="-1319" y="1202919"/>
                  <a:pt x="0" y="1080116"/>
                </a:cubicBezTo>
                <a:cubicBezTo>
                  <a:pt x="-24587" y="939375"/>
                  <a:pt x="19212" y="840798"/>
                  <a:pt x="0" y="648072"/>
                </a:cubicBezTo>
                <a:cubicBezTo>
                  <a:pt x="-19212" y="455346"/>
                  <a:pt x="863" y="361535"/>
                  <a:pt x="0" y="216028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64916288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3AE1BE-E593-5B29-3FFE-ED371A5DB01F}"/>
              </a:ext>
            </a:extLst>
          </p:cNvPr>
          <p:cNvSpPr txBox="1"/>
          <p:nvPr/>
        </p:nvSpPr>
        <p:spPr>
          <a:xfrm>
            <a:off x="5519936" y="764704"/>
            <a:ext cx="5688632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/>
              <a:t>A pasta </a:t>
            </a:r>
            <a:r>
              <a:rPr lang="pt-BR" sz="1600" u="sng" dirty="0" err="1"/>
              <a:t>pages</a:t>
            </a:r>
            <a:r>
              <a:rPr lang="pt-BR" sz="1600" dirty="0"/>
              <a:t>, é onde criamos nossas páginas, que serão acessadas pelo usuário.</a:t>
            </a:r>
          </a:p>
          <a:p>
            <a:endParaRPr lang="pt-BR" sz="1600" dirty="0"/>
          </a:p>
          <a:p>
            <a:r>
              <a:rPr lang="pt-BR" sz="1600" dirty="0"/>
              <a:t>O nome do arquivo é equivalente a página, exemplo:</a:t>
            </a:r>
            <a:br>
              <a:rPr lang="pt-BR" sz="1600" dirty="0"/>
            </a:br>
            <a:r>
              <a:rPr lang="pt-BR" sz="1600" u="sng" dirty="0"/>
              <a:t>/</a:t>
            </a:r>
            <a:r>
              <a:rPr lang="pt-BR" sz="1600" u="sng" dirty="0" err="1"/>
              <a:t>pages</a:t>
            </a:r>
            <a:r>
              <a:rPr lang="pt-BR" sz="1600" u="sng" dirty="0"/>
              <a:t>/</a:t>
            </a:r>
            <a:r>
              <a:rPr lang="pt-BR" sz="1600" b="1" u="sng" dirty="0" err="1"/>
              <a:t>aluno</a:t>
            </a:r>
            <a:r>
              <a:rPr lang="pt-BR" sz="1600" u="sng" dirty="0" err="1"/>
              <a:t>.tsx</a:t>
            </a:r>
            <a:r>
              <a:rPr lang="pt-BR" sz="1600" u="sng" dirty="0"/>
              <a:t> </a:t>
            </a:r>
            <a:r>
              <a:rPr lang="pt-BR" sz="1600" dirty="0"/>
              <a:t>será acessado pela url: /</a:t>
            </a:r>
            <a:r>
              <a:rPr lang="pt-BR" sz="1600" b="1" u="sng" dirty="0"/>
              <a:t>aluno</a:t>
            </a:r>
          </a:p>
        </p:txBody>
      </p:sp>
      <p:cxnSp>
        <p:nvCxnSpPr>
          <p:cNvPr id="14" name="Conector: Angulado 13">
            <a:extLst>
              <a:ext uri="{FF2B5EF4-FFF2-40B4-BE49-F238E27FC236}">
                <a16:creationId xmlns:a16="http://schemas.microsoft.com/office/drawing/2014/main" id="{79802665-1BD2-1EFB-D472-ED50728582FF}"/>
              </a:ext>
            </a:extLst>
          </p:cNvPr>
          <p:cNvCxnSpPr>
            <a:stCxn id="12" idx="1"/>
            <a:endCxn id="11" idx="3"/>
          </p:cNvCxnSpPr>
          <p:nvPr/>
        </p:nvCxnSpPr>
        <p:spPr>
          <a:xfrm rot="10800000" flipV="1">
            <a:off x="4151784" y="1426424"/>
            <a:ext cx="1368152" cy="27438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4862B5DB-2994-3FCC-E6C0-366EC0D55062}"/>
              </a:ext>
            </a:extLst>
          </p:cNvPr>
          <p:cNvSpPr/>
          <p:nvPr/>
        </p:nvSpPr>
        <p:spPr>
          <a:xfrm>
            <a:off x="2351584" y="2353488"/>
            <a:ext cx="1800200" cy="1296144"/>
          </a:xfrm>
          <a:custGeom>
            <a:avLst/>
            <a:gdLst>
              <a:gd name="connsiteX0" fmla="*/ 0 w 1800200"/>
              <a:gd name="connsiteY0" fmla="*/ 216028 h 1296144"/>
              <a:gd name="connsiteX1" fmla="*/ 216028 w 1800200"/>
              <a:gd name="connsiteY1" fmla="*/ 0 h 1296144"/>
              <a:gd name="connsiteX2" fmla="*/ 699439 w 1800200"/>
              <a:gd name="connsiteY2" fmla="*/ 0 h 1296144"/>
              <a:gd name="connsiteX3" fmla="*/ 1128124 w 1800200"/>
              <a:gd name="connsiteY3" fmla="*/ 0 h 1296144"/>
              <a:gd name="connsiteX4" fmla="*/ 1584172 w 1800200"/>
              <a:gd name="connsiteY4" fmla="*/ 0 h 1296144"/>
              <a:gd name="connsiteX5" fmla="*/ 1800200 w 1800200"/>
              <a:gd name="connsiteY5" fmla="*/ 216028 h 1296144"/>
              <a:gd name="connsiteX6" fmla="*/ 1800200 w 1800200"/>
              <a:gd name="connsiteY6" fmla="*/ 630790 h 1296144"/>
              <a:gd name="connsiteX7" fmla="*/ 1800200 w 1800200"/>
              <a:gd name="connsiteY7" fmla="*/ 1080116 h 1296144"/>
              <a:gd name="connsiteX8" fmla="*/ 1584172 w 1800200"/>
              <a:gd name="connsiteY8" fmla="*/ 1296144 h 1296144"/>
              <a:gd name="connsiteX9" fmla="*/ 1169168 w 1800200"/>
              <a:gd name="connsiteY9" fmla="*/ 1296144 h 1296144"/>
              <a:gd name="connsiteX10" fmla="*/ 685757 w 1800200"/>
              <a:gd name="connsiteY10" fmla="*/ 1296144 h 1296144"/>
              <a:gd name="connsiteX11" fmla="*/ 216028 w 1800200"/>
              <a:gd name="connsiteY11" fmla="*/ 1296144 h 1296144"/>
              <a:gd name="connsiteX12" fmla="*/ 0 w 1800200"/>
              <a:gd name="connsiteY12" fmla="*/ 1080116 h 1296144"/>
              <a:gd name="connsiteX13" fmla="*/ 0 w 1800200"/>
              <a:gd name="connsiteY13" fmla="*/ 648072 h 1296144"/>
              <a:gd name="connsiteX14" fmla="*/ 0 w 1800200"/>
              <a:gd name="connsiteY14" fmla="*/ 216028 h 129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00200" h="1296144" extrusionOk="0">
                <a:moveTo>
                  <a:pt x="0" y="216028"/>
                </a:moveTo>
                <a:cubicBezTo>
                  <a:pt x="30316" y="89493"/>
                  <a:pt x="92568" y="25447"/>
                  <a:pt x="216028" y="0"/>
                </a:cubicBezTo>
                <a:cubicBezTo>
                  <a:pt x="444558" y="-1868"/>
                  <a:pt x="594345" y="25817"/>
                  <a:pt x="699439" y="0"/>
                </a:cubicBezTo>
                <a:cubicBezTo>
                  <a:pt x="804533" y="-25817"/>
                  <a:pt x="1000200" y="27403"/>
                  <a:pt x="1128124" y="0"/>
                </a:cubicBezTo>
                <a:cubicBezTo>
                  <a:pt x="1256049" y="-27403"/>
                  <a:pt x="1461414" y="44246"/>
                  <a:pt x="1584172" y="0"/>
                </a:cubicBezTo>
                <a:cubicBezTo>
                  <a:pt x="1720085" y="8073"/>
                  <a:pt x="1809942" y="113050"/>
                  <a:pt x="1800200" y="216028"/>
                </a:cubicBezTo>
                <a:cubicBezTo>
                  <a:pt x="1846050" y="382107"/>
                  <a:pt x="1771120" y="433874"/>
                  <a:pt x="1800200" y="630790"/>
                </a:cubicBezTo>
                <a:cubicBezTo>
                  <a:pt x="1829280" y="827706"/>
                  <a:pt x="1758973" y="872521"/>
                  <a:pt x="1800200" y="1080116"/>
                </a:cubicBezTo>
                <a:cubicBezTo>
                  <a:pt x="1806767" y="1200253"/>
                  <a:pt x="1701549" y="1262218"/>
                  <a:pt x="1584172" y="1296144"/>
                </a:cubicBezTo>
                <a:cubicBezTo>
                  <a:pt x="1484350" y="1335123"/>
                  <a:pt x="1269874" y="1264820"/>
                  <a:pt x="1169168" y="1296144"/>
                </a:cubicBezTo>
                <a:cubicBezTo>
                  <a:pt x="1068462" y="1327468"/>
                  <a:pt x="872934" y="1284108"/>
                  <a:pt x="685757" y="1296144"/>
                </a:cubicBezTo>
                <a:cubicBezTo>
                  <a:pt x="498580" y="1308180"/>
                  <a:pt x="323659" y="1251194"/>
                  <a:pt x="216028" y="1296144"/>
                </a:cubicBezTo>
                <a:cubicBezTo>
                  <a:pt x="64424" y="1288056"/>
                  <a:pt x="-1319" y="1202919"/>
                  <a:pt x="0" y="1080116"/>
                </a:cubicBezTo>
                <a:cubicBezTo>
                  <a:pt x="-24587" y="939375"/>
                  <a:pt x="19212" y="840798"/>
                  <a:pt x="0" y="648072"/>
                </a:cubicBezTo>
                <a:cubicBezTo>
                  <a:pt x="-19212" y="455346"/>
                  <a:pt x="863" y="361535"/>
                  <a:pt x="0" y="216028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64916288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089455A-882A-8A51-57D4-F553132AC53F}"/>
              </a:ext>
            </a:extLst>
          </p:cNvPr>
          <p:cNvSpPr txBox="1"/>
          <p:nvPr/>
        </p:nvSpPr>
        <p:spPr>
          <a:xfrm>
            <a:off x="5519936" y="2209800"/>
            <a:ext cx="5688632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/>
              <a:t>A pasta </a:t>
            </a:r>
            <a:r>
              <a:rPr lang="pt-BR" sz="1600" dirty="0" err="1"/>
              <a:t>public</a:t>
            </a:r>
            <a:r>
              <a:rPr lang="pt-BR" sz="1600" dirty="0"/>
              <a:t> podemos por arquivos que podem ser acessados pelo usuário como imagens, áudios, vídeos, </a:t>
            </a:r>
            <a:r>
              <a:rPr lang="pt-BR" sz="1600" dirty="0" err="1"/>
              <a:t>pdfs</a:t>
            </a:r>
            <a:r>
              <a:rPr lang="pt-BR" sz="1600" dirty="0"/>
              <a:t>...</a:t>
            </a:r>
            <a:endParaRPr lang="pt-BR" sz="1600" b="1" u="sng" dirty="0"/>
          </a:p>
        </p:txBody>
      </p: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7BCD5C06-0120-C870-C90F-B8C5D4A51474}"/>
              </a:ext>
            </a:extLst>
          </p:cNvPr>
          <p:cNvCxnSpPr>
            <a:stCxn id="16" idx="1"/>
            <a:endCxn id="15" idx="3"/>
          </p:cNvCxnSpPr>
          <p:nvPr/>
        </p:nvCxnSpPr>
        <p:spPr>
          <a:xfrm rot="10800000" flipV="1">
            <a:off x="4151784" y="2502188"/>
            <a:ext cx="1368152" cy="499372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50FE9806-029C-5C96-1FDD-4D2CEB901F2C}"/>
              </a:ext>
            </a:extLst>
          </p:cNvPr>
          <p:cNvSpPr/>
          <p:nvPr/>
        </p:nvSpPr>
        <p:spPr>
          <a:xfrm>
            <a:off x="2423592" y="3613937"/>
            <a:ext cx="1800200" cy="823175"/>
          </a:xfrm>
          <a:custGeom>
            <a:avLst/>
            <a:gdLst>
              <a:gd name="connsiteX0" fmla="*/ 0 w 1800200"/>
              <a:gd name="connsiteY0" fmla="*/ 137199 h 823175"/>
              <a:gd name="connsiteX1" fmla="*/ 137199 w 1800200"/>
              <a:gd name="connsiteY1" fmla="*/ 0 h 823175"/>
              <a:gd name="connsiteX2" fmla="*/ 676316 w 1800200"/>
              <a:gd name="connsiteY2" fmla="*/ 0 h 823175"/>
              <a:gd name="connsiteX3" fmla="*/ 1154400 w 1800200"/>
              <a:gd name="connsiteY3" fmla="*/ 0 h 823175"/>
              <a:gd name="connsiteX4" fmla="*/ 1663001 w 1800200"/>
              <a:gd name="connsiteY4" fmla="*/ 0 h 823175"/>
              <a:gd name="connsiteX5" fmla="*/ 1800200 w 1800200"/>
              <a:gd name="connsiteY5" fmla="*/ 137199 h 823175"/>
              <a:gd name="connsiteX6" fmla="*/ 1800200 w 1800200"/>
              <a:gd name="connsiteY6" fmla="*/ 685976 h 823175"/>
              <a:gd name="connsiteX7" fmla="*/ 1663001 w 1800200"/>
              <a:gd name="connsiteY7" fmla="*/ 823175 h 823175"/>
              <a:gd name="connsiteX8" fmla="*/ 1169658 w 1800200"/>
              <a:gd name="connsiteY8" fmla="*/ 823175 h 823175"/>
              <a:gd name="connsiteX9" fmla="*/ 661058 w 1800200"/>
              <a:gd name="connsiteY9" fmla="*/ 823175 h 823175"/>
              <a:gd name="connsiteX10" fmla="*/ 137199 w 1800200"/>
              <a:gd name="connsiteY10" fmla="*/ 823175 h 823175"/>
              <a:gd name="connsiteX11" fmla="*/ 0 w 1800200"/>
              <a:gd name="connsiteY11" fmla="*/ 685976 h 823175"/>
              <a:gd name="connsiteX12" fmla="*/ 0 w 1800200"/>
              <a:gd name="connsiteY12" fmla="*/ 137199 h 823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00200" h="823175" extrusionOk="0">
                <a:moveTo>
                  <a:pt x="0" y="137199"/>
                </a:moveTo>
                <a:cubicBezTo>
                  <a:pt x="8860" y="59314"/>
                  <a:pt x="59250" y="13342"/>
                  <a:pt x="137199" y="0"/>
                </a:cubicBezTo>
                <a:cubicBezTo>
                  <a:pt x="353837" y="-7331"/>
                  <a:pt x="494479" y="58901"/>
                  <a:pt x="676316" y="0"/>
                </a:cubicBezTo>
                <a:cubicBezTo>
                  <a:pt x="858153" y="-58901"/>
                  <a:pt x="1052118" y="40790"/>
                  <a:pt x="1154400" y="0"/>
                </a:cubicBezTo>
                <a:cubicBezTo>
                  <a:pt x="1256682" y="-40790"/>
                  <a:pt x="1525963" y="47381"/>
                  <a:pt x="1663001" y="0"/>
                </a:cubicBezTo>
                <a:cubicBezTo>
                  <a:pt x="1756651" y="8692"/>
                  <a:pt x="1802980" y="66086"/>
                  <a:pt x="1800200" y="137199"/>
                </a:cubicBezTo>
                <a:cubicBezTo>
                  <a:pt x="1845238" y="321582"/>
                  <a:pt x="1797537" y="513761"/>
                  <a:pt x="1800200" y="685976"/>
                </a:cubicBezTo>
                <a:cubicBezTo>
                  <a:pt x="1809667" y="759414"/>
                  <a:pt x="1738435" y="832330"/>
                  <a:pt x="1663001" y="823175"/>
                </a:cubicBezTo>
                <a:cubicBezTo>
                  <a:pt x="1534010" y="859622"/>
                  <a:pt x="1385100" y="811370"/>
                  <a:pt x="1169658" y="823175"/>
                </a:cubicBezTo>
                <a:cubicBezTo>
                  <a:pt x="954216" y="834980"/>
                  <a:pt x="889969" y="794260"/>
                  <a:pt x="661058" y="823175"/>
                </a:cubicBezTo>
                <a:cubicBezTo>
                  <a:pt x="432147" y="852090"/>
                  <a:pt x="272570" y="766227"/>
                  <a:pt x="137199" y="823175"/>
                </a:cubicBezTo>
                <a:cubicBezTo>
                  <a:pt x="70909" y="822478"/>
                  <a:pt x="12548" y="759364"/>
                  <a:pt x="0" y="685976"/>
                </a:cubicBezTo>
                <a:cubicBezTo>
                  <a:pt x="-34404" y="474517"/>
                  <a:pt x="6486" y="282080"/>
                  <a:pt x="0" y="137199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64916288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0FCB20C-D12B-CF7F-DBF2-727B534CA0B9}"/>
              </a:ext>
            </a:extLst>
          </p:cNvPr>
          <p:cNvSpPr txBox="1"/>
          <p:nvPr/>
        </p:nvSpPr>
        <p:spPr>
          <a:xfrm>
            <a:off x="5591944" y="3470249"/>
            <a:ext cx="5688632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/>
              <a:t>Pasta que criamos nossos arquivos </a:t>
            </a:r>
            <a:r>
              <a:rPr lang="pt-BR" sz="1600" dirty="0" err="1"/>
              <a:t>css</a:t>
            </a:r>
            <a:r>
              <a:rPr lang="pt-BR" sz="1600" dirty="0"/>
              <a:t>, que precisam ter a extensão module.css, para serem acessadas pelo nossos arquivos JSX/TSX</a:t>
            </a:r>
          </a:p>
          <a:p>
            <a:endParaRPr lang="pt-BR" sz="1600" b="1" u="sng" dirty="0"/>
          </a:p>
          <a:p>
            <a:r>
              <a:rPr lang="pt-BR" sz="1600" dirty="0"/>
              <a:t>O arquivo </a:t>
            </a:r>
            <a:r>
              <a:rPr lang="pt-BR" sz="1600" u="sng" dirty="0"/>
              <a:t>globals.css</a:t>
            </a:r>
            <a:r>
              <a:rPr lang="pt-BR" sz="1600" dirty="0"/>
              <a:t> aplica um estilo </a:t>
            </a:r>
            <a:r>
              <a:rPr lang="pt-BR" sz="1600" dirty="0" err="1"/>
              <a:t>css</a:t>
            </a:r>
            <a:r>
              <a:rPr lang="pt-BR" sz="1600" dirty="0"/>
              <a:t> em todas as páginas.</a:t>
            </a:r>
          </a:p>
          <a:p>
            <a:endParaRPr lang="pt-BR" sz="1600" dirty="0"/>
          </a:p>
          <a:p>
            <a:r>
              <a:rPr lang="pt-BR" sz="1600" dirty="0"/>
              <a:t>Os demais são usados de acordo com a página que são importados.</a:t>
            </a:r>
          </a:p>
        </p:txBody>
      </p:sp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B2C33607-94E9-CD9F-3CB2-DFEBB75E8010}"/>
              </a:ext>
            </a:extLst>
          </p:cNvPr>
          <p:cNvCxnSpPr>
            <a:stCxn id="20" idx="1"/>
            <a:endCxn id="19" idx="3"/>
          </p:cNvCxnSpPr>
          <p:nvPr/>
        </p:nvCxnSpPr>
        <p:spPr>
          <a:xfrm rot="10800000">
            <a:off x="4223792" y="4025525"/>
            <a:ext cx="1368152" cy="598886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3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  <p:bldP spid="16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Criando primeira página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EE92EA-FFE1-303F-4D39-32E96EBB3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2249424"/>
            <a:ext cx="11305256" cy="460857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Para criar uma página, basta criar um arquivo com a extensão </a:t>
            </a:r>
            <a:r>
              <a:rPr lang="pt-BR" sz="1900" dirty="0" err="1"/>
              <a:t>jsx</a:t>
            </a:r>
            <a:r>
              <a:rPr lang="pt-BR" sz="1900" dirty="0"/>
              <a:t> (</a:t>
            </a:r>
            <a:r>
              <a:rPr lang="pt-BR" sz="1900" dirty="0" err="1"/>
              <a:t>JavaScript</a:t>
            </a:r>
            <a:r>
              <a:rPr lang="pt-BR" sz="1900" dirty="0"/>
              <a:t>) ou </a:t>
            </a:r>
            <a:r>
              <a:rPr lang="pt-BR" sz="1900" dirty="0" err="1"/>
              <a:t>tsx</a:t>
            </a:r>
            <a:r>
              <a:rPr lang="pt-BR" sz="1900" dirty="0"/>
              <a:t> (</a:t>
            </a:r>
            <a:r>
              <a:rPr lang="pt-BR" sz="1900" dirty="0" err="1"/>
              <a:t>TypeScript</a:t>
            </a:r>
            <a:r>
              <a:rPr lang="pt-BR" sz="1900" dirty="0"/>
              <a:t>) na pasta </a:t>
            </a:r>
            <a:r>
              <a:rPr lang="pt-BR" sz="1900" dirty="0" err="1"/>
              <a:t>pages</a:t>
            </a:r>
            <a:r>
              <a:rPr lang="pt-BR" sz="1900" dirty="0"/>
              <a:t>, por exemplo </a:t>
            </a:r>
            <a:r>
              <a:rPr lang="pt-BR" sz="1900" u="sng" dirty="0" err="1"/>
              <a:t>teste.tsx</a:t>
            </a:r>
            <a:r>
              <a:rPr lang="pt-BR" sz="1900" u="sng" dirty="0"/>
              <a:t>.</a:t>
            </a:r>
          </a:p>
          <a:p>
            <a:pPr algn="just"/>
            <a:endParaRPr lang="pt-BR" sz="1900" u="sng" dirty="0"/>
          </a:p>
          <a:p>
            <a:pPr algn="just"/>
            <a:r>
              <a:rPr lang="pt-BR" sz="1900" dirty="0"/>
              <a:t>Esse arquivo precisa ter uma </a:t>
            </a:r>
            <a:r>
              <a:rPr lang="pt-BR" sz="1900" u="sng" dirty="0"/>
              <a:t>função</a:t>
            </a:r>
            <a:r>
              <a:rPr lang="pt-BR" sz="1900" dirty="0"/>
              <a:t> como </a:t>
            </a:r>
            <a:r>
              <a:rPr lang="pt-BR" sz="1900" u="sng" dirty="0"/>
              <a:t>default</a:t>
            </a:r>
            <a:r>
              <a:rPr lang="pt-BR" sz="1900" dirty="0"/>
              <a:t> que retorna uma conteúdo </a:t>
            </a:r>
            <a:r>
              <a:rPr lang="pt-BR" sz="1900" dirty="0" err="1"/>
              <a:t>html</a:t>
            </a:r>
            <a:endParaRPr lang="pt-BR" sz="19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EBB2A51-2D61-EA87-6943-F6AA9F729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544" y="3573016"/>
            <a:ext cx="6941066" cy="308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085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Criando primeira página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EE92EA-FFE1-303F-4D39-32E96EBB3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2249424"/>
            <a:ext cx="11305256" cy="460857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Para rodar o nosso projeto, basta executar o comando: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ADCE8FF-BE99-FC3C-991A-A610CD601F95}"/>
              </a:ext>
            </a:extLst>
          </p:cNvPr>
          <p:cNvSpPr txBox="1"/>
          <p:nvPr/>
        </p:nvSpPr>
        <p:spPr>
          <a:xfrm>
            <a:off x="1528376" y="2846421"/>
            <a:ext cx="10945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err="1">
                <a:latin typeface="Menlo"/>
              </a:rPr>
              <a:t>npm</a:t>
            </a:r>
            <a:r>
              <a:rPr lang="pt-BR" dirty="0">
                <a:latin typeface="Menlo"/>
              </a:rPr>
              <a:t> start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1DFEB09-8432-6F80-EAFE-9DBEAA22D112}"/>
              </a:ext>
            </a:extLst>
          </p:cNvPr>
          <p:cNvSpPr txBox="1"/>
          <p:nvPr/>
        </p:nvSpPr>
        <p:spPr>
          <a:xfrm>
            <a:off x="1530917" y="3628084"/>
            <a:ext cx="13825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err="1">
                <a:latin typeface="Menlo"/>
              </a:rPr>
              <a:t>npm</a:t>
            </a:r>
            <a:r>
              <a:rPr lang="pt-BR" dirty="0">
                <a:latin typeface="Menlo"/>
              </a:rPr>
              <a:t> </a:t>
            </a:r>
            <a:r>
              <a:rPr lang="pt-BR" dirty="0" err="1">
                <a:latin typeface="Menlo"/>
              </a:rPr>
              <a:t>run</a:t>
            </a:r>
            <a:r>
              <a:rPr lang="pt-BR" dirty="0">
                <a:latin typeface="Menlo"/>
              </a:rPr>
              <a:t> </a:t>
            </a:r>
            <a:r>
              <a:rPr lang="pt-BR" dirty="0" err="1">
                <a:latin typeface="Menlo"/>
              </a:rPr>
              <a:t>dev</a:t>
            </a:r>
            <a:endParaRPr lang="pt-BR" dirty="0">
              <a:latin typeface="Menlo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6B6DD1E-F2A6-59E7-A15A-A267A63C375A}"/>
              </a:ext>
            </a:extLst>
          </p:cNvPr>
          <p:cNvSpPr txBox="1"/>
          <p:nvPr/>
        </p:nvSpPr>
        <p:spPr>
          <a:xfrm>
            <a:off x="2770648" y="2877199"/>
            <a:ext cx="7896714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dirty="0"/>
              <a:t>Usar esse comando em </a:t>
            </a:r>
            <a:r>
              <a:rPr lang="pt-BR" sz="1600" u="sng" dirty="0"/>
              <a:t>produção</a:t>
            </a:r>
            <a:r>
              <a:rPr lang="pt-BR" sz="1600" dirty="0"/>
              <a:t>, pois ele usa as regras de cache, que veremos depois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57F8238-AD31-6A2A-A877-9522B16D0FFF}"/>
              </a:ext>
            </a:extLst>
          </p:cNvPr>
          <p:cNvSpPr txBox="1"/>
          <p:nvPr/>
        </p:nvSpPr>
        <p:spPr>
          <a:xfrm>
            <a:off x="2913475" y="3644826"/>
            <a:ext cx="7575013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/>
              <a:t>Usar em </a:t>
            </a:r>
            <a:r>
              <a:rPr lang="pt-BR" sz="1600" u="sng" dirty="0"/>
              <a:t>desenvolvimento</a:t>
            </a:r>
            <a:r>
              <a:rPr lang="pt-BR" sz="1600" dirty="0"/>
              <a:t>, para não ficarmos com a tela travada com caches durante as mudanças do código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E0453A3F-8CDE-8983-F72D-416819C10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760" y="4719336"/>
            <a:ext cx="3774176" cy="1606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705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Básico de Next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EE92EA-FFE1-303F-4D39-32E96EBB3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2249424"/>
            <a:ext cx="11305256" cy="460857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Para manipular nossa página precisamos entender o que é:</a:t>
            </a:r>
          </a:p>
          <a:p>
            <a:pPr lvl="1" algn="just"/>
            <a:r>
              <a:rPr lang="pt-BR" sz="1800" dirty="0"/>
              <a:t>Componente </a:t>
            </a:r>
          </a:p>
          <a:p>
            <a:pPr lvl="1" algn="just"/>
            <a:endParaRPr lang="pt-BR" sz="1800" dirty="0"/>
          </a:p>
          <a:p>
            <a:pPr lvl="1" algn="just"/>
            <a:r>
              <a:rPr lang="pt-BR" sz="1800" dirty="0" err="1"/>
              <a:t>props</a:t>
            </a:r>
            <a:r>
              <a:rPr lang="pt-BR" sz="1800" dirty="0"/>
              <a:t> </a:t>
            </a:r>
          </a:p>
          <a:p>
            <a:pPr lvl="1" algn="just"/>
            <a:endParaRPr lang="pt-BR" sz="1800" dirty="0"/>
          </a:p>
          <a:p>
            <a:pPr lvl="1" algn="just"/>
            <a:r>
              <a:rPr lang="pt-BR" sz="1800" dirty="0" err="1"/>
              <a:t>states</a:t>
            </a:r>
            <a:r>
              <a:rPr lang="pt-B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9779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Básico de Next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EE92EA-FFE1-303F-4D39-32E96EBB3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2249424"/>
            <a:ext cx="11305256" cy="460857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Cada função, além de ser uma página, também pode ser uma </a:t>
            </a:r>
            <a:r>
              <a:rPr lang="pt-BR" sz="1900" dirty="0" err="1"/>
              <a:t>tag</a:t>
            </a:r>
            <a:r>
              <a:rPr lang="pt-BR" sz="1900" dirty="0"/>
              <a:t> da nossa página: </a:t>
            </a:r>
            <a:endParaRPr lang="pt-BR" sz="18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FA64874-4390-5AFD-048E-E4002788243F}"/>
              </a:ext>
            </a:extLst>
          </p:cNvPr>
          <p:cNvSpPr txBox="1"/>
          <p:nvPr/>
        </p:nvSpPr>
        <p:spPr>
          <a:xfrm>
            <a:off x="191344" y="3429000"/>
            <a:ext cx="4406969" cy="2308324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Anime()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"http://...."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Bleach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65899D2-9D4D-62A8-D3BB-F08B33F580A2}"/>
              </a:ext>
            </a:extLst>
          </p:cNvPr>
          <p:cNvSpPr txBox="1"/>
          <p:nvPr/>
        </p:nvSpPr>
        <p:spPr>
          <a:xfrm>
            <a:off x="5210962" y="3068960"/>
            <a:ext cx="6096000" cy="2862322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Anime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"../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components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/anime"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Teste()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Olá mundo!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&lt;Anime/&gt;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9AF8D32D-8E34-A1A6-CA67-5C658C6A49E8}"/>
              </a:ext>
            </a:extLst>
          </p:cNvPr>
          <p:cNvSpPr/>
          <p:nvPr/>
        </p:nvSpPr>
        <p:spPr>
          <a:xfrm>
            <a:off x="6744072" y="4725144"/>
            <a:ext cx="1224136" cy="360040"/>
          </a:xfrm>
          <a:custGeom>
            <a:avLst/>
            <a:gdLst>
              <a:gd name="connsiteX0" fmla="*/ 0 w 1224136"/>
              <a:gd name="connsiteY0" fmla="*/ 60008 h 360040"/>
              <a:gd name="connsiteX1" fmla="*/ 60008 w 1224136"/>
              <a:gd name="connsiteY1" fmla="*/ 0 h 360040"/>
              <a:gd name="connsiteX2" fmla="*/ 634150 w 1224136"/>
              <a:gd name="connsiteY2" fmla="*/ 0 h 360040"/>
              <a:gd name="connsiteX3" fmla="*/ 1164128 w 1224136"/>
              <a:gd name="connsiteY3" fmla="*/ 0 h 360040"/>
              <a:gd name="connsiteX4" fmla="*/ 1224136 w 1224136"/>
              <a:gd name="connsiteY4" fmla="*/ 60008 h 360040"/>
              <a:gd name="connsiteX5" fmla="*/ 1224136 w 1224136"/>
              <a:gd name="connsiteY5" fmla="*/ 300032 h 360040"/>
              <a:gd name="connsiteX6" fmla="*/ 1164128 w 1224136"/>
              <a:gd name="connsiteY6" fmla="*/ 360040 h 360040"/>
              <a:gd name="connsiteX7" fmla="*/ 634150 w 1224136"/>
              <a:gd name="connsiteY7" fmla="*/ 360040 h 360040"/>
              <a:gd name="connsiteX8" fmla="*/ 60008 w 1224136"/>
              <a:gd name="connsiteY8" fmla="*/ 360040 h 360040"/>
              <a:gd name="connsiteX9" fmla="*/ 0 w 1224136"/>
              <a:gd name="connsiteY9" fmla="*/ 300032 h 360040"/>
              <a:gd name="connsiteX10" fmla="*/ 0 w 1224136"/>
              <a:gd name="connsiteY10" fmla="*/ 60008 h 36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4136" h="360040" extrusionOk="0">
                <a:moveTo>
                  <a:pt x="0" y="60008"/>
                </a:moveTo>
                <a:cubicBezTo>
                  <a:pt x="3473" y="26038"/>
                  <a:pt x="25446" y="8704"/>
                  <a:pt x="60008" y="0"/>
                </a:cubicBezTo>
                <a:cubicBezTo>
                  <a:pt x="211173" y="-23118"/>
                  <a:pt x="490404" y="51280"/>
                  <a:pt x="634150" y="0"/>
                </a:cubicBezTo>
                <a:cubicBezTo>
                  <a:pt x="777896" y="-51280"/>
                  <a:pt x="1027950" y="54434"/>
                  <a:pt x="1164128" y="0"/>
                </a:cubicBezTo>
                <a:cubicBezTo>
                  <a:pt x="1196217" y="-3381"/>
                  <a:pt x="1221506" y="23465"/>
                  <a:pt x="1224136" y="60008"/>
                </a:cubicBezTo>
                <a:cubicBezTo>
                  <a:pt x="1249937" y="144438"/>
                  <a:pt x="1200166" y="250929"/>
                  <a:pt x="1224136" y="300032"/>
                </a:cubicBezTo>
                <a:cubicBezTo>
                  <a:pt x="1221376" y="337750"/>
                  <a:pt x="1194318" y="357323"/>
                  <a:pt x="1164128" y="360040"/>
                </a:cubicBezTo>
                <a:cubicBezTo>
                  <a:pt x="1004504" y="365575"/>
                  <a:pt x="789767" y="346788"/>
                  <a:pt x="634150" y="360040"/>
                </a:cubicBezTo>
                <a:cubicBezTo>
                  <a:pt x="478533" y="373292"/>
                  <a:pt x="342963" y="323255"/>
                  <a:pt x="60008" y="360040"/>
                </a:cubicBezTo>
                <a:cubicBezTo>
                  <a:pt x="23152" y="357126"/>
                  <a:pt x="-804" y="324909"/>
                  <a:pt x="0" y="300032"/>
                </a:cubicBezTo>
                <a:cubicBezTo>
                  <a:pt x="-28754" y="251623"/>
                  <a:pt x="13263" y="125371"/>
                  <a:pt x="0" y="60008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64916288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C0EA4AC6-13B8-990C-2EAA-C3B4E685D75F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598313" y="4583162"/>
            <a:ext cx="2145759" cy="36004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180C369-0C64-5086-D55E-44275AAE4849}"/>
              </a:ext>
            </a:extLst>
          </p:cNvPr>
          <p:cNvSpPr txBox="1"/>
          <p:nvPr/>
        </p:nvSpPr>
        <p:spPr>
          <a:xfrm>
            <a:off x="5210962" y="821168"/>
            <a:ext cx="568863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Quando criar um componente, recomendo </a:t>
            </a:r>
            <a:r>
              <a:rPr lang="pt-BR" u="sng" dirty="0"/>
              <a:t>não criar na página </a:t>
            </a:r>
            <a:r>
              <a:rPr lang="pt-BR" u="sng" dirty="0" err="1"/>
              <a:t>pages</a:t>
            </a:r>
            <a:r>
              <a:rPr lang="pt-BR" dirty="0"/>
              <a:t>, e sim em uma outra como componentes, para que o usuário não possa acessá-lo diretamente.</a:t>
            </a:r>
          </a:p>
        </p:txBody>
      </p:sp>
    </p:spTree>
    <p:extLst>
      <p:ext uri="{BB962C8B-B14F-4D97-AF65-F5344CB8AC3E}">
        <p14:creationId xmlns:p14="http://schemas.microsoft.com/office/powerpoint/2010/main" val="192708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Básico de Next - 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65F7CB-33C7-4575-B3BC-EC276A970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360" y="2249425"/>
            <a:ext cx="11737304" cy="4923991"/>
          </a:xfrm>
        </p:spPr>
        <p:txBody>
          <a:bodyPr>
            <a:normAutofit/>
          </a:bodyPr>
          <a:lstStyle/>
          <a:p>
            <a:r>
              <a:rPr lang="pt-BR" sz="1800" dirty="0"/>
              <a:t>No Next assim como no </a:t>
            </a:r>
            <a:r>
              <a:rPr lang="pt-BR" sz="1800" dirty="0" err="1"/>
              <a:t>React</a:t>
            </a:r>
            <a:r>
              <a:rPr lang="pt-BR" sz="1800" dirty="0"/>
              <a:t> é possível ter variáveis aplicadas no código usando a seguinte sintaxe:</a:t>
            </a:r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pPr marL="109728" indent="0">
              <a:buNone/>
            </a:pPr>
            <a:endParaRPr lang="pt-BR" sz="1800" dirty="0"/>
          </a:p>
          <a:p>
            <a:r>
              <a:rPr lang="pt-BR" sz="1800" dirty="0"/>
              <a:t>Assim como é possível passar uma variável como atributo:</a:t>
            </a:r>
          </a:p>
          <a:p>
            <a:endParaRPr lang="pt-BR" sz="1800" dirty="0"/>
          </a:p>
          <a:p>
            <a:endParaRPr lang="pt-BR" sz="1800" u="sng" dirty="0"/>
          </a:p>
          <a:p>
            <a:pPr lvl="1"/>
            <a:endParaRPr lang="pt-BR" sz="18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E1F36A9-AF82-48F6-BF15-0901A13E75B3}"/>
              </a:ext>
            </a:extLst>
          </p:cNvPr>
          <p:cNvSpPr txBox="1"/>
          <p:nvPr/>
        </p:nvSpPr>
        <p:spPr>
          <a:xfrm>
            <a:off x="3719736" y="2708920"/>
            <a:ext cx="3600400" cy="923330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variavel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"Carlos"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variavel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15DA538-F225-4D07-BB82-C70B8F3C8DA9}"/>
              </a:ext>
            </a:extLst>
          </p:cNvPr>
          <p:cNvSpPr txBox="1"/>
          <p:nvPr/>
        </p:nvSpPr>
        <p:spPr>
          <a:xfrm>
            <a:off x="2495600" y="4202503"/>
            <a:ext cx="6768752" cy="1200329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default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ComponenteX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link =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'http://lorempixel.com.br/200/100'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01506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>
        <a:noFill/>
        <a:ln w="57150">
          <a:solidFill>
            <a:schemeClr val="tx1">
              <a:lumMod val="95000"/>
              <a:lumOff val="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/>
      <a:bodyPr wrap="none" rtlCol="0">
        <a:spAutoFit/>
      </a:bodyPr>
      <a:lstStyle>
        <a:defPPr>
          <a:defRPr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3590</TotalTime>
  <Words>2369</Words>
  <Application>Microsoft Office PowerPoint</Application>
  <PresentationFormat>Widescreen</PresentationFormat>
  <Paragraphs>377</Paragraphs>
  <Slides>25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4" baseType="lpstr">
      <vt:lpstr>Arial</vt:lpstr>
      <vt:lpstr>Bahnschrift</vt:lpstr>
      <vt:lpstr>Calibri</vt:lpstr>
      <vt:lpstr>Consolas</vt:lpstr>
      <vt:lpstr>Georgia</vt:lpstr>
      <vt:lpstr>Menlo</vt:lpstr>
      <vt:lpstr>Trebuchet MS</vt:lpstr>
      <vt:lpstr>Wingdings 2</vt:lpstr>
      <vt:lpstr>Urbano</vt:lpstr>
      <vt:lpstr>Aula Férias Dia 2 – NextJS</vt:lpstr>
      <vt:lpstr>O que teremos hoje?</vt:lpstr>
      <vt:lpstr>NextJS e não NestJS</vt:lpstr>
      <vt:lpstr>NextJS</vt:lpstr>
      <vt:lpstr>Criando primeira página</vt:lpstr>
      <vt:lpstr>Criando primeira página</vt:lpstr>
      <vt:lpstr>Básico de Next</vt:lpstr>
      <vt:lpstr>Básico de Next</vt:lpstr>
      <vt:lpstr>Básico de Next - Variáveis</vt:lpstr>
      <vt:lpstr>Básico de Next - Props </vt:lpstr>
      <vt:lpstr>Básico de Next - Props</vt:lpstr>
      <vt:lpstr>Básico de Next - Props</vt:lpstr>
      <vt:lpstr>Básico de Next - State</vt:lpstr>
      <vt:lpstr>Básico de Next - State</vt:lpstr>
      <vt:lpstr>Básico de Next - State</vt:lpstr>
      <vt:lpstr>Básico de Next – URL Dinâmica</vt:lpstr>
      <vt:lpstr>Montando telas</vt:lpstr>
      <vt:lpstr>Trabalhando com listas</vt:lpstr>
      <vt:lpstr>Trabalhando com listas</vt:lpstr>
      <vt:lpstr>Trabalhando com listas</vt:lpstr>
      <vt:lpstr>Aplicando Lista</vt:lpstr>
      <vt:lpstr>Exibição Condicional</vt:lpstr>
      <vt:lpstr>praticando</vt:lpstr>
      <vt:lpstr>Navegando</vt:lpstr>
      <vt:lpstr>Aula Atualizada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Padrões de Projeto Padrões Criacionais(Revisão)</dc:title>
  <dc:creator>Carlos W. Gama</dc:creator>
  <cp:lastModifiedBy>Carlos W. Gama</cp:lastModifiedBy>
  <cp:revision>316</cp:revision>
  <dcterms:created xsi:type="dcterms:W3CDTF">2017-03-10T13:05:03Z</dcterms:created>
  <dcterms:modified xsi:type="dcterms:W3CDTF">2023-01-12T20:49:52Z</dcterms:modified>
</cp:coreProperties>
</file>