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sldIdLst>
    <p:sldId id="256" r:id="rId2"/>
    <p:sldId id="265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5" r:id="rId19"/>
    <p:sldId id="303" r:id="rId20"/>
    <p:sldId id="304" r:id="rId21"/>
    <p:sldId id="415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400"/>
    <a:srgbClr val="0033CC"/>
    <a:srgbClr val="F7D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938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D3656-EA78-4A3D-A35D-27369261C465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D2DF0-261E-4212-A461-A34F87BB6E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21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tângulo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tângulo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tângulo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tângulo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tângulo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tângulo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tângulo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tângulo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tângulo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tângulo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tângulo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tângulo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teste@teste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7368" y="4772743"/>
            <a:ext cx="11089232" cy="775542"/>
          </a:xfrm>
        </p:spPr>
        <p:txBody>
          <a:bodyPr>
            <a:noAutofit/>
          </a:bodyPr>
          <a:lstStyle/>
          <a:p>
            <a:pPr algn="ctr"/>
            <a:b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 02 – Testes Unitários automatizados com </a:t>
            </a:r>
            <a:r>
              <a:rPr lang="pt-BR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Jest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07568" y="5692318"/>
            <a:ext cx="8208912" cy="1104528"/>
          </a:xfrm>
        </p:spPr>
        <p:txBody>
          <a:bodyPr/>
          <a:lstStyle/>
          <a:p>
            <a:pPr algn="r"/>
            <a:r>
              <a:rPr lang="pt-BR" dirty="0"/>
              <a:t>Professor: Carlos Alberto</a:t>
            </a:r>
          </a:p>
          <a:p>
            <a:pPr algn="r"/>
            <a:r>
              <a:rPr lang="pt-BR" dirty="0" err="1"/>
              <a:t>Email</a:t>
            </a:r>
            <a:r>
              <a:rPr lang="pt-BR" dirty="0"/>
              <a:t>: carloswgama@gmail.com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5AEF03E-7987-4ABE-FFE3-AF1099716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74"/>
            <a:ext cx="12192000" cy="477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46EAD7-E8C5-1096-B4C6-891E3D8F0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6480" y="4077072"/>
            <a:ext cx="761905" cy="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0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 err="1"/>
              <a:t>CommonJS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ES Module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E7D84DC-6311-1155-D57E-DD00A66E9F2C}"/>
              </a:ext>
            </a:extLst>
          </p:cNvPr>
          <p:cNvSpPr txBox="1"/>
          <p:nvPr/>
        </p:nvSpPr>
        <p:spPr>
          <a:xfrm>
            <a:off x="407368" y="2348880"/>
            <a:ext cx="548640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/*--- COMMONJS ---*/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//Arquivo 1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"valor"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obj2 =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"valor 2"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modules.exports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obj2};</a:t>
            </a:r>
          </a:p>
          <a:p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------------------- */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pt-BR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//Arquivo 2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obj2} = require(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'./arquivo1'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console.log(obj2)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2E166D3-6936-9799-CBAE-A7D4A591B5C2}"/>
              </a:ext>
            </a:extLst>
          </p:cNvPr>
          <p:cNvSpPr txBox="1"/>
          <p:nvPr/>
        </p:nvSpPr>
        <p:spPr>
          <a:xfrm>
            <a:off x="6298234" y="2348880"/>
            <a:ext cx="548640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/*--- ES Module ---*/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//Arquivo 1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"valor"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obj2 =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"valor 2"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------------------- */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pt-BR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//Arquivo 2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obj2}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'./arquivo1.js'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console.log(obj2)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B58BA13-FF6E-4E0B-7E95-6065E72F2DB6}"/>
              </a:ext>
            </a:extLst>
          </p:cNvPr>
          <p:cNvSpPr txBox="1"/>
          <p:nvPr/>
        </p:nvSpPr>
        <p:spPr>
          <a:xfrm>
            <a:off x="6672064" y="769634"/>
            <a:ext cx="403244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O ES Module também possui outras funcionalidades como definir pastas e caminhos mais curtos no </a:t>
            </a:r>
            <a:r>
              <a:rPr lang="pt-BR" dirty="0" err="1"/>
              <a:t>package.json</a:t>
            </a:r>
            <a:r>
              <a:rPr lang="pt-BR" dirty="0"/>
              <a:t> para serem importados.</a:t>
            </a:r>
          </a:p>
        </p:txBody>
      </p:sp>
    </p:spTree>
    <p:extLst>
      <p:ext uri="{BB962C8B-B14F-4D97-AF65-F5344CB8AC3E}">
        <p14:creationId xmlns:p14="http://schemas.microsoft.com/office/powerpoint/2010/main" val="280048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 err="1"/>
              <a:t>CommonJS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ES Module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03B3D1-9DC9-1CC7-3851-CB1798859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638" y="2230964"/>
            <a:ext cx="11471026" cy="4078356"/>
          </a:xfrm>
        </p:spPr>
        <p:txBody>
          <a:bodyPr>
            <a:normAutofit/>
          </a:bodyPr>
          <a:lstStyle/>
          <a:p>
            <a:r>
              <a:rPr lang="pt-BR" sz="1800" dirty="0">
                <a:latin typeface="Avenir Next LT Pro" panose="020B0504020202020204" pitchFamily="34" charset="0"/>
              </a:rPr>
              <a:t>Para executar nosso código como ES Module, primeiro vamos criar o arquivo </a:t>
            </a:r>
            <a:r>
              <a:rPr lang="pt-BR" sz="1800" dirty="0" err="1">
                <a:latin typeface="Avenir Next LT Pro" panose="020B0504020202020204" pitchFamily="34" charset="0"/>
              </a:rPr>
              <a:t>package.json</a:t>
            </a:r>
            <a:r>
              <a:rPr lang="pt-BR" sz="1800" dirty="0">
                <a:latin typeface="Avenir Next LT Pro" panose="020B0504020202020204" pitchFamily="34" charset="0"/>
              </a:rPr>
              <a:t> com o comando no terminal </a:t>
            </a:r>
            <a:r>
              <a:rPr lang="pt-BR" sz="1800" u="sng" dirty="0" err="1">
                <a:latin typeface="Avenir Next LT Pro" panose="020B0504020202020204" pitchFamily="34" charset="0"/>
              </a:rPr>
              <a:t>npm</a:t>
            </a:r>
            <a:r>
              <a:rPr lang="pt-BR" sz="1800" u="sng" dirty="0">
                <a:latin typeface="Avenir Next LT Pro" panose="020B0504020202020204" pitchFamily="34" charset="0"/>
              </a:rPr>
              <a:t> </a:t>
            </a:r>
            <a:r>
              <a:rPr lang="pt-BR" sz="1800" u="sng" dirty="0" err="1">
                <a:latin typeface="Avenir Next LT Pro" panose="020B0504020202020204" pitchFamily="34" charset="0"/>
              </a:rPr>
              <a:t>init</a:t>
            </a:r>
            <a:r>
              <a:rPr lang="pt-BR" sz="1800" u="sng" dirty="0">
                <a:latin typeface="Avenir Next LT Pro" panose="020B0504020202020204" pitchFamily="34" charset="0"/>
              </a:rPr>
              <a:t>.</a:t>
            </a:r>
          </a:p>
          <a:p>
            <a:endParaRPr lang="pt-BR" sz="1800" u="sng" dirty="0">
              <a:latin typeface="Avenir Next LT Pro" panose="020B0504020202020204" pitchFamily="34" charset="0"/>
            </a:endParaRPr>
          </a:p>
          <a:p>
            <a:r>
              <a:rPr lang="pt-BR" sz="1800" dirty="0">
                <a:latin typeface="Avenir Next LT Pro" panose="020B0504020202020204" pitchFamily="34" charset="0"/>
              </a:rPr>
              <a:t>No arquivo criado, adicionaremos a linha “</a:t>
            </a:r>
            <a:r>
              <a:rPr lang="pt-BR" sz="1800" dirty="0" err="1">
                <a:latin typeface="Avenir Next LT Pro" panose="020B0504020202020204" pitchFamily="34" charset="0"/>
              </a:rPr>
              <a:t>type</a:t>
            </a:r>
            <a:r>
              <a:rPr lang="pt-BR" sz="1800" dirty="0">
                <a:latin typeface="Avenir Next LT Pro" panose="020B0504020202020204" pitchFamily="34" charset="0"/>
              </a:rPr>
              <a:t>”: “module”:</a:t>
            </a:r>
          </a:p>
          <a:p>
            <a:endParaRPr lang="pt-BR" sz="18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endParaRPr lang="pt-BR" sz="18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23197E6-96D2-0C68-6CA9-DBA8BB3B7F8E}"/>
              </a:ext>
            </a:extLst>
          </p:cNvPr>
          <p:cNvSpPr txBox="1"/>
          <p:nvPr/>
        </p:nvSpPr>
        <p:spPr>
          <a:xfrm>
            <a:off x="3071664" y="3660443"/>
            <a:ext cx="6048672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"teste-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unitario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pt-BR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"1.0.0"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pt-BR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u="sng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1" u="sng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1400" b="1" u="sng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1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1" u="sng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"module"</a:t>
            </a:r>
            <a:r>
              <a:rPr lang="pt-BR" sz="1400" b="1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"index.js"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pt-BR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\"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no 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specified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\" &amp;&amp; 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1"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pt-BR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license</a:t>
            </a:r>
            <a:r>
              <a:rPr lang="pt-BR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"ISC"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C53251D-9C74-0480-3F56-A77E49BE7E95}"/>
              </a:ext>
            </a:extLst>
          </p:cNvPr>
          <p:cNvSpPr txBox="1"/>
          <p:nvPr/>
        </p:nvSpPr>
        <p:spPr>
          <a:xfrm>
            <a:off x="7767080" y="3660443"/>
            <a:ext cx="135325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u="sng" dirty="0" err="1"/>
              <a:t>package.json</a:t>
            </a:r>
            <a:endParaRPr lang="pt-BR" sz="1600" u="sng" dirty="0"/>
          </a:p>
        </p:txBody>
      </p:sp>
    </p:spTree>
    <p:extLst>
      <p:ext uri="{BB962C8B-B14F-4D97-AF65-F5344CB8AC3E}">
        <p14:creationId xmlns:p14="http://schemas.microsoft.com/office/powerpoint/2010/main" val="154446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 err="1"/>
              <a:t>CommonJS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ES Module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03B3D1-9DC9-1CC7-3851-CB1798859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638" y="2230964"/>
            <a:ext cx="11471026" cy="4078356"/>
          </a:xfrm>
        </p:spPr>
        <p:txBody>
          <a:bodyPr>
            <a:normAutofit/>
          </a:bodyPr>
          <a:lstStyle/>
          <a:p>
            <a:r>
              <a:rPr lang="pt-BR" sz="1800" dirty="0">
                <a:latin typeface="Avenir Next LT Pro" panose="020B0504020202020204" pitchFamily="34" charset="0"/>
              </a:rPr>
              <a:t>Por fim atualizamos nossos códigos:</a:t>
            </a:r>
          </a:p>
          <a:p>
            <a:endParaRPr lang="pt-BR" sz="18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endParaRPr lang="pt-BR" sz="18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132F0AC-2FF4-37EB-7CDC-3136FD25DA0C}"/>
              </a:ext>
            </a:extLst>
          </p:cNvPr>
          <p:cNvSpPr txBox="1"/>
          <p:nvPr/>
        </p:nvSpPr>
        <p:spPr>
          <a:xfrm>
            <a:off x="601638" y="3343051"/>
            <a:ext cx="6646490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//criação do objeto para o modelo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u="sng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UsuarioService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//===    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login: 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senha)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//Não passou no login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'teste@teste.com'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senha !=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'123456'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'Usuário ou senha incorreta'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{id: 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nome: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'Teste'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'teste@teste.com'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5E25E88-E530-4D5D-B237-6EC73A47F085}"/>
              </a:ext>
            </a:extLst>
          </p:cNvPr>
          <p:cNvSpPr txBox="1"/>
          <p:nvPr/>
        </p:nvSpPr>
        <p:spPr>
          <a:xfrm>
            <a:off x="4915438" y="3335246"/>
            <a:ext cx="233269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u="sng" dirty="0" err="1"/>
              <a:t>src</a:t>
            </a:r>
            <a:r>
              <a:rPr lang="pt-BR" sz="1600" u="sng" dirty="0"/>
              <a:t>/</a:t>
            </a:r>
            <a:r>
              <a:rPr lang="pt-BR" sz="1600" u="sng" dirty="0" err="1"/>
              <a:t>services</a:t>
            </a:r>
            <a:r>
              <a:rPr lang="pt-BR" sz="1600" u="sng" dirty="0"/>
              <a:t>/usuarios.js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FB3757F-B5D5-CBD1-7C27-D84081D5FF71}"/>
              </a:ext>
            </a:extLst>
          </p:cNvPr>
          <p:cNvSpPr txBox="1"/>
          <p:nvPr/>
        </p:nvSpPr>
        <p:spPr>
          <a:xfrm>
            <a:off x="4799856" y="476672"/>
            <a:ext cx="717612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UsuarioService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'./usuarios.js'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//Teste 1 - Usuário válido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UsuarioService.login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'teste@teste.com'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'123456'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//Teste 2 - Usuário inválido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//usuário inválido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UsuarioService.login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'teste2@teste.com'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'123456'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(e) 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console.log(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e.message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252A681-0F1B-4823-B4EB-0F7F34301D7E}"/>
              </a:ext>
            </a:extLst>
          </p:cNvPr>
          <p:cNvSpPr txBox="1"/>
          <p:nvPr/>
        </p:nvSpPr>
        <p:spPr>
          <a:xfrm>
            <a:off x="9189636" y="2811067"/>
            <a:ext cx="278634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u="sng" dirty="0" err="1"/>
              <a:t>src</a:t>
            </a:r>
            <a:r>
              <a:rPr lang="pt-BR" sz="1600" u="sng" dirty="0"/>
              <a:t>/</a:t>
            </a:r>
            <a:r>
              <a:rPr lang="pt-BR" sz="1600" u="sng" dirty="0" err="1"/>
              <a:t>services</a:t>
            </a:r>
            <a:r>
              <a:rPr lang="pt-BR" sz="1600" u="sng" dirty="0"/>
              <a:t>/usuarios.spec.js</a:t>
            </a:r>
          </a:p>
        </p:txBody>
      </p:sp>
    </p:spTree>
    <p:extLst>
      <p:ext uri="{BB962C8B-B14F-4D97-AF65-F5344CB8AC3E}">
        <p14:creationId xmlns:p14="http://schemas.microsoft.com/office/powerpoint/2010/main" val="3917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Voltando aos testes...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1638" y="2230964"/>
            <a:ext cx="11471026" cy="4078356"/>
          </a:xfrm>
        </p:spPr>
        <p:txBody>
          <a:bodyPr>
            <a:normAutofit/>
          </a:bodyPr>
          <a:lstStyle/>
          <a:p>
            <a:r>
              <a:rPr lang="pt-BR" sz="1800" dirty="0">
                <a:latin typeface="Avenir Next LT Pro" panose="020B0504020202020204" pitchFamily="34" charset="0"/>
              </a:rPr>
              <a:t>E quais bibliotecas podemos usar para facilitar nossos testes unitários?</a:t>
            </a: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r>
              <a:rPr lang="pt-BR" sz="1800" dirty="0">
                <a:latin typeface="Avenir Next LT Pro" panose="020B0504020202020204" pitchFamily="34" charset="0"/>
              </a:rPr>
              <a:t>Cada linguagem de programação tem a sua:</a:t>
            </a:r>
          </a:p>
          <a:p>
            <a:endParaRPr lang="pt-BR" sz="18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endParaRPr lang="pt-BR" sz="18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4098" name="Picture 2" descr="JUnit · GitHub">
            <a:extLst>
              <a:ext uri="{FF2B5EF4-FFF2-40B4-BE49-F238E27FC236}">
                <a16:creationId xmlns:a16="http://schemas.microsoft.com/office/drawing/2014/main" id="{E3FF85F2-645E-A260-EB2F-B1774FEB5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3621732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D70FCC8-AF8A-9D70-D75D-A370BE6FB9F7}"/>
              </a:ext>
            </a:extLst>
          </p:cNvPr>
          <p:cNvSpPr txBox="1"/>
          <p:nvPr/>
        </p:nvSpPr>
        <p:spPr>
          <a:xfrm>
            <a:off x="1343472" y="364232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Java</a:t>
            </a:r>
          </a:p>
        </p:txBody>
      </p:sp>
      <p:pic>
        <p:nvPicPr>
          <p:cNvPr id="4100" name="Picture 4" descr="PHPUnit - Wikipedia">
            <a:extLst>
              <a:ext uri="{FF2B5EF4-FFF2-40B4-BE49-F238E27FC236}">
                <a16:creationId xmlns:a16="http://schemas.microsoft.com/office/drawing/2014/main" id="{B57A9B96-5C07-EF87-838D-0578D542D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5154721"/>
            <a:ext cx="2501420" cy="100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87FDF7F-C7D1-D090-0CAD-83822203DB46}"/>
              </a:ext>
            </a:extLst>
          </p:cNvPr>
          <p:cNvSpPr txBox="1"/>
          <p:nvPr/>
        </p:nvSpPr>
        <p:spPr>
          <a:xfrm>
            <a:off x="2820666" y="497005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PHP</a:t>
            </a:r>
          </a:p>
        </p:txBody>
      </p:sp>
      <p:pic>
        <p:nvPicPr>
          <p:cNvPr id="4102" name="Picture 6" descr="Top 8 Python Testing Frameworks in 2021 - TestProject">
            <a:extLst>
              <a:ext uri="{FF2B5EF4-FFF2-40B4-BE49-F238E27FC236}">
                <a16:creationId xmlns:a16="http://schemas.microsoft.com/office/drawing/2014/main" id="{D8B98153-159A-798A-4A72-7EFD0EDB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502" y="4042881"/>
            <a:ext cx="980462" cy="115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2B5EDC5-FE9E-8ACB-09EF-70AD2DA3A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3872" y="5317895"/>
            <a:ext cx="1971429" cy="97142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3393862-88E4-AC0B-E903-D10394332980}"/>
              </a:ext>
            </a:extLst>
          </p:cNvPr>
          <p:cNvSpPr txBox="1"/>
          <p:nvPr/>
        </p:nvSpPr>
        <p:spPr>
          <a:xfrm>
            <a:off x="5688819" y="450912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Python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EFC1C71-2F94-197A-8DDD-201EFC1120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8208" y="3892810"/>
            <a:ext cx="2149741" cy="76805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2D338A6-D993-C935-4B50-322C72206C99}"/>
              </a:ext>
            </a:extLst>
          </p:cNvPr>
          <p:cNvSpPr txBox="1"/>
          <p:nvPr/>
        </p:nvSpPr>
        <p:spPr>
          <a:xfrm>
            <a:off x="8688288" y="477900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Ruby</a:t>
            </a:r>
          </a:p>
        </p:txBody>
      </p:sp>
    </p:spTree>
    <p:extLst>
      <p:ext uri="{BB962C8B-B14F-4D97-AF65-F5344CB8AC3E}">
        <p14:creationId xmlns:p14="http://schemas.microsoft.com/office/powerpoint/2010/main" val="199556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Voltando aos testes...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1638" y="2230964"/>
            <a:ext cx="11471026" cy="4078356"/>
          </a:xfrm>
        </p:spPr>
        <p:txBody>
          <a:bodyPr>
            <a:normAutofit/>
          </a:bodyPr>
          <a:lstStyle/>
          <a:p>
            <a:r>
              <a:rPr lang="pt-BR" sz="1800" dirty="0">
                <a:latin typeface="Avenir Next LT Pro" panose="020B0504020202020204" pitchFamily="34" charset="0"/>
              </a:rPr>
              <a:t>Com </a:t>
            </a:r>
            <a:r>
              <a:rPr lang="pt-BR" sz="1800" dirty="0" err="1">
                <a:latin typeface="Avenir Next LT Pro" panose="020B0504020202020204" pitchFamily="34" charset="0"/>
              </a:rPr>
              <a:t>JavaScript</a:t>
            </a:r>
            <a:r>
              <a:rPr lang="pt-BR" sz="1800" dirty="0">
                <a:latin typeface="Avenir Next LT Pro" panose="020B0504020202020204" pitchFamily="34" charset="0"/>
              </a:rPr>
              <a:t> também temos várias bibliotecas diferentes</a:t>
            </a:r>
          </a:p>
          <a:p>
            <a:endParaRPr lang="pt-BR" sz="18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endParaRPr lang="pt-BR" sz="18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13314" name="Picture 2" descr="Intro to Unit Testing with Jest. Test-Driven Development and Unit… | by  Kyle Farmer | JavaScript in Plain English">
            <a:extLst>
              <a:ext uri="{FF2B5EF4-FFF2-40B4-BE49-F238E27FC236}">
                <a16:creationId xmlns:a16="http://schemas.microsoft.com/office/drawing/2014/main" id="{19D19629-A653-55AB-1658-5F9D4923F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3068960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7C8C9ED-5C85-0CEF-AADC-0A539F441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718" y="3068960"/>
            <a:ext cx="2176325" cy="187220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5D025A8-F5BC-3EC3-960C-812F1F201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152" y="3214213"/>
            <a:ext cx="3923809" cy="1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98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 err="1"/>
              <a:t>Jest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1638" y="2230964"/>
            <a:ext cx="11471026" cy="4078356"/>
          </a:xfrm>
        </p:spPr>
        <p:txBody>
          <a:bodyPr>
            <a:normAutofit/>
          </a:bodyPr>
          <a:lstStyle/>
          <a:p>
            <a:r>
              <a:rPr lang="pt-BR" sz="1800" dirty="0">
                <a:latin typeface="Avenir Next LT Pro" panose="020B0504020202020204" pitchFamily="34" charset="0"/>
              </a:rPr>
              <a:t>Atualmente, a principal biblioteca de teste em </a:t>
            </a:r>
            <a:r>
              <a:rPr lang="pt-BR" sz="1800" dirty="0" err="1">
                <a:latin typeface="Avenir Next LT Pro" panose="020B0504020202020204" pitchFamily="34" charset="0"/>
              </a:rPr>
              <a:t>JavaScript</a:t>
            </a:r>
            <a:r>
              <a:rPr lang="pt-BR" sz="1800" dirty="0">
                <a:latin typeface="Avenir Next LT Pro" panose="020B0504020202020204" pitchFamily="34" charset="0"/>
              </a:rPr>
              <a:t> presentes nativamente em frameworks como </a:t>
            </a:r>
            <a:r>
              <a:rPr lang="pt-BR" sz="1800" dirty="0" err="1">
                <a:latin typeface="Avenir Next LT Pro" panose="020B0504020202020204" pitchFamily="34" charset="0"/>
              </a:rPr>
              <a:t>ReactJS</a:t>
            </a:r>
            <a:r>
              <a:rPr lang="pt-BR" sz="1800" dirty="0">
                <a:latin typeface="Avenir Next LT Pro" panose="020B0504020202020204" pitchFamily="34" charset="0"/>
              </a:rPr>
              <a:t> e </a:t>
            </a:r>
            <a:r>
              <a:rPr lang="pt-BR" sz="1800" dirty="0" err="1">
                <a:latin typeface="Avenir Next LT Pro" panose="020B0504020202020204" pitchFamily="34" charset="0"/>
              </a:rPr>
              <a:t>NextJS</a:t>
            </a:r>
            <a:r>
              <a:rPr lang="pt-BR" sz="1800" dirty="0">
                <a:latin typeface="Avenir Next LT Pro" panose="020B0504020202020204" pitchFamily="34" charset="0"/>
              </a:rPr>
              <a:t> é o </a:t>
            </a:r>
            <a:r>
              <a:rPr lang="pt-BR" sz="1800" u="sng" dirty="0" err="1">
                <a:latin typeface="Avenir Next LT Pro" panose="020B0504020202020204" pitchFamily="34" charset="0"/>
              </a:rPr>
              <a:t>Jest</a:t>
            </a:r>
            <a:r>
              <a:rPr lang="pt-BR" sz="1800" dirty="0">
                <a:latin typeface="Avenir Next LT Pro" panose="020B0504020202020204" pitchFamily="34" charset="0"/>
              </a:rPr>
              <a:t>. </a:t>
            </a: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r>
              <a:rPr lang="pt-BR" sz="1800" dirty="0">
                <a:latin typeface="Avenir Next LT Pro" panose="020B0504020202020204" pitchFamily="34" charset="0"/>
              </a:rPr>
              <a:t>O primeiro passo é instalar a biblioteca no projeto rodando o comando no terminal:</a:t>
            </a:r>
          </a:p>
          <a:p>
            <a:pPr lvl="1"/>
            <a:r>
              <a:rPr lang="pt-BR" sz="1700" dirty="0">
                <a:latin typeface="Avenir Next LT Pro" panose="020B0504020202020204" pitchFamily="34" charset="0"/>
              </a:rPr>
              <a:t>--</a:t>
            </a:r>
            <a:r>
              <a:rPr lang="pt-BR" sz="1700" dirty="0" err="1">
                <a:latin typeface="Avenir Next LT Pro" panose="020B0504020202020204" pitchFamily="34" charset="0"/>
              </a:rPr>
              <a:t>save-dev</a:t>
            </a:r>
            <a:r>
              <a:rPr lang="pt-BR" sz="1700" dirty="0">
                <a:latin typeface="Avenir Next LT Pro" panose="020B0504020202020204" pitchFamily="34" charset="0"/>
              </a:rPr>
              <a:t> é opcional, mas interessante usar, para que essa biblioteca não seja enviado para produção, reduzindo o tamanho do projeto)</a:t>
            </a:r>
          </a:p>
          <a:p>
            <a:pPr lvl="1"/>
            <a:endParaRPr lang="pt-BR" sz="1700" dirty="0">
              <a:latin typeface="Avenir Next LT Pro" panose="020B0504020202020204" pitchFamily="34" charset="0"/>
            </a:endParaRPr>
          </a:p>
          <a:p>
            <a:pPr lvl="1"/>
            <a:endParaRPr lang="pt-BR" sz="1700" dirty="0">
              <a:latin typeface="Avenir Next LT Pro" panose="020B0504020202020204" pitchFamily="34" charset="0"/>
            </a:endParaRPr>
          </a:p>
          <a:p>
            <a:pPr lvl="1"/>
            <a:endParaRPr lang="pt-BR" sz="1700" dirty="0">
              <a:latin typeface="Avenir Next LT Pro" panose="020B0504020202020204" pitchFamily="34" charset="0"/>
            </a:endParaRPr>
          </a:p>
          <a:p>
            <a:r>
              <a:rPr lang="pt-BR" sz="1800" dirty="0">
                <a:latin typeface="Avenir Next LT Pro" panose="020B0504020202020204" pitchFamily="34" charset="0"/>
              </a:rPr>
              <a:t>No arquivo </a:t>
            </a:r>
            <a:r>
              <a:rPr lang="pt-BR" sz="1800" u="sng" dirty="0" err="1">
                <a:latin typeface="Avenir Next LT Pro" panose="020B0504020202020204" pitchFamily="34" charset="0"/>
              </a:rPr>
              <a:t>package.json</a:t>
            </a:r>
            <a:r>
              <a:rPr lang="pt-BR" sz="1800" u="sng" dirty="0">
                <a:latin typeface="Avenir Next LT Pro" panose="020B0504020202020204" pitchFamily="34" charset="0"/>
              </a:rPr>
              <a:t> </a:t>
            </a:r>
            <a:r>
              <a:rPr lang="pt-BR" sz="1800" dirty="0">
                <a:latin typeface="Avenir Next LT Pro" panose="020B0504020202020204" pitchFamily="34" charset="0"/>
              </a:rPr>
              <a:t>altere o recurso de “scripts”:{”</a:t>
            </a:r>
            <a:r>
              <a:rPr lang="pt-BR" sz="1800" dirty="0" err="1">
                <a:latin typeface="Avenir Next LT Pro" panose="020B0504020202020204" pitchFamily="34" charset="0"/>
              </a:rPr>
              <a:t>test</a:t>
            </a:r>
            <a:r>
              <a:rPr lang="pt-BR" sz="1800" dirty="0">
                <a:latin typeface="Avenir Next LT Pro" panose="020B0504020202020204" pitchFamily="34" charset="0"/>
              </a:rPr>
              <a:t>: “</a:t>
            </a:r>
            <a:r>
              <a:rPr lang="pt-BR" sz="1800" dirty="0" err="1">
                <a:latin typeface="Avenir Next LT Pro" panose="020B0504020202020204" pitchFamily="34" charset="0"/>
              </a:rPr>
              <a:t>jest</a:t>
            </a:r>
            <a:r>
              <a:rPr lang="pt-BR" sz="1800" dirty="0">
                <a:latin typeface="Avenir Next LT Pro" panose="020B0504020202020204" pitchFamily="34" charset="0"/>
              </a:rPr>
              <a:t>”}</a:t>
            </a: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endParaRPr lang="pt-BR" sz="18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13314" name="Picture 2" descr="Intro to Unit Testing with Jest. Test-Driven Development and Unit… | by  Kyle Farmer | JavaScript in Plain English">
            <a:extLst>
              <a:ext uri="{FF2B5EF4-FFF2-40B4-BE49-F238E27FC236}">
                <a16:creationId xmlns:a16="http://schemas.microsoft.com/office/drawing/2014/main" id="{19D19629-A653-55AB-1658-5F9D4923F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480" y="476672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78774EF-437E-D94D-FC7C-71BD9AA0F3C2}"/>
              </a:ext>
            </a:extLst>
          </p:cNvPr>
          <p:cNvSpPr txBox="1"/>
          <p:nvPr/>
        </p:nvSpPr>
        <p:spPr>
          <a:xfrm>
            <a:off x="3788526" y="2974558"/>
            <a:ext cx="43441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/>
              <a:t>Documentação: https://jestjs.io/pt-BR/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0DC4E32-92B8-0716-47A5-BD831AC0E2E2}"/>
              </a:ext>
            </a:extLst>
          </p:cNvPr>
          <p:cNvSpPr txBox="1"/>
          <p:nvPr/>
        </p:nvSpPr>
        <p:spPr>
          <a:xfrm>
            <a:off x="4484434" y="4797152"/>
            <a:ext cx="29523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--</a:t>
            </a:r>
            <a:r>
              <a:rPr lang="pt-BR" dirty="0" err="1"/>
              <a:t>save-dev</a:t>
            </a:r>
            <a:r>
              <a:rPr lang="pt-BR" dirty="0"/>
              <a:t> </a:t>
            </a:r>
            <a:r>
              <a:rPr lang="pt-BR" dirty="0" err="1"/>
              <a:t>jest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3C927A9-18EE-36F9-CBCE-2BAEEB5391C7}"/>
              </a:ext>
            </a:extLst>
          </p:cNvPr>
          <p:cNvSpPr txBox="1"/>
          <p:nvPr/>
        </p:nvSpPr>
        <p:spPr>
          <a:xfrm>
            <a:off x="8132670" y="4606548"/>
            <a:ext cx="3723970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"teste-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unitario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pt-BR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"1.0.0"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"module"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2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pt-BR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pt-BR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1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pt-BR" sz="12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jest</a:t>
            </a:r>
            <a:r>
              <a:rPr lang="pt-BR" sz="12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sz="12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devDependencies</a:t>
            </a:r>
            <a:r>
              <a:rPr lang="pt-BR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jest</a:t>
            </a:r>
            <a:r>
              <a:rPr lang="pt-BR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"^29.6.1"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178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 err="1"/>
              <a:t>Jest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1638" y="1988840"/>
            <a:ext cx="11471026" cy="4320480"/>
          </a:xfrm>
        </p:spPr>
        <p:txBody>
          <a:bodyPr>
            <a:normAutofit/>
          </a:bodyPr>
          <a:lstStyle/>
          <a:p>
            <a:r>
              <a:rPr lang="pt-BR" sz="1800" dirty="0">
                <a:latin typeface="Avenir Next LT Pro" panose="020B0504020202020204" pitchFamily="34" charset="0"/>
              </a:rPr>
              <a:t>Passos extras caso esteja usando o ES Module! (</a:t>
            </a:r>
            <a:r>
              <a:rPr lang="pt-BR" sz="1800" dirty="0" err="1">
                <a:latin typeface="Avenir Next LT Pro" panose="020B0504020202020204" pitchFamily="34" charset="0"/>
              </a:rPr>
              <a:t>CommonJS</a:t>
            </a:r>
            <a:r>
              <a:rPr lang="pt-BR" sz="1800" dirty="0">
                <a:latin typeface="Avenir Next LT Pro" panose="020B0504020202020204" pitchFamily="34" charset="0"/>
              </a:rPr>
              <a:t> não precisa)</a:t>
            </a: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r>
              <a:rPr lang="pt-BR" sz="1800" dirty="0">
                <a:latin typeface="Avenir Next LT Pro" panose="020B0504020202020204" pitchFamily="34" charset="0"/>
              </a:rPr>
              <a:t>Vamos precisar adicionar o </a:t>
            </a:r>
            <a:r>
              <a:rPr lang="pt-BR" sz="1800" dirty="0" err="1">
                <a:latin typeface="Avenir Next LT Pro" panose="020B0504020202020204" pitchFamily="34" charset="0"/>
              </a:rPr>
              <a:t>BabelJS</a:t>
            </a:r>
            <a:r>
              <a:rPr lang="pt-BR" sz="1800" dirty="0">
                <a:latin typeface="Avenir Next LT Pro" panose="020B0504020202020204" pitchFamily="34" charset="0"/>
              </a:rPr>
              <a:t> para gerenciar os módulos do </a:t>
            </a:r>
            <a:r>
              <a:rPr lang="pt-BR" sz="1800" dirty="0" err="1">
                <a:latin typeface="Avenir Next LT Pro" panose="020B0504020202020204" pitchFamily="34" charset="0"/>
              </a:rPr>
              <a:t>Jest</a:t>
            </a:r>
            <a:r>
              <a:rPr lang="pt-BR" sz="1800" dirty="0">
                <a:latin typeface="Avenir Next LT Pro" panose="020B0504020202020204" pitchFamily="34" charset="0"/>
              </a:rPr>
              <a:t> e nosso código com ES Module.</a:t>
            </a:r>
          </a:p>
          <a:p>
            <a:endParaRPr lang="pt-BR" sz="1200" dirty="0">
              <a:latin typeface="Avenir Next LT Pro" panose="020B0504020202020204" pitchFamily="34" charset="0"/>
            </a:endParaRPr>
          </a:p>
          <a:p>
            <a:endParaRPr lang="pt-BR" sz="1200" dirty="0">
              <a:latin typeface="Avenir Next LT Pro" panose="020B0504020202020204" pitchFamily="34" charset="0"/>
            </a:endParaRPr>
          </a:p>
          <a:p>
            <a:r>
              <a:rPr lang="pt-BR" sz="1800" dirty="0">
                <a:latin typeface="Avenir Next LT Pro" panose="020B0504020202020204" pitchFamily="34" charset="0"/>
              </a:rPr>
              <a:t>1º Passo, instale o </a:t>
            </a:r>
            <a:r>
              <a:rPr lang="pt-BR" sz="1800" dirty="0" err="1">
                <a:latin typeface="Avenir Next LT Pro" panose="020B0504020202020204" pitchFamily="34" charset="0"/>
              </a:rPr>
              <a:t>BabelJS</a:t>
            </a:r>
            <a:r>
              <a:rPr lang="pt-BR" sz="1800" dirty="0">
                <a:latin typeface="Avenir Next LT Pro" panose="020B0504020202020204" pitchFamily="34" charset="0"/>
              </a:rPr>
              <a:t> no seu projeto:</a:t>
            </a:r>
          </a:p>
          <a:p>
            <a:endParaRPr lang="pt-BR" dirty="0">
              <a:latin typeface="Avenir Next LT Pro" panose="020B0504020202020204" pitchFamily="34" charset="0"/>
            </a:endParaRPr>
          </a:p>
          <a:p>
            <a:r>
              <a:rPr lang="pt-BR" sz="1800" dirty="0">
                <a:latin typeface="Avenir Next LT Pro" panose="020B0504020202020204" pitchFamily="34" charset="0"/>
              </a:rPr>
              <a:t>2º Passo configura o </a:t>
            </a:r>
            <a:r>
              <a:rPr lang="pt-BR" sz="1800" u="sng" dirty="0" err="1">
                <a:latin typeface="Avenir Next LT Pro" panose="020B0504020202020204" pitchFamily="34" charset="0"/>
              </a:rPr>
              <a:t>jest</a:t>
            </a:r>
            <a:r>
              <a:rPr lang="pt-BR" sz="1800" dirty="0">
                <a:latin typeface="Avenir Next LT Pro" panose="020B0504020202020204" pitchFamily="34" charset="0"/>
              </a:rPr>
              <a:t> no </a:t>
            </a:r>
            <a:r>
              <a:rPr lang="pt-BR" sz="1800" u="sng" dirty="0" err="1">
                <a:latin typeface="Avenir Next LT Pro" panose="020B0504020202020204" pitchFamily="34" charset="0"/>
              </a:rPr>
              <a:t>package.json</a:t>
            </a:r>
            <a:endParaRPr lang="pt-BR" sz="1800" u="sng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2400" dirty="0">
              <a:latin typeface="Avenir Next LT Pro" panose="020B0504020202020204" pitchFamily="34" charset="0"/>
            </a:endParaRPr>
          </a:p>
          <a:p>
            <a:r>
              <a:rPr lang="pt-BR" sz="1800" dirty="0">
                <a:latin typeface="Avenir Next LT Pro" panose="020B0504020202020204" pitchFamily="34" charset="0"/>
              </a:rPr>
              <a:t>3º Passo crie um arquivo na raiz do projeto chamado </a:t>
            </a:r>
            <a:r>
              <a:rPr lang="pt-BR" sz="1800" u="sng" dirty="0" err="1">
                <a:latin typeface="Avenir Next LT Pro" panose="020B0504020202020204" pitchFamily="34" charset="0"/>
              </a:rPr>
              <a:t>babel.config.json</a:t>
            </a:r>
            <a:endParaRPr lang="pt-BR" sz="1800" u="sng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endParaRPr lang="pt-BR" sz="18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13314" name="Picture 2" descr="Intro to Unit Testing with Jest. Test-Driven Development and Unit… | by  Kyle Farmer | JavaScript in Plain English">
            <a:extLst>
              <a:ext uri="{FF2B5EF4-FFF2-40B4-BE49-F238E27FC236}">
                <a16:creationId xmlns:a16="http://schemas.microsoft.com/office/drawing/2014/main" id="{19D19629-A653-55AB-1658-5F9D4923F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480" y="476672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B3D6D4D-02B0-66FB-6200-CE7506B3DB57}"/>
              </a:ext>
            </a:extLst>
          </p:cNvPr>
          <p:cNvSpPr txBox="1"/>
          <p:nvPr/>
        </p:nvSpPr>
        <p:spPr>
          <a:xfrm>
            <a:off x="3071663" y="3706021"/>
            <a:ext cx="597666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b-NO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npm install --save-dev babel-jest @babel/preset-env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DC76E07-D8AA-1402-B64B-99B0BA2DD6C5}"/>
              </a:ext>
            </a:extLst>
          </p:cNvPr>
          <p:cNvSpPr txBox="1"/>
          <p:nvPr/>
        </p:nvSpPr>
        <p:spPr>
          <a:xfrm>
            <a:off x="4007767" y="3002433"/>
            <a:ext cx="41044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/>
              <a:t>https://babeljs.io/setup#installation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72A80D7-864D-8923-8DFD-FC3DBA447ABC}"/>
              </a:ext>
            </a:extLst>
          </p:cNvPr>
          <p:cNvSpPr txBox="1"/>
          <p:nvPr/>
        </p:nvSpPr>
        <p:spPr>
          <a:xfrm>
            <a:off x="3720121" y="6062424"/>
            <a:ext cx="48245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presets</a:t>
            </a:r>
            <a:r>
              <a:rPr lang="pt-BR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"@babel/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preset-env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}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2C272F9-B516-DA9F-874D-F855D4A55186}"/>
              </a:ext>
            </a:extLst>
          </p:cNvPr>
          <p:cNvSpPr txBox="1"/>
          <p:nvPr/>
        </p:nvSpPr>
        <p:spPr>
          <a:xfrm>
            <a:off x="5591944" y="4103240"/>
            <a:ext cx="374334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pt-BR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jest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jest</a:t>
            </a:r>
            <a:r>
              <a:rPr lang="pt-BR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pt-BR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"^.+\\.[</a:t>
            </a:r>
            <a:r>
              <a:rPr lang="pt-BR" sz="12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t|j</a:t>
            </a:r>
            <a:r>
              <a:rPr lang="pt-BR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t-BR" sz="12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sx</a:t>
            </a:r>
            <a:r>
              <a:rPr lang="pt-BR" sz="12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?$"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"babel-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jest</a:t>
            </a:r>
            <a:r>
              <a:rPr lang="pt-B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164193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 err="1"/>
              <a:t>Jest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1638" y="2230964"/>
            <a:ext cx="11471026" cy="4078356"/>
          </a:xfrm>
        </p:spPr>
        <p:txBody>
          <a:bodyPr>
            <a:normAutofit/>
          </a:bodyPr>
          <a:lstStyle/>
          <a:p>
            <a:r>
              <a:rPr lang="pt-BR" sz="1800" dirty="0">
                <a:latin typeface="Avenir Next LT Pro" panose="020B0504020202020204" pitchFamily="34" charset="0"/>
              </a:rPr>
              <a:t>Para a criação dos testes, podemos usar o seguinte formato:</a:t>
            </a:r>
            <a:endParaRPr lang="pt-BR" sz="1800" u="sng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endParaRPr lang="pt-BR" sz="18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13314" name="Picture 2" descr="Intro to Unit Testing with Jest. Test-Driven Development and Unit… | by  Kyle Farmer | JavaScript in Plain English">
            <a:extLst>
              <a:ext uri="{FF2B5EF4-FFF2-40B4-BE49-F238E27FC236}">
                <a16:creationId xmlns:a16="http://schemas.microsoft.com/office/drawing/2014/main" id="{19D19629-A653-55AB-1658-5F9D4923F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480" y="476672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99B39A-CC93-52CE-0820-47FBD76B9CDB}"/>
              </a:ext>
            </a:extLst>
          </p:cNvPr>
          <p:cNvSpPr txBox="1"/>
          <p:nvPr/>
        </p:nvSpPr>
        <p:spPr>
          <a:xfrm>
            <a:off x="839491" y="2708920"/>
            <a:ext cx="9576989" cy="387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'Uma descrição dos conjuntos de testes, é opcional esse comando'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,() 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//Cada teste unitário deve ser criado dentro de uma função </a:t>
            </a:r>
            <a:r>
              <a:rPr lang="pt-BR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test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'Uma descrição do teste que será realizado'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pt-BR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pt-B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define o conteúdo que será analisado 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//os próximos comando é o que é esperado dele. 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(valor).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b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//Exemplo de um teste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'Teste de soma'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not.toEqual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80703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 err="1"/>
              <a:t>Jest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1638" y="2230964"/>
            <a:ext cx="11471026" cy="4078356"/>
          </a:xfrm>
        </p:spPr>
        <p:txBody>
          <a:bodyPr>
            <a:normAutofit/>
          </a:bodyPr>
          <a:lstStyle/>
          <a:p>
            <a:r>
              <a:rPr lang="pt-BR" sz="1800" dirty="0">
                <a:latin typeface="Avenir Next LT Pro" panose="020B0504020202020204" pitchFamily="34" charset="0"/>
              </a:rPr>
              <a:t>O </a:t>
            </a:r>
            <a:r>
              <a:rPr lang="pt-BR" sz="1800" dirty="0" err="1">
                <a:latin typeface="Avenir Next LT Pro" panose="020B0504020202020204" pitchFamily="34" charset="0"/>
              </a:rPr>
              <a:t>Jest</a:t>
            </a:r>
            <a:r>
              <a:rPr lang="pt-BR" sz="1800" dirty="0">
                <a:latin typeface="Avenir Next LT Pro" panose="020B0504020202020204" pitchFamily="34" charset="0"/>
              </a:rPr>
              <a:t> possui uma lista vasta do que ser testado:</a:t>
            </a:r>
            <a:endParaRPr lang="pt-BR" sz="1800" u="sng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endParaRPr lang="pt-BR" sz="18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13314" name="Picture 2" descr="Intro to Unit Testing with Jest. Test-Driven Development and Unit… | by  Kyle Farmer | JavaScript in Plain English">
            <a:extLst>
              <a:ext uri="{FF2B5EF4-FFF2-40B4-BE49-F238E27FC236}">
                <a16:creationId xmlns:a16="http://schemas.microsoft.com/office/drawing/2014/main" id="{19D19629-A653-55AB-1658-5F9D4923F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480" y="476672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236A564-5DFB-DF2D-A109-CC9DDDAF7548}"/>
              </a:ext>
            </a:extLst>
          </p:cNvPr>
          <p:cNvSpPr txBox="1"/>
          <p:nvPr/>
        </p:nvSpPr>
        <p:spPr>
          <a:xfrm>
            <a:off x="589409" y="2636912"/>
            <a:ext cx="11471026" cy="38779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variavel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6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(valor); </a:t>
            </a:r>
            <a:r>
              <a:rPr lang="pt-B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//verifica se é igual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variavel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6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toBeNull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pt-B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//verifica se é nulo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variavel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6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toBeDefined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pt-B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//verifica se possui valor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variavel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6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toBeTruthy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pt-B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//verifica se um valor verdadeiro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variavel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6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toBeFalsy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pt-B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//verifica se um valor falso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variavel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6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toBeGreaterThan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pt-B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//verifica se é um valor maior que um numero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variavel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6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toBeGreaterThanOrEqual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pt-B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//verifica se é um valor maior ou igual que um numero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variavel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6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toBeLessThan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pt-B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//verifica se é um valor menor que um numero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variavel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6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toBeLessThanOrEqual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pt-B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//verifica se é um valor menor ou igual que um numero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carlos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6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toMatch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600" b="0" dirty="0" err="1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arl</a:t>
            </a:r>
            <a:r>
              <a:rPr lang="pt-BR" sz="1600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pt-B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//verifica se possui um </a:t>
            </a:r>
            <a:r>
              <a:rPr lang="pt-BR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conteudo</a:t>
            </a:r>
            <a:r>
              <a:rPr lang="pt-B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como </a:t>
            </a:r>
            <a:r>
              <a:rPr lang="pt-BR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arl</a:t>
            </a:r>
            <a:r>
              <a:rPr lang="pt-B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dentro do texto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joão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carlos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pt-BR" sz="16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toContain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carlos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pt-B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//verifica se no vetor possui o valor informado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funcao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()).</a:t>
            </a:r>
            <a:r>
              <a:rPr lang="pt-BR" sz="16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toThrow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pt-B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//verifica se a função executada resulta em erro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//Para fazer o oposto de qualquer um, basta um .</a:t>
            </a:r>
            <a:r>
              <a:rPr lang="pt-BR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pt-B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antes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variavel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600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.toEqual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(valor); </a:t>
            </a:r>
            <a:r>
              <a:rPr lang="pt-B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//verifica se NÃO é igual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747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 err="1"/>
              <a:t>Jest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1638" y="2230964"/>
            <a:ext cx="11471026" cy="4078356"/>
          </a:xfrm>
        </p:spPr>
        <p:txBody>
          <a:bodyPr>
            <a:normAutofit/>
          </a:bodyPr>
          <a:lstStyle/>
          <a:p>
            <a:r>
              <a:rPr lang="pt-BR" sz="1800" dirty="0">
                <a:latin typeface="Avenir Next LT Pro" panose="020B0504020202020204" pitchFamily="34" charset="0"/>
              </a:rPr>
              <a:t>Vamos criar dois 2 testes:</a:t>
            </a:r>
          </a:p>
          <a:p>
            <a:pPr lvl="1"/>
            <a:r>
              <a:rPr lang="pt-BR" sz="1700" u="sng" dirty="0">
                <a:latin typeface="Avenir Next LT Pro" panose="020B0504020202020204" pitchFamily="34" charset="0"/>
              </a:rPr>
              <a:t>Teste 1 – Usuário válido</a:t>
            </a:r>
          </a:p>
          <a:p>
            <a:pPr lvl="2"/>
            <a:r>
              <a:rPr lang="pt-BR" sz="1600" dirty="0">
                <a:latin typeface="Avenir Next LT Pro" panose="020B0504020202020204" pitchFamily="34" charset="0"/>
              </a:rPr>
              <a:t>O teste deve retornar um valor não nulo! </a:t>
            </a:r>
            <a:r>
              <a:rPr lang="pt-BR" sz="1600" b="1" dirty="0" err="1">
                <a:latin typeface="Avenir Next LT Pro" panose="020B0504020202020204" pitchFamily="34" charset="0"/>
              </a:rPr>
              <a:t>expect</a:t>
            </a:r>
            <a:r>
              <a:rPr lang="pt-BR" sz="1600" b="1" dirty="0">
                <a:latin typeface="Avenir Next LT Pro" panose="020B0504020202020204" pitchFamily="34" charset="0"/>
              </a:rPr>
              <a:t>(valor).</a:t>
            </a:r>
            <a:r>
              <a:rPr lang="pt-BR" sz="1600" b="1" dirty="0" err="1">
                <a:latin typeface="Avenir Next LT Pro" panose="020B0504020202020204" pitchFamily="34" charset="0"/>
              </a:rPr>
              <a:t>not.toBeNull</a:t>
            </a:r>
            <a:r>
              <a:rPr lang="pt-BR" sz="1600" b="1" dirty="0">
                <a:latin typeface="Avenir Next LT Pro" panose="020B0504020202020204" pitchFamily="34" charset="0"/>
              </a:rPr>
              <a:t>()</a:t>
            </a:r>
          </a:p>
          <a:p>
            <a:pPr lvl="2"/>
            <a:r>
              <a:rPr lang="pt-BR" sz="1600" dirty="0">
                <a:latin typeface="Avenir Next LT Pro" panose="020B0504020202020204" pitchFamily="34" charset="0"/>
              </a:rPr>
              <a:t>O id do usuário retornado deve ser igual a 1! </a:t>
            </a:r>
            <a:r>
              <a:rPr lang="pt-BR" sz="1600" b="1" dirty="0" err="1">
                <a:latin typeface="Avenir Next LT Pro" panose="020B0504020202020204" pitchFamily="34" charset="0"/>
              </a:rPr>
              <a:t>expect</a:t>
            </a:r>
            <a:r>
              <a:rPr lang="pt-BR" sz="1600" b="1" dirty="0">
                <a:latin typeface="Avenir Next LT Pro" panose="020B0504020202020204" pitchFamily="34" charset="0"/>
              </a:rPr>
              <a:t>(valor).</a:t>
            </a:r>
            <a:r>
              <a:rPr lang="pt-BR" sz="1600" b="1" dirty="0" err="1">
                <a:latin typeface="Avenir Next LT Pro" panose="020B0504020202020204" pitchFamily="34" charset="0"/>
              </a:rPr>
              <a:t>toEqual</a:t>
            </a:r>
            <a:r>
              <a:rPr lang="pt-BR" sz="1600" b="1" dirty="0">
                <a:latin typeface="Avenir Next LT Pro" panose="020B0504020202020204" pitchFamily="34" charset="0"/>
              </a:rPr>
              <a:t>(1)</a:t>
            </a:r>
          </a:p>
          <a:p>
            <a:pPr lvl="1"/>
            <a:endParaRPr lang="pt-BR" sz="1700" b="1" dirty="0">
              <a:latin typeface="Avenir Next LT Pro" panose="020B0504020202020204" pitchFamily="34" charset="0"/>
            </a:endParaRPr>
          </a:p>
          <a:p>
            <a:pPr lvl="1"/>
            <a:r>
              <a:rPr lang="pt-BR" sz="1700" u="sng" dirty="0">
                <a:latin typeface="Avenir Next LT Pro" panose="020B0504020202020204" pitchFamily="34" charset="0"/>
              </a:rPr>
              <a:t>Teste 2 -  Usuário inválido</a:t>
            </a:r>
          </a:p>
          <a:p>
            <a:pPr lvl="2"/>
            <a:r>
              <a:rPr lang="pt-BR" sz="1600" dirty="0">
                <a:latin typeface="Avenir Next LT Pro" panose="020B0504020202020204" pitchFamily="34" charset="0"/>
              </a:rPr>
              <a:t>O usuário inválido deve lançar um erro! </a:t>
            </a:r>
            <a:r>
              <a:rPr lang="pt-BR" sz="1600" b="1" dirty="0" err="1">
                <a:latin typeface="Avenir Next LT Pro" panose="020B0504020202020204" pitchFamily="34" charset="0"/>
              </a:rPr>
              <a:t>expect</a:t>
            </a:r>
            <a:r>
              <a:rPr lang="pt-BR" sz="1600" b="1" dirty="0">
                <a:latin typeface="Avenir Next LT Pro" panose="020B0504020202020204" pitchFamily="34" charset="0"/>
              </a:rPr>
              <a:t>(() =&gt; função()).</a:t>
            </a:r>
            <a:r>
              <a:rPr lang="pt-BR" sz="1600" b="1" dirty="0" err="1">
                <a:latin typeface="Avenir Next LT Pro" panose="020B0504020202020204" pitchFamily="34" charset="0"/>
              </a:rPr>
              <a:t>toThrow</a:t>
            </a:r>
            <a:r>
              <a:rPr lang="pt-BR" sz="1600" b="1" dirty="0">
                <a:latin typeface="Avenir Next LT Pro" panose="020B0504020202020204" pitchFamily="34" charset="0"/>
              </a:rPr>
              <a:t>()</a:t>
            </a:r>
          </a:p>
          <a:p>
            <a:pPr lvl="2"/>
            <a:endParaRPr lang="pt-BR" sz="1600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endParaRPr lang="pt-BR" sz="18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13314" name="Picture 2" descr="Intro to Unit Testing with Jest. Test-Driven Development and Unit… | by  Kyle Farmer | JavaScript in Plain English">
            <a:extLst>
              <a:ext uri="{FF2B5EF4-FFF2-40B4-BE49-F238E27FC236}">
                <a16:creationId xmlns:a16="http://schemas.microsoft.com/office/drawing/2014/main" id="{19D19629-A653-55AB-1658-5F9D4923F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480" y="476672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94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8229600" cy="5022304"/>
          </a:xfrm>
        </p:spPr>
        <p:txBody>
          <a:bodyPr>
            <a:normAutofit/>
          </a:bodyPr>
          <a:lstStyle/>
          <a:p>
            <a:pPr algn="ctr"/>
            <a:r>
              <a:rPr lang="pt-BR" sz="6000" dirty="0"/>
              <a:t>Teste Unitários</a:t>
            </a:r>
          </a:p>
        </p:txBody>
      </p:sp>
    </p:spTree>
    <p:extLst>
      <p:ext uri="{BB962C8B-B14F-4D97-AF65-F5344CB8AC3E}">
        <p14:creationId xmlns:p14="http://schemas.microsoft.com/office/powerpoint/2010/main" val="935046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 err="1"/>
              <a:t>Jest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1638" y="2230964"/>
            <a:ext cx="11471026" cy="4078356"/>
          </a:xfrm>
        </p:spPr>
        <p:txBody>
          <a:bodyPr>
            <a:normAutofit/>
          </a:bodyPr>
          <a:lstStyle/>
          <a:p>
            <a:r>
              <a:rPr lang="pt-BR" sz="1800" dirty="0">
                <a:latin typeface="Avenir Next LT Pro" panose="020B0504020202020204" pitchFamily="34" charset="0"/>
              </a:rPr>
              <a:t>Código:</a:t>
            </a:r>
            <a:endParaRPr lang="pt-BR" sz="1600" b="1" dirty="0">
              <a:latin typeface="Avenir Next LT Pro" panose="020B0504020202020204" pitchFamily="34" charset="0"/>
            </a:endParaRPr>
          </a:p>
          <a:p>
            <a:pPr lvl="2"/>
            <a:endParaRPr lang="pt-BR" sz="1600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endParaRPr lang="pt-BR" sz="18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endParaRPr lang="pt-BR" sz="18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13314" name="Picture 2" descr="Intro to Unit Testing with Jest. Test-Driven Development and Unit… | by  Kyle Farmer | JavaScript in Plain English">
            <a:extLst>
              <a:ext uri="{FF2B5EF4-FFF2-40B4-BE49-F238E27FC236}">
                <a16:creationId xmlns:a16="http://schemas.microsoft.com/office/drawing/2014/main" id="{19D19629-A653-55AB-1658-5F9D4923F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480" y="476672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F28AFCE-E624-B781-114D-D61BAD6AEBDD}"/>
              </a:ext>
            </a:extLst>
          </p:cNvPr>
          <p:cNvSpPr txBox="1"/>
          <p:nvPr/>
        </p:nvSpPr>
        <p:spPr>
          <a:xfrm>
            <a:off x="2135560" y="2349455"/>
            <a:ext cx="9645699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UsuarioService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usuarios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'testando /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/usuario.js'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,() 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//teste 1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'Teste 1 - Testando acesso válido'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UsuarioService.login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'teste@teste.com'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'123456'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not.toBeNull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(usuario.id).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b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//Teste 2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'Teste 2 - Testando acesso inválido'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UsuarioService.login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'teste2@teste.com'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'123456'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toThrow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46836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Próximos Dias!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48CEA14-8E59-5673-7C1F-0F09A15C9B6A}"/>
              </a:ext>
            </a:extLst>
          </p:cNvPr>
          <p:cNvSpPr txBox="1"/>
          <p:nvPr/>
        </p:nvSpPr>
        <p:spPr>
          <a:xfrm>
            <a:off x="971678" y="2348880"/>
            <a:ext cx="6976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Dia 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E0A5435-70BB-71E4-C0C1-68558C681DBD}"/>
              </a:ext>
            </a:extLst>
          </p:cNvPr>
          <p:cNvSpPr txBox="1"/>
          <p:nvPr/>
        </p:nvSpPr>
        <p:spPr>
          <a:xfrm>
            <a:off x="5879976" y="2348880"/>
            <a:ext cx="7248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Dia 3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5666C17-8705-569B-D101-7F4DAFD87406}"/>
              </a:ext>
            </a:extLst>
          </p:cNvPr>
          <p:cNvSpPr txBox="1"/>
          <p:nvPr/>
        </p:nvSpPr>
        <p:spPr>
          <a:xfrm>
            <a:off x="3071664" y="2348880"/>
            <a:ext cx="7264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Dia 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F2ACC16-EBD9-031E-F5EE-199744BDAF63}"/>
              </a:ext>
            </a:extLst>
          </p:cNvPr>
          <p:cNvSpPr txBox="1"/>
          <p:nvPr/>
        </p:nvSpPr>
        <p:spPr>
          <a:xfrm>
            <a:off x="8688288" y="2348880"/>
            <a:ext cx="7280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Dia 4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311FBBD-7AED-6084-F4B7-39FE869AFA28}"/>
              </a:ext>
            </a:extLst>
          </p:cNvPr>
          <p:cNvCxnSpPr/>
          <p:nvPr/>
        </p:nvCxnSpPr>
        <p:spPr>
          <a:xfrm>
            <a:off x="2783632" y="2209800"/>
            <a:ext cx="0" cy="373948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C6A02751-5876-2115-EC4A-A009EE640E4E}"/>
              </a:ext>
            </a:extLst>
          </p:cNvPr>
          <p:cNvCxnSpPr/>
          <p:nvPr/>
        </p:nvCxnSpPr>
        <p:spPr>
          <a:xfrm>
            <a:off x="5735960" y="2209800"/>
            <a:ext cx="0" cy="373948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C1CF698-370D-8895-A93E-22FF2B79C5F7}"/>
              </a:ext>
            </a:extLst>
          </p:cNvPr>
          <p:cNvCxnSpPr/>
          <p:nvPr/>
        </p:nvCxnSpPr>
        <p:spPr>
          <a:xfrm>
            <a:off x="8472264" y="2132856"/>
            <a:ext cx="0" cy="373948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Types of Software Testing- All You Need to Know | by Sam s | Medium">
            <a:extLst>
              <a:ext uri="{FF2B5EF4-FFF2-40B4-BE49-F238E27FC236}">
                <a16:creationId xmlns:a16="http://schemas.microsoft.com/office/drawing/2014/main" id="{F40F3EAF-59F6-ACFB-71D8-17A95338E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85" y="2873802"/>
            <a:ext cx="2378036" cy="178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29D3CEB9-6726-EA86-4ED0-FAB232DDB061}"/>
              </a:ext>
            </a:extLst>
          </p:cNvPr>
          <p:cNvSpPr/>
          <p:nvPr/>
        </p:nvSpPr>
        <p:spPr>
          <a:xfrm>
            <a:off x="407369" y="4778102"/>
            <a:ext cx="2016223" cy="914400"/>
          </a:xfrm>
          <a:custGeom>
            <a:avLst/>
            <a:gdLst>
              <a:gd name="connsiteX0" fmla="*/ 0 w 2016223"/>
              <a:gd name="connsiteY0" fmla="*/ 152403 h 914400"/>
              <a:gd name="connsiteX1" fmla="*/ 152403 w 2016223"/>
              <a:gd name="connsiteY1" fmla="*/ 0 h 914400"/>
              <a:gd name="connsiteX2" fmla="*/ 705761 w 2016223"/>
              <a:gd name="connsiteY2" fmla="*/ 0 h 914400"/>
              <a:gd name="connsiteX3" fmla="*/ 1224891 w 2016223"/>
              <a:gd name="connsiteY3" fmla="*/ 0 h 914400"/>
              <a:gd name="connsiteX4" fmla="*/ 1863820 w 2016223"/>
              <a:gd name="connsiteY4" fmla="*/ 0 h 914400"/>
              <a:gd name="connsiteX5" fmla="*/ 2016223 w 2016223"/>
              <a:gd name="connsiteY5" fmla="*/ 152403 h 914400"/>
              <a:gd name="connsiteX6" fmla="*/ 2016223 w 2016223"/>
              <a:gd name="connsiteY6" fmla="*/ 451104 h 914400"/>
              <a:gd name="connsiteX7" fmla="*/ 2016223 w 2016223"/>
              <a:gd name="connsiteY7" fmla="*/ 761997 h 914400"/>
              <a:gd name="connsiteX8" fmla="*/ 1863820 w 2016223"/>
              <a:gd name="connsiteY8" fmla="*/ 914400 h 914400"/>
              <a:gd name="connsiteX9" fmla="*/ 1276233 w 2016223"/>
              <a:gd name="connsiteY9" fmla="*/ 914400 h 914400"/>
              <a:gd name="connsiteX10" fmla="*/ 705761 w 2016223"/>
              <a:gd name="connsiteY10" fmla="*/ 914400 h 914400"/>
              <a:gd name="connsiteX11" fmla="*/ 152403 w 2016223"/>
              <a:gd name="connsiteY11" fmla="*/ 914400 h 914400"/>
              <a:gd name="connsiteX12" fmla="*/ 0 w 2016223"/>
              <a:gd name="connsiteY12" fmla="*/ 761997 h 914400"/>
              <a:gd name="connsiteX13" fmla="*/ 0 w 2016223"/>
              <a:gd name="connsiteY13" fmla="*/ 445008 h 914400"/>
              <a:gd name="connsiteX14" fmla="*/ 0 w 2016223"/>
              <a:gd name="connsiteY14" fmla="*/ 152403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16223" h="914400" fill="none" extrusionOk="0">
                <a:moveTo>
                  <a:pt x="0" y="152403"/>
                </a:moveTo>
                <a:cubicBezTo>
                  <a:pt x="7305" y="60317"/>
                  <a:pt x="81446" y="4068"/>
                  <a:pt x="152403" y="0"/>
                </a:cubicBezTo>
                <a:cubicBezTo>
                  <a:pt x="407040" y="-49948"/>
                  <a:pt x="556921" y="48688"/>
                  <a:pt x="705761" y="0"/>
                </a:cubicBezTo>
                <a:cubicBezTo>
                  <a:pt x="854601" y="-48688"/>
                  <a:pt x="1052935" y="55699"/>
                  <a:pt x="1224891" y="0"/>
                </a:cubicBezTo>
                <a:cubicBezTo>
                  <a:pt x="1396847" y="-55699"/>
                  <a:pt x="1704048" y="5504"/>
                  <a:pt x="1863820" y="0"/>
                </a:cubicBezTo>
                <a:cubicBezTo>
                  <a:pt x="1941671" y="-18918"/>
                  <a:pt x="2021551" y="46934"/>
                  <a:pt x="2016223" y="152403"/>
                </a:cubicBezTo>
                <a:cubicBezTo>
                  <a:pt x="2037300" y="227164"/>
                  <a:pt x="2010866" y="376923"/>
                  <a:pt x="2016223" y="451104"/>
                </a:cubicBezTo>
                <a:cubicBezTo>
                  <a:pt x="2021580" y="525285"/>
                  <a:pt x="1983505" y="618369"/>
                  <a:pt x="2016223" y="761997"/>
                </a:cubicBezTo>
                <a:cubicBezTo>
                  <a:pt x="2026258" y="838090"/>
                  <a:pt x="1933274" y="931137"/>
                  <a:pt x="1863820" y="914400"/>
                </a:cubicBezTo>
                <a:cubicBezTo>
                  <a:pt x="1599348" y="928544"/>
                  <a:pt x="1564142" y="895944"/>
                  <a:pt x="1276233" y="914400"/>
                </a:cubicBezTo>
                <a:cubicBezTo>
                  <a:pt x="988324" y="932856"/>
                  <a:pt x="908320" y="858884"/>
                  <a:pt x="705761" y="914400"/>
                </a:cubicBezTo>
                <a:cubicBezTo>
                  <a:pt x="503202" y="969916"/>
                  <a:pt x="395813" y="852691"/>
                  <a:pt x="152403" y="914400"/>
                </a:cubicBezTo>
                <a:cubicBezTo>
                  <a:pt x="50416" y="924349"/>
                  <a:pt x="7044" y="834256"/>
                  <a:pt x="0" y="761997"/>
                </a:cubicBezTo>
                <a:cubicBezTo>
                  <a:pt x="-1721" y="680497"/>
                  <a:pt x="1738" y="546322"/>
                  <a:pt x="0" y="445008"/>
                </a:cubicBezTo>
                <a:cubicBezTo>
                  <a:pt x="-1738" y="343694"/>
                  <a:pt x="21246" y="245790"/>
                  <a:pt x="0" y="152403"/>
                </a:cubicBezTo>
                <a:close/>
              </a:path>
              <a:path w="2016223" h="914400" stroke="0" extrusionOk="0">
                <a:moveTo>
                  <a:pt x="0" y="152403"/>
                </a:moveTo>
                <a:cubicBezTo>
                  <a:pt x="-12718" y="58693"/>
                  <a:pt x="48607" y="1692"/>
                  <a:pt x="152403" y="0"/>
                </a:cubicBezTo>
                <a:cubicBezTo>
                  <a:pt x="304956" y="-49631"/>
                  <a:pt x="449719" y="57003"/>
                  <a:pt x="705761" y="0"/>
                </a:cubicBezTo>
                <a:cubicBezTo>
                  <a:pt x="961803" y="-57003"/>
                  <a:pt x="1117343" y="34674"/>
                  <a:pt x="1276233" y="0"/>
                </a:cubicBezTo>
                <a:cubicBezTo>
                  <a:pt x="1435123" y="-34674"/>
                  <a:pt x="1672917" y="65259"/>
                  <a:pt x="1863820" y="0"/>
                </a:cubicBezTo>
                <a:cubicBezTo>
                  <a:pt x="1944375" y="23087"/>
                  <a:pt x="2025285" y="89543"/>
                  <a:pt x="2016223" y="152403"/>
                </a:cubicBezTo>
                <a:cubicBezTo>
                  <a:pt x="2031823" y="227210"/>
                  <a:pt x="2005424" y="393354"/>
                  <a:pt x="2016223" y="457200"/>
                </a:cubicBezTo>
                <a:cubicBezTo>
                  <a:pt x="2027022" y="521046"/>
                  <a:pt x="1997585" y="680623"/>
                  <a:pt x="2016223" y="761997"/>
                </a:cubicBezTo>
                <a:cubicBezTo>
                  <a:pt x="2020698" y="850191"/>
                  <a:pt x="1946022" y="915184"/>
                  <a:pt x="1863820" y="914400"/>
                </a:cubicBezTo>
                <a:cubicBezTo>
                  <a:pt x="1597297" y="916100"/>
                  <a:pt x="1532197" y="866856"/>
                  <a:pt x="1327576" y="914400"/>
                </a:cubicBezTo>
                <a:cubicBezTo>
                  <a:pt x="1122955" y="961944"/>
                  <a:pt x="960493" y="871384"/>
                  <a:pt x="791332" y="914400"/>
                </a:cubicBezTo>
                <a:cubicBezTo>
                  <a:pt x="622171" y="957416"/>
                  <a:pt x="305039" y="857789"/>
                  <a:pt x="152403" y="914400"/>
                </a:cubicBezTo>
                <a:cubicBezTo>
                  <a:pt x="69332" y="910482"/>
                  <a:pt x="-518" y="843146"/>
                  <a:pt x="0" y="761997"/>
                </a:cubicBezTo>
                <a:cubicBezTo>
                  <a:pt x="-3667" y="688296"/>
                  <a:pt x="24557" y="559856"/>
                  <a:pt x="0" y="475488"/>
                </a:cubicBezTo>
                <a:cubicBezTo>
                  <a:pt x="-24557" y="391120"/>
                  <a:pt x="8675" y="253260"/>
                  <a:pt x="0" y="152403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28898415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Entendendo um pouco sobre testes - Teoria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486B290-FE61-A180-21AD-D12BE8B03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951" y="3022708"/>
            <a:ext cx="1385714" cy="1485714"/>
          </a:xfrm>
          <a:prstGeom prst="rect">
            <a:avLst/>
          </a:prstGeom>
        </p:spPr>
      </p:pic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80C4E1ED-8B1E-054C-9B08-60D9A2112791}"/>
              </a:ext>
            </a:extLst>
          </p:cNvPr>
          <p:cNvSpPr/>
          <p:nvPr/>
        </p:nvSpPr>
        <p:spPr>
          <a:xfrm>
            <a:off x="3256696" y="4794845"/>
            <a:ext cx="2016223" cy="914400"/>
          </a:xfrm>
          <a:custGeom>
            <a:avLst/>
            <a:gdLst>
              <a:gd name="connsiteX0" fmla="*/ 0 w 2016223"/>
              <a:gd name="connsiteY0" fmla="*/ 152403 h 914400"/>
              <a:gd name="connsiteX1" fmla="*/ 152403 w 2016223"/>
              <a:gd name="connsiteY1" fmla="*/ 0 h 914400"/>
              <a:gd name="connsiteX2" fmla="*/ 705761 w 2016223"/>
              <a:gd name="connsiteY2" fmla="*/ 0 h 914400"/>
              <a:gd name="connsiteX3" fmla="*/ 1224891 w 2016223"/>
              <a:gd name="connsiteY3" fmla="*/ 0 h 914400"/>
              <a:gd name="connsiteX4" fmla="*/ 1863820 w 2016223"/>
              <a:gd name="connsiteY4" fmla="*/ 0 h 914400"/>
              <a:gd name="connsiteX5" fmla="*/ 2016223 w 2016223"/>
              <a:gd name="connsiteY5" fmla="*/ 152403 h 914400"/>
              <a:gd name="connsiteX6" fmla="*/ 2016223 w 2016223"/>
              <a:gd name="connsiteY6" fmla="*/ 451104 h 914400"/>
              <a:gd name="connsiteX7" fmla="*/ 2016223 w 2016223"/>
              <a:gd name="connsiteY7" fmla="*/ 761997 h 914400"/>
              <a:gd name="connsiteX8" fmla="*/ 1863820 w 2016223"/>
              <a:gd name="connsiteY8" fmla="*/ 914400 h 914400"/>
              <a:gd name="connsiteX9" fmla="*/ 1276233 w 2016223"/>
              <a:gd name="connsiteY9" fmla="*/ 914400 h 914400"/>
              <a:gd name="connsiteX10" fmla="*/ 705761 w 2016223"/>
              <a:gd name="connsiteY10" fmla="*/ 914400 h 914400"/>
              <a:gd name="connsiteX11" fmla="*/ 152403 w 2016223"/>
              <a:gd name="connsiteY11" fmla="*/ 914400 h 914400"/>
              <a:gd name="connsiteX12" fmla="*/ 0 w 2016223"/>
              <a:gd name="connsiteY12" fmla="*/ 761997 h 914400"/>
              <a:gd name="connsiteX13" fmla="*/ 0 w 2016223"/>
              <a:gd name="connsiteY13" fmla="*/ 445008 h 914400"/>
              <a:gd name="connsiteX14" fmla="*/ 0 w 2016223"/>
              <a:gd name="connsiteY14" fmla="*/ 152403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16223" h="914400" fill="none" extrusionOk="0">
                <a:moveTo>
                  <a:pt x="0" y="152403"/>
                </a:moveTo>
                <a:cubicBezTo>
                  <a:pt x="7305" y="60317"/>
                  <a:pt x="81446" y="4068"/>
                  <a:pt x="152403" y="0"/>
                </a:cubicBezTo>
                <a:cubicBezTo>
                  <a:pt x="407040" y="-49948"/>
                  <a:pt x="556921" y="48688"/>
                  <a:pt x="705761" y="0"/>
                </a:cubicBezTo>
                <a:cubicBezTo>
                  <a:pt x="854601" y="-48688"/>
                  <a:pt x="1052935" y="55699"/>
                  <a:pt x="1224891" y="0"/>
                </a:cubicBezTo>
                <a:cubicBezTo>
                  <a:pt x="1396847" y="-55699"/>
                  <a:pt x="1704048" y="5504"/>
                  <a:pt x="1863820" y="0"/>
                </a:cubicBezTo>
                <a:cubicBezTo>
                  <a:pt x="1941671" y="-18918"/>
                  <a:pt x="2021551" y="46934"/>
                  <a:pt x="2016223" y="152403"/>
                </a:cubicBezTo>
                <a:cubicBezTo>
                  <a:pt x="2037300" y="227164"/>
                  <a:pt x="2010866" y="376923"/>
                  <a:pt x="2016223" y="451104"/>
                </a:cubicBezTo>
                <a:cubicBezTo>
                  <a:pt x="2021580" y="525285"/>
                  <a:pt x="1983505" y="618369"/>
                  <a:pt x="2016223" y="761997"/>
                </a:cubicBezTo>
                <a:cubicBezTo>
                  <a:pt x="2026258" y="838090"/>
                  <a:pt x="1933274" y="931137"/>
                  <a:pt x="1863820" y="914400"/>
                </a:cubicBezTo>
                <a:cubicBezTo>
                  <a:pt x="1599348" y="928544"/>
                  <a:pt x="1564142" y="895944"/>
                  <a:pt x="1276233" y="914400"/>
                </a:cubicBezTo>
                <a:cubicBezTo>
                  <a:pt x="988324" y="932856"/>
                  <a:pt x="908320" y="858884"/>
                  <a:pt x="705761" y="914400"/>
                </a:cubicBezTo>
                <a:cubicBezTo>
                  <a:pt x="503202" y="969916"/>
                  <a:pt x="395813" y="852691"/>
                  <a:pt x="152403" y="914400"/>
                </a:cubicBezTo>
                <a:cubicBezTo>
                  <a:pt x="50416" y="924349"/>
                  <a:pt x="7044" y="834256"/>
                  <a:pt x="0" y="761997"/>
                </a:cubicBezTo>
                <a:cubicBezTo>
                  <a:pt x="-1721" y="680497"/>
                  <a:pt x="1738" y="546322"/>
                  <a:pt x="0" y="445008"/>
                </a:cubicBezTo>
                <a:cubicBezTo>
                  <a:pt x="-1738" y="343694"/>
                  <a:pt x="21246" y="245790"/>
                  <a:pt x="0" y="152403"/>
                </a:cubicBezTo>
                <a:close/>
              </a:path>
              <a:path w="2016223" h="914400" stroke="0" extrusionOk="0">
                <a:moveTo>
                  <a:pt x="0" y="152403"/>
                </a:moveTo>
                <a:cubicBezTo>
                  <a:pt x="-12718" y="58693"/>
                  <a:pt x="48607" y="1692"/>
                  <a:pt x="152403" y="0"/>
                </a:cubicBezTo>
                <a:cubicBezTo>
                  <a:pt x="304956" y="-49631"/>
                  <a:pt x="449719" y="57003"/>
                  <a:pt x="705761" y="0"/>
                </a:cubicBezTo>
                <a:cubicBezTo>
                  <a:pt x="961803" y="-57003"/>
                  <a:pt x="1117343" y="34674"/>
                  <a:pt x="1276233" y="0"/>
                </a:cubicBezTo>
                <a:cubicBezTo>
                  <a:pt x="1435123" y="-34674"/>
                  <a:pt x="1672917" y="65259"/>
                  <a:pt x="1863820" y="0"/>
                </a:cubicBezTo>
                <a:cubicBezTo>
                  <a:pt x="1944375" y="23087"/>
                  <a:pt x="2025285" y="89543"/>
                  <a:pt x="2016223" y="152403"/>
                </a:cubicBezTo>
                <a:cubicBezTo>
                  <a:pt x="2031823" y="227210"/>
                  <a:pt x="2005424" y="393354"/>
                  <a:pt x="2016223" y="457200"/>
                </a:cubicBezTo>
                <a:cubicBezTo>
                  <a:pt x="2027022" y="521046"/>
                  <a:pt x="1997585" y="680623"/>
                  <a:pt x="2016223" y="761997"/>
                </a:cubicBezTo>
                <a:cubicBezTo>
                  <a:pt x="2020698" y="850191"/>
                  <a:pt x="1946022" y="915184"/>
                  <a:pt x="1863820" y="914400"/>
                </a:cubicBezTo>
                <a:cubicBezTo>
                  <a:pt x="1597297" y="916100"/>
                  <a:pt x="1532197" y="866856"/>
                  <a:pt x="1327576" y="914400"/>
                </a:cubicBezTo>
                <a:cubicBezTo>
                  <a:pt x="1122955" y="961944"/>
                  <a:pt x="960493" y="871384"/>
                  <a:pt x="791332" y="914400"/>
                </a:cubicBezTo>
                <a:cubicBezTo>
                  <a:pt x="622171" y="957416"/>
                  <a:pt x="305039" y="857789"/>
                  <a:pt x="152403" y="914400"/>
                </a:cubicBezTo>
                <a:cubicBezTo>
                  <a:pt x="69332" y="910482"/>
                  <a:pt x="-518" y="843146"/>
                  <a:pt x="0" y="761997"/>
                </a:cubicBezTo>
                <a:cubicBezTo>
                  <a:pt x="-3667" y="688296"/>
                  <a:pt x="24557" y="559856"/>
                  <a:pt x="0" y="475488"/>
                </a:cubicBezTo>
                <a:cubicBezTo>
                  <a:pt x="-24557" y="391120"/>
                  <a:pt x="8675" y="253260"/>
                  <a:pt x="0" y="152403"/>
                </a:cubicBezTo>
                <a:close/>
              </a:path>
            </a:pathLst>
          </a:custGeom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28898415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Testes Unitários com </a:t>
            </a:r>
            <a:r>
              <a:rPr lang="pt-BR" dirty="0" err="1"/>
              <a:t>Jest</a:t>
            </a:r>
            <a:endParaRPr lang="pt-BR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7613E22-B560-4EF2-8377-196932095A7E}"/>
              </a:ext>
            </a:extLst>
          </p:cNvPr>
          <p:cNvSpPr/>
          <p:nvPr/>
        </p:nvSpPr>
        <p:spPr>
          <a:xfrm>
            <a:off x="6158743" y="4794845"/>
            <a:ext cx="2097493" cy="914400"/>
          </a:xfrm>
          <a:custGeom>
            <a:avLst/>
            <a:gdLst>
              <a:gd name="connsiteX0" fmla="*/ 0 w 2097493"/>
              <a:gd name="connsiteY0" fmla="*/ 152403 h 914400"/>
              <a:gd name="connsiteX1" fmla="*/ 152403 w 2097493"/>
              <a:gd name="connsiteY1" fmla="*/ 0 h 914400"/>
              <a:gd name="connsiteX2" fmla="*/ 732038 w 2097493"/>
              <a:gd name="connsiteY2" fmla="*/ 0 h 914400"/>
              <a:gd name="connsiteX3" fmla="*/ 1275820 w 2097493"/>
              <a:gd name="connsiteY3" fmla="*/ 0 h 914400"/>
              <a:gd name="connsiteX4" fmla="*/ 1945090 w 2097493"/>
              <a:gd name="connsiteY4" fmla="*/ 0 h 914400"/>
              <a:gd name="connsiteX5" fmla="*/ 2097493 w 2097493"/>
              <a:gd name="connsiteY5" fmla="*/ 152403 h 914400"/>
              <a:gd name="connsiteX6" fmla="*/ 2097493 w 2097493"/>
              <a:gd name="connsiteY6" fmla="*/ 451104 h 914400"/>
              <a:gd name="connsiteX7" fmla="*/ 2097493 w 2097493"/>
              <a:gd name="connsiteY7" fmla="*/ 761997 h 914400"/>
              <a:gd name="connsiteX8" fmla="*/ 1945090 w 2097493"/>
              <a:gd name="connsiteY8" fmla="*/ 914400 h 914400"/>
              <a:gd name="connsiteX9" fmla="*/ 1329601 w 2097493"/>
              <a:gd name="connsiteY9" fmla="*/ 914400 h 914400"/>
              <a:gd name="connsiteX10" fmla="*/ 732038 w 2097493"/>
              <a:gd name="connsiteY10" fmla="*/ 914400 h 914400"/>
              <a:gd name="connsiteX11" fmla="*/ 152403 w 2097493"/>
              <a:gd name="connsiteY11" fmla="*/ 914400 h 914400"/>
              <a:gd name="connsiteX12" fmla="*/ 0 w 2097493"/>
              <a:gd name="connsiteY12" fmla="*/ 761997 h 914400"/>
              <a:gd name="connsiteX13" fmla="*/ 0 w 2097493"/>
              <a:gd name="connsiteY13" fmla="*/ 445008 h 914400"/>
              <a:gd name="connsiteX14" fmla="*/ 0 w 2097493"/>
              <a:gd name="connsiteY14" fmla="*/ 152403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7493" h="914400" fill="none" extrusionOk="0">
                <a:moveTo>
                  <a:pt x="0" y="152403"/>
                </a:moveTo>
                <a:cubicBezTo>
                  <a:pt x="7305" y="60317"/>
                  <a:pt x="81446" y="4068"/>
                  <a:pt x="152403" y="0"/>
                </a:cubicBezTo>
                <a:cubicBezTo>
                  <a:pt x="278669" y="-35653"/>
                  <a:pt x="516100" y="39495"/>
                  <a:pt x="732038" y="0"/>
                </a:cubicBezTo>
                <a:cubicBezTo>
                  <a:pt x="947977" y="-39495"/>
                  <a:pt x="1065652" y="48"/>
                  <a:pt x="1275820" y="0"/>
                </a:cubicBezTo>
                <a:cubicBezTo>
                  <a:pt x="1485988" y="-48"/>
                  <a:pt x="1632210" y="50653"/>
                  <a:pt x="1945090" y="0"/>
                </a:cubicBezTo>
                <a:cubicBezTo>
                  <a:pt x="2022941" y="-18918"/>
                  <a:pt x="2102821" y="46934"/>
                  <a:pt x="2097493" y="152403"/>
                </a:cubicBezTo>
                <a:cubicBezTo>
                  <a:pt x="2118570" y="227164"/>
                  <a:pt x="2092136" y="376923"/>
                  <a:pt x="2097493" y="451104"/>
                </a:cubicBezTo>
                <a:cubicBezTo>
                  <a:pt x="2102850" y="525285"/>
                  <a:pt x="2064775" y="618369"/>
                  <a:pt x="2097493" y="761997"/>
                </a:cubicBezTo>
                <a:cubicBezTo>
                  <a:pt x="2107528" y="838090"/>
                  <a:pt x="2014544" y="931137"/>
                  <a:pt x="1945090" y="914400"/>
                </a:cubicBezTo>
                <a:cubicBezTo>
                  <a:pt x="1727450" y="987143"/>
                  <a:pt x="1506560" y="894930"/>
                  <a:pt x="1329601" y="914400"/>
                </a:cubicBezTo>
                <a:cubicBezTo>
                  <a:pt x="1152642" y="933870"/>
                  <a:pt x="886748" y="845603"/>
                  <a:pt x="732038" y="914400"/>
                </a:cubicBezTo>
                <a:cubicBezTo>
                  <a:pt x="577328" y="983197"/>
                  <a:pt x="275823" y="877936"/>
                  <a:pt x="152403" y="914400"/>
                </a:cubicBezTo>
                <a:cubicBezTo>
                  <a:pt x="50416" y="924349"/>
                  <a:pt x="7044" y="834256"/>
                  <a:pt x="0" y="761997"/>
                </a:cubicBezTo>
                <a:cubicBezTo>
                  <a:pt x="-1721" y="680497"/>
                  <a:pt x="1738" y="546322"/>
                  <a:pt x="0" y="445008"/>
                </a:cubicBezTo>
                <a:cubicBezTo>
                  <a:pt x="-1738" y="343694"/>
                  <a:pt x="21246" y="245790"/>
                  <a:pt x="0" y="152403"/>
                </a:cubicBezTo>
                <a:close/>
              </a:path>
              <a:path w="2097493" h="914400" stroke="0" extrusionOk="0">
                <a:moveTo>
                  <a:pt x="0" y="152403"/>
                </a:moveTo>
                <a:cubicBezTo>
                  <a:pt x="-12718" y="58693"/>
                  <a:pt x="48607" y="1692"/>
                  <a:pt x="152403" y="0"/>
                </a:cubicBezTo>
                <a:cubicBezTo>
                  <a:pt x="418400" y="-27975"/>
                  <a:pt x="466508" y="4018"/>
                  <a:pt x="732038" y="0"/>
                </a:cubicBezTo>
                <a:cubicBezTo>
                  <a:pt x="997569" y="-4018"/>
                  <a:pt x="1200580" y="69134"/>
                  <a:pt x="1329601" y="0"/>
                </a:cubicBezTo>
                <a:cubicBezTo>
                  <a:pt x="1458622" y="-69134"/>
                  <a:pt x="1719292" y="2974"/>
                  <a:pt x="1945090" y="0"/>
                </a:cubicBezTo>
                <a:cubicBezTo>
                  <a:pt x="2025645" y="23087"/>
                  <a:pt x="2106555" y="89543"/>
                  <a:pt x="2097493" y="152403"/>
                </a:cubicBezTo>
                <a:cubicBezTo>
                  <a:pt x="2113093" y="227210"/>
                  <a:pt x="2086694" y="393354"/>
                  <a:pt x="2097493" y="457200"/>
                </a:cubicBezTo>
                <a:cubicBezTo>
                  <a:pt x="2108292" y="521046"/>
                  <a:pt x="2078855" y="680623"/>
                  <a:pt x="2097493" y="761997"/>
                </a:cubicBezTo>
                <a:cubicBezTo>
                  <a:pt x="2101968" y="850191"/>
                  <a:pt x="2027292" y="915184"/>
                  <a:pt x="1945090" y="914400"/>
                </a:cubicBezTo>
                <a:cubicBezTo>
                  <a:pt x="1716906" y="923549"/>
                  <a:pt x="1637623" y="849852"/>
                  <a:pt x="1383381" y="914400"/>
                </a:cubicBezTo>
                <a:cubicBezTo>
                  <a:pt x="1129139" y="978948"/>
                  <a:pt x="1024537" y="893485"/>
                  <a:pt x="821673" y="914400"/>
                </a:cubicBezTo>
                <a:cubicBezTo>
                  <a:pt x="618809" y="935315"/>
                  <a:pt x="364106" y="846461"/>
                  <a:pt x="152403" y="914400"/>
                </a:cubicBezTo>
                <a:cubicBezTo>
                  <a:pt x="69332" y="910482"/>
                  <a:pt x="-518" y="843146"/>
                  <a:pt x="0" y="761997"/>
                </a:cubicBezTo>
                <a:cubicBezTo>
                  <a:pt x="-3667" y="688296"/>
                  <a:pt x="24557" y="559856"/>
                  <a:pt x="0" y="475488"/>
                </a:cubicBezTo>
                <a:cubicBezTo>
                  <a:pt x="-24557" y="391120"/>
                  <a:pt x="8675" y="253260"/>
                  <a:pt x="0" y="152403"/>
                </a:cubicBezTo>
                <a:close/>
              </a:path>
            </a:pathLst>
          </a:custGeom>
          <a:ln>
            <a:solidFill>
              <a:srgbClr val="92D050"/>
            </a:solidFill>
            <a:extLst>
              <a:ext uri="{C807C97D-BFC1-408E-A445-0C87EB9F89A2}">
                <ask:lineSketchStyleProps xmlns:ask="http://schemas.microsoft.com/office/drawing/2018/sketchyshapes" sd="428898415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Testes Funcionais automatizados com </a:t>
            </a:r>
            <a:r>
              <a:rPr lang="pt-BR" dirty="0" err="1"/>
              <a:t>Selenium</a:t>
            </a:r>
            <a:endParaRPr lang="pt-BR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39D56F12-87E1-608E-86D4-CF6A18FB3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485" y="3022708"/>
            <a:ext cx="1389861" cy="1485714"/>
          </a:xfrm>
          <a:prstGeom prst="rect">
            <a:avLst/>
          </a:prstGeom>
        </p:spPr>
      </p:pic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D2D46609-554B-6235-2D8D-C7CC7A6DD22D}"/>
              </a:ext>
            </a:extLst>
          </p:cNvPr>
          <p:cNvSpPr/>
          <p:nvPr/>
        </p:nvSpPr>
        <p:spPr>
          <a:xfrm>
            <a:off x="9144821" y="4794845"/>
            <a:ext cx="2097493" cy="914400"/>
          </a:xfrm>
          <a:custGeom>
            <a:avLst/>
            <a:gdLst>
              <a:gd name="connsiteX0" fmla="*/ 0 w 2097493"/>
              <a:gd name="connsiteY0" fmla="*/ 152403 h 914400"/>
              <a:gd name="connsiteX1" fmla="*/ 152403 w 2097493"/>
              <a:gd name="connsiteY1" fmla="*/ 0 h 914400"/>
              <a:gd name="connsiteX2" fmla="*/ 732038 w 2097493"/>
              <a:gd name="connsiteY2" fmla="*/ 0 h 914400"/>
              <a:gd name="connsiteX3" fmla="*/ 1275820 w 2097493"/>
              <a:gd name="connsiteY3" fmla="*/ 0 h 914400"/>
              <a:gd name="connsiteX4" fmla="*/ 1945090 w 2097493"/>
              <a:gd name="connsiteY4" fmla="*/ 0 h 914400"/>
              <a:gd name="connsiteX5" fmla="*/ 2097493 w 2097493"/>
              <a:gd name="connsiteY5" fmla="*/ 152403 h 914400"/>
              <a:gd name="connsiteX6" fmla="*/ 2097493 w 2097493"/>
              <a:gd name="connsiteY6" fmla="*/ 451104 h 914400"/>
              <a:gd name="connsiteX7" fmla="*/ 2097493 w 2097493"/>
              <a:gd name="connsiteY7" fmla="*/ 761997 h 914400"/>
              <a:gd name="connsiteX8" fmla="*/ 1945090 w 2097493"/>
              <a:gd name="connsiteY8" fmla="*/ 914400 h 914400"/>
              <a:gd name="connsiteX9" fmla="*/ 1329601 w 2097493"/>
              <a:gd name="connsiteY9" fmla="*/ 914400 h 914400"/>
              <a:gd name="connsiteX10" fmla="*/ 732038 w 2097493"/>
              <a:gd name="connsiteY10" fmla="*/ 914400 h 914400"/>
              <a:gd name="connsiteX11" fmla="*/ 152403 w 2097493"/>
              <a:gd name="connsiteY11" fmla="*/ 914400 h 914400"/>
              <a:gd name="connsiteX12" fmla="*/ 0 w 2097493"/>
              <a:gd name="connsiteY12" fmla="*/ 761997 h 914400"/>
              <a:gd name="connsiteX13" fmla="*/ 0 w 2097493"/>
              <a:gd name="connsiteY13" fmla="*/ 445008 h 914400"/>
              <a:gd name="connsiteX14" fmla="*/ 0 w 2097493"/>
              <a:gd name="connsiteY14" fmla="*/ 152403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7493" h="914400" fill="none" extrusionOk="0">
                <a:moveTo>
                  <a:pt x="0" y="152403"/>
                </a:moveTo>
                <a:cubicBezTo>
                  <a:pt x="7305" y="60317"/>
                  <a:pt x="81446" y="4068"/>
                  <a:pt x="152403" y="0"/>
                </a:cubicBezTo>
                <a:cubicBezTo>
                  <a:pt x="278669" y="-35653"/>
                  <a:pt x="516100" y="39495"/>
                  <a:pt x="732038" y="0"/>
                </a:cubicBezTo>
                <a:cubicBezTo>
                  <a:pt x="947977" y="-39495"/>
                  <a:pt x="1065652" y="48"/>
                  <a:pt x="1275820" y="0"/>
                </a:cubicBezTo>
                <a:cubicBezTo>
                  <a:pt x="1485988" y="-48"/>
                  <a:pt x="1632210" y="50653"/>
                  <a:pt x="1945090" y="0"/>
                </a:cubicBezTo>
                <a:cubicBezTo>
                  <a:pt x="2022941" y="-18918"/>
                  <a:pt x="2102821" y="46934"/>
                  <a:pt x="2097493" y="152403"/>
                </a:cubicBezTo>
                <a:cubicBezTo>
                  <a:pt x="2118570" y="227164"/>
                  <a:pt x="2092136" y="376923"/>
                  <a:pt x="2097493" y="451104"/>
                </a:cubicBezTo>
                <a:cubicBezTo>
                  <a:pt x="2102850" y="525285"/>
                  <a:pt x="2064775" y="618369"/>
                  <a:pt x="2097493" y="761997"/>
                </a:cubicBezTo>
                <a:cubicBezTo>
                  <a:pt x="2107528" y="838090"/>
                  <a:pt x="2014544" y="931137"/>
                  <a:pt x="1945090" y="914400"/>
                </a:cubicBezTo>
                <a:cubicBezTo>
                  <a:pt x="1727450" y="987143"/>
                  <a:pt x="1506560" y="894930"/>
                  <a:pt x="1329601" y="914400"/>
                </a:cubicBezTo>
                <a:cubicBezTo>
                  <a:pt x="1152642" y="933870"/>
                  <a:pt x="886748" y="845603"/>
                  <a:pt x="732038" y="914400"/>
                </a:cubicBezTo>
                <a:cubicBezTo>
                  <a:pt x="577328" y="983197"/>
                  <a:pt x="275823" y="877936"/>
                  <a:pt x="152403" y="914400"/>
                </a:cubicBezTo>
                <a:cubicBezTo>
                  <a:pt x="50416" y="924349"/>
                  <a:pt x="7044" y="834256"/>
                  <a:pt x="0" y="761997"/>
                </a:cubicBezTo>
                <a:cubicBezTo>
                  <a:pt x="-1721" y="680497"/>
                  <a:pt x="1738" y="546322"/>
                  <a:pt x="0" y="445008"/>
                </a:cubicBezTo>
                <a:cubicBezTo>
                  <a:pt x="-1738" y="343694"/>
                  <a:pt x="21246" y="245790"/>
                  <a:pt x="0" y="152403"/>
                </a:cubicBezTo>
                <a:close/>
              </a:path>
              <a:path w="2097493" h="914400" stroke="0" extrusionOk="0">
                <a:moveTo>
                  <a:pt x="0" y="152403"/>
                </a:moveTo>
                <a:cubicBezTo>
                  <a:pt x="-12718" y="58693"/>
                  <a:pt x="48607" y="1692"/>
                  <a:pt x="152403" y="0"/>
                </a:cubicBezTo>
                <a:cubicBezTo>
                  <a:pt x="418400" y="-27975"/>
                  <a:pt x="466508" y="4018"/>
                  <a:pt x="732038" y="0"/>
                </a:cubicBezTo>
                <a:cubicBezTo>
                  <a:pt x="997569" y="-4018"/>
                  <a:pt x="1200580" y="69134"/>
                  <a:pt x="1329601" y="0"/>
                </a:cubicBezTo>
                <a:cubicBezTo>
                  <a:pt x="1458622" y="-69134"/>
                  <a:pt x="1719292" y="2974"/>
                  <a:pt x="1945090" y="0"/>
                </a:cubicBezTo>
                <a:cubicBezTo>
                  <a:pt x="2025645" y="23087"/>
                  <a:pt x="2106555" y="89543"/>
                  <a:pt x="2097493" y="152403"/>
                </a:cubicBezTo>
                <a:cubicBezTo>
                  <a:pt x="2113093" y="227210"/>
                  <a:pt x="2086694" y="393354"/>
                  <a:pt x="2097493" y="457200"/>
                </a:cubicBezTo>
                <a:cubicBezTo>
                  <a:pt x="2108292" y="521046"/>
                  <a:pt x="2078855" y="680623"/>
                  <a:pt x="2097493" y="761997"/>
                </a:cubicBezTo>
                <a:cubicBezTo>
                  <a:pt x="2101968" y="850191"/>
                  <a:pt x="2027292" y="915184"/>
                  <a:pt x="1945090" y="914400"/>
                </a:cubicBezTo>
                <a:cubicBezTo>
                  <a:pt x="1716906" y="923549"/>
                  <a:pt x="1637623" y="849852"/>
                  <a:pt x="1383381" y="914400"/>
                </a:cubicBezTo>
                <a:cubicBezTo>
                  <a:pt x="1129139" y="978948"/>
                  <a:pt x="1024537" y="893485"/>
                  <a:pt x="821673" y="914400"/>
                </a:cubicBezTo>
                <a:cubicBezTo>
                  <a:pt x="618809" y="935315"/>
                  <a:pt x="364106" y="846461"/>
                  <a:pt x="152403" y="914400"/>
                </a:cubicBezTo>
                <a:cubicBezTo>
                  <a:pt x="69332" y="910482"/>
                  <a:pt x="-518" y="843146"/>
                  <a:pt x="0" y="761997"/>
                </a:cubicBezTo>
                <a:cubicBezTo>
                  <a:pt x="-3667" y="688296"/>
                  <a:pt x="24557" y="559856"/>
                  <a:pt x="0" y="475488"/>
                </a:cubicBezTo>
                <a:cubicBezTo>
                  <a:pt x="-24557" y="391120"/>
                  <a:pt x="8675" y="253260"/>
                  <a:pt x="0" y="152403"/>
                </a:cubicBezTo>
                <a:close/>
              </a:path>
            </a:pathLst>
          </a:custGeom>
          <a:ln>
            <a:solidFill>
              <a:schemeClr val="accent4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428898415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Testes de Carga automatizados com </a:t>
            </a:r>
            <a:r>
              <a:rPr lang="pt-BR" dirty="0" err="1"/>
              <a:t>Selenium</a:t>
            </a:r>
            <a:endParaRPr lang="pt-BR" dirty="0"/>
          </a:p>
        </p:txBody>
      </p:sp>
      <p:pic>
        <p:nvPicPr>
          <p:cNvPr id="2054" name="Picture 6" descr="Apache JMeter - Apache JMeter™">
            <a:extLst>
              <a:ext uri="{FF2B5EF4-FFF2-40B4-BE49-F238E27FC236}">
                <a16:creationId xmlns:a16="http://schemas.microsoft.com/office/drawing/2014/main" id="{4677177E-F9F4-CA95-74B8-23F3CD7C0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748" y="3291986"/>
            <a:ext cx="2929854" cy="99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21420AF4-B1B1-FFC6-6D4F-9A57F1FD8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360" y="1990191"/>
            <a:ext cx="783432" cy="78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39E287-4F4D-ED6B-80EC-406EFE313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350" y="1990191"/>
            <a:ext cx="783432" cy="78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34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O que é o teste unitário?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1638" y="2230964"/>
            <a:ext cx="8582744" cy="675519"/>
          </a:xfrm>
        </p:spPr>
        <p:txBody>
          <a:bodyPr>
            <a:normAutofit/>
          </a:bodyPr>
          <a:lstStyle/>
          <a:p>
            <a:r>
              <a:rPr lang="pt-BR" sz="1800" dirty="0">
                <a:latin typeface="Avenir Next LT Pro" panose="020B0504020202020204" pitchFamily="34" charset="0"/>
              </a:rPr>
              <a:t>Como vimos no dia passado, o teste unitário tem o papel de testar </a:t>
            </a:r>
            <a:r>
              <a:rPr lang="pt-BR" sz="1800" u="sng" dirty="0">
                <a:latin typeface="Avenir Next LT Pro" panose="020B0504020202020204" pitchFamily="34" charset="0"/>
              </a:rPr>
              <a:t>pequenas partes</a:t>
            </a:r>
            <a:r>
              <a:rPr lang="pt-BR" sz="1800" dirty="0">
                <a:latin typeface="Avenir Next LT Pro" panose="020B0504020202020204" pitchFamily="34" charset="0"/>
              </a:rPr>
              <a:t> do nosso software de </a:t>
            </a:r>
            <a:r>
              <a:rPr lang="pt-BR" sz="1800" u="sng" dirty="0">
                <a:latin typeface="Avenir Next LT Pro" panose="020B0504020202020204" pitchFamily="34" charset="0"/>
              </a:rPr>
              <a:t>forma isolada</a:t>
            </a:r>
            <a:r>
              <a:rPr lang="pt-BR" sz="1800" dirty="0">
                <a:latin typeface="Avenir Next LT Pro" panose="020B0504020202020204" pitchFamily="34" charset="0"/>
              </a:rPr>
              <a:t>! </a:t>
            </a:r>
            <a:endParaRPr lang="pt-BR" sz="18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4" name="Picture 2" descr="IDE Br.ino">
            <a:extLst>
              <a:ext uri="{FF2B5EF4-FFF2-40B4-BE49-F238E27FC236}">
                <a16:creationId xmlns:a16="http://schemas.microsoft.com/office/drawing/2014/main" id="{2A70F4E6-E77D-6125-042B-64E066317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0"/>
            <a:ext cx="2927648" cy="292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F79EC0B-B0DC-6911-6949-219E39711832}"/>
              </a:ext>
            </a:extLst>
          </p:cNvPr>
          <p:cNvSpPr txBox="1">
            <a:spLocks/>
          </p:cNvSpPr>
          <p:nvPr/>
        </p:nvSpPr>
        <p:spPr>
          <a:xfrm>
            <a:off x="601638" y="3015040"/>
            <a:ext cx="11471026" cy="67551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>
                <a:latin typeface="Avenir Next LT Pro" panose="020B0504020202020204" pitchFamily="34" charset="0"/>
              </a:rPr>
              <a:t>Por tanto, pode ser ideal quando queremos testar métodos específicos de um código, por exemplo...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D645187-D691-C394-E925-7860B9C6659B}"/>
              </a:ext>
            </a:extLst>
          </p:cNvPr>
          <p:cNvSpPr txBox="1"/>
          <p:nvPr/>
        </p:nvSpPr>
        <p:spPr>
          <a:xfrm>
            <a:off x="1055440" y="3352799"/>
            <a:ext cx="432048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UsuarioService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cadastrar(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 Código de cadastrar usuário **/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editar(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 Código para editar um usuário **/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buscar(id: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 Busca um usuário pelo ID **/</a:t>
            </a:r>
            <a:endParaRPr lang="pt-B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deletar(id: 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 Código para remover um usuário **/</a:t>
            </a:r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CDF4FE4-9D22-3573-495E-856D1FA1F310}"/>
              </a:ext>
            </a:extLst>
          </p:cNvPr>
          <p:cNvSpPr/>
          <p:nvPr/>
        </p:nvSpPr>
        <p:spPr>
          <a:xfrm>
            <a:off x="1415480" y="3690559"/>
            <a:ext cx="3456384" cy="674545"/>
          </a:xfrm>
          <a:custGeom>
            <a:avLst/>
            <a:gdLst>
              <a:gd name="connsiteX0" fmla="*/ 0 w 3456384"/>
              <a:gd name="connsiteY0" fmla="*/ 112426 h 674545"/>
              <a:gd name="connsiteX1" fmla="*/ 112426 w 3456384"/>
              <a:gd name="connsiteY1" fmla="*/ 0 h 674545"/>
              <a:gd name="connsiteX2" fmla="*/ 618699 w 3456384"/>
              <a:gd name="connsiteY2" fmla="*/ 0 h 674545"/>
              <a:gd name="connsiteX3" fmla="*/ 1092657 w 3456384"/>
              <a:gd name="connsiteY3" fmla="*/ 0 h 674545"/>
              <a:gd name="connsiteX4" fmla="*/ 1566615 w 3456384"/>
              <a:gd name="connsiteY4" fmla="*/ 0 h 674545"/>
              <a:gd name="connsiteX5" fmla="*/ 2105204 w 3456384"/>
              <a:gd name="connsiteY5" fmla="*/ 0 h 674545"/>
              <a:gd name="connsiteX6" fmla="*/ 2708423 w 3456384"/>
              <a:gd name="connsiteY6" fmla="*/ 0 h 674545"/>
              <a:gd name="connsiteX7" fmla="*/ 3343958 w 3456384"/>
              <a:gd name="connsiteY7" fmla="*/ 0 h 674545"/>
              <a:gd name="connsiteX8" fmla="*/ 3456384 w 3456384"/>
              <a:gd name="connsiteY8" fmla="*/ 112426 h 674545"/>
              <a:gd name="connsiteX9" fmla="*/ 3456384 w 3456384"/>
              <a:gd name="connsiteY9" fmla="*/ 562119 h 674545"/>
              <a:gd name="connsiteX10" fmla="*/ 3343958 w 3456384"/>
              <a:gd name="connsiteY10" fmla="*/ 674545 h 674545"/>
              <a:gd name="connsiteX11" fmla="*/ 2773054 w 3456384"/>
              <a:gd name="connsiteY11" fmla="*/ 674545 h 674545"/>
              <a:gd name="connsiteX12" fmla="*/ 2299096 w 3456384"/>
              <a:gd name="connsiteY12" fmla="*/ 674545 h 674545"/>
              <a:gd name="connsiteX13" fmla="*/ 1728192 w 3456384"/>
              <a:gd name="connsiteY13" fmla="*/ 674545 h 674545"/>
              <a:gd name="connsiteX14" fmla="*/ 1254234 w 3456384"/>
              <a:gd name="connsiteY14" fmla="*/ 674545 h 674545"/>
              <a:gd name="connsiteX15" fmla="*/ 683330 w 3456384"/>
              <a:gd name="connsiteY15" fmla="*/ 674545 h 674545"/>
              <a:gd name="connsiteX16" fmla="*/ 112426 w 3456384"/>
              <a:gd name="connsiteY16" fmla="*/ 674545 h 674545"/>
              <a:gd name="connsiteX17" fmla="*/ 0 w 3456384"/>
              <a:gd name="connsiteY17" fmla="*/ 562119 h 674545"/>
              <a:gd name="connsiteX18" fmla="*/ 0 w 3456384"/>
              <a:gd name="connsiteY18" fmla="*/ 112426 h 67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56384" h="674545" extrusionOk="0">
                <a:moveTo>
                  <a:pt x="0" y="112426"/>
                </a:moveTo>
                <a:cubicBezTo>
                  <a:pt x="-4237" y="57248"/>
                  <a:pt x="51144" y="-15446"/>
                  <a:pt x="112426" y="0"/>
                </a:cubicBezTo>
                <a:cubicBezTo>
                  <a:pt x="337280" y="-2665"/>
                  <a:pt x="453537" y="45439"/>
                  <a:pt x="618699" y="0"/>
                </a:cubicBezTo>
                <a:cubicBezTo>
                  <a:pt x="783861" y="-45439"/>
                  <a:pt x="973845" y="46036"/>
                  <a:pt x="1092657" y="0"/>
                </a:cubicBezTo>
                <a:cubicBezTo>
                  <a:pt x="1211469" y="-46036"/>
                  <a:pt x="1403706" y="29288"/>
                  <a:pt x="1566615" y="0"/>
                </a:cubicBezTo>
                <a:cubicBezTo>
                  <a:pt x="1729524" y="-29288"/>
                  <a:pt x="1996227" y="30866"/>
                  <a:pt x="2105204" y="0"/>
                </a:cubicBezTo>
                <a:cubicBezTo>
                  <a:pt x="2214181" y="-30866"/>
                  <a:pt x="2508406" y="43644"/>
                  <a:pt x="2708423" y="0"/>
                </a:cubicBezTo>
                <a:cubicBezTo>
                  <a:pt x="2908440" y="-43644"/>
                  <a:pt x="3157636" y="48602"/>
                  <a:pt x="3343958" y="0"/>
                </a:cubicBezTo>
                <a:cubicBezTo>
                  <a:pt x="3401553" y="3389"/>
                  <a:pt x="3458169" y="56387"/>
                  <a:pt x="3456384" y="112426"/>
                </a:cubicBezTo>
                <a:cubicBezTo>
                  <a:pt x="3507715" y="311734"/>
                  <a:pt x="3447336" y="380993"/>
                  <a:pt x="3456384" y="562119"/>
                </a:cubicBezTo>
                <a:cubicBezTo>
                  <a:pt x="3458169" y="623405"/>
                  <a:pt x="3408431" y="681439"/>
                  <a:pt x="3343958" y="674545"/>
                </a:cubicBezTo>
                <a:cubicBezTo>
                  <a:pt x="3207040" y="691306"/>
                  <a:pt x="3026629" y="641373"/>
                  <a:pt x="2773054" y="674545"/>
                </a:cubicBezTo>
                <a:cubicBezTo>
                  <a:pt x="2519479" y="707717"/>
                  <a:pt x="2448255" y="659066"/>
                  <a:pt x="2299096" y="674545"/>
                </a:cubicBezTo>
                <a:cubicBezTo>
                  <a:pt x="2149937" y="690024"/>
                  <a:pt x="1859371" y="639971"/>
                  <a:pt x="1728192" y="674545"/>
                </a:cubicBezTo>
                <a:cubicBezTo>
                  <a:pt x="1597013" y="709119"/>
                  <a:pt x="1476378" y="669507"/>
                  <a:pt x="1254234" y="674545"/>
                </a:cubicBezTo>
                <a:cubicBezTo>
                  <a:pt x="1032090" y="679583"/>
                  <a:pt x="918811" y="646199"/>
                  <a:pt x="683330" y="674545"/>
                </a:cubicBezTo>
                <a:cubicBezTo>
                  <a:pt x="447849" y="702891"/>
                  <a:pt x="346049" y="669786"/>
                  <a:pt x="112426" y="674545"/>
                </a:cubicBezTo>
                <a:cubicBezTo>
                  <a:pt x="56832" y="667258"/>
                  <a:pt x="-1063" y="625198"/>
                  <a:pt x="0" y="562119"/>
                </a:cubicBezTo>
                <a:cubicBezTo>
                  <a:pt x="-8899" y="397639"/>
                  <a:pt x="33538" y="243056"/>
                  <a:pt x="0" y="11242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97475445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EE0AEDC-0A65-D01D-E382-79687FBCB887}"/>
              </a:ext>
            </a:extLst>
          </p:cNvPr>
          <p:cNvSpPr/>
          <p:nvPr/>
        </p:nvSpPr>
        <p:spPr>
          <a:xfrm>
            <a:off x="1415480" y="4486273"/>
            <a:ext cx="3600400" cy="674545"/>
          </a:xfrm>
          <a:custGeom>
            <a:avLst/>
            <a:gdLst>
              <a:gd name="connsiteX0" fmla="*/ 0 w 3600400"/>
              <a:gd name="connsiteY0" fmla="*/ 112426 h 674545"/>
              <a:gd name="connsiteX1" fmla="*/ 112426 w 3600400"/>
              <a:gd name="connsiteY1" fmla="*/ 0 h 674545"/>
              <a:gd name="connsiteX2" fmla="*/ 641262 w 3600400"/>
              <a:gd name="connsiteY2" fmla="*/ 0 h 674545"/>
              <a:gd name="connsiteX3" fmla="*/ 1136342 w 3600400"/>
              <a:gd name="connsiteY3" fmla="*/ 0 h 674545"/>
              <a:gd name="connsiteX4" fmla="*/ 1631423 w 3600400"/>
              <a:gd name="connsiteY4" fmla="*/ 0 h 674545"/>
              <a:gd name="connsiteX5" fmla="*/ 2194014 w 3600400"/>
              <a:gd name="connsiteY5" fmla="*/ 0 h 674545"/>
              <a:gd name="connsiteX6" fmla="*/ 2824116 w 3600400"/>
              <a:gd name="connsiteY6" fmla="*/ 0 h 674545"/>
              <a:gd name="connsiteX7" fmla="*/ 3487974 w 3600400"/>
              <a:gd name="connsiteY7" fmla="*/ 0 h 674545"/>
              <a:gd name="connsiteX8" fmla="*/ 3600400 w 3600400"/>
              <a:gd name="connsiteY8" fmla="*/ 112426 h 674545"/>
              <a:gd name="connsiteX9" fmla="*/ 3600400 w 3600400"/>
              <a:gd name="connsiteY9" fmla="*/ 562119 h 674545"/>
              <a:gd name="connsiteX10" fmla="*/ 3487974 w 3600400"/>
              <a:gd name="connsiteY10" fmla="*/ 674545 h 674545"/>
              <a:gd name="connsiteX11" fmla="*/ 2891627 w 3600400"/>
              <a:gd name="connsiteY11" fmla="*/ 674545 h 674545"/>
              <a:gd name="connsiteX12" fmla="*/ 2396547 w 3600400"/>
              <a:gd name="connsiteY12" fmla="*/ 674545 h 674545"/>
              <a:gd name="connsiteX13" fmla="*/ 1800200 w 3600400"/>
              <a:gd name="connsiteY13" fmla="*/ 674545 h 674545"/>
              <a:gd name="connsiteX14" fmla="*/ 1305120 w 3600400"/>
              <a:gd name="connsiteY14" fmla="*/ 674545 h 674545"/>
              <a:gd name="connsiteX15" fmla="*/ 708773 w 3600400"/>
              <a:gd name="connsiteY15" fmla="*/ 674545 h 674545"/>
              <a:gd name="connsiteX16" fmla="*/ 112426 w 3600400"/>
              <a:gd name="connsiteY16" fmla="*/ 674545 h 674545"/>
              <a:gd name="connsiteX17" fmla="*/ 0 w 3600400"/>
              <a:gd name="connsiteY17" fmla="*/ 562119 h 674545"/>
              <a:gd name="connsiteX18" fmla="*/ 0 w 3600400"/>
              <a:gd name="connsiteY18" fmla="*/ 112426 h 67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00400" h="674545" extrusionOk="0">
                <a:moveTo>
                  <a:pt x="0" y="112426"/>
                </a:moveTo>
                <a:cubicBezTo>
                  <a:pt x="-4237" y="57248"/>
                  <a:pt x="51144" y="-15446"/>
                  <a:pt x="112426" y="0"/>
                </a:cubicBezTo>
                <a:cubicBezTo>
                  <a:pt x="310185" y="-13261"/>
                  <a:pt x="517170" y="35603"/>
                  <a:pt x="641262" y="0"/>
                </a:cubicBezTo>
                <a:cubicBezTo>
                  <a:pt x="765354" y="-35603"/>
                  <a:pt x="1001437" y="36562"/>
                  <a:pt x="1136342" y="0"/>
                </a:cubicBezTo>
                <a:cubicBezTo>
                  <a:pt x="1271247" y="-36562"/>
                  <a:pt x="1492243" y="58452"/>
                  <a:pt x="1631423" y="0"/>
                </a:cubicBezTo>
                <a:cubicBezTo>
                  <a:pt x="1770603" y="-58452"/>
                  <a:pt x="1929930" y="26922"/>
                  <a:pt x="2194014" y="0"/>
                </a:cubicBezTo>
                <a:cubicBezTo>
                  <a:pt x="2458098" y="-26922"/>
                  <a:pt x="2524340" y="11687"/>
                  <a:pt x="2824116" y="0"/>
                </a:cubicBezTo>
                <a:cubicBezTo>
                  <a:pt x="3123892" y="-11687"/>
                  <a:pt x="3352890" y="27664"/>
                  <a:pt x="3487974" y="0"/>
                </a:cubicBezTo>
                <a:cubicBezTo>
                  <a:pt x="3545569" y="3389"/>
                  <a:pt x="3602185" y="56387"/>
                  <a:pt x="3600400" y="112426"/>
                </a:cubicBezTo>
                <a:cubicBezTo>
                  <a:pt x="3651731" y="311734"/>
                  <a:pt x="3591352" y="380993"/>
                  <a:pt x="3600400" y="562119"/>
                </a:cubicBezTo>
                <a:cubicBezTo>
                  <a:pt x="3602185" y="623405"/>
                  <a:pt x="3552447" y="681439"/>
                  <a:pt x="3487974" y="674545"/>
                </a:cubicBezTo>
                <a:cubicBezTo>
                  <a:pt x="3236907" y="699851"/>
                  <a:pt x="3186975" y="636781"/>
                  <a:pt x="2891627" y="674545"/>
                </a:cubicBezTo>
                <a:cubicBezTo>
                  <a:pt x="2596279" y="712309"/>
                  <a:pt x="2606436" y="655136"/>
                  <a:pt x="2396547" y="674545"/>
                </a:cubicBezTo>
                <a:cubicBezTo>
                  <a:pt x="2186658" y="693954"/>
                  <a:pt x="2064786" y="623996"/>
                  <a:pt x="1800200" y="674545"/>
                </a:cubicBezTo>
                <a:cubicBezTo>
                  <a:pt x="1535614" y="725094"/>
                  <a:pt x="1444721" y="663946"/>
                  <a:pt x="1305120" y="674545"/>
                </a:cubicBezTo>
                <a:cubicBezTo>
                  <a:pt x="1165519" y="685144"/>
                  <a:pt x="899729" y="655848"/>
                  <a:pt x="708773" y="674545"/>
                </a:cubicBezTo>
                <a:cubicBezTo>
                  <a:pt x="517817" y="693242"/>
                  <a:pt x="277652" y="659738"/>
                  <a:pt x="112426" y="674545"/>
                </a:cubicBezTo>
                <a:cubicBezTo>
                  <a:pt x="56832" y="667258"/>
                  <a:pt x="-1063" y="625198"/>
                  <a:pt x="0" y="562119"/>
                </a:cubicBezTo>
                <a:cubicBezTo>
                  <a:pt x="-8899" y="397639"/>
                  <a:pt x="33538" y="243056"/>
                  <a:pt x="0" y="11242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97475445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A2E1329-8FAB-39DB-099B-369D76F11B77}"/>
              </a:ext>
            </a:extLst>
          </p:cNvPr>
          <p:cNvSpPr/>
          <p:nvPr/>
        </p:nvSpPr>
        <p:spPr>
          <a:xfrm>
            <a:off x="1415480" y="5202727"/>
            <a:ext cx="3312368" cy="674545"/>
          </a:xfrm>
          <a:custGeom>
            <a:avLst/>
            <a:gdLst>
              <a:gd name="connsiteX0" fmla="*/ 0 w 3312368"/>
              <a:gd name="connsiteY0" fmla="*/ 112426 h 674545"/>
              <a:gd name="connsiteX1" fmla="*/ 112426 w 3312368"/>
              <a:gd name="connsiteY1" fmla="*/ 0 h 674545"/>
              <a:gd name="connsiteX2" fmla="*/ 596137 w 3312368"/>
              <a:gd name="connsiteY2" fmla="*/ 0 h 674545"/>
              <a:gd name="connsiteX3" fmla="*/ 1048973 w 3312368"/>
              <a:gd name="connsiteY3" fmla="*/ 0 h 674545"/>
              <a:gd name="connsiteX4" fmla="*/ 1501808 w 3312368"/>
              <a:gd name="connsiteY4" fmla="*/ 0 h 674545"/>
              <a:gd name="connsiteX5" fmla="*/ 2016394 w 3312368"/>
              <a:gd name="connsiteY5" fmla="*/ 0 h 674545"/>
              <a:gd name="connsiteX6" fmla="*/ 2592731 w 3312368"/>
              <a:gd name="connsiteY6" fmla="*/ 0 h 674545"/>
              <a:gd name="connsiteX7" fmla="*/ 3199942 w 3312368"/>
              <a:gd name="connsiteY7" fmla="*/ 0 h 674545"/>
              <a:gd name="connsiteX8" fmla="*/ 3312368 w 3312368"/>
              <a:gd name="connsiteY8" fmla="*/ 112426 h 674545"/>
              <a:gd name="connsiteX9" fmla="*/ 3312368 w 3312368"/>
              <a:gd name="connsiteY9" fmla="*/ 562119 h 674545"/>
              <a:gd name="connsiteX10" fmla="*/ 3199942 w 3312368"/>
              <a:gd name="connsiteY10" fmla="*/ 674545 h 674545"/>
              <a:gd name="connsiteX11" fmla="*/ 2654481 w 3312368"/>
              <a:gd name="connsiteY11" fmla="*/ 674545 h 674545"/>
              <a:gd name="connsiteX12" fmla="*/ 2201645 w 3312368"/>
              <a:gd name="connsiteY12" fmla="*/ 674545 h 674545"/>
              <a:gd name="connsiteX13" fmla="*/ 1656184 w 3312368"/>
              <a:gd name="connsiteY13" fmla="*/ 674545 h 674545"/>
              <a:gd name="connsiteX14" fmla="*/ 1203348 w 3312368"/>
              <a:gd name="connsiteY14" fmla="*/ 674545 h 674545"/>
              <a:gd name="connsiteX15" fmla="*/ 657887 w 3312368"/>
              <a:gd name="connsiteY15" fmla="*/ 674545 h 674545"/>
              <a:gd name="connsiteX16" fmla="*/ 112426 w 3312368"/>
              <a:gd name="connsiteY16" fmla="*/ 674545 h 674545"/>
              <a:gd name="connsiteX17" fmla="*/ 0 w 3312368"/>
              <a:gd name="connsiteY17" fmla="*/ 562119 h 674545"/>
              <a:gd name="connsiteX18" fmla="*/ 0 w 3312368"/>
              <a:gd name="connsiteY18" fmla="*/ 112426 h 67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12368" h="674545" extrusionOk="0">
                <a:moveTo>
                  <a:pt x="0" y="112426"/>
                </a:moveTo>
                <a:cubicBezTo>
                  <a:pt x="-4237" y="57248"/>
                  <a:pt x="51144" y="-15446"/>
                  <a:pt x="112426" y="0"/>
                </a:cubicBezTo>
                <a:cubicBezTo>
                  <a:pt x="210801" y="-50579"/>
                  <a:pt x="494429" y="10644"/>
                  <a:pt x="596137" y="0"/>
                </a:cubicBezTo>
                <a:cubicBezTo>
                  <a:pt x="697845" y="-10644"/>
                  <a:pt x="894616" y="9173"/>
                  <a:pt x="1048973" y="0"/>
                </a:cubicBezTo>
                <a:cubicBezTo>
                  <a:pt x="1203330" y="-9173"/>
                  <a:pt x="1304087" y="34779"/>
                  <a:pt x="1501808" y="0"/>
                </a:cubicBezTo>
                <a:cubicBezTo>
                  <a:pt x="1699530" y="-34779"/>
                  <a:pt x="1768203" y="18416"/>
                  <a:pt x="2016394" y="0"/>
                </a:cubicBezTo>
                <a:cubicBezTo>
                  <a:pt x="2264585" y="-18416"/>
                  <a:pt x="2347822" y="11256"/>
                  <a:pt x="2592731" y="0"/>
                </a:cubicBezTo>
                <a:cubicBezTo>
                  <a:pt x="2837640" y="-11256"/>
                  <a:pt x="2906397" y="53348"/>
                  <a:pt x="3199942" y="0"/>
                </a:cubicBezTo>
                <a:cubicBezTo>
                  <a:pt x="3257537" y="3389"/>
                  <a:pt x="3314153" y="56387"/>
                  <a:pt x="3312368" y="112426"/>
                </a:cubicBezTo>
                <a:cubicBezTo>
                  <a:pt x="3363699" y="311734"/>
                  <a:pt x="3303320" y="380993"/>
                  <a:pt x="3312368" y="562119"/>
                </a:cubicBezTo>
                <a:cubicBezTo>
                  <a:pt x="3314153" y="623405"/>
                  <a:pt x="3264415" y="681439"/>
                  <a:pt x="3199942" y="674545"/>
                </a:cubicBezTo>
                <a:cubicBezTo>
                  <a:pt x="2970725" y="688544"/>
                  <a:pt x="2772061" y="634384"/>
                  <a:pt x="2654481" y="674545"/>
                </a:cubicBezTo>
                <a:cubicBezTo>
                  <a:pt x="2536901" y="714706"/>
                  <a:pt x="2392283" y="650473"/>
                  <a:pt x="2201645" y="674545"/>
                </a:cubicBezTo>
                <a:cubicBezTo>
                  <a:pt x="2011007" y="698617"/>
                  <a:pt x="1829657" y="641908"/>
                  <a:pt x="1656184" y="674545"/>
                </a:cubicBezTo>
                <a:cubicBezTo>
                  <a:pt x="1482711" y="707182"/>
                  <a:pt x="1358197" y="628354"/>
                  <a:pt x="1203348" y="674545"/>
                </a:cubicBezTo>
                <a:cubicBezTo>
                  <a:pt x="1048499" y="720736"/>
                  <a:pt x="792473" y="634606"/>
                  <a:pt x="657887" y="674545"/>
                </a:cubicBezTo>
                <a:cubicBezTo>
                  <a:pt x="523301" y="714484"/>
                  <a:pt x="247602" y="650771"/>
                  <a:pt x="112426" y="674545"/>
                </a:cubicBezTo>
                <a:cubicBezTo>
                  <a:pt x="56832" y="667258"/>
                  <a:pt x="-1063" y="625198"/>
                  <a:pt x="0" y="562119"/>
                </a:cubicBezTo>
                <a:cubicBezTo>
                  <a:pt x="-8899" y="397639"/>
                  <a:pt x="33538" y="243056"/>
                  <a:pt x="0" y="11242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97475445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16422479-39D5-483E-11D9-FCF277470EF8}"/>
              </a:ext>
            </a:extLst>
          </p:cNvPr>
          <p:cNvSpPr/>
          <p:nvPr/>
        </p:nvSpPr>
        <p:spPr>
          <a:xfrm>
            <a:off x="1415480" y="5956532"/>
            <a:ext cx="3672408" cy="674545"/>
          </a:xfrm>
          <a:custGeom>
            <a:avLst/>
            <a:gdLst>
              <a:gd name="connsiteX0" fmla="*/ 0 w 3672408"/>
              <a:gd name="connsiteY0" fmla="*/ 112426 h 674545"/>
              <a:gd name="connsiteX1" fmla="*/ 112426 w 3672408"/>
              <a:gd name="connsiteY1" fmla="*/ 0 h 674545"/>
              <a:gd name="connsiteX2" fmla="*/ 652543 w 3672408"/>
              <a:gd name="connsiteY2" fmla="*/ 0 h 674545"/>
              <a:gd name="connsiteX3" fmla="*/ 1158185 w 3672408"/>
              <a:gd name="connsiteY3" fmla="*/ 0 h 674545"/>
              <a:gd name="connsiteX4" fmla="*/ 1663826 w 3672408"/>
              <a:gd name="connsiteY4" fmla="*/ 0 h 674545"/>
              <a:gd name="connsiteX5" fmla="*/ 2238419 w 3672408"/>
              <a:gd name="connsiteY5" fmla="*/ 0 h 674545"/>
              <a:gd name="connsiteX6" fmla="*/ 2881963 w 3672408"/>
              <a:gd name="connsiteY6" fmla="*/ 0 h 674545"/>
              <a:gd name="connsiteX7" fmla="*/ 3559982 w 3672408"/>
              <a:gd name="connsiteY7" fmla="*/ 0 h 674545"/>
              <a:gd name="connsiteX8" fmla="*/ 3672408 w 3672408"/>
              <a:gd name="connsiteY8" fmla="*/ 112426 h 674545"/>
              <a:gd name="connsiteX9" fmla="*/ 3672408 w 3672408"/>
              <a:gd name="connsiteY9" fmla="*/ 562119 h 674545"/>
              <a:gd name="connsiteX10" fmla="*/ 3559982 w 3672408"/>
              <a:gd name="connsiteY10" fmla="*/ 674545 h 674545"/>
              <a:gd name="connsiteX11" fmla="*/ 2950914 w 3672408"/>
              <a:gd name="connsiteY11" fmla="*/ 674545 h 674545"/>
              <a:gd name="connsiteX12" fmla="*/ 2445272 w 3672408"/>
              <a:gd name="connsiteY12" fmla="*/ 674545 h 674545"/>
              <a:gd name="connsiteX13" fmla="*/ 1836204 w 3672408"/>
              <a:gd name="connsiteY13" fmla="*/ 674545 h 674545"/>
              <a:gd name="connsiteX14" fmla="*/ 1330562 w 3672408"/>
              <a:gd name="connsiteY14" fmla="*/ 674545 h 674545"/>
              <a:gd name="connsiteX15" fmla="*/ 721494 w 3672408"/>
              <a:gd name="connsiteY15" fmla="*/ 674545 h 674545"/>
              <a:gd name="connsiteX16" fmla="*/ 112426 w 3672408"/>
              <a:gd name="connsiteY16" fmla="*/ 674545 h 674545"/>
              <a:gd name="connsiteX17" fmla="*/ 0 w 3672408"/>
              <a:gd name="connsiteY17" fmla="*/ 562119 h 674545"/>
              <a:gd name="connsiteX18" fmla="*/ 0 w 3672408"/>
              <a:gd name="connsiteY18" fmla="*/ 112426 h 67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72408" h="674545" extrusionOk="0">
                <a:moveTo>
                  <a:pt x="0" y="112426"/>
                </a:moveTo>
                <a:cubicBezTo>
                  <a:pt x="-4237" y="57248"/>
                  <a:pt x="51144" y="-15446"/>
                  <a:pt x="112426" y="0"/>
                </a:cubicBezTo>
                <a:cubicBezTo>
                  <a:pt x="306459" y="-25050"/>
                  <a:pt x="444545" y="1735"/>
                  <a:pt x="652543" y="0"/>
                </a:cubicBezTo>
                <a:cubicBezTo>
                  <a:pt x="860541" y="-1735"/>
                  <a:pt x="949662" y="31238"/>
                  <a:pt x="1158185" y="0"/>
                </a:cubicBezTo>
                <a:cubicBezTo>
                  <a:pt x="1366708" y="-31238"/>
                  <a:pt x="1425819" y="38738"/>
                  <a:pt x="1663826" y="0"/>
                </a:cubicBezTo>
                <a:cubicBezTo>
                  <a:pt x="1901833" y="-38738"/>
                  <a:pt x="2121859" y="48479"/>
                  <a:pt x="2238419" y="0"/>
                </a:cubicBezTo>
                <a:cubicBezTo>
                  <a:pt x="2354979" y="-48479"/>
                  <a:pt x="2561532" y="21589"/>
                  <a:pt x="2881963" y="0"/>
                </a:cubicBezTo>
                <a:cubicBezTo>
                  <a:pt x="3202394" y="-21589"/>
                  <a:pt x="3300615" y="10623"/>
                  <a:pt x="3559982" y="0"/>
                </a:cubicBezTo>
                <a:cubicBezTo>
                  <a:pt x="3617577" y="3389"/>
                  <a:pt x="3674193" y="56387"/>
                  <a:pt x="3672408" y="112426"/>
                </a:cubicBezTo>
                <a:cubicBezTo>
                  <a:pt x="3723739" y="311734"/>
                  <a:pt x="3663360" y="380993"/>
                  <a:pt x="3672408" y="562119"/>
                </a:cubicBezTo>
                <a:cubicBezTo>
                  <a:pt x="3674193" y="623405"/>
                  <a:pt x="3624455" y="681439"/>
                  <a:pt x="3559982" y="674545"/>
                </a:cubicBezTo>
                <a:cubicBezTo>
                  <a:pt x="3415932" y="702744"/>
                  <a:pt x="3223310" y="614763"/>
                  <a:pt x="2950914" y="674545"/>
                </a:cubicBezTo>
                <a:cubicBezTo>
                  <a:pt x="2678518" y="734327"/>
                  <a:pt x="2560046" y="649498"/>
                  <a:pt x="2445272" y="674545"/>
                </a:cubicBezTo>
                <a:cubicBezTo>
                  <a:pt x="2330498" y="699592"/>
                  <a:pt x="1981902" y="666523"/>
                  <a:pt x="1836204" y="674545"/>
                </a:cubicBezTo>
                <a:cubicBezTo>
                  <a:pt x="1690506" y="682567"/>
                  <a:pt x="1581756" y="618434"/>
                  <a:pt x="1330562" y="674545"/>
                </a:cubicBezTo>
                <a:cubicBezTo>
                  <a:pt x="1079368" y="730656"/>
                  <a:pt x="1013909" y="638652"/>
                  <a:pt x="721494" y="674545"/>
                </a:cubicBezTo>
                <a:cubicBezTo>
                  <a:pt x="429079" y="710438"/>
                  <a:pt x="326220" y="612621"/>
                  <a:pt x="112426" y="674545"/>
                </a:cubicBezTo>
                <a:cubicBezTo>
                  <a:pt x="56832" y="667258"/>
                  <a:pt x="-1063" y="625198"/>
                  <a:pt x="0" y="562119"/>
                </a:cubicBezTo>
                <a:cubicBezTo>
                  <a:pt x="-8899" y="397639"/>
                  <a:pt x="33538" y="243056"/>
                  <a:pt x="0" y="11242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97475445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E073E90-1617-5411-3FB1-74FFA5979ED2}"/>
              </a:ext>
            </a:extLst>
          </p:cNvPr>
          <p:cNvSpPr/>
          <p:nvPr/>
        </p:nvSpPr>
        <p:spPr>
          <a:xfrm>
            <a:off x="6888088" y="3651100"/>
            <a:ext cx="3672408" cy="1008112"/>
          </a:xfrm>
          <a:custGeom>
            <a:avLst/>
            <a:gdLst>
              <a:gd name="connsiteX0" fmla="*/ 0 w 3672408"/>
              <a:gd name="connsiteY0" fmla="*/ 168022 h 1008112"/>
              <a:gd name="connsiteX1" fmla="*/ 168022 w 3672408"/>
              <a:gd name="connsiteY1" fmla="*/ 0 h 1008112"/>
              <a:gd name="connsiteX2" fmla="*/ 757446 w 3672408"/>
              <a:gd name="connsiteY2" fmla="*/ 0 h 1008112"/>
              <a:gd name="connsiteX3" fmla="*/ 1313507 w 3672408"/>
              <a:gd name="connsiteY3" fmla="*/ 0 h 1008112"/>
              <a:gd name="connsiteX4" fmla="*/ 1802840 w 3672408"/>
              <a:gd name="connsiteY4" fmla="*/ 0 h 1008112"/>
              <a:gd name="connsiteX5" fmla="*/ 2325537 w 3672408"/>
              <a:gd name="connsiteY5" fmla="*/ 0 h 1008112"/>
              <a:gd name="connsiteX6" fmla="*/ 2914962 w 3672408"/>
              <a:gd name="connsiteY6" fmla="*/ 0 h 1008112"/>
              <a:gd name="connsiteX7" fmla="*/ 3504386 w 3672408"/>
              <a:gd name="connsiteY7" fmla="*/ 0 h 1008112"/>
              <a:gd name="connsiteX8" fmla="*/ 3672408 w 3672408"/>
              <a:gd name="connsiteY8" fmla="*/ 168022 h 1008112"/>
              <a:gd name="connsiteX9" fmla="*/ 3672408 w 3672408"/>
              <a:gd name="connsiteY9" fmla="*/ 504056 h 1008112"/>
              <a:gd name="connsiteX10" fmla="*/ 3672408 w 3672408"/>
              <a:gd name="connsiteY10" fmla="*/ 840090 h 1008112"/>
              <a:gd name="connsiteX11" fmla="*/ 3504386 w 3672408"/>
              <a:gd name="connsiteY11" fmla="*/ 1008112 h 1008112"/>
              <a:gd name="connsiteX12" fmla="*/ 3015053 w 3672408"/>
              <a:gd name="connsiteY12" fmla="*/ 1008112 h 1008112"/>
              <a:gd name="connsiteX13" fmla="*/ 2525719 w 3672408"/>
              <a:gd name="connsiteY13" fmla="*/ 1008112 h 1008112"/>
              <a:gd name="connsiteX14" fmla="*/ 2003022 w 3672408"/>
              <a:gd name="connsiteY14" fmla="*/ 1008112 h 1008112"/>
              <a:gd name="connsiteX15" fmla="*/ 1547052 w 3672408"/>
              <a:gd name="connsiteY15" fmla="*/ 1008112 h 1008112"/>
              <a:gd name="connsiteX16" fmla="*/ 957628 w 3672408"/>
              <a:gd name="connsiteY16" fmla="*/ 1008112 h 1008112"/>
              <a:gd name="connsiteX17" fmla="*/ 168022 w 3672408"/>
              <a:gd name="connsiteY17" fmla="*/ 1008112 h 1008112"/>
              <a:gd name="connsiteX18" fmla="*/ 0 w 3672408"/>
              <a:gd name="connsiteY18" fmla="*/ 840090 h 1008112"/>
              <a:gd name="connsiteX19" fmla="*/ 0 w 3672408"/>
              <a:gd name="connsiteY19" fmla="*/ 524218 h 1008112"/>
              <a:gd name="connsiteX20" fmla="*/ 0 w 3672408"/>
              <a:gd name="connsiteY20" fmla="*/ 168022 h 1008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672408" h="1008112" fill="none" extrusionOk="0">
                <a:moveTo>
                  <a:pt x="0" y="168022"/>
                </a:moveTo>
                <a:cubicBezTo>
                  <a:pt x="19598" y="57904"/>
                  <a:pt x="92433" y="4947"/>
                  <a:pt x="168022" y="0"/>
                </a:cubicBezTo>
                <a:cubicBezTo>
                  <a:pt x="370115" y="-28148"/>
                  <a:pt x="611712" y="15729"/>
                  <a:pt x="757446" y="0"/>
                </a:cubicBezTo>
                <a:cubicBezTo>
                  <a:pt x="903180" y="-15729"/>
                  <a:pt x="1115682" y="37125"/>
                  <a:pt x="1313507" y="0"/>
                </a:cubicBezTo>
                <a:cubicBezTo>
                  <a:pt x="1511332" y="-37125"/>
                  <a:pt x="1605548" y="26138"/>
                  <a:pt x="1802840" y="0"/>
                </a:cubicBezTo>
                <a:cubicBezTo>
                  <a:pt x="2000132" y="-26138"/>
                  <a:pt x="2194613" y="34283"/>
                  <a:pt x="2325537" y="0"/>
                </a:cubicBezTo>
                <a:cubicBezTo>
                  <a:pt x="2456461" y="-34283"/>
                  <a:pt x="2735690" y="4078"/>
                  <a:pt x="2914962" y="0"/>
                </a:cubicBezTo>
                <a:cubicBezTo>
                  <a:pt x="3094234" y="-4078"/>
                  <a:pt x="3223578" y="39727"/>
                  <a:pt x="3504386" y="0"/>
                </a:cubicBezTo>
                <a:cubicBezTo>
                  <a:pt x="3593170" y="-8255"/>
                  <a:pt x="3649135" y="72883"/>
                  <a:pt x="3672408" y="168022"/>
                </a:cubicBezTo>
                <a:cubicBezTo>
                  <a:pt x="3684514" y="299139"/>
                  <a:pt x="3652412" y="344867"/>
                  <a:pt x="3672408" y="504056"/>
                </a:cubicBezTo>
                <a:cubicBezTo>
                  <a:pt x="3692404" y="663245"/>
                  <a:pt x="3650140" y="698383"/>
                  <a:pt x="3672408" y="840090"/>
                </a:cubicBezTo>
                <a:cubicBezTo>
                  <a:pt x="3687295" y="950274"/>
                  <a:pt x="3616368" y="1017026"/>
                  <a:pt x="3504386" y="1008112"/>
                </a:cubicBezTo>
                <a:cubicBezTo>
                  <a:pt x="3386660" y="1048558"/>
                  <a:pt x="3142338" y="995045"/>
                  <a:pt x="3015053" y="1008112"/>
                </a:cubicBezTo>
                <a:cubicBezTo>
                  <a:pt x="2887768" y="1021179"/>
                  <a:pt x="2746100" y="1005816"/>
                  <a:pt x="2525719" y="1008112"/>
                </a:cubicBezTo>
                <a:cubicBezTo>
                  <a:pt x="2305338" y="1010408"/>
                  <a:pt x="2197156" y="994094"/>
                  <a:pt x="2003022" y="1008112"/>
                </a:cubicBezTo>
                <a:cubicBezTo>
                  <a:pt x="1808888" y="1022130"/>
                  <a:pt x="1667117" y="955959"/>
                  <a:pt x="1547052" y="1008112"/>
                </a:cubicBezTo>
                <a:cubicBezTo>
                  <a:pt x="1426987" y="1060265"/>
                  <a:pt x="1213941" y="940180"/>
                  <a:pt x="957628" y="1008112"/>
                </a:cubicBezTo>
                <a:cubicBezTo>
                  <a:pt x="701315" y="1076044"/>
                  <a:pt x="382552" y="978683"/>
                  <a:pt x="168022" y="1008112"/>
                </a:cubicBezTo>
                <a:cubicBezTo>
                  <a:pt x="67314" y="1011740"/>
                  <a:pt x="6772" y="939847"/>
                  <a:pt x="0" y="840090"/>
                </a:cubicBezTo>
                <a:cubicBezTo>
                  <a:pt x="-10850" y="711891"/>
                  <a:pt x="31846" y="632163"/>
                  <a:pt x="0" y="524218"/>
                </a:cubicBezTo>
                <a:cubicBezTo>
                  <a:pt x="-31846" y="416273"/>
                  <a:pt x="15316" y="315277"/>
                  <a:pt x="0" y="168022"/>
                </a:cubicBezTo>
                <a:close/>
              </a:path>
              <a:path w="3672408" h="1008112" stroke="0" extrusionOk="0">
                <a:moveTo>
                  <a:pt x="0" y="168022"/>
                </a:moveTo>
                <a:cubicBezTo>
                  <a:pt x="-12844" y="96182"/>
                  <a:pt x="76036" y="-15454"/>
                  <a:pt x="168022" y="0"/>
                </a:cubicBezTo>
                <a:cubicBezTo>
                  <a:pt x="385528" y="-13699"/>
                  <a:pt x="440232" y="47411"/>
                  <a:pt x="690719" y="0"/>
                </a:cubicBezTo>
                <a:cubicBezTo>
                  <a:pt x="941206" y="-47411"/>
                  <a:pt x="972661" y="54646"/>
                  <a:pt x="1180052" y="0"/>
                </a:cubicBezTo>
                <a:cubicBezTo>
                  <a:pt x="1387443" y="-54646"/>
                  <a:pt x="1445930" y="6314"/>
                  <a:pt x="1669386" y="0"/>
                </a:cubicBezTo>
                <a:cubicBezTo>
                  <a:pt x="1892842" y="-6314"/>
                  <a:pt x="2069531" y="35018"/>
                  <a:pt x="2225446" y="0"/>
                </a:cubicBezTo>
                <a:cubicBezTo>
                  <a:pt x="2381361" y="-35018"/>
                  <a:pt x="2702278" y="41138"/>
                  <a:pt x="2848234" y="0"/>
                </a:cubicBezTo>
                <a:cubicBezTo>
                  <a:pt x="2994190" y="-41138"/>
                  <a:pt x="3323797" y="31818"/>
                  <a:pt x="3504386" y="0"/>
                </a:cubicBezTo>
                <a:cubicBezTo>
                  <a:pt x="3590567" y="4987"/>
                  <a:pt x="3676697" y="89769"/>
                  <a:pt x="3672408" y="168022"/>
                </a:cubicBezTo>
                <a:cubicBezTo>
                  <a:pt x="3682722" y="329141"/>
                  <a:pt x="3653861" y="411623"/>
                  <a:pt x="3672408" y="497335"/>
                </a:cubicBezTo>
                <a:cubicBezTo>
                  <a:pt x="3690955" y="583047"/>
                  <a:pt x="3663216" y="688959"/>
                  <a:pt x="3672408" y="840090"/>
                </a:cubicBezTo>
                <a:cubicBezTo>
                  <a:pt x="3682357" y="940301"/>
                  <a:pt x="3595640" y="1015137"/>
                  <a:pt x="3504386" y="1008112"/>
                </a:cubicBezTo>
                <a:cubicBezTo>
                  <a:pt x="3359585" y="1013324"/>
                  <a:pt x="3266966" y="972079"/>
                  <a:pt x="3048416" y="1008112"/>
                </a:cubicBezTo>
                <a:cubicBezTo>
                  <a:pt x="2829866" y="1044145"/>
                  <a:pt x="2657600" y="957860"/>
                  <a:pt x="2458992" y="1008112"/>
                </a:cubicBezTo>
                <a:cubicBezTo>
                  <a:pt x="2260384" y="1058364"/>
                  <a:pt x="2187982" y="956329"/>
                  <a:pt x="1969659" y="1008112"/>
                </a:cubicBezTo>
                <a:cubicBezTo>
                  <a:pt x="1751336" y="1059895"/>
                  <a:pt x="1595308" y="976528"/>
                  <a:pt x="1380234" y="1008112"/>
                </a:cubicBezTo>
                <a:cubicBezTo>
                  <a:pt x="1165160" y="1039696"/>
                  <a:pt x="1028830" y="1003002"/>
                  <a:pt x="924265" y="1008112"/>
                </a:cubicBezTo>
                <a:cubicBezTo>
                  <a:pt x="819700" y="1013222"/>
                  <a:pt x="545079" y="942276"/>
                  <a:pt x="168022" y="1008112"/>
                </a:cubicBezTo>
                <a:cubicBezTo>
                  <a:pt x="70037" y="1005806"/>
                  <a:pt x="-2962" y="934832"/>
                  <a:pt x="0" y="840090"/>
                </a:cubicBezTo>
                <a:cubicBezTo>
                  <a:pt x="-5449" y="677365"/>
                  <a:pt x="32692" y="667277"/>
                  <a:pt x="0" y="510777"/>
                </a:cubicBezTo>
                <a:cubicBezTo>
                  <a:pt x="-32692" y="354277"/>
                  <a:pt x="36424" y="287760"/>
                  <a:pt x="0" y="168022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97475445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Podemos criar testes isolados para cada uma das funções da classe </a:t>
            </a:r>
            <a:r>
              <a:rPr lang="pt-BR" dirty="0" err="1"/>
              <a:t>UsuarioService</a:t>
            </a:r>
            <a:endParaRPr lang="pt-BR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7CA104C-94F6-D7E0-CDCB-B2076CEF082F}"/>
              </a:ext>
            </a:extLst>
          </p:cNvPr>
          <p:cNvSpPr/>
          <p:nvPr/>
        </p:nvSpPr>
        <p:spPr>
          <a:xfrm>
            <a:off x="6436940" y="4762067"/>
            <a:ext cx="4843636" cy="1763277"/>
          </a:xfrm>
          <a:custGeom>
            <a:avLst/>
            <a:gdLst>
              <a:gd name="connsiteX0" fmla="*/ 0 w 4843636"/>
              <a:gd name="connsiteY0" fmla="*/ 293885 h 1763277"/>
              <a:gd name="connsiteX1" fmla="*/ 293885 w 4843636"/>
              <a:gd name="connsiteY1" fmla="*/ 0 h 1763277"/>
              <a:gd name="connsiteX2" fmla="*/ 825868 w 4843636"/>
              <a:gd name="connsiteY2" fmla="*/ 0 h 1763277"/>
              <a:gd name="connsiteX3" fmla="*/ 1357852 w 4843636"/>
              <a:gd name="connsiteY3" fmla="*/ 0 h 1763277"/>
              <a:gd name="connsiteX4" fmla="*/ 1804717 w 4843636"/>
              <a:gd name="connsiteY4" fmla="*/ 0 h 1763277"/>
              <a:gd name="connsiteX5" fmla="*/ 2251583 w 4843636"/>
              <a:gd name="connsiteY5" fmla="*/ 0 h 1763277"/>
              <a:gd name="connsiteX6" fmla="*/ 2741008 w 4843636"/>
              <a:gd name="connsiteY6" fmla="*/ 0 h 1763277"/>
              <a:gd name="connsiteX7" fmla="*/ 3145315 w 4843636"/>
              <a:gd name="connsiteY7" fmla="*/ 0 h 1763277"/>
              <a:gd name="connsiteX8" fmla="*/ 3549622 w 4843636"/>
              <a:gd name="connsiteY8" fmla="*/ 0 h 1763277"/>
              <a:gd name="connsiteX9" fmla="*/ 4039047 w 4843636"/>
              <a:gd name="connsiteY9" fmla="*/ 0 h 1763277"/>
              <a:gd name="connsiteX10" fmla="*/ 4549751 w 4843636"/>
              <a:gd name="connsiteY10" fmla="*/ 0 h 1763277"/>
              <a:gd name="connsiteX11" fmla="*/ 4843636 w 4843636"/>
              <a:gd name="connsiteY11" fmla="*/ 293885 h 1763277"/>
              <a:gd name="connsiteX12" fmla="*/ 4843636 w 4843636"/>
              <a:gd name="connsiteY12" fmla="*/ 893394 h 1763277"/>
              <a:gd name="connsiteX13" fmla="*/ 4843636 w 4843636"/>
              <a:gd name="connsiteY13" fmla="*/ 1469392 h 1763277"/>
              <a:gd name="connsiteX14" fmla="*/ 4549751 w 4843636"/>
              <a:gd name="connsiteY14" fmla="*/ 1763277 h 1763277"/>
              <a:gd name="connsiteX15" fmla="*/ 4145444 w 4843636"/>
              <a:gd name="connsiteY15" fmla="*/ 1763277 h 1763277"/>
              <a:gd name="connsiteX16" fmla="*/ 3698578 w 4843636"/>
              <a:gd name="connsiteY16" fmla="*/ 1763277 h 1763277"/>
              <a:gd name="connsiteX17" fmla="*/ 3166595 w 4843636"/>
              <a:gd name="connsiteY17" fmla="*/ 1763277 h 1763277"/>
              <a:gd name="connsiteX18" fmla="*/ 2677170 w 4843636"/>
              <a:gd name="connsiteY18" fmla="*/ 1763277 h 1763277"/>
              <a:gd name="connsiteX19" fmla="*/ 2230304 w 4843636"/>
              <a:gd name="connsiteY19" fmla="*/ 1763277 h 1763277"/>
              <a:gd name="connsiteX20" fmla="*/ 1698321 w 4843636"/>
              <a:gd name="connsiteY20" fmla="*/ 1763277 h 1763277"/>
              <a:gd name="connsiteX21" fmla="*/ 1123779 w 4843636"/>
              <a:gd name="connsiteY21" fmla="*/ 1763277 h 1763277"/>
              <a:gd name="connsiteX22" fmla="*/ 293885 w 4843636"/>
              <a:gd name="connsiteY22" fmla="*/ 1763277 h 1763277"/>
              <a:gd name="connsiteX23" fmla="*/ 0 w 4843636"/>
              <a:gd name="connsiteY23" fmla="*/ 1469392 h 1763277"/>
              <a:gd name="connsiteX24" fmla="*/ 0 w 4843636"/>
              <a:gd name="connsiteY24" fmla="*/ 893394 h 1763277"/>
              <a:gd name="connsiteX25" fmla="*/ 0 w 4843636"/>
              <a:gd name="connsiteY25" fmla="*/ 293885 h 176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43636" h="1763277" fill="none" extrusionOk="0">
                <a:moveTo>
                  <a:pt x="0" y="293885"/>
                </a:moveTo>
                <a:cubicBezTo>
                  <a:pt x="11680" y="105871"/>
                  <a:pt x="85685" y="1456"/>
                  <a:pt x="293885" y="0"/>
                </a:cubicBezTo>
                <a:cubicBezTo>
                  <a:pt x="535675" y="-15065"/>
                  <a:pt x="583910" y="26176"/>
                  <a:pt x="825868" y="0"/>
                </a:cubicBezTo>
                <a:cubicBezTo>
                  <a:pt x="1067826" y="-26176"/>
                  <a:pt x="1234134" y="39712"/>
                  <a:pt x="1357852" y="0"/>
                </a:cubicBezTo>
                <a:cubicBezTo>
                  <a:pt x="1481570" y="-39712"/>
                  <a:pt x="1646196" y="40682"/>
                  <a:pt x="1804717" y="0"/>
                </a:cubicBezTo>
                <a:cubicBezTo>
                  <a:pt x="1963238" y="-40682"/>
                  <a:pt x="2098381" y="29288"/>
                  <a:pt x="2251583" y="0"/>
                </a:cubicBezTo>
                <a:cubicBezTo>
                  <a:pt x="2404785" y="-29288"/>
                  <a:pt x="2509772" y="15604"/>
                  <a:pt x="2741008" y="0"/>
                </a:cubicBezTo>
                <a:cubicBezTo>
                  <a:pt x="2972245" y="-15604"/>
                  <a:pt x="2992847" y="14183"/>
                  <a:pt x="3145315" y="0"/>
                </a:cubicBezTo>
                <a:cubicBezTo>
                  <a:pt x="3297783" y="-14183"/>
                  <a:pt x="3464691" y="31238"/>
                  <a:pt x="3549622" y="0"/>
                </a:cubicBezTo>
                <a:cubicBezTo>
                  <a:pt x="3634553" y="-31238"/>
                  <a:pt x="3880980" y="39924"/>
                  <a:pt x="4039047" y="0"/>
                </a:cubicBezTo>
                <a:cubicBezTo>
                  <a:pt x="4197115" y="-39924"/>
                  <a:pt x="4333667" y="45628"/>
                  <a:pt x="4549751" y="0"/>
                </a:cubicBezTo>
                <a:cubicBezTo>
                  <a:pt x="4701487" y="1937"/>
                  <a:pt x="4843457" y="127828"/>
                  <a:pt x="4843636" y="293885"/>
                </a:cubicBezTo>
                <a:cubicBezTo>
                  <a:pt x="4911294" y="444757"/>
                  <a:pt x="4829329" y="662209"/>
                  <a:pt x="4843636" y="893394"/>
                </a:cubicBezTo>
                <a:cubicBezTo>
                  <a:pt x="4857943" y="1124579"/>
                  <a:pt x="4823908" y="1193948"/>
                  <a:pt x="4843636" y="1469392"/>
                </a:cubicBezTo>
                <a:cubicBezTo>
                  <a:pt x="4839866" y="1633429"/>
                  <a:pt x="4743147" y="1795232"/>
                  <a:pt x="4549751" y="1763277"/>
                </a:cubicBezTo>
                <a:cubicBezTo>
                  <a:pt x="4367520" y="1771137"/>
                  <a:pt x="4275538" y="1746460"/>
                  <a:pt x="4145444" y="1763277"/>
                </a:cubicBezTo>
                <a:cubicBezTo>
                  <a:pt x="4015350" y="1780094"/>
                  <a:pt x="3896348" y="1718796"/>
                  <a:pt x="3698578" y="1763277"/>
                </a:cubicBezTo>
                <a:cubicBezTo>
                  <a:pt x="3500808" y="1807758"/>
                  <a:pt x="3370285" y="1760727"/>
                  <a:pt x="3166595" y="1763277"/>
                </a:cubicBezTo>
                <a:cubicBezTo>
                  <a:pt x="2962905" y="1765827"/>
                  <a:pt x="2781878" y="1739403"/>
                  <a:pt x="2677170" y="1763277"/>
                </a:cubicBezTo>
                <a:cubicBezTo>
                  <a:pt x="2572462" y="1787151"/>
                  <a:pt x="2328768" y="1747550"/>
                  <a:pt x="2230304" y="1763277"/>
                </a:cubicBezTo>
                <a:cubicBezTo>
                  <a:pt x="2131840" y="1779004"/>
                  <a:pt x="1919457" y="1702690"/>
                  <a:pt x="1698321" y="1763277"/>
                </a:cubicBezTo>
                <a:cubicBezTo>
                  <a:pt x="1477185" y="1823864"/>
                  <a:pt x="1311190" y="1744826"/>
                  <a:pt x="1123779" y="1763277"/>
                </a:cubicBezTo>
                <a:cubicBezTo>
                  <a:pt x="936368" y="1781728"/>
                  <a:pt x="643213" y="1687439"/>
                  <a:pt x="293885" y="1763277"/>
                </a:cubicBezTo>
                <a:cubicBezTo>
                  <a:pt x="136988" y="1718015"/>
                  <a:pt x="1412" y="1639007"/>
                  <a:pt x="0" y="1469392"/>
                </a:cubicBezTo>
                <a:cubicBezTo>
                  <a:pt x="-6887" y="1240261"/>
                  <a:pt x="52540" y="1072410"/>
                  <a:pt x="0" y="893394"/>
                </a:cubicBezTo>
                <a:cubicBezTo>
                  <a:pt x="-52540" y="714378"/>
                  <a:pt x="66560" y="467280"/>
                  <a:pt x="0" y="293885"/>
                </a:cubicBezTo>
                <a:close/>
              </a:path>
              <a:path w="4843636" h="1763277" stroke="0" extrusionOk="0">
                <a:moveTo>
                  <a:pt x="0" y="293885"/>
                </a:moveTo>
                <a:cubicBezTo>
                  <a:pt x="-8645" y="145682"/>
                  <a:pt x="132441" y="-16484"/>
                  <a:pt x="293885" y="0"/>
                </a:cubicBezTo>
                <a:cubicBezTo>
                  <a:pt x="396415" y="-55035"/>
                  <a:pt x="545317" y="53400"/>
                  <a:pt x="783310" y="0"/>
                </a:cubicBezTo>
                <a:cubicBezTo>
                  <a:pt x="1021303" y="-53400"/>
                  <a:pt x="1061038" y="37853"/>
                  <a:pt x="1230176" y="0"/>
                </a:cubicBezTo>
                <a:cubicBezTo>
                  <a:pt x="1399314" y="-37853"/>
                  <a:pt x="1529130" y="43760"/>
                  <a:pt x="1677041" y="0"/>
                </a:cubicBezTo>
                <a:cubicBezTo>
                  <a:pt x="1824953" y="-43760"/>
                  <a:pt x="1967439" y="53728"/>
                  <a:pt x="2209025" y="0"/>
                </a:cubicBezTo>
                <a:cubicBezTo>
                  <a:pt x="2450611" y="-53728"/>
                  <a:pt x="2679073" y="41062"/>
                  <a:pt x="2826125" y="0"/>
                </a:cubicBezTo>
                <a:cubicBezTo>
                  <a:pt x="2973177" y="-41062"/>
                  <a:pt x="3104148" y="360"/>
                  <a:pt x="3315550" y="0"/>
                </a:cubicBezTo>
                <a:cubicBezTo>
                  <a:pt x="3526953" y="-360"/>
                  <a:pt x="3626720" y="24591"/>
                  <a:pt x="3847533" y="0"/>
                </a:cubicBezTo>
                <a:cubicBezTo>
                  <a:pt x="4068346" y="-24591"/>
                  <a:pt x="4366056" y="11648"/>
                  <a:pt x="4549751" y="0"/>
                </a:cubicBezTo>
                <a:cubicBezTo>
                  <a:pt x="4712889" y="4433"/>
                  <a:pt x="4823234" y="101865"/>
                  <a:pt x="4843636" y="293885"/>
                </a:cubicBezTo>
                <a:cubicBezTo>
                  <a:pt x="4881303" y="571937"/>
                  <a:pt x="4780543" y="616372"/>
                  <a:pt x="4843636" y="881639"/>
                </a:cubicBezTo>
                <a:cubicBezTo>
                  <a:pt x="4906729" y="1146906"/>
                  <a:pt x="4811595" y="1340197"/>
                  <a:pt x="4843636" y="1469392"/>
                </a:cubicBezTo>
                <a:cubicBezTo>
                  <a:pt x="4854750" y="1644339"/>
                  <a:pt x="4717320" y="1776809"/>
                  <a:pt x="4549751" y="1763277"/>
                </a:cubicBezTo>
                <a:cubicBezTo>
                  <a:pt x="4426461" y="1775199"/>
                  <a:pt x="4297021" y="1716106"/>
                  <a:pt x="4145444" y="1763277"/>
                </a:cubicBezTo>
                <a:cubicBezTo>
                  <a:pt x="3993867" y="1810448"/>
                  <a:pt x="3753783" y="1726805"/>
                  <a:pt x="3570902" y="1763277"/>
                </a:cubicBezTo>
                <a:cubicBezTo>
                  <a:pt x="3388021" y="1799749"/>
                  <a:pt x="3249871" y="1735801"/>
                  <a:pt x="3166595" y="1763277"/>
                </a:cubicBezTo>
                <a:cubicBezTo>
                  <a:pt x="3083319" y="1790753"/>
                  <a:pt x="2932746" y="1715778"/>
                  <a:pt x="2762287" y="1763277"/>
                </a:cubicBezTo>
                <a:cubicBezTo>
                  <a:pt x="2591828" y="1810776"/>
                  <a:pt x="2405328" y="1726626"/>
                  <a:pt x="2272863" y="1763277"/>
                </a:cubicBezTo>
                <a:cubicBezTo>
                  <a:pt x="2140398" y="1799928"/>
                  <a:pt x="2034822" y="1750480"/>
                  <a:pt x="1825997" y="1763277"/>
                </a:cubicBezTo>
                <a:cubicBezTo>
                  <a:pt x="1617172" y="1776074"/>
                  <a:pt x="1469365" y="1699944"/>
                  <a:pt x="1208896" y="1763277"/>
                </a:cubicBezTo>
                <a:cubicBezTo>
                  <a:pt x="948427" y="1826610"/>
                  <a:pt x="885048" y="1724292"/>
                  <a:pt x="762030" y="1763277"/>
                </a:cubicBezTo>
                <a:cubicBezTo>
                  <a:pt x="639012" y="1802262"/>
                  <a:pt x="410684" y="1745225"/>
                  <a:pt x="293885" y="1763277"/>
                </a:cubicBezTo>
                <a:cubicBezTo>
                  <a:pt x="143221" y="1745471"/>
                  <a:pt x="46436" y="1636404"/>
                  <a:pt x="0" y="1469392"/>
                </a:cubicBezTo>
                <a:cubicBezTo>
                  <a:pt x="-35360" y="1292587"/>
                  <a:pt x="1890" y="1146716"/>
                  <a:pt x="0" y="916904"/>
                </a:cubicBezTo>
                <a:cubicBezTo>
                  <a:pt x="-1890" y="687092"/>
                  <a:pt x="12569" y="529231"/>
                  <a:pt x="0" y="293885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97475445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/>
              <a:t>Ao criar um teste, podemos criar verificando se ele executa como esperado! 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Como também podemos criar se ele funciona de forma esperado perante os erros, exemplo: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Teste 1 - Buscar usuário existente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Teste 2 - Buscar um usuário que não existe</a:t>
            </a:r>
          </a:p>
        </p:txBody>
      </p:sp>
    </p:spTree>
    <p:extLst>
      <p:ext uri="{BB962C8B-B14F-4D97-AF65-F5344CB8AC3E}">
        <p14:creationId xmlns:p14="http://schemas.microsoft.com/office/powerpoint/2010/main" val="293704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Teste Unitário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1638" y="2230964"/>
            <a:ext cx="11471026" cy="675519"/>
          </a:xfrm>
        </p:spPr>
        <p:txBody>
          <a:bodyPr>
            <a:normAutofit/>
          </a:bodyPr>
          <a:lstStyle/>
          <a:p>
            <a:r>
              <a:rPr lang="pt-BR" sz="1800" dirty="0">
                <a:latin typeface="Avenir Next LT Pro" panose="020B0504020202020204" pitchFamily="34" charset="0"/>
              </a:rPr>
              <a:t>Os testes unitários podem ser feitos em qualquer linguagem de programação, mas aqui irei trabalhar com </a:t>
            </a:r>
            <a:r>
              <a:rPr lang="pt-BR" sz="1800" u="sng" dirty="0" err="1">
                <a:latin typeface="Avenir Next LT Pro" panose="020B0504020202020204" pitchFamily="34" charset="0"/>
              </a:rPr>
              <a:t>JavaScript</a:t>
            </a:r>
            <a:r>
              <a:rPr lang="pt-BR" sz="1800" dirty="0">
                <a:latin typeface="Avenir Next LT Pro" panose="020B0504020202020204" pitchFamily="34" charset="0"/>
              </a:rPr>
              <a:t>. </a:t>
            </a:r>
            <a:endParaRPr lang="pt-BR" sz="18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3074" name="Picture 2" descr="JavaScript – Wikipédia, a enciclopédia livre">
            <a:extLst>
              <a:ext uri="{FF2B5EF4-FFF2-40B4-BE49-F238E27FC236}">
                <a16:creationId xmlns:a16="http://schemas.microsoft.com/office/drawing/2014/main" id="{53ED08C5-66A3-EC02-86A1-26CCC53D3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78258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62A6CD1-D01A-CA90-6F7A-DFB44E99C1FC}"/>
              </a:ext>
            </a:extLst>
          </p:cNvPr>
          <p:cNvSpPr txBox="1">
            <a:spLocks/>
          </p:cNvSpPr>
          <p:nvPr/>
        </p:nvSpPr>
        <p:spPr>
          <a:xfrm>
            <a:off x="627559" y="4417522"/>
            <a:ext cx="11471026" cy="24259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>
                <a:latin typeface="Avenir Next LT Pro" panose="020B0504020202020204" pitchFamily="34" charset="0"/>
              </a:rPr>
              <a:t>Para nosso exemplo, vamos criar um código </a:t>
            </a:r>
            <a:r>
              <a:rPr lang="pt-BR" sz="1800" u="sng" dirty="0">
                <a:latin typeface="Avenir Next LT Pro" panose="020B0504020202020204" pitchFamily="34" charset="0"/>
              </a:rPr>
              <a:t>/</a:t>
            </a:r>
            <a:r>
              <a:rPr lang="pt-BR" sz="1800" u="sng" dirty="0" err="1">
                <a:latin typeface="Avenir Next LT Pro" panose="020B0504020202020204" pitchFamily="34" charset="0"/>
              </a:rPr>
              <a:t>src</a:t>
            </a:r>
            <a:r>
              <a:rPr lang="pt-BR" sz="1800" u="sng" dirty="0">
                <a:latin typeface="Avenir Next LT Pro" panose="020B0504020202020204" pitchFamily="34" charset="0"/>
              </a:rPr>
              <a:t>/</a:t>
            </a:r>
            <a:r>
              <a:rPr lang="pt-BR" sz="1800" u="sng" dirty="0" err="1">
                <a:latin typeface="Avenir Next LT Pro" panose="020B0504020202020204" pitchFamily="34" charset="0"/>
              </a:rPr>
              <a:t>services</a:t>
            </a:r>
            <a:r>
              <a:rPr lang="pt-BR" sz="1800" u="sng" dirty="0">
                <a:latin typeface="Avenir Next LT Pro" panose="020B0504020202020204" pitchFamily="34" charset="0"/>
              </a:rPr>
              <a:t>/usuarios.js:</a:t>
            </a:r>
          </a:p>
          <a:p>
            <a:pPr lvl="1"/>
            <a:r>
              <a:rPr lang="pt-BR" sz="1700" dirty="0">
                <a:latin typeface="Avenir Next LT Pro" panose="020B0504020202020204" pitchFamily="34" charset="0"/>
              </a:rPr>
              <a:t>Com um objeto </a:t>
            </a:r>
            <a:r>
              <a:rPr lang="pt-BR" sz="1700" u="sng" dirty="0" err="1">
                <a:latin typeface="Avenir Next LT Pro" panose="020B0504020202020204" pitchFamily="34" charset="0"/>
              </a:rPr>
              <a:t>UsuariosService</a:t>
            </a:r>
            <a:r>
              <a:rPr lang="pt-BR" sz="1700" dirty="0">
                <a:latin typeface="Avenir Next LT Pro" panose="020B0504020202020204" pitchFamily="34" charset="0"/>
              </a:rPr>
              <a:t> que será exportado. </a:t>
            </a:r>
          </a:p>
          <a:p>
            <a:pPr lvl="1"/>
            <a:r>
              <a:rPr lang="pt-BR" sz="1700" dirty="0">
                <a:latin typeface="Avenir Next LT Pro" panose="020B0504020202020204" pitchFamily="34" charset="0"/>
              </a:rPr>
              <a:t>Com um </a:t>
            </a:r>
            <a:r>
              <a:rPr lang="pt-BR" sz="1700" u="sng" dirty="0">
                <a:latin typeface="Avenir Next LT Pro" panose="020B0504020202020204" pitchFamily="34" charset="0"/>
              </a:rPr>
              <a:t>atributo</a:t>
            </a:r>
            <a:r>
              <a:rPr lang="pt-BR" sz="1700" dirty="0">
                <a:latin typeface="Avenir Next LT Pro" panose="020B0504020202020204" pitchFamily="34" charset="0"/>
              </a:rPr>
              <a:t> </a:t>
            </a:r>
            <a:r>
              <a:rPr lang="pt-BR" sz="1700" u="sng" dirty="0">
                <a:latin typeface="Avenir Next LT Pro" panose="020B0504020202020204" pitchFamily="34" charset="0"/>
              </a:rPr>
              <a:t>login(</a:t>
            </a:r>
            <a:r>
              <a:rPr lang="pt-BR" sz="1700" u="sng" dirty="0" err="1">
                <a:latin typeface="Avenir Next LT Pro" panose="020B0504020202020204" pitchFamily="34" charset="0"/>
              </a:rPr>
              <a:t>email</a:t>
            </a:r>
            <a:r>
              <a:rPr lang="pt-BR" sz="1700" u="sng" dirty="0">
                <a:latin typeface="Avenir Next LT Pro" panose="020B0504020202020204" pitchFamily="34" charset="0"/>
              </a:rPr>
              <a:t>, senha). </a:t>
            </a:r>
          </a:p>
          <a:p>
            <a:pPr lvl="1"/>
            <a:r>
              <a:rPr lang="pt-BR" sz="1700" dirty="0">
                <a:latin typeface="Avenir Next LT Pro" panose="020B0504020202020204" pitchFamily="34" charset="0"/>
              </a:rPr>
              <a:t>Caso o </a:t>
            </a:r>
            <a:r>
              <a:rPr lang="pt-BR" sz="1700" u="sng" dirty="0" err="1">
                <a:latin typeface="Avenir Next LT Pro" panose="020B0504020202020204" pitchFamily="34" charset="0"/>
              </a:rPr>
              <a:t>email</a:t>
            </a:r>
            <a:r>
              <a:rPr lang="pt-BR" sz="1700" dirty="0">
                <a:latin typeface="Avenir Next LT Pro" panose="020B0504020202020204" pitchFamily="34" charset="0"/>
              </a:rPr>
              <a:t> seja “teste@teste.com” e </a:t>
            </a:r>
            <a:r>
              <a:rPr lang="pt-BR" sz="1700" u="sng" dirty="0">
                <a:latin typeface="Avenir Next LT Pro" panose="020B0504020202020204" pitchFamily="34" charset="0"/>
              </a:rPr>
              <a:t>senha</a:t>
            </a:r>
            <a:r>
              <a:rPr lang="pt-BR" sz="1700" dirty="0">
                <a:latin typeface="Avenir Next LT Pro" panose="020B0504020202020204" pitchFamily="34" charset="0"/>
              </a:rPr>
              <a:t> seja “123456”, retornaremos um objeto um objeto contendo {id: 1, nome: “teste”, </a:t>
            </a:r>
            <a:r>
              <a:rPr lang="pt-BR" sz="1700" dirty="0" err="1">
                <a:latin typeface="Avenir Next LT Pro" panose="020B0504020202020204" pitchFamily="34" charset="0"/>
              </a:rPr>
              <a:t>email</a:t>
            </a:r>
            <a:r>
              <a:rPr lang="pt-BR" sz="1700" dirty="0">
                <a:latin typeface="Avenir Next LT Pro" panose="020B0504020202020204" pitchFamily="34" charset="0"/>
              </a:rPr>
              <a:t>: </a:t>
            </a:r>
            <a:r>
              <a:rPr lang="pt-BR" sz="1700" dirty="0">
                <a:latin typeface="Avenir Next LT Pro" panose="020B0504020202020204" pitchFamily="34" charset="0"/>
                <a:hlinkClick r:id="rId3"/>
              </a:rPr>
              <a:t>teste@teste.com</a:t>
            </a:r>
            <a:r>
              <a:rPr lang="pt-BR" sz="1700" dirty="0">
                <a:latin typeface="Avenir Next LT Pro" panose="020B0504020202020204" pitchFamily="34" charset="0"/>
              </a:rPr>
              <a:t>}</a:t>
            </a:r>
          </a:p>
          <a:p>
            <a:pPr lvl="1"/>
            <a:r>
              <a:rPr lang="pt-BR" sz="1700" dirty="0">
                <a:latin typeface="Avenir Next LT Pro" panose="020B0504020202020204" pitchFamily="34" charset="0"/>
              </a:rPr>
              <a:t>Caso o </a:t>
            </a:r>
            <a:r>
              <a:rPr lang="pt-BR" sz="1700" dirty="0" err="1">
                <a:latin typeface="Avenir Next LT Pro" panose="020B0504020202020204" pitchFamily="34" charset="0"/>
              </a:rPr>
              <a:t>email</a:t>
            </a:r>
            <a:r>
              <a:rPr lang="pt-BR" sz="1700" dirty="0">
                <a:latin typeface="Avenir Next LT Pro" panose="020B0504020202020204" pitchFamily="34" charset="0"/>
              </a:rPr>
              <a:t> ou senha esteja errados, retorna uma exceção “Usuário ou senha incorreta”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28FD85A-396C-BBED-8192-C484408147C5}"/>
              </a:ext>
            </a:extLst>
          </p:cNvPr>
          <p:cNvSpPr txBox="1">
            <a:spLocks/>
          </p:cNvSpPr>
          <p:nvPr/>
        </p:nvSpPr>
        <p:spPr>
          <a:xfrm>
            <a:off x="609600" y="2996952"/>
            <a:ext cx="11471026" cy="95456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>
                <a:latin typeface="Avenir Next LT Pro" panose="020B0504020202020204" pitchFamily="34" charset="0"/>
              </a:rPr>
              <a:t>O </a:t>
            </a:r>
            <a:r>
              <a:rPr lang="pt-BR" sz="1700" dirty="0">
                <a:latin typeface="Avenir Next LT Pro" panose="020B0504020202020204" pitchFamily="34" charset="0"/>
              </a:rPr>
              <a:t>primeiro passo, é caso não possua, baixar o </a:t>
            </a:r>
            <a:r>
              <a:rPr lang="pt-BR" sz="1700" u="sng" dirty="0" err="1">
                <a:latin typeface="Avenir Next LT Pro" panose="020B0504020202020204" pitchFamily="34" charset="0"/>
              </a:rPr>
              <a:t>NodeJS</a:t>
            </a:r>
            <a:r>
              <a:rPr lang="pt-BR" sz="1700" u="sng" dirty="0">
                <a:latin typeface="Avenir Next LT Pro" panose="020B0504020202020204" pitchFamily="34" charset="0"/>
              </a:rPr>
              <a:t> (Versão LTS)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CE24222F-FC4D-A8DD-A2AB-0B5354E65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2184" y="2605152"/>
            <a:ext cx="4242025" cy="153326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DDECF8BB-250F-9C0B-3113-E12A562F6B38}"/>
              </a:ext>
            </a:extLst>
          </p:cNvPr>
          <p:cNvSpPr txBox="1"/>
          <p:nvPr/>
        </p:nvSpPr>
        <p:spPr>
          <a:xfrm>
            <a:off x="3719736" y="3474235"/>
            <a:ext cx="21839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latin typeface="Avenir Next LT Pro" panose="020B0504020202020204" pitchFamily="34" charset="0"/>
              </a:rPr>
              <a:t>https://nodejs.org/</a:t>
            </a:r>
          </a:p>
        </p:txBody>
      </p:sp>
    </p:spTree>
    <p:extLst>
      <p:ext uri="{BB962C8B-B14F-4D97-AF65-F5344CB8AC3E}">
        <p14:creationId xmlns:p14="http://schemas.microsoft.com/office/powerpoint/2010/main" val="248476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Criando o 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1638" y="2230964"/>
            <a:ext cx="11471026" cy="675519"/>
          </a:xfrm>
        </p:spPr>
        <p:txBody>
          <a:bodyPr>
            <a:normAutofit/>
          </a:bodyPr>
          <a:lstStyle/>
          <a:p>
            <a:r>
              <a:rPr lang="pt-BR" sz="1800" dirty="0">
                <a:latin typeface="Avenir Next LT Pro" panose="020B0504020202020204" pitchFamily="34" charset="0"/>
              </a:rPr>
              <a:t>Código:</a:t>
            </a:r>
            <a:endParaRPr lang="pt-BR" sz="18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5E3DFBB-56EC-164B-0E48-D9D64A1D43E7}"/>
              </a:ext>
            </a:extLst>
          </p:cNvPr>
          <p:cNvSpPr txBox="1"/>
          <p:nvPr/>
        </p:nvSpPr>
        <p:spPr>
          <a:xfrm>
            <a:off x="2279576" y="2420888"/>
            <a:ext cx="828092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//criação do objeto para o modelo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UsuarioService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//===    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login: 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senha)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//Não passou no login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'teste@teste.com'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senha !=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'123456'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'Usuário ou senha incorreta'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{id: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nome: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'Teste'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'teste@teste.com'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//Exporta o objeto para ser usado por outros arquivos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module.exports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UsuarioService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4C1E992-CDF2-3CEB-90AB-568E7E923378}"/>
              </a:ext>
            </a:extLst>
          </p:cNvPr>
          <p:cNvSpPr txBox="1"/>
          <p:nvPr/>
        </p:nvSpPr>
        <p:spPr>
          <a:xfrm>
            <a:off x="8227806" y="2420888"/>
            <a:ext cx="233269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u="sng" dirty="0" err="1"/>
              <a:t>src</a:t>
            </a:r>
            <a:r>
              <a:rPr lang="pt-BR" sz="1600" u="sng" dirty="0"/>
              <a:t>/</a:t>
            </a:r>
            <a:r>
              <a:rPr lang="pt-BR" sz="1600" u="sng" dirty="0" err="1"/>
              <a:t>services</a:t>
            </a:r>
            <a:r>
              <a:rPr lang="pt-BR" sz="1600" u="sng" dirty="0"/>
              <a:t>/usuarios.js</a:t>
            </a:r>
          </a:p>
        </p:txBody>
      </p:sp>
    </p:spTree>
    <p:extLst>
      <p:ext uri="{BB962C8B-B14F-4D97-AF65-F5344CB8AC3E}">
        <p14:creationId xmlns:p14="http://schemas.microsoft.com/office/powerpoint/2010/main" val="429262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Criando um teste manual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1638" y="2230964"/>
            <a:ext cx="11471026" cy="675519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pt-BR" sz="1800" dirty="0">
                <a:solidFill>
                  <a:schemeClr val="tx1"/>
                </a:solidFill>
                <a:latin typeface="Avenir Next LT Pro" panose="020B0504020202020204" pitchFamily="34" charset="0"/>
              </a:rPr>
              <a:t>Um padrão bastante comum de criar testes unitários no </a:t>
            </a:r>
            <a:r>
              <a:rPr lang="pt-BR" sz="1800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JavaScript</a:t>
            </a:r>
            <a:r>
              <a:rPr lang="pt-BR" sz="1800" dirty="0">
                <a:solidFill>
                  <a:schemeClr val="tx1"/>
                </a:solidFill>
                <a:latin typeface="Avenir Next LT Pro" panose="020B0504020202020204" pitchFamily="34" charset="0"/>
              </a:rPr>
              <a:t> é criando um arquivo com a extensão </a:t>
            </a:r>
            <a:r>
              <a:rPr lang="pt-BR" sz="1800" u="sng" dirty="0">
                <a:solidFill>
                  <a:schemeClr val="tx1"/>
                </a:solidFill>
                <a:latin typeface="Avenir Next LT Pro" panose="020B0504020202020204" pitchFamily="34" charset="0"/>
              </a:rPr>
              <a:t>.test.js</a:t>
            </a:r>
            <a:r>
              <a:rPr lang="pt-BR" sz="1800" dirty="0">
                <a:solidFill>
                  <a:schemeClr val="tx1"/>
                </a:solidFill>
                <a:latin typeface="Avenir Next LT Pro" panose="020B0504020202020204" pitchFamily="34" charset="0"/>
              </a:rPr>
              <a:t> ou .</a:t>
            </a:r>
            <a:r>
              <a:rPr lang="pt-BR" sz="1800" u="sng" dirty="0">
                <a:solidFill>
                  <a:schemeClr val="tx1"/>
                </a:solidFill>
                <a:latin typeface="Avenir Next LT Pro" panose="020B0504020202020204" pitchFamily="34" charset="0"/>
              </a:rPr>
              <a:t>spec.js</a:t>
            </a:r>
            <a:r>
              <a:rPr lang="pt-BR" sz="1800" dirty="0">
                <a:solidFill>
                  <a:schemeClr val="tx1"/>
                </a:solidFill>
                <a:latin typeface="Avenir Next LT Pro" panose="020B0504020202020204" pitchFamily="34" charset="0"/>
              </a:rPr>
              <a:t> (</a:t>
            </a:r>
            <a:r>
              <a:rPr lang="pt-BR" sz="1800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Specification</a:t>
            </a:r>
            <a:r>
              <a:rPr lang="pt-BR" sz="1800" dirty="0">
                <a:solidFill>
                  <a:schemeClr val="tx1"/>
                </a:solidFill>
                <a:latin typeface="Avenir Next LT Pro" panose="020B0504020202020204" pitchFamily="34" charset="0"/>
              </a:rPr>
              <a:t>, termo técnico usado para testes)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1C7FA8A-E169-7AF9-B7A5-2670B068FCB2}"/>
              </a:ext>
            </a:extLst>
          </p:cNvPr>
          <p:cNvSpPr txBox="1"/>
          <p:nvPr/>
        </p:nvSpPr>
        <p:spPr>
          <a:xfrm>
            <a:off x="2927648" y="2906483"/>
            <a:ext cx="6120680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usuario.js </a:t>
            </a:r>
            <a:r>
              <a:rPr lang="pt-B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//arquivo normal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usuario.spec.js </a:t>
            </a:r>
            <a:r>
              <a:rPr lang="pt-B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//arquivo de teste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usuario.test.js </a:t>
            </a:r>
            <a:r>
              <a:rPr lang="pt-B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//outro exemplo de arquivo de teste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4E2B80C9-0AC2-5788-4E72-914A46FDF85B}"/>
              </a:ext>
            </a:extLst>
          </p:cNvPr>
          <p:cNvSpPr txBox="1">
            <a:spLocks/>
          </p:cNvSpPr>
          <p:nvPr/>
        </p:nvSpPr>
        <p:spPr>
          <a:xfrm>
            <a:off x="601638" y="4149080"/>
            <a:ext cx="11471026" cy="67551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pt-BR" sz="1800" dirty="0">
                <a:latin typeface="Avenir Next LT Pro" panose="020B0504020202020204" pitchFamily="34" charset="0"/>
              </a:rPr>
              <a:t>Podemos criar um arquivo </a:t>
            </a:r>
            <a:r>
              <a:rPr lang="pt-BR" sz="1800" u="sng" dirty="0">
                <a:latin typeface="Avenir Next LT Pro" panose="020B0504020202020204" pitchFamily="34" charset="0"/>
              </a:rPr>
              <a:t>/</a:t>
            </a:r>
            <a:r>
              <a:rPr lang="pt-BR" sz="1800" u="sng" dirty="0" err="1">
                <a:latin typeface="Avenir Next LT Pro" panose="020B0504020202020204" pitchFamily="34" charset="0"/>
              </a:rPr>
              <a:t>src</a:t>
            </a:r>
            <a:r>
              <a:rPr lang="pt-BR" sz="1800" u="sng" dirty="0">
                <a:latin typeface="Avenir Next LT Pro" panose="020B0504020202020204" pitchFamily="34" charset="0"/>
              </a:rPr>
              <a:t>/</a:t>
            </a:r>
            <a:r>
              <a:rPr lang="pt-BR" sz="1800" u="sng" dirty="0" err="1">
                <a:latin typeface="Avenir Next LT Pro" panose="020B0504020202020204" pitchFamily="34" charset="0"/>
              </a:rPr>
              <a:t>services</a:t>
            </a:r>
            <a:r>
              <a:rPr lang="pt-BR" sz="1800" u="sng" dirty="0">
                <a:latin typeface="Avenir Next LT Pro" panose="020B0504020202020204" pitchFamily="34" charset="0"/>
              </a:rPr>
              <a:t>/usuarios.spec.js</a:t>
            </a:r>
            <a:r>
              <a:rPr lang="pt-BR" sz="1800" dirty="0">
                <a:latin typeface="Avenir Next LT Pro" panose="020B0504020202020204" pitchFamily="34" charset="0"/>
              </a:rPr>
              <a:t>, onde importamos os arquivos </a:t>
            </a:r>
            <a:r>
              <a:rPr lang="pt-BR" sz="1800" dirty="0" err="1">
                <a:latin typeface="Avenir Next LT Pro" panose="020B0504020202020204" pitchFamily="34" charset="0"/>
              </a:rPr>
              <a:t>UsuarioService</a:t>
            </a:r>
            <a:r>
              <a:rPr lang="pt-BR" sz="1800" dirty="0">
                <a:latin typeface="Avenir Next LT Pro" panose="020B0504020202020204" pitchFamily="34" charset="0"/>
              </a:rPr>
              <a:t> com o comando require: </a:t>
            </a:r>
            <a:endParaRPr lang="pt-BR" sz="1800" u="sng" dirty="0">
              <a:latin typeface="Avenir Next LT Pro" panose="020B05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46B24DA-8EB7-8B38-DD48-A0D2408384AC}"/>
              </a:ext>
            </a:extLst>
          </p:cNvPr>
          <p:cNvSpPr txBox="1"/>
          <p:nvPr/>
        </p:nvSpPr>
        <p:spPr>
          <a:xfrm>
            <a:off x="2927648" y="4887744"/>
            <a:ext cx="60003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UsuarioService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require(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usuarios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BEEDF01-3246-95AD-FFEF-CA4A9C358AA7}"/>
              </a:ext>
            </a:extLst>
          </p:cNvPr>
          <p:cNvSpPr txBox="1">
            <a:spLocks/>
          </p:cNvSpPr>
          <p:nvPr/>
        </p:nvSpPr>
        <p:spPr>
          <a:xfrm>
            <a:off x="479376" y="5391677"/>
            <a:ext cx="11471026" cy="67551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pt-BR" sz="1800" dirty="0">
                <a:latin typeface="Avenir Next LT Pro" panose="020B0504020202020204" pitchFamily="34" charset="0"/>
              </a:rPr>
              <a:t>Por fim testamos se está funcionando como esperado usando o </a:t>
            </a:r>
            <a:r>
              <a:rPr lang="pt-BR" sz="1800" u="sng" dirty="0">
                <a:latin typeface="Avenir Next LT Pro" panose="020B0504020202020204" pitchFamily="34" charset="0"/>
              </a:rPr>
              <a:t>console.log</a:t>
            </a:r>
            <a:r>
              <a:rPr lang="pt-BR" sz="1800" dirty="0">
                <a:latin typeface="Avenir Next LT Pro" panose="020B0504020202020204" pitchFamily="34" charset="0"/>
              </a:rPr>
              <a:t> e o </a:t>
            </a:r>
            <a:r>
              <a:rPr lang="pt-BR" sz="1800" u="sng" dirty="0" err="1">
                <a:latin typeface="Avenir Next LT Pro" panose="020B0504020202020204" pitchFamily="34" charset="0"/>
              </a:rPr>
              <a:t>try</a:t>
            </a:r>
            <a:r>
              <a:rPr lang="pt-BR" sz="1800" u="sng" dirty="0">
                <a:latin typeface="Avenir Next LT Pro" panose="020B0504020202020204" pitchFamily="34" charset="0"/>
              </a:rPr>
              <a:t> catch</a:t>
            </a:r>
            <a:r>
              <a:rPr lang="pt-BR" sz="1800" dirty="0">
                <a:latin typeface="Avenir Next LT Pro" panose="020B0504020202020204" pitchFamily="34" charset="0"/>
              </a:rPr>
              <a:t> para exibir os dados.</a:t>
            </a:r>
            <a:endParaRPr lang="pt-BR" sz="1800" u="sng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5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Criando um teste manual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1638" y="2230964"/>
            <a:ext cx="11471026" cy="675519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pt-BR" sz="1800" dirty="0">
                <a:latin typeface="Avenir Next LT Pro" panose="020B0504020202020204" pitchFamily="34" charset="0"/>
              </a:rPr>
              <a:t>Código:</a:t>
            </a:r>
            <a:endParaRPr lang="pt-BR" sz="18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13B73FE-5593-7EAF-D848-011C50677218}"/>
              </a:ext>
            </a:extLst>
          </p:cNvPr>
          <p:cNvSpPr txBox="1"/>
          <p:nvPr/>
        </p:nvSpPr>
        <p:spPr>
          <a:xfrm>
            <a:off x="1343472" y="2938710"/>
            <a:ext cx="8928992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UsuarioService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require(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usuarios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//Teste 1 – Usuário válido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UsuarioService.login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'teste@teste.com'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'123456'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//Teste 2 – Usuário inválido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//usuário inválido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UsuarioService.login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'teste2@teste.com'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'123456'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(e)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console.log(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e.message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BD76315-9D4B-3E90-EA9B-E6978EBFD6CA}"/>
              </a:ext>
            </a:extLst>
          </p:cNvPr>
          <p:cNvSpPr txBox="1"/>
          <p:nvPr/>
        </p:nvSpPr>
        <p:spPr>
          <a:xfrm>
            <a:off x="7486124" y="2938710"/>
            <a:ext cx="278634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u="sng" dirty="0" err="1"/>
              <a:t>src</a:t>
            </a:r>
            <a:r>
              <a:rPr lang="pt-BR" sz="1600" u="sng" dirty="0"/>
              <a:t>/</a:t>
            </a:r>
            <a:r>
              <a:rPr lang="pt-BR" sz="1600" u="sng" dirty="0" err="1"/>
              <a:t>services</a:t>
            </a:r>
            <a:r>
              <a:rPr lang="pt-BR" sz="1600" u="sng" dirty="0"/>
              <a:t>/usuarios.spec.js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C373FD4-0FFC-EE3D-2DB4-0C90096123C2}"/>
              </a:ext>
            </a:extLst>
          </p:cNvPr>
          <p:cNvSpPr txBox="1"/>
          <p:nvPr/>
        </p:nvSpPr>
        <p:spPr>
          <a:xfrm>
            <a:off x="6888088" y="839034"/>
            <a:ext cx="504055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Para testar, basta rodar o arquivo no terminal com o node:</a:t>
            </a:r>
          </a:p>
          <a:p>
            <a:pPr algn="ctr"/>
            <a:r>
              <a:rPr lang="pt-BR" dirty="0"/>
              <a:t>node </a:t>
            </a:r>
            <a:r>
              <a:rPr lang="pt-BR" dirty="0" err="1"/>
              <a:t>src</a:t>
            </a:r>
            <a:r>
              <a:rPr lang="pt-BR" dirty="0"/>
              <a:t>/</a:t>
            </a:r>
            <a:r>
              <a:rPr lang="pt-BR" dirty="0" err="1"/>
              <a:t>services</a:t>
            </a:r>
            <a:r>
              <a:rPr lang="pt-BR" dirty="0"/>
              <a:t>/usuarios.spec.js</a:t>
            </a:r>
          </a:p>
        </p:txBody>
      </p:sp>
    </p:spTree>
    <p:extLst>
      <p:ext uri="{BB962C8B-B14F-4D97-AF65-F5344CB8AC3E}">
        <p14:creationId xmlns:p14="http://schemas.microsoft.com/office/powerpoint/2010/main" val="270368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Criando um teste manual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1638" y="2230964"/>
            <a:ext cx="11471026" cy="4078356"/>
          </a:xfrm>
        </p:spPr>
        <p:txBody>
          <a:bodyPr>
            <a:normAutofit/>
          </a:bodyPr>
          <a:lstStyle/>
          <a:p>
            <a:r>
              <a:rPr lang="pt-BR" sz="1800" dirty="0">
                <a:latin typeface="Avenir Next LT Pro" panose="020B0504020202020204" pitchFamily="34" charset="0"/>
              </a:rPr>
              <a:t>Criamos testes isolados para a funcionalidade de login? </a:t>
            </a:r>
          </a:p>
          <a:p>
            <a:pPr lvl="1"/>
            <a:r>
              <a:rPr lang="pt-BR" sz="1700" dirty="0">
                <a:solidFill>
                  <a:schemeClr val="tx1"/>
                </a:solidFill>
                <a:latin typeface="Avenir Next LT Pro" panose="020B0504020202020204" pitchFamily="34" charset="0"/>
              </a:rPr>
              <a:t>Sim</a:t>
            </a:r>
          </a:p>
          <a:p>
            <a:pPr lvl="1"/>
            <a:endParaRPr lang="pt-BR" sz="17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r>
              <a:rPr lang="pt-BR" sz="1800" dirty="0">
                <a:latin typeface="Avenir Next LT Pro" panose="020B0504020202020204" pitchFamily="34" charset="0"/>
              </a:rPr>
              <a:t>Está perfeito?</a:t>
            </a:r>
          </a:p>
          <a:p>
            <a:pPr lvl="1"/>
            <a:r>
              <a:rPr lang="pt-BR" sz="1700" dirty="0">
                <a:solidFill>
                  <a:schemeClr val="tx1"/>
                </a:solidFill>
                <a:latin typeface="Avenir Next LT Pro" panose="020B0504020202020204" pitchFamily="34" charset="0"/>
              </a:rPr>
              <a:t>Não</a:t>
            </a:r>
          </a:p>
          <a:p>
            <a:pPr lvl="1"/>
            <a:endParaRPr lang="pt-BR" sz="17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r>
              <a:rPr lang="pt-BR" sz="1800" dirty="0">
                <a:latin typeface="Avenir Next LT Pro" panose="020B0504020202020204" pitchFamily="34" charset="0"/>
              </a:rPr>
              <a:t>Por quê?</a:t>
            </a:r>
          </a:p>
          <a:p>
            <a:pPr lvl="1"/>
            <a:r>
              <a:rPr lang="pt-BR" sz="1700" dirty="0">
                <a:solidFill>
                  <a:schemeClr val="tx1"/>
                </a:solidFill>
                <a:latin typeface="Avenir Next LT Pro" panose="020B0504020202020204" pitchFamily="34" charset="0"/>
              </a:rPr>
              <a:t>Não está tão fácil de ver se o teste passou</a:t>
            </a:r>
          </a:p>
          <a:p>
            <a:pPr lvl="1"/>
            <a:r>
              <a:rPr lang="pt-BR" sz="1700" dirty="0">
                <a:solidFill>
                  <a:schemeClr val="tx1"/>
                </a:solidFill>
                <a:latin typeface="Avenir Next LT Pro" panose="020B0504020202020204" pitchFamily="34" charset="0"/>
              </a:rPr>
              <a:t>Quando tivermos vários testes, será preciso ir em arquivo por arquivo o que dará mais trabalho. </a:t>
            </a:r>
          </a:p>
          <a:p>
            <a:pPr lvl="1"/>
            <a:endParaRPr lang="pt-BR" sz="17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r>
              <a:rPr lang="pt-BR" sz="1800" dirty="0">
                <a:solidFill>
                  <a:schemeClr val="tx1"/>
                </a:solidFill>
                <a:latin typeface="Avenir Next LT Pro" panose="020B0504020202020204" pitchFamily="34" charset="0"/>
              </a:rPr>
              <a:t>E é ai que entram as bibliotecas de testes para nos auxiliar.</a:t>
            </a:r>
          </a:p>
        </p:txBody>
      </p:sp>
    </p:spTree>
    <p:extLst>
      <p:ext uri="{BB962C8B-B14F-4D97-AF65-F5344CB8AC3E}">
        <p14:creationId xmlns:p14="http://schemas.microsoft.com/office/powerpoint/2010/main" val="33514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Mas antes, vamos para um extra?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1638" y="2230964"/>
            <a:ext cx="11471026" cy="4078356"/>
          </a:xfrm>
        </p:spPr>
        <p:txBody>
          <a:bodyPr>
            <a:normAutofit/>
          </a:bodyPr>
          <a:lstStyle/>
          <a:p>
            <a:r>
              <a:rPr lang="pt-BR" sz="1800" dirty="0" err="1">
                <a:latin typeface="Avenir Next LT Pro" panose="020B0504020202020204" pitchFamily="34" charset="0"/>
              </a:rPr>
              <a:t>CommonJS</a:t>
            </a:r>
            <a:r>
              <a:rPr lang="pt-BR" sz="1800" dirty="0">
                <a:latin typeface="Avenir Next LT Pro" panose="020B0504020202020204" pitchFamily="34" charset="0"/>
              </a:rPr>
              <a:t> </a:t>
            </a:r>
            <a:r>
              <a:rPr lang="pt-BR" sz="1800" dirty="0" err="1">
                <a:latin typeface="Avenir Next LT Pro" panose="020B0504020202020204" pitchFamily="34" charset="0"/>
              </a:rPr>
              <a:t>Vs</a:t>
            </a:r>
            <a:r>
              <a:rPr lang="pt-BR" sz="1800" dirty="0">
                <a:latin typeface="Avenir Next LT Pro" panose="020B0504020202020204" pitchFamily="34" charset="0"/>
              </a:rPr>
              <a:t> ES Modules!</a:t>
            </a: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r>
              <a:rPr lang="pt-BR" sz="1800" dirty="0">
                <a:latin typeface="Avenir Next LT Pro" panose="020B0504020202020204" pitchFamily="34" charset="0"/>
              </a:rPr>
              <a:t>Por </a:t>
            </a:r>
            <a:r>
              <a:rPr lang="pt-BR" sz="1800" u="sng" dirty="0">
                <a:latin typeface="Avenir Next LT Pro" panose="020B0504020202020204" pitchFamily="34" charset="0"/>
              </a:rPr>
              <a:t>padrão</a:t>
            </a:r>
            <a:r>
              <a:rPr lang="pt-BR" sz="1800" dirty="0">
                <a:latin typeface="Avenir Next LT Pro" panose="020B0504020202020204" pitchFamily="34" charset="0"/>
              </a:rPr>
              <a:t> o </a:t>
            </a:r>
            <a:r>
              <a:rPr lang="pt-BR" sz="1800" dirty="0" err="1">
                <a:latin typeface="Avenir Next LT Pro" panose="020B0504020202020204" pitchFamily="34" charset="0"/>
              </a:rPr>
              <a:t>JavaScript</a:t>
            </a:r>
            <a:r>
              <a:rPr lang="pt-BR" sz="1800" dirty="0">
                <a:latin typeface="Avenir Next LT Pro" panose="020B0504020202020204" pitchFamily="34" charset="0"/>
              </a:rPr>
              <a:t> executa seus códigos no formato </a:t>
            </a:r>
            <a:r>
              <a:rPr lang="pt-BR" sz="1800" u="sng" dirty="0" err="1">
                <a:latin typeface="Avenir Next LT Pro" panose="020B0504020202020204" pitchFamily="34" charset="0"/>
              </a:rPr>
              <a:t>CommonJS</a:t>
            </a:r>
            <a:r>
              <a:rPr lang="pt-BR" sz="1800" dirty="0">
                <a:latin typeface="Avenir Next LT Pro" panose="020B0504020202020204" pitchFamily="34" charset="0"/>
              </a:rPr>
              <a:t>, onde para importar arquivos usamos o formato </a:t>
            </a:r>
            <a:r>
              <a:rPr lang="pt-BR" sz="1800" u="sng" dirty="0">
                <a:latin typeface="Avenir Next LT Pro" panose="020B0504020202020204" pitchFamily="34" charset="0"/>
              </a:rPr>
              <a:t>require</a:t>
            </a:r>
            <a:r>
              <a:rPr lang="pt-BR" sz="1800" dirty="0">
                <a:latin typeface="Avenir Next LT Pro" panose="020B0504020202020204" pitchFamily="34" charset="0"/>
              </a:rPr>
              <a:t>() como fizemos anteriormente!</a:t>
            </a:r>
          </a:p>
          <a:p>
            <a:endParaRPr lang="pt-BR" sz="1800" dirty="0">
              <a:latin typeface="Avenir Next LT Pro" panose="020B0504020202020204" pitchFamily="34" charset="0"/>
            </a:endParaRPr>
          </a:p>
          <a:p>
            <a:r>
              <a:rPr lang="pt-BR" sz="1800" dirty="0">
                <a:latin typeface="Avenir Next LT Pro" panose="020B0504020202020204" pitchFamily="34" charset="0"/>
              </a:rPr>
              <a:t>Porém na </a:t>
            </a:r>
            <a:r>
              <a:rPr lang="pt-BR" sz="1800" u="sng" dirty="0">
                <a:latin typeface="Avenir Next LT Pro" panose="020B0504020202020204" pitchFamily="34" charset="0"/>
              </a:rPr>
              <a:t>versão 8 </a:t>
            </a:r>
            <a:r>
              <a:rPr lang="pt-BR" sz="1800" dirty="0">
                <a:latin typeface="Avenir Next LT Pro" panose="020B0504020202020204" pitchFamily="34" charset="0"/>
              </a:rPr>
              <a:t>do Node foi lançado o suporte a </a:t>
            </a:r>
            <a:r>
              <a:rPr lang="pt-BR" sz="1800" u="sng" dirty="0">
                <a:latin typeface="Avenir Next LT Pro" panose="020B0504020202020204" pitchFamily="34" charset="0"/>
              </a:rPr>
              <a:t>ES Module</a:t>
            </a:r>
            <a:r>
              <a:rPr lang="pt-BR" sz="1800" dirty="0">
                <a:latin typeface="Avenir Next LT Pro" panose="020B0504020202020204" pitchFamily="34" charset="0"/>
              </a:rPr>
              <a:t> como um </a:t>
            </a:r>
            <a:r>
              <a:rPr lang="pt-BR" sz="1800" u="sng" dirty="0">
                <a:latin typeface="Avenir Next LT Pro" panose="020B0504020202020204" pitchFamily="34" charset="0"/>
              </a:rPr>
              <a:t>recurso experimental</a:t>
            </a:r>
            <a:r>
              <a:rPr lang="pt-BR" sz="1800" dirty="0">
                <a:latin typeface="Avenir Next LT Pro" panose="020B0504020202020204" pitchFamily="34" charset="0"/>
              </a:rPr>
              <a:t> e na </a:t>
            </a:r>
            <a:r>
              <a:rPr lang="pt-BR" sz="1800" u="sng" dirty="0">
                <a:latin typeface="Avenir Next LT Pro" panose="020B0504020202020204" pitchFamily="34" charset="0"/>
              </a:rPr>
              <a:t>versão 13</a:t>
            </a:r>
            <a:r>
              <a:rPr lang="pt-BR" sz="1800" dirty="0">
                <a:latin typeface="Avenir Next LT Pro" panose="020B0504020202020204" pitchFamily="34" charset="0"/>
              </a:rPr>
              <a:t> ficou sendo o </a:t>
            </a:r>
            <a:r>
              <a:rPr lang="pt-BR" sz="1800" u="sng" dirty="0">
                <a:latin typeface="Avenir Next LT Pro" panose="020B0504020202020204" pitchFamily="34" charset="0"/>
              </a:rPr>
              <a:t>recurso já estável</a:t>
            </a:r>
            <a:r>
              <a:rPr lang="pt-BR" sz="1800" dirty="0">
                <a:latin typeface="Avenir Next LT Pro" panose="020B0504020202020204" pitchFamily="34" charset="0"/>
              </a:rPr>
              <a:t>, usando o recurso de </a:t>
            </a:r>
            <a:r>
              <a:rPr lang="pt-BR" sz="1800" u="sng" dirty="0">
                <a:latin typeface="Avenir Next LT Pro" panose="020B0504020202020204" pitchFamily="34" charset="0"/>
              </a:rPr>
              <a:t>import.</a:t>
            </a:r>
          </a:p>
          <a:p>
            <a:endParaRPr lang="pt-BR" sz="1800" u="sng" dirty="0">
              <a:latin typeface="Avenir Next LT Pro" panose="020B0504020202020204" pitchFamily="34" charset="0"/>
            </a:endParaRPr>
          </a:p>
          <a:p>
            <a:r>
              <a:rPr lang="pt-BR" sz="1800" u="sng" dirty="0" err="1">
                <a:latin typeface="Avenir Next LT Pro" panose="020B0504020202020204" pitchFamily="34" charset="0"/>
              </a:rPr>
              <a:t>CommonJS</a:t>
            </a:r>
            <a:r>
              <a:rPr lang="pt-BR" sz="1800" dirty="0">
                <a:latin typeface="Avenir Next LT Pro" panose="020B0504020202020204" pitchFamily="34" charset="0"/>
              </a:rPr>
              <a:t> é um </a:t>
            </a:r>
            <a:r>
              <a:rPr lang="pt-BR" sz="1800" u="sng" dirty="0">
                <a:latin typeface="Avenir Next LT Pro" panose="020B0504020202020204" pitchFamily="34" charset="0"/>
              </a:rPr>
              <a:t>recurso nativo do </a:t>
            </a:r>
            <a:r>
              <a:rPr lang="pt-BR" sz="1800" u="sng" dirty="0" err="1">
                <a:latin typeface="Avenir Next LT Pro" panose="020B0504020202020204" pitchFamily="34" charset="0"/>
              </a:rPr>
              <a:t>NodeJS</a:t>
            </a:r>
            <a:r>
              <a:rPr lang="pt-BR" sz="1800" dirty="0">
                <a:latin typeface="Avenir Next LT Pro" panose="020B0504020202020204" pitchFamily="34" charset="0"/>
              </a:rPr>
              <a:t>, porém o </a:t>
            </a:r>
            <a:r>
              <a:rPr lang="pt-BR" sz="1800" u="sng" dirty="0">
                <a:latin typeface="Avenir Next LT Pro" panose="020B0504020202020204" pitchFamily="34" charset="0"/>
              </a:rPr>
              <a:t>ES Module</a:t>
            </a:r>
            <a:r>
              <a:rPr lang="pt-BR" sz="1800" dirty="0">
                <a:latin typeface="Avenir Next LT Pro" panose="020B0504020202020204" pitchFamily="34" charset="0"/>
              </a:rPr>
              <a:t> foi criado para </a:t>
            </a:r>
            <a:r>
              <a:rPr lang="pt-BR" sz="1800" u="sng" dirty="0">
                <a:latin typeface="Avenir Next LT Pro" panose="020B0504020202020204" pitchFamily="34" charset="0"/>
              </a:rPr>
              <a:t>padronizar melhor</a:t>
            </a:r>
            <a:r>
              <a:rPr lang="pt-BR" sz="1800" dirty="0">
                <a:latin typeface="Avenir Next LT Pro" panose="020B0504020202020204" pitchFamily="34" charset="0"/>
              </a:rPr>
              <a:t> o uso de módulos no </a:t>
            </a:r>
            <a:r>
              <a:rPr lang="pt-BR" sz="1800" dirty="0" err="1">
                <a:latin typeface="Avenir Next LT Pro" panose="020B0504020202020204" pitchFamily="34" charset="0"/>
              </a:rPr>
              <a:t>JavaScript</a:t>
            </a:r>
            <a:r>
              <a:rPr lang="pt-BR" sz="1800" dirty="0">
                <a:latin typeface="Avenir Next LT Pro" panose="020B0504020202020204" pitchFamily="34" charset="0"/>
              </a:rPr>
              <a:t>, começando a ser adotado fortemente pela maioria dos frameworks atuais.</a:t>
            </a:r>
          </a:p>
          <a:p>
            <a:endParaRPr lang="pt-BR" sz="18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endParaRPr lang="pt-BR" sz="18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42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2762</TotalTime>
  <Words>2180</Words>
  <Application>Microsoft Office PowerPoint</Application>
  <PresentationFormat>Widescreen</PresentationFormat>
  <Paragraphs>334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9" baseType="lpstr">
      <vt:lpstr>Arial</vt:lpstr>
      <vt:lpstr>Avenir Next LT Pro</vt:lpstr>
      <vt:lpstr>Calibri</vt:lpstr>
      <vt:lpstr>Consolas</vt:lpstr>
      <vt:lpstr>Georgia</vt:lpstr>
      <vt:lpstr>Trebuchet MS</vt:lpstr>
      <vt:lpstr>Wingdings 2</vt:lpstr>
      <vt:lpstr>Urbano</vt:lpstr>
      <vt:lpstr>   Dia 02 – Testes Unitários automatizados com Jest</vt:lpstr>
      <vt:lpstr>Teste Unitários</vt:lpstr>
      <vt:lpstr>O que é o teste unitário?</vt:lpstr>
      <vt:lpstr>Teste Unitário</vt:lpstr>
      <vt:lpstr>Criando o exemplo</vt:lpstr>
      <vt:lpstr>Criando um teste manual</vt:lpstr>
      <vt:lpstr>Criando um teste manual</vt:lpstr>
      <vt:lpstr>Criando um teste manual</vt:lpstr>
      <vt:lpstr>Mas antes, vamos para um extra?</vt:lpstr>
      <vt:lpstr>CommonJS vs ES Module</vt:lpstr>
      <vt:lpstr>CommonJS vs ES Module</vt:lpstr>
      <vt:lpstr>CommonJS vs ES Module</vt:lpstr>
      <vt:lpstr>Voltando aos testes...</vt:lpstr>
      <vt:lpstr>Voltando aos testes...</vt:lpstr>
      <vt:lpstr>Jest</vt:lpstr>
      <vt:lpstr>Jest</vt:lpstr>
      <vt:lpstr>Jest</vt:lpstr>
      <vt:lpstr>Jest</vt:lpstr>
      <vt:lpstr>Jest</vt:lpstr>
      <vt:lpstr>Jest</vt:lpstr>
      <vt:lpstr>Próximos Dias!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 Padrões Criacionais(Revisão)</dc:title>
  <dc:creator>Carlos W. Gama</dc:creator>
  <cp:lastModifiedBy>Carlos W. Gama</cp:lastModifiedBy>
  <cp:revision>260</cp:revision>
  <dcterms:created xsi:type="dcterms:W3CDTF">2017-03-10T13:05:03Z</dcterms:created>
  <dcterms:modified xsi:type="dcterms:W3CDTF">2023-07-19T20:35:20Z</dcterms:modified>
</cp:coreProperties>
</file>