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67" r:id="rId2"/>
    <p:sldId id="362" r:id="rId3"/>
    <p:sldId id="363" r:id="rId4"/>
    <p:sldId id="348" r:id="rId5"/>
    <p:sldId id="347" r:id="rId6"/>
    <p:sldId id="346" r:id="rId7"/>
    <p:sldId id="372" r:id="rId8"/>
    <p:sldId id="364" r:id="rId9"/>
    <p:sldId id="352" r:id="rId10"/>
    <p:sldId id="365" r:id="rId11"/>
    <p:sldId id="349" r:id="rId12"/>
    <p:sldId id="350" r:id="rId13"/>
    <p:sldId id="354" r:id="rId14"/>
    <p:sldId id="355" r:id="rId15"/>
    <p:sldId id="356" r:id="rId16"/>
    <p:sldId id="371" r:id="rId17"/>
    <p:sldId id="368" r:id="rId18"/>
    <p:sldId id="369" r:id="rId19"/>
    <p:sldId id="376" r:id="rId20"/>
    <p:sldId id="357" r:id="rId21"/>
    <p:sldId id="370" r:id="rId22"/>
    <p:sldId id="373" r:id="rId23"/>
    <p:sldId id="366" r:id="rId24"/>
    <p:sldId id="358" r:id="rId25"/>
    <p:sldId id="381" r:id="rId26"/>
    <p:sldId id="380" r:id="rId27"/>
    <p:sldId id="377" r:id="rId28"/>
    <p:sldId id="378" r:id="rId29"/>
    <p:sldId id="379" r:id="rId30"/>
    <p:sldId id="367" r:id="rId31"/>
    <p:sldId id="359" r:id="rId32"/>
  </p:sldIdLst>
  <p:sldSz cx="9144000" cy="6858000" type="screen4x3"/>
  <p:notesSz cx="6889750" cy="100187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FF"/>
    <a:srgbClr val="19D8E7"/>
    <a:srgbClr val="B2B2B2"/>
    <a:srgbClr val="5C5C5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82434" autoAdjust="0"/>
  </p:normalViewPr>
  <p:slideViewPr>
    <p:cSldViewPr>
      <p:cViewPr varScale="1">
        <p:scale>
          <a:sx n="67" d="100"/>
          <a:sy n="67" d="100"/>
        </p:scale>
        <p:origin x="150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9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192" y="0"/>
            <a:ext cx="2985558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634" y="4758889"/>
            <a:ext cx="5052483" cy="450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777"/>
            <a:ext cx="2985558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192" y="9517777"/>
            <a:ext cx="2985558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AF25049-35DE-4677-BB01-51FB15EF904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663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dirty="0" err="1"/>
              <a:t>Good</a:t>
            </a:r>
            <a:r>
              <a:rPr lang="de-DE" altLang="de-DE" dirty="0"/>
              <a:t> </a:t>
            </a:r>
            <a:r>
              <a:rPr lang="de-DE" altLang="de-DE" dirty="0" err="1"/>
              <a:t>evening</a:t>
            </a:r>
            <a:r>
              <a:rPr lang="de-DE" altLang="de-DE" dirty="0"/>
              <a:t>,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dirty="0" err="1"/>
              <a:t>my</a:t>
            </a:r>
            <a:r>
              <a:rPr lang="de-DE" altLang="de-DE" dirty="0"/>
              <a:t> </a:t>
            </a:r>
            <a:r>
              <a:rPr lang="de-DE" altLang="de-DE" dirty="0" err="1"/>
              <a:t>name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Carlos Yeverino Rodriguez and I will </a:t>
            </a:r>
            <a:r>
              <a:rPr lang="de-DE" altLang="de-DE" dirty="0" err="1"/>
              <a:t>present</a:t>
            </a:r>
            <a:r>
              <a:rPr lang="de-DE" altLang="de-DE" dirty="0"/>
              <a:t> </a:t>
            </a:r>
            <a:r>
              <a:rPr lang="de-DE" altLang="de-DE" dirty="0" err="1"/>
              <a:t>my</a:t>
            </a:r>
            <a:r>
              <a:rPr lang="de-DE" altLang="de-DE" dirty="0"/>
              <a:t> </a:t>
            </a:r>
            <a:r>
              <a:rPr lang="de-DE" altLang="de-DE" dirty="0" err="1"/>
              <a:t>master</a:t>
            </a:r>
            <a:r>
              <a:rPr lang="de-DE" altLang="de-DE" dirty="0"/>
              <a:t> </a:t>
            </a:r>
            <a:r>
              <a:rPr lang="de-DE" altLang="de-DE" dirty="0" err="1"/>
              <a:t>thesis</a:t>
            </a:r>
            <a:r>
              <a:rPr lang="de-DE" altLang="de-DE" dirty="0"/>
              <a:t> </a:t>
            </a:r>
            <a:r>
              <a:rPr lang="en-US" altLang="de-DE" dirty="0"/>
              <a:t>“Multi-Target Code Generation and Training of Deep Learning Networks for Autonomous Driving”.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723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195">
              <a:defRPr/>
            </a:pPr>
            <a:r>
              <a:rPr lang="en-US" dirty="0"/>
              <a:t>This leads me to my next point: Multi-Target Code Generation </a:t>
            </a:r>
            <a:r>
              <a:rPr lang="en-US" dirty="0">
                <a:solidFill>
                  <a:srgbClr val="0000CC"/>
                </a:solidFill>
              </a:rPr>
              <a:t>for Deep Learning Systems.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40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The Tasks of this thesis were:</a:t>
            </a:r>
          </a:p>
          <a:p>
            <a:pPr defTabSz="966155">
              <a:defRPr/>
            </a:pPr>
            <a:r>
              <a:rPr lang="es-MX" dirty="0"/>
              <a:t>-the creation of a generator coupling for Multi-target Code Generation.</a:t>
            </a:r>
          </a:p>
          <a:p>
            <a:r>
              <a:rPr lang="es-MX" dirty="0"/>
              <a:t>-this implicitly required to extend the previous EMADL tool chain.</a:t>
            </a:r>
          </a:p>
          <a:p>
            <a:pPr defTabSz="966155">
              <a:defRPr/>
            </a:pPr>
            <a:r>
              <a:rPr lang="es-MX" dirty="0"/>
              <a:t>-Also, a new deep learning backend-dependent </a:t>
            </a:r>
            <a:r>
              <a:rPr lang="es-MX" dirty="0">
                <a:solidFill>
                  <a:srgbClr val="0000CC"/>
                </a:solidFill>
              </a:rPr>
              <a:t>code generator was developed since there was only one before/previously.</a:t>
            </a:r>
          </a:p>
          <a:p>
            <a:pPr defTabSz="966155">
              <a:defRPr/>
            </a:pPr>
            <a:r>
              <a:rPr lang="es-MX" dirty="0">
                <a:solidFill>
                  <a:srgbClr val="0000CC"/>
                </a:solidFill>
              </a:rPr>
              <a:t>-Last but not least, test the extended EMADL tool chain and the developed code generator.</a:t>
            </a:r>
          </a:p>
          <a:p>
            <a:pPr defTabSz="966155">
              <a:defRPr/>
            </a:pPr>
            <a:endParaRPr lang="es-MX" dirty="0">
              <a:solidFill>
                <a:srgbClr val="0000CC"/>
              </a:solidFill>
            </a:endParaRPr>
          </a:p>
          <a:p>
            <a:pPr defTabSz="966155">
              <a:defRPr/>
            </a:pPr>
            <a:r>
              <a:rPr lang="es-MX" dirty="0">
                <a:solidFill>
                  <a:srgbClr val="0000CC"/>
                </a:solidFill>
              </a:rPr>
              <a:t>In order to achieve these tasks there were some requirements:</a:t>
            </a:r>
          </a:p>
          <a:p>
            <a:pPr defTabSz="966155">
              <a:defRPr/>
            </a:pPr>
            <a:r>
              <a:rPr lang="es-MX" dirty="0">
                <a:solidFill>
                  <a:srgbClr val="0000CC"/>
                </a:solidFill>
              </a:rPr>
              <a:t>-A configurable mechanism must be implemented to allow the user to choose...</a:t>
            </a:r>
          </a:p>
          <a:p>
            <a:pPr defTabSz="966155">
              <a:defRPr/>
            </a:pPr>
            <a:r>
              <a:rPr lang="es-MX" dirty="0">
                <a:solidFill>
                  <a:srgbClr val="0000CC"/>
                </a:solidFill>
              </a:rPr>
              <a:t>-The generated code must be </a:t>
            </a:r>
            <a:r>
              <a:rPr lang="en-US" dirty="0"/>
              <a:t>generated based on the specified backend by the user.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25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r>
              <a:rPr lang="es-MX" dirty="0"/>
              <a:t>-</a:t>
            </a:r>
            <a:r>
              <a:rPr lang="en-US" dirty="0"/>
              <a:t>CNN languages must be </a:t>
            </a:r>
            <a:r>
              <a:rPr lang="de-DE" dirty="0"/>
              <a:t>backend-independent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generic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Furtheremore</a:t>
            </a:r>
            <a:r>
              <a:rPr lang="de-DE" dirty="0"/>
              <a:t>, </a:t>
            </a:r>
            <a:r>
              <a:rPr lang="de-DE" dirty="0" err="1"/>
              <a:t>Modularity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mantained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chain</a:t>
            </a:r>
            <a:r>
              <a:rPr lang="de-DE" dirty="0"/>
              <a:t>.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backend-</a:t>
            </a:r>
            <a:r>
              <a:rPr lang="de-DE" dirty="0" err="1"/>
              <a:t>dependent</a:t>
            </a:r>
            <a:r>
              <a:rPr lang="de-DE" dirty="0"/>
              <a:t> code …</a:t>
            </a:r>
          </a:p>
          <a:p>
            <a:pPr defTabSz="966155">
              <a:defRPr/>
            </a:pPr>
            <a:r>
              <a:rPr lang="de-DE" dirty="0"/>
              <a:t>-And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code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en-US" dirty="0"/>
              <a:t>multi-target code generation.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756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These requirements led to the following extended tool chain </a:t>
            </a:r>
            <a:r>
              <a:rPr lang="de-DE" sz="1300" dirty="0" err="1"/>
              <a:t>that</a:t>
            </a:r>
            <a:r>
              <a:rPr lang="de-DE" sz="1300" dirty="0"/>
              <a:t> </a:t>
            </a:r>
            <a:r>
              <a:rPr lang="de-DE" sz="1300" dirty="0" err="1"/>
              <a:t>supports</a:t>
            </a:r>
            <a:r>
              <a:rPr lang="de-DE" sz="1300" dirty="0"/>
              <a:t> multi-target code </a:t>
            </a:r>
            <a:r>
              <a:rPr lang="de-DE" sz="1300" dirty="0" err="1"/>
              <a:t>generation</a:t>
            </a:r>
            <a:r>
              <a:rPr lang="de-DE" sz="1300" dirty="0"/>
              <a:t>.</a:t>
            </a:r>
          </a:p>
          <a:p>
            <a:r>
              <a:rPr lang="de-DE" sz="1300" dirty="0"/>
              <a:t>Here, </a:t>
            </a:r>
            <a:r>
              <a:rPr lang="de-DE" sz="1300" dirty="0" err="1"/>
              <a:t>we</a:t>
            </a:r>
            <a:r>
              <a:rPr lang="de-DE" sz="1300" dirty="0"/>
              <a:t> </a:t>
            </a:r>
            <a:r>
              <a:rPr lang="de-DE" sz="1300" dirty="0" err="1"/>
              <a:t>can</a:t>
            </a:r>
            <a:r>
              <a:rPr lang="de-DE" sz="1300" dirty="0"/>
              <a:t> </a:t>
            </a:r>
            <a:r>
              <a:rPr lang="de-DE" sz="1300" dirty="0" err="1"/>
              <a:t>observe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already</a:t>
            </a:r>
            <a:r>
              <a:rPr lang="de-DE" sz="1300" dirty="0"/>
              <a:t> </a:t>
            </a:r>
            <a:r>
              <a:rPr lang="de-DE" sz="1300" dirty="0" err="1"/>
              <a:t>presented</a:t>
            </a:r>
            <a:r>
              <a:rPr lang="de-DE" sz="1300" dirty="0"/>
              <a:t> EMA.</a:t>
            </a:r>
            <a:endParaRPr lang="es-MX" dirty="0"/>
          </a:p>
          <a:p>
            <a:pPr defTabSz="966155"/>
            <a:endParaRPr lang="es-MX" dirty="0"/>
          </a:p>
          <a:p>
            <a:pPr defTabSz="966155"/>
            <a:r>
              <a:rPr lang="es-MX" dirty="0"/>
              <a:t>EMADL, EMAM, CNNArch and CNNTrain are Domain-Specific languages within the MontiCAR language family.</a:t>
            </a:r>
          </a:p>
          <a:p>
            <a:pPr defTabSz="966155"/>
            <a:r>
              <a:rPr lang="es-MX" dirty="0"/>
              <a:t>On the other hand, the blocks with blue background denonte code generators.</a:t>
            </a:r>
          </a:p>
          <a:p>
            <a:pPr defTabSz="966155"/>
            <a:r>
              <a:rPr lang="es-MX" dirty="0"/>
              <a:t>The ending 2CPP denotes code generation to the c</a:t>
            </a:r>
            <a:r>
              <a:rPr lang="de-DE" dirty="0"/>
              <a:t>++ </a:t>
            </a:r>
            <a:r>
              <a:rPr lang="de-DE" dirty="0" err="1"/>
              <a:t>language</a:t>
            </a:r>
            <a:r>
              <a:rPr lang="de-DE" dirty="0"/>
              <a:t>.</a:t>
            </a:r>
          </a:p>
          <a:p>
            <a:pPr defTabSz="966155"/>
            <a:r>
              <a:rPr lang="es-MX" dirty="0"/>
              <a:t>Futhermore, CNNArch2X represents multiple code generators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whose names begin with "CNNArch2“.</a:t>
            </a:r>
            <a:endParaRPr lang="es-MX" dirty="0"/>
          </a:p>
          <a:p>
            <a:pPr defTabSz="966155"/>
            <a:endParaRPr lang="es-MX" dirty="0"/>
          </a:p>
          <a:p>
            <a:pPr defTabSz="966155"/>
            <a:r>
              <a:rPr lang="es-MX" dirty="0"/>
              <a:t>In the following I will present an overview of this tool chain.</a:t>
            </a:r>
          </a:p>
          <a:p>
            <a:pPr defTabSz="966155"/>
            <a:endParaRPr lang="es-MX" dirty="0"/>
          </a:p>
          <a:p>
            <a:pPr defTabSz="966155"/>
            <a:endParaRPr lang="es-MX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5424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Within the tool chain we have several Domain-Specific Languages such as EMAM ....CNNArch...CNNTrain</a:t>
            </a:r>
          </a:p>
          <a:p>
            <a:r>
              <a:rPr lang="es-MX" dirty="0"/>
              <a:t>CNNArch and CNNTrain process their own file extension: cnna for CNNArch and cnnt </a:t>
            </a:r>
            <a:r>
              <a:rPr lang="es-MX"/>
              <a:t>for CNNTrain.</a:t>
            </a:r>
            <a:endParaRPr lang="es-MX" dirty="0"/>
          </a:p>
          <a:p>
            <a:r>
              <a:rPr lang="es-MX" dirty="0"/>
              <a:t>EMADL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en-US" dirty="0"/>
              <a:t>complete systems that combine deep learning with regular mathematical computations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69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With regard to the code generators, we have </a:t>
            </a:r>
            <a:r>
              <a:rPr lang="de-DE" sz="1300" dirty="0" err="1">
                <a:solidFill>
                  <a:srgbClr val="0000CC"/>
                </a:solidFill>
              </a:rPr>
              <a:t>the</a:t>
            </a:r>
            <a:r>
              <a:rPr lang="de-DE" sz="1300" dirty="0">
                <a:solidFill>
                  <a:srgbClr val="0000CC"/>
                </a:solidFill>
              </a:rPr>
              <a:t> </a:t>
            </a:r>
            <a:r>
              <a:rPr lang="de-DE" sz="1300" dirty="0" err="1">
                <a:solidFill>
                  <a:srgbClr val="0000CC"/>
                </a:solidFill>
              </a:rPr>
              <a:t>deep</a:t>
            </a:r>
            <a:r>
              <a:rPr lang="de-DE" sz="1300" dirty="0">
                <a:solidFill>
                  <a:srgbClr val="0000CC"/>
                </a:solidFill>
              </a:rPr>
              <a:t> </a:t>
            </a:r>
            <a:r>
              <a:rPr lang="de-DE" sz="1300" dirty="0" err="1">
                <a:solidFill>
                  <a:srgbClr val="0000CC"/>
                </a:solidFill>
              </a:rPr>
              <a:t>learning</a:t>
            </a:r>
            <a:r>
              <a:rPr lang="de-DE" sz="1300" dirty="0">
                <a:solidFill>
                  <a:srgbClr val="0000CC"/>
                </a:solidFill>
              </a:rPr>
              <a:t> code </a:t>
            </a:r>
            <a:r>
              <a:rPr lang="de-DE" sz="1300" dirty="0" err="1">
                <a:solidFill>
                  <a:srgbClr val="0000CC"/>
                </a:solidFill>
              </a:rPr>
              <a:t>generators</a:t>
            </a:r>
            <a:r>
              <a:rPr lang="de-DE" sz="1300" dirty="0">
                <a:solidFill>
                  <a:srgbClr val="0000CC"/>
                </a:solidFill>
              </a:rPr>
              <a:t> </a:t>
            </a:r>
            <a:r>
              <a:rPr lang="de-DE" sz="1300" dirty="0" err="1">
                <a:solidFill>
                  <a:srgbClr val="0000CC"/>
                </a:solidFill>
              </a:rPr>
              <a:t>for</a:t>
            </a:r>
            <a:r>
              <a:rPr lang="de-DE" sz="1300" dirty="0">
                <a:solidFill>
                  <a:srgbClr val="0000CC"/>
                </a:solidFill>
              </a:rPr>
              <a:t> Caffe2 and MXNet </a:t>
            </a:r>
            <a:r>
              <a:rPr lang="de-DE" sz="1300" dirty="0" err="1">
                <a:solidFill>
                  <a:srgbClr val="0000CC"/>
                </a:solidFill>
              </a:rPr>
              <a:t>as</a:t>
            </a:r>
            <a:r>
              <a:rPr lang="de-DE" sz="1300" dirty="0">
                <a:solidFill>
                  <a:srgbClr val="0000CC"/>
                </a:solidFill>
              </a:rPr>
              <a:t> </a:t>
            </a:r>
            <a:r>
              <a:rPr lang="de-DE" sz="1300" dirty="0" err="1">
                <a:solidFill>
                  <a:srgbClr val="0000CC"/>
                </a:solidFill>
              </a:rPr>
              <a:t>well</a:t>
            </a:r>
            <a:r>
              <a:rPr lang="de-DE" sz="1300" dirty="0">
                <a:solidFill>
                  <a:srgbClr val="0000CC"/>
                </a:solidFill>
              </a:rPr>
              <a:t> </a:t>
            </a:r>
            <a:r>
              <a:rPr lang="de-DE" sz="1300" dirty="0" err="1">
                <a:solidFill>
                  <a:srgbClr val="0000CC"/>
                </a:solidFill>
              </a:rPr>
              <a:t>as</a:t>
            </a:r>
            <a:r>
              <a:rPr lang="de-DE" sz="1300" dirty="0">
                <a:solidFill>
                  <a:srgbClr val="0000CC"/>
                </a:solidFill>
              </a:rPr>
              <a:t> EMAM2CPP and EMADL2CPP.</a:t>
            </a:r>
          </a:p>
          <a:p>
            <a:endParaRPr lang="de-DE" sz="1300" dirty="0">
              <a:solidFill>
                <a:srgbClr val="0000CC"/>
              </a:solidFill>
            </a:endParaRPr>
          </a:p>
          <a:p>
            <a:r>
              <a:rPr lang="de-DE" sz="1300" dirty="0" err="1">
                <a:solidFill>
                  <a:srgbClr val="0000CC"/>
                </a:solidFill>
              </a:rPr>
              <a:t>Moreover</a:t>
            </a:r>
            <a:r>
              <a:rPr lang="de-DE" sz="1300" dirty="0">
                <a:solidFill>
                  <a:srgbClr val="0000CC"/>
                </a:solidFill>
              </a:rPr>
              <a:t>, EMADL2CPP </a:t>
            </a:r>
            <a:r>
              <a:rPr lang="de-DE" sz="1300" dirty="0" err="1">
                <a:solidFill>
                  <a:srgbClr val="0000CC"/>
                </a:solidFill>
              </a:rPr>
              <a:t>is</a:t>
            </a:r>
            <a:r>
              <a:rPr lang="de-DE" sz="1300" dirty="0">
                <a:solidFill>
                  <a:srgbClr val="0000CC"/>
                </a:solidFill>
              </a:rPr>
              <a:t> </a:t>
            </a:r>
            <a:r>
              <a:rPr lang="de-DE" sz="1300" dirty="0" err="1">
                <a:solidFill>
                  <a:srgbClr val="0000CC"/>
                </a:solidFill>
              </a:rPr>
              <a:t>the</a:t>
            </a:r>
            <a:r>
              <a:rPr lang="de-DE" sz="1300" dirty="0">
                <a:solidFill>
                  <a:srgbClr val="0000CC"/>
                </a:solidFill>
              </a:rPr>
              <a:t> code </a:t>
            </a:r>
            <a:r>
              <a:rPr lang="de-DE" sz="1300" dirty="0" err="1">
                <a:solidFill>
                  <a:srgbClr val="0000CC"/>
                </a:solidFill>
              </a:rPr>
              <a:t>generator</a:t>
            </a:r>
            <a:r>
              <a:rPr lang="de-DE" sz="1300" dirty="0">
                <a:solidFill>
                  <a:srgbClr val="0000CC"/>
                </a:solidFill>
              </a:rPr>
              <a:t> </a:t>
            </a:r>
            <a:r>
              <a:rPr lang="de-DE" sz="1300" dirty="0" err="1">
                <a:solidFill>
                  <a:srgbClr val="0000CC"/>
                </a:solidFill>
              </a:rPr>
              <a:t>used</a:t>
            </a:r>
            <a:r>
              <a:rPr lang="de-DE" sz="1300" dirty="0">
                <a:solidFill>
                  <a:srgbClr val="0000CC"/>
                </a:solidFill>
              </a:rPr>
              <a:t> </a:t>
            </a:r>
            <a:r>
              <a:rPr lang="de-DE" sz="1300" dirty="0" err="1">
                <a:solidFill>
                  <a:srgbClr val="0000CC"/>
                </a:solidFill>
              </a:rPr>
              <a:t>by</a:t>
            </a:r>
            <a:r>
              <a:rPr lang="de-DE" sz="1300" dirty="0">
                <a:solidFill>
                  <a:srgbClr val="0000CC"/>
                </a:solidFill>
              </a:rPr>
              <a:t> EMADL.</a:t>
            </a:r>
          </a:p>
          <a:p>
            <a:r>
              <a:rPr lang="de-DE" sz="1300" dirty="0" err="1">
                <a:solidFill>
                  <a:srgbClr val="0000CC"/>
                </a:solidFill>
              </a:rPr>
              <a:t>It</a:t>
            </a:r>
            <a:r>
              <a:rPr lang="de-DE" sz="1300" dirty="0">
                <a:solidFill>
                  <a:srgbClr val="0000CC"/>
                </a:solidFill>
              </a:rPr>
              <a:t> </a:t>
            </a:r>
            <a:r>
              <a:rPr lang="de-DE" sz="1300" dirty="0" err="1">
                <a:solidFill>
                  <a:srgbClr val="0000CC"/>
                </a:solidFill>
              </a:rPr>
              <a:t>delegates</a:t>
            </a:r>
            <a:r>
              <a:rPr lang="de-DE" sz="1300" dirty="0">
                <a:solidFill>
                  <a:srgbClr val="0000CC"/>
                </a:solidFill>
              </a:rPr>
              <a:t> </a:t>
            </a:r>
            <a:r>
              <a:rPr lang="de-DE" sz="1300" dirty="0" err="1">
                <a:solidFill>
                  <a:srgbClr val="0000CC"/>
                </a:solidFill>
              </a:rPr>
              <a:t>the</a:t>
            </a:r>
            <a:r>
              <a:rPr lang="de-DE" sz="1300" dirty="0">
                <a:solidFill>
                  <a:srgbClr val="0000CC"/>
                </a:solidFill>
              </a:rPr>
              <a:t> code </a:t>
            </a:r>
            <a:r>
              <a:rPr lang="de-DE" sz="1300" dirty="0" err="1">
                <a:solidFill>
                  <a:srgbClr val="0000CC"/>
                </a:solidFill>
              </a:rPr>
              <a:t>generation</a:t>
            </a:r>
            <a:r>
              <a:rPr lang="de-DE" sz="1300" dirty="0">
                <a:solidFill>
                  <a:srgbClr val="0000CC"/>
                </a:solidFill>
              </a:rPr>
              <a:t> </a:t>
            </a:r>
            <a:r>
              <a:rPr lang="de-DE" sz="1300" dirty="0" err="1">
                <a:solidFill>
                  <a:srgbClr val="0000CC"/>
                </a:solidFill>
              </a:rPr>
              <a:t>to</a:t>
            </a:r>
            <a:r>
              <a:rPr lang="de-DE" sz="1300" dirty="0">
                <a:solidFill>
                  <a:srgbClr val="0000CC"/>
                </a:solidFill>
              </a:rPr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535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/>
            <a:r>
              <a:rPr lang="es-MX" dirty="0"/>
              <a:t>To make a quick recap, we can observe once again the tool chain.</a:t>
            </a:r>
          </a:p>
          <a:p>
            <a:pPr defTabSz="966155"/>
            <a:endParaRPr lang="es-MX" dirty="0"/>
          </a:p>
          <a:p>
            <a:pPr defTabSz="966155"/>
            <a:r>
              <a:rPr lang="es-MX" dirty="0"/>
              <a:t>To point out is that EMADL2CPP is the code generator used to create complete deep learning systems. </a:t>
            </a:r>
          </a:p>
          <a:p>
            <a:pPr defTabSz="966155"/>
            <a:r>
              <a:rPr lang="es-MX" dirty="0"/>
              <a:t>Furthermore, the configurable mechanism to enable the selection of the desired deep learning backend is implemented in this code generator.</a:t>
            </a:r>
          </a:p>
          <a:p>
            <a:pPr defTabSz="966155"/>
            <a:endParaRPr lang="es-MX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574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Now, I would like to present the solution concept.</a:t>
            </a:r>
          </a:p>
          <a:p>
            <a:r>
              <a:rPr lang="es-MX" dirty="0"/>
              <a:t>As already shown, CNNArch2Caffe2 code generator was developed to enrich ...</a:t>
            </a:r>
          </a:p>
          <a:p>
            <a:r>
              <a:rPr lang="es-MX" dirty="0"/>
              <a:t>CNNArch2Caffe2 was developed as a separate generator to maintain modularity</a:t>
            </a:r>
          </a:p>
          <a:p>
            <a:endParaRPr lang="es-MX" dirty="0"/>
          </a:p>
          <a:p>
            <a:r>
              <a:rPr lang="es-MX" dirty="0"/>
              <a:t>Furthermore, the code generation </a:t>
            </a:r>
            <a:r>
              <a:rPr lang="en-US" dirty="0"/>
              <a:t>performed previously in the CNN languages was removed. </a:t>
            </a:r>
          </a:p>
          <a:p>
            <a:r>
              <a:rPr lang="en-US" dirty="0"/>
              <a:t>And Java interfaces were introduced in CNNArch and CNNTrain so the </a:t>
            </a:r>
            <a:r>
              <a:rPr lang="de-DE" dirty="0"/>
              <a:t>backend-</a:t>
            </a:r>
            <a:r>
              <a:rPr lang="de-DE" dirty="0" err="1"/>
              <a:t>dependent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146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program argument “backend” functions as the configurable mechanism to enable multi-target code generation.</a:t>
            </a:r>
          </a:p>
          <a:p>
            <a:r>
              <a:rPr lang="de-DE" dirty="0"/>
              <a:t>An </a:t>
            </a:r>
            <a:r>
              <a:rPr lang="en-US" i="1" dirty="0" err="1"/>
              <a:t>enum</a:t>
            </a:r>
            <a:r>
              <a:rPr lang="en-US" dirty="0"/>
              <a:t> type was defined to restrict the accepted values supporting only MXNet and Caffe2.</a:t>
            </a:r>
          </a:p>
          <a:p>
            <a:r>
              <a:rPr lang="en-US" dirty="0"/>
              <a:t>Based on the “backend”  parameter, the corresponding instances of the java classes responsible for the code generation can be created.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050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regard to the developed code generator, the following requirements were fulfilled. Some of them were already covered in the previous slides.</a:t>
            </a:r>
          </a:p>
          <a:p>
            <a:endParaRPr lang="en-US" dirty="0"/>
          </a:p>
          <a:p>
            <a:r>
              <a:rPr lang="en-US" dirty="0"/>
              <a:t>To point out is that all CNNArch code generators must have a common functionality and structure so the tool chain can work.</a:t>
            </a:r>
          </a:p>
          <a:p>
            <a:r>
              <a:rPr lang="en-US" dirty="0"/>
              <a:t>Furthermore, support </a:t>
            </a:r>
            <a:r>
              <a:rPr lang="en-US" dirty="0" err="1"/>
              <a:t>checkings</a:t>
            </a:r>
            <a:r>
              <a:rPr lang="en-US" dirty="0"/>
              <a:t> were implemented to ensure that the employed layers or training parameters are supported by the code generator and the backend.</a:t>
            </a:r>
          </a:p>
          <a:p>
            <a:r>
              <a:rPr lang="en-US" dirty="0"/>
              <a:t>If a layer is not supported, then the code generation is aborted. On the other hand, if a training parameter is not supported, then it is ignored and replace by a default parameter and value.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22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195">
              <a:defRPr/>
            </a:pPr>
            <a:r>
              <a:rPr lang="en-US" dirty="0"/>
              <a:t>My presentation is divided into 5 parts</a:t>
            </a:r>
            <a:r>
              <a:rPr lang="de-DE" dirty="0"/>
              <a:t>:</a:t>
            </a:r>
            <a:r>
              <a:rPr lang="en-US" dirty="0"/>
              <a:t> Basics, Motivation, then I will look deeper at Multi-Target Code Generation for Deep Learning Systems and afterwards I will show a deep learning application and finally the Conclusions.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34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The Generated Product of the tool chain is the following: Creator, Trainer, Predictor, Generated component and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Cmake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file.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 will describe each file in detail.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9110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The tool chain process can be described with this workflow.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601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/>
              <a:t>Now, I would like to present an application as a Demonstration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313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application consists of a MNIST Classifier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5798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application consists of a MNIST Classifier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3357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/>
              <a:t>Right, let’s continue with the obtained autonomous driving 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181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Direct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Perception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approach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consists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mapping an input image to main affordance indicators of the road and traffic state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can be used for making driving decisions.</a:t>
            </a:r>
            <a:endParaRPr lang="en-US" spc="-1" dirty="0">
              <a:solidFill>
                <a:srgbClr val="0000CC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1800" indent="0">
              <a:lnSpc>
                <a:spcPct val="100000"/>
              </a:lnSpc>
              <a:buClr>
                <a:srgbClr val="000000"/>
              </a:buClr>
              <a:buFont typeface="Wingdings" charset="2"/>
              <a:buNone/>
            </a:pPr>
            <a:r>
              <a:rPr lang="en-US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DPNet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network is trained on modified version of the </a:t>
            </a:r>
            <a:r>
              <a:rPr lang="en-US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DeepDriving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dataset</a:t>
            </a:r>
          </a:p>
          <a:p>
            <a:pPr marL="1800" indent="0">
              <a:lnSpc>
                <a:spcPct val="100000"/>
              </a:lnSpc>
              <a:buClr>
                <a:srgbClr val="000000"/>
              </a:buClr>
              <a:buFont typeface="Wingdings" charset="2"/>
              <a:buNone/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task was to predict the 14 affordance…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47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DPNet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was trained using this configuration.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training is performed for 23 epochs, which corresponds to almost 140 000 iterations, and using a batch size of 64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SGD was used with an initial learning rate of 0.01. During training, the learning rate is decreased by a factor of 0.9 (decrease by 10%) every 8000 iterations.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graph shows how the loss function behaves along the training process. We can observe that the loss function decreases as the number of epochs increases which is expected.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Furthermore, the trained model achieved a good accuracy since the values of the Euclidean loss were below 0.1 in the last 60 000 iterations.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364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 test accuracy mean of 0.11 was obtained in the testing phase.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maximum loss acquired was around 0.31.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trained model generalizes well since there is only a minor difference between the obtained test accuracy mean and the achieved accuracy obtained in the last thousand iterations of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training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0800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195">
              <a:defRPr/>
            </a:pPr>
            <a:r>
              <a:rPr lang="en-US" dirty="0"/>
              <a:t>Finally, just to summarize, let’s quickly look at the main points of my talk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97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/>
              <a:t>Let us start with some basic concepts to get a better understanding of the following sections.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498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6615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CNNArch and CNNTrain are CNN languages.</a:t>
            </a:r>
          </a:p>
          <a:p>
            <a:pPr defTabSz="966155">
              <a:defRPr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defTabSz="966155"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EMA with the integration of CNNArch, CNNTrain and EMAM as behavior languages.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defTabSz="966155">
              <a:defRPr/>
            </a:pPr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basis to introduce additional backends since it provides the necessary requirements to create the code generator as well as how to integrate it into the EMADL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tool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en-US" dirty="0"/>
          </a:p>
          <a:p>
            <a:pPr defTabSz="966155">
              <a:defRPr/>
            </a:pPr>
            <a:endParaRPr lang="en-US" dirty="0"/>
          </a:p>
          <a:p>
            <a:pPr defTabSz="966155">
              <a:defRPr/>
            </a:pPr>
            <a:r>
              <a:rPr lang="en-US" dirty="0"/>
              <a:t>That brings me to the end of my presentation, thank you!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52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Deep learning is a widely used machine learning technique that makes use of deep neural networks which are built by stacking layers one after another.</a:t>
            </a:r>
          </a:p>
          <a:p>
            <a:r>
              <a:rPr lang="en-US" sz="1300" dirty="0"/>
              <a:t>There are several application for deep learning such as …image classification</a:t>
            </a:r>
          </a:p>
          <a:p>
            <a:r>
              <a:rPr lang="en-US" sz="1300" dirty="0"/>
              <a:t>In deep learning and machine learning in general a learning algorithm creates a model…</a:t>
            </a:r>
          </a:p>
          <a:p>
            <a:endParaRPr lang="en-US" dirty="0"/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Convolutional layers learn </a:t>
            </a:r>
            <a:r>
              <a:rPr lang="de-DE" sz="1200" spc="-1" dirty="0" err="1"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de-DE" sz="1200" dirty="0" err="1"/>
              <a:t>ranslation</a:t>
            </a:r>
            <a:r>
              <a:rPr lang="de-DE" sz="1200" dirty="0"/>
              <a:t> invariant </a:t>
            </a:r>
            <a:r>
              <a:rPr lang="de-DE" sz="1200" dirty="0" err="1"/>
              <a:t>features</a:t>
            </a:r>
            <a:r>
              <a:rPr lang="de-DE" sz="1200" dirty="0"/>
              <a:t> </a:t>
            </a:r>
            <a:r>
              <a:rPr lang="de-DE" sz="1200" dirty="0" err="1"/>
              <a:t>since</a:t>
            </a:r>
            <a:r>
              <a:rPr lang="de-DE" sz="1200" dirty="0"/>
              <a:t> a </a:t>
            </a:r>
            <a:r>
              <a:rPr lang="de-DE" sz="1200" dirty="0" err="1"/>
              <a:t>convolution</a:t>
            </a:r>
            <a:r>
              <a:rPr lang="de-DE" sz="1200" dirty="0"/>
              <a:t> </a:t>
            </a:r>
            <a:r>
              <a:rPr lang="de-DE" sz="1200" dirty="0" err="1"/>
              <a:t>filter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applied</a:t>
            </a:r>
            <a:r>
              <a:rPr lang="de-DE" sz="1200" dirty="0"/>
              <a:t> </a:t>
            </a:r>
            <a:r>
              <a:rPr lang="en-US" sz="1200" dirty="0"/>
              <a:t>across the whole image with some stride.</a:t>
            </a:r>
          </a:p>
          <a:p>
            <a:r>
              <a:rPr lang="en-US" sz="1200" dirty="0"/>
              <a:t>Pooling </a:t>
            </a:r>
            <a:r>
              <a:rPr lang="de-DE" sz="1200" dirty="0" err="1"/>
              <a:t>makes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image</a:t>
            </a:r>
            <a:r>
              <a:rPr lang="de-DE" sz="1200" dirty="0"/>
              <a:t> </a:t>
            </a:r>
            <a:r>
              <a:rPr lang="de-DE" sz="1200" dirty="0" err="1"/>
              <a:t>representation</a:t>
            </a:r>
            <a:r>
              <a:rPr lang="de-DE" sz="1200" dirty="0"/>
              <a:t> </a:t>
            </a:r>
            <a:r>
              <a:rPr lang="en-US" sz="1200" dirty="0"/>
              <a:t>smaller without losing too much information, that means, it performs subsampling.</a:t>
            </a:r>
          </a:p>
          <a:p>
            <a:pPr defTabSz="966155">
              <a:defRPr/>
            </a:pPr>
            <a:r>
              <a:rPr lang="en-US" sz="1200" dirty="0"/>
              <a:t>CNNs are therefore models which are invariant to translations and scaling.</a:t>
            </a:r>
          </a:p>
          <a:p>
            <a:endParaRPr lang="de-DE" sz="1200" dirty="0"/>
          </a:p>
          <a:p>
            <a:r>
              <a:rPr lang="de-DE" sz="1200" dirty="0"/>
              <a:t>This </a:t>
            </a:r>
            <a:r>
              <a:rPr lang="de-DE" sz="1200" dirty="0" err="1"/>
              <a:t>pictures</a:t>
            </a:r>
            <a:r>
              <a:rPr lang="de-DE" sz="1200" dirty="0"/>
              <a:t> </a:t>
            </a:r>
            <a:r>
              <a:rPr lang="de-DE" sz="1200" dirty="0" err="1"/>
              <a:t>shows</a:t>
            </a:r>
            <a:r>
              <a:rPr lang="de-DE" sz="1200" dirty="0"/>
              <a:t> a CNN </a:t>
            </a:r>
            <a:r>
              <a:rPr lang="de-DE" sz="1200" dirty="0" err="1"/>
              <a:t>architecture</a:t>
            </a:r>
            <a:r>
              <a:rPr lang="de-DE" sz="1200" dirty="0"/>
              <a:t> </a:t>
            </a:r>
            <a:r>
              <a:rPr lang="de-DE" sz="1200" dirty="0" err="1"/>
              <a:t>used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implementing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MNIST </a:t>
            </a:r>
            <a:r>
              <a:rPr lang="de-DE" sz="1200" dirty="0" err="1"/>
              <a:t>Classifier</a:t>
            </a:r>
            <a:r>
              <a:rPr lang="de-DE" sz="1200" dirty="0"/>
              <a:t>.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observe</a:t>
            </a:r>
            <a:r>
              <a:rPr lang="de-DE" sz="1200" dirty="0"/>
              <a:t> </a:t>
            </a:r>
            <a:r>
              <a:rPr lang="de-DE" sz="1200" dirty="0" err="1"/>
              <a:t>here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pairs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convolution</a:t>
            </a:r>
            <a:r>
              <a:rPr lang="de-DE" sz="1200" dirty="0"/>
              <a:t> and </a:t>
            </a:r>
            <a:r>
              <a:rPr lang="de-DE" sz="1200" dirty="0" err="1"/>
              <a:t>max</a:t>
            </a:r>
            <a:r>
              <a:rPr lang="de-DE" sz="1200" dirty="0"/>
              <a:t> </a:t>
            </a:r>
            <a:r>
              <a:rPr lang="de-DE" sz="1200" dirty="0" err="1"/>
              <a:t>pooling</a:t>
            </a:r>
            <a:r>
              <a:rPr lang="de-DE" sz="1200" dirty="0"/>
              <a:t>.</a:t>
            </a:r>
            <a:endParaRPr lang="en-US" sz="1200" dirty="0"/>
          </a:p>
          <a:p>
            <a:pPr defTabSz="966155"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The final layer of a CNN would typically be a fully connected layer with a softmax output in the case of multiclass classification. </a:t>
            </a:r>
          </a:p>
          <a:p>
            <a:pPr defTabSz="966155"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ten output units of the final fully connected layer corresponds to the 10 digits.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42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will  present EmbeddedMontiArc or EMA for short.</a:t>
            </a:r>
          </a:p>
          <a:p>
            <a:r>
              <a:rPr lang="en-US" sz="1300" dirty="0"/>
              <a:t>It is based on the Architecture Description Language (ADL) MontiArc developed at this chair.</a:t>
            </a:r>
          </a:p>
          <a:p>
            <a:r>
              <a:rPr lang="en-US" sz="1300" dirty="0"/>
              <a:t>Cyber-Physical Systems which are characterized by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their limited memory and computational power.</a:t>
            </a:r>
            <a:endParaRPr lang="en-US" sz="1300" dirty="0"/>
          </a:p>
          <a:p>
            <a:r>
              <a:rPr lang="en-US" sz="1300" dirty="0"/>
              <a:t>Z, Q and C stand for integers, rational numbers and complex numbers respectively</a:t>
            </a:r>
            <a:r>
              <a:rPr lang="de-DE" sz="1300" dirty="0"/>
              <a:t>.</a:t>
            </a:r>
          </a:p>
          <a:p>
            <a:r>
              <a:rPr lang="de-DE" sz="1300" dirty="0"/>
              <a:t>EMA </a:t>
            </a:r>
            <a:r>
              <a:rPr lang="en-US" dirty="0"/>
              <a:t>is employed as the core language of the </a:t>
            </a:r>
            <a:r>
              <a:rPr lang="de-DE" dirty="0"/>
              <a:t>MontiCAR.</a:t>
            </a:r>
            <a:endParaRPr lang="de-DE" sz="1300" dirty="0"/>
          </a:p>
          <a:p>
            <a:r>
              <a:rPr lang="en-US" sz="1300" dirty="0"/>
              <a:t>MontiCAR (Modeling and Testing of Cyber-Physical Architectures) is a C&amp;C language with the aim of increasing development efficiency for cyber-physical systems</a:t>
            </a:r>
            <a:r>
              <a:rPr lang="de-DE" sz="1300" dirty="0"/>
              <a:t>.</a:t>
            </a:r>
          </a:p>
          <a:p>
            <a:endParaRPr lang="de-DE" sz="1300" dirty="0"/>
          </a:p>
          <a:p>
            <a:pPr defTabSz="966155">
              <a:defRPr/>
            </a:pPr>
            <a:r>
              <a:rPr lang="en-US" dirty="0"/>
              <a:t>Now the question that arises is: how can we integrate Deep Learning into EMA?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352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66155">
              <a:defRPr/>
            </a:pPr>
            <a:r>
              <a:rPr lang="en-US" dirty="0"/>
              <a:t>…and the answer is EMADL</a:t>
            </a:r>
          </a:p>
          <a:p>
            <a:pPr defTabSz="966155">
              <a:defRPr/>
            </a:pPr>
            <a:r>
              <a:rPr lang="en-US" dirty="0"/>
              <a:t>Within the MontiCAR language family many </a:t>
            </a:r>
            <a:r>
              <a:rPr lang="de-DE" sz="1300" dirty="0"/>
              <a:t>Domain-</a:t>
            </a:r>
            <a:r>
              <a:rPr lang="de-DE" sz="1300" dirty="0" err="1"/>
              <a:t>Specific</a:t>
            </a:r>
            <a:r>
              <a:rPr lang="de-DE" sz="1300" dirty="0"/>
              <a:t> Language </a:t>
            </a:r>
            <a:r>
              <a:rPr lang="de-DE" sz="1300" dirty="0" err="1"/>
              <a:t>have</a:t>
            </a:r>
            <a:r>
              <a:rPr lang="de-DE" sz="1300" dirty="0"/>
              <a:t> </a:t>
            </a:r>
            <a:r>
              <a:rPr lang="de-DE" sz="1300" dirty="0" err="1"/>
              <a:t>been</a:t>
            </a:r>
            <a:r>
              <a:rPr lang="de-DE" sz="1300" dirty="0"/>
              <a:t> </a:t>
            </a:r>
            <a:r>
              <a:rPr lang="en-US" sz="1300" dirty="0"/>
              <a:t>developed</a:t>
            </a:r>
            <a:r>
              <a:rPr lang="de-DE" sz="1300" dirty="0"/>
              <a:t> such </a:t>
            </a:r>
            <a:r>
              <a:rPr lang="en-US" sz="1300" dirty="0"/>
              <a:t>as</a:t>
            </a:r>
            <a:r>
              <a:rPr lang="de-DE" sz="1300" dirty="0"/>
              <a:t> MontiMath, CNNArch and CNNTrain.</a:t>
            </a:r>
            <a:endParaRPr lang="en-US" dirty="0"/>
          </a:p>
          <a:p>
            <a:pPr defTabSz="966155">
              <a:defRPr/>
            </a:pPr>
            <a:endParaRPr lang="en-US" dirty="0"/>
          </a:p>
          <a:p>
            <a:pPr defTabSz="966155">
              <a:defRPr/>
            </a:pPr>
            <a:r>
              <a:rPr lang="en-US" dirty="0"/>
              <a:t>EMAM is the combination of EMA and the mathematical computation language MontiMath.</a:t>
            </a:r>
          </a:p>
          <a:p>
            <a:pPr defTabSz="966155">
              <a:defRPr/>
            </a:pPr>
            <a:r>
              <a:rPr lang="en-US" dirty="0"/>
              <a:t>CNNArch and CNNTrain can be described as CNN languages. CNNArch is used to model CNNs architectures  while CNNTrain is employed to specify the training configuration for the modeled CNNs.</a:t>
            </a:r>
          </a:p>
          <a:p>
            <a:pPr defTabSz="966155">
              <a:defRPr/>
            </a:pPr>
            <a:endParaRPr lang="en-US" dirty="0"/>
          </a:p>
          <a:p>
            <a:pPr defTabSz="966155">
              <a:defRPr/>
            </a:pPr>
            <a:r>
              <a:rPr lang="en-US" dirty="0"/>
              <a:t>This image shows an example of a EMADL model.</a:t>
            </a:r>
          </a:p>
          <a:p>
            <a:pPr defTabSz="966155">
              <a:defRPr/>
            </a:pPr>
            <a:r>
              <a:rPr lang="en-US" dirty="0"/>
              <a:t>It consists of a MNIST Classifier.</a:t>
            </a:r>
          </a:p>
          <a:p>
            <a:pPr defTabSz="966155">
              <a:defRPr/>
            </a:pPr>
            <a:r>
              <a:rPr lang="en-US" dirty="0"/>
              <a:t>Since EMADL is also a Domain-Specific Language that follows the </a:t>
            </a:r>
            <a:r>
              <a:rPr lang="en-US" dirty="0" err="1"/>
              <a:t>Component&amp;Connector</a:t>
            </a:r>
            <a:r>
              <a:rPr lang="en-US" dirty="0"/>
              <a:t> architecture, we need to define the input and output ports of the component.</a:t>
            </a:r>
          </a:p>
          <a:p>
            <a:pPr defTabSz="966155">
              <a:defRPr/>
            </a:pPr>
            <a:r>
              <a:rPr lang="en-US" dirty="0"/>
              <a:t>Furthermore, subcomponents can be created by creating instances such as net and </a:t>
            </a:r>
            <a:r>
              <a:rPr lang="en-US" dirty="0" err="1"/>
              <a:t>calculateClass</a:t>
            </a:r>
            <a:r>
              <a:rPr lang="en-US" dirty="0"/>
              <a:t>. In this section we instantiate the subcomponents LeNet network and </a:t>
            </a:r>
            <a:r>
              <a:rPr lang="en-US" dirty="0" err="1"/>
              <a:t>ArgMax</a:t>
            </a:r>
            <a:r>
              <a:rPr lang="en-US" dirty="0"/>
              <a:t>.</a:t>
            </a:r>
          </a:p>
          <a:p>
            <a:pPr defTabSz="966155">
              <a:defRPr/>
            </a:pPr>
            <a:endParaRPr lang="en-US" dirty="0"/>
          </a:p>
          <a:p>
            <a:pPr defTabSz="966155">
              <a:defRPr/>
            </a:pPr>
            <a:r>
              <a:rPr lang="en-US" dirty="0"/>
              <a:t>Finally, we define the functional behavior of the component by connecting input and output ports of the components.</a:t>
            </a:r>
          </a:p>
          <a:p>
            <a:pPr defTabSz="966155">
              <a:defRPr/>
            </a:pPr>
            <a:r>
              <a:rPr lang="en-US" dirty="0"/>
              <a:t>In this example, we pass the input image to the input port of the LeNet network subcomponent in order to predict the probability distribution of the classes.</a:t>
            </a:r>
          </a:p>
          <a:p>
            <a:pPr defTabSz="966155">
              <a:defRPr/>
            </a:pPr>
            <a:r>
              <a:rPr lang="en-US" dirty="0"/>
              <a:t>Then, this probability distribution is given to the input port of the </a:t>
            </a:r>
            <a:r>
              <a:rPr lang="en-US" dirty="0" err="1"/>
              <a:t>ArgMax</a:t>
            </a:r>
            <a:r>
              <a:rPr lang="en-US" dirty="0"/>
              <a:t> subcomponent to obtain the corresponding predicted class along with its probability value just to be printed as additional information. These two values are the outputs of the MNIST Classifier.</a:t>
            </a:r>
          </a:p>
        </p:txBody>
      </p:sp>
      <p:sp>
        <p:nvSpPr>
          <p:cNvPr id="256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</a:defRPr>
            </a:lvl1pPr>
            <a:lvl2pPr marL="785001" indent="-301923" eaLnBrk="0" hangingPunct="0">
              <a:defRPr sz="1100">
                <a:solidFill>
                  <a:schemeClr val="tx1"/>
                </a:solidFill>
                <a:latin typeface="Arial" charset="0"/>
              </a:defRPr>
            </a:lvl2pPr>
            <a:lvl3pPr marL="1207694" indent="-241539" eaLnBrk="0" hangingPunct="0">
              <a:defRPr sz="1100">
                <a:solidFill>
                  <a:schemeClr val="tx1"/>
                </a:solidFill>
                <a:latin typeface="Arial" charset="0"/>
              </a:defRPr>
            </a:lvl3pPr>
            <a:lvl4pPr marL="1690771" indent="-241539" eaLnBrk="0" hangingPunct="0">
              <a:defRPr sz="1100">
                <a:solidFill>
                  <a:schemeClr val="tx1"/>
                </a:solidFill>
                <a:latin typeface="Arial" charset="0"/>
              </a:defRPr>
            </a:lvl4pPr>
            <a:lvl5pPr marL="2173849" indent="-241539" eaLnBrk="0" hangingPunct="0">
              <a:defRPr sz="1100">
                <a:solidFill>
                  <a:schemeClr val="tx1"/>
                </a:solidFill>
                <a:latin typeface="Arial" charset="0"/>
              </a:defRPr>
            </a:lvl5pPr>
            <a:lvl6pPr marL="2656926" indent="-24153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6pPr>
            <a:lvl7pPr marL="3140004" indent="-24153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7pPr>
            <a:lvl8pPr marL="3623081" indent="-24153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8pPr>
            <a:lvl9pPr marL="4106159" indent="-241539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B62449-7577-423C-B52E-CA10EB84C114}" type="slidenum">
              <a:rPr lang="de-DE" sz="1300"/>
              <a:pPr eaLnBrk="1" hangingPunct="1"/>
              <a:t>6</a:t>
            </a:fld>
            <a:endParaRPr lang="de-DE" sz="13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The presented code in the prevous slide represents the following component.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94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/>
              <a:t>Now, let us continue with the question</a:t>
            </a:r>
            <a:r>
              <a:rPr lang="de-DE" dirty="0"/>
              <a:t>:</a:t>
            </a:r>
            <a:r>
              <a:rPr lang="en-US" dirty="0"/>
              <a:t> what is the underlying motivation for this thesis? How can we improve the presented work?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70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25049-35DE-4677-BB01-51FB15EF9044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07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23472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64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9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61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4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61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097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294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-36513" y="152400"/>
            <a:ext cx="140493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/>
              <a:t>Master Thesis</a:t>
            </a:r>
          </a:p>
          <a:p>
            <a:pPr eaLnBrk="1" hangingPunct="1">
              <a:defRPr/>
            </a:pPr>
            <a:r>
              <a:rPr lang="de-DE" sz="900" dirty="0"/>
              <a:t>Carlos Yeverino</a:t>
            </a:r>
            <a:br>
              <a:rPr lang="de-DE" dirty="0"/>
            </a:br>
            <a:r>
              <a:rPr lang="de-DE" dirty="0"/>
              <a:t>Software Engineering</a:t>
            </a:r>
          </a:p>
          <a:p>
            <a:pPr eaLnBrk="1" hangingPunct="1">
              <a:defRPr/>
            </a:pPr>
            <a:r>
              <a:rPr lang="de-DE" dirty="0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sz="800" dirty="0"/>
              <a:t>13.02.2019,   Folie</a:t>
            </a:r>
            <a:r>
              <a:rPr lang="de-DE" dirty="0"/>
              <a:t> </a:t>
            </a:r>
            <a:fld id="{55FF4E51-2976-4352-A2B2-7BB53796758C}" type="slidenum">
              <a:rPr 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dirty="0"/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600" dirty="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 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763908F1-FF61-4713-BAAA-D9C20C41BE9C}"/>
              </a:ext>
            </a:extLst>
          </p:cNvPr>
          <p:cNvSpPr/>
          <p:nvPr/>
        </p:nvSpPr>
        <p:spPr>
          <a:xfrm>
            <a:off x="1219680" y="1751040"/>
            <a:ext cx="777060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Multi-Target Code Generation and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of Deep Learning Networks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Autonomous Driving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B544D8D4-0983-4F37-BD9D-E7CE51CD0F54}"/>
              </a:ext>
            </a:extLst>
          </p:cNvPr>
          <p:cNvSpPr/>
          <p:nvPr/>
        </p:nvSpPr>
        <p:spPr>
          <a:xfrm>
            <a:off x="1235520" y="4724280"/>
            <a:ext cx="452304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Carlos Alfredo Yeverino Rodriguez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Masterarbeit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Lehrstuhl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Software Engineering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RWTH Aachen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762000" y="1367408"/>
            <a:ext cx="8229600" cy="4149824"/>
          </a:xfrm>
        </p:spPr>
        <p:txBody>
          <a:bodyPr/>
          <a:lstStyle/>
          <a:p>
            <a:pPr eaLnBrk="1" hangingPunct="1"/>
            <a:r>
              <a:rPr lang="en-US" dirty="0"/>
              <a:t>Basics</a:t>
            </a:r>
          </a:p>
          <a:p>
            <a:pPr eaLnBrk="1" hangingPunct="1"/>
            <a:r>
              <a:rPr lang="en-US" dirty="0"/>
              <a:t>Motivation</a:t>
            </a: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Multi-Target Code Generation for Deep Learning Systems</a:t>
            </a:r>
          </a:p>
          <a:p>
            <a:pPr lvl="1" eaLnBrk="1" hangingPunct="1"/>
            <a:r>
              <a:rPr lang="en-US" dirty="0"/>
              <a:t>Tasks and Requirements</a:t>
            </a:r>
          </a:p>
          <a:p>
            <a:pPr lvl="1" eaLnBrk="1" hangingPunct="1"/>
            <a:r>
              <a:rPr lang="es-MX" dirty="0"/>
              <a:t>Extended Tool Chain</a:t>
            </a:r>
          </a:p>
          <a:p>
            <a:pPr lvl="1" eaLnBrk="1" hangingPunct="1"/>
            <a:r>
              <a:rPr lang="en-US" dirty="0"/>
              <a:t>Tool Chain Overview</a:t>
            </a:r>
          </a:p>
          <a:p>
            <a:pPr lvl="1" eaLnBrk="1" hangingPunct="1"/>
            <a:r>
              <a:rPr lang="en-US" dirty="0"/>
              <a:t>CNNArch2Caffe2</a:t>
            </a:r>
          </a:p>
          <a:p>
            <a:pPr lvl="1" eaLnBrk="1" hangingPunct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Generated Product</a:t>
            </a:r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Demonstration</a:t>
            </a:r>
          </a:p>
          <a:p>
            <a:pPr eaLnBrk="1" hangingPunct="1"/>
            <a:r>
              <a:rPr lang="en-US" dirty="0"/>
              <a:t>Conclusion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1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5B6E2-8F25-43D2-8453-4417D99E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B961B-0261-4E73-99F8-05296C7E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  <a:endParaRPr lang="es-MX" dirty="0"/>
          </a:p>
          <a:p>
            <a:pPr lvl="1"/>
            <a:r>
              <a:rPr lang="es-MX" dirty="0">
                <a:solidFill>
                  <a:srgbClr val="0000CC"/>
                </a:solidFill>
              </a:rPr>
              <a:t>Create a Generator Coupling </a:t>
            </a:r>
            <a:r>
              <a:rPr lang="es-MX" dirty="0"/>
              <a:t>for Multi-target Code Generation.</a:t>
            </a:r>
          </a:p>
          <a:p>
            <a:pPr lvl="1"/>
            <a:r>
              <a:rPr lang="es-MX" dirty="0">
                <a:solidFill>
                  <a:srgbClr val="0000CC"/>
                </a:solidFill>
              </a:rPr>
              <a:t>Extend the EMADL tool chain</a:t>
            </a:r>
            <a:r>
              <a:rPr lang="es-MX" dirty="0"/>
              <a:t> to support multi-target code generation.</a:t>
            </a:r>
          </a:p>
          <a:p>
            <a:pPr lvl="1"/>
            <a:r>
              <a:rPr lang="es-MX" dirty="0">
                <a:solidFill>
                  <a:srgbClr val="0000CC"/>
                </a:solidFill>
              </a:rPr>
              <a:t>Development</a:t>
            </a:r>
            <a:r>
              <a:rPr lang="es-MX" dirty="0"/>
              <a:t> of a new deep learning backend-dependent </a:t>
            </a:r>
            <a:r>
              <a:rPr lang="es-MX" dirty="0">
                <a:solidFill>
                  <a:srgbClr val="0000CC"/>
                </a:solidFill>
              </a:rPr>
              <a:t>code generator</a:t>
            </a:r>
            <a:r>
              <a:rPr lang="es-MX" dirty="0"/>
              <a:t>.</a:t>
            </a:r>
          </a:p>
          <a:p>
            <a:pPr lvl="1"/>
            <a:r>
              <a:rPr lang="es-MX" dirty="0">
                <a:solidFill>
                  <a:srgbClr val="0000CC"/>
                </a:solidFill>
              </a:rPr>
              <a:t>Test</a:t>
            </a:r>
            <a:r>
              <a:rPr lang="es-MX" dirty="0"/>
              <a:t> the extended EMADL tool chain and the developed code generator.</a:t>
            </a:r>
          </a:p>
          <a:p>
            <a:endParaRPr lang="es-MX" dirty="0"/>
          </a:p>
          <a:p>
            <a:r>
              <a:rPr lang="es-MX" dirty="0"/>
              <a:t>Requirements: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Configurable Mechanism:</a:t>
            </a:r>
            <a:r>
              <a:rPr lang="en-US" b="1" dirty="0"/>
              <a:t> </a:t>
            </a:r>
            <a:r>
              <a:rPr lang="en-US" dirty="0"/>
              <a:t>Implementing a configurable mechanism to allow the user to choose a specific backend for deep learning code generation.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Backend-dependent Code Generation:</a:t>
            </a:r>
            <a:r>
              <a:rPr lang="en-US" dirty="0"/>
              <a:t> Generated code must be generated based on the specified backend by the user.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557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048B3-184F-4F67-B17C-9B711B5E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1FAC-C4F2-4BEF-84E1-80F971D6B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Requirements (</a:t>
            </a:r>
            <a:r>
              <a:rPr lang="es-MX" i="1" dirty="0"/>
              <a:t>Continuation</a:t>
            </a:r>
            <a:r>
              <a:rPr lang="es-MX" dirty="0"/>
              <a:t>):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Backend-independent Languages:</a:t>
            </a:r>
            <a:r>
              <a:rPr lang="en-US" dirty="0"/>
              <a:t> CNN languages must be </a:t>
            </a:r>
            <a:r>
              <a:rPr lang="de-DE" dirty="0"/>
              <a:t>backend-independent.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Modularity:</a:t>
            </a:r>
            <a:r>
              <a:rPr lang="en-US" dirty="0"/>
              <a:t> Backend-dependent code has to be generated by its corresponding backend-dependent code generator.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New Code Generator:</a:t>
            </a:r>
            <a:r>
              <a:rPr lang="en-US" dirty="0"/>
              <a:t> a new code generator</a:t>
            </a:r>
            <a:r>
              <a:rPr lang="en-US" b="1" dirty="0"/>
              <a:t> </a:t>
            </a:r>
            <a:r>
              <a:rPr lang="en-US" dirty="0"/>
              <a:t>has to be developed to enable multi-target code generation.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32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6D87-D9E0-43EC-AC7A-12FEA0AD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Extended Tool 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84E6D-3E2E-4C03-AD00-700DE364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These requirements led to the following tool chain: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2DC351-8C55-433B-9395-5CC48229FC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56" y="1667216"/>
            <a:ext cx="7449288" cy="47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9F801-219D-4891-B485-D8EFC3D8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Chain 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DDA25-E24F-49E2-B809-5713D42B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Languages:</a:t>
            </a:r>
          </a:p>
          <a:p>
            <a:pPr lvl="1"/>
            <a:r>
              <a:rPr lang="de-DE" dirty="0">
                <a:solidFill>
                  <a:srgbClr val="0000CC"/>
                </a:solidFill>
              </a:rPr>
              <a:t>EMAM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en-US" dirty="0"/>
              <a:t>mathematical implementations.</a:t>
            </a:r>
          </a:p>
          <a:p>
            <a:pPr lvl="1"/>
            <a:endParaRPr lang="de-DE" dirty="0">
              <a:solidFill>
                <a:srgbClr val="0000CC"/>
              </a:solidFill>
            </a:endParaRPr>
          </a:p>
          <a:p>
            <a:pPr lvl="1"/>
            <a:r>
              <a:rPr lang="de-DE" dirty="0">
                <a:solidFill>
                  <a:srgbClr val="0000CC"/>
                </a:solidFill>
              </a:rPr>
              <a:t>CNNArch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CNN </a:t>
            </a:r>
            <a:r>
              <a:rPr lang="de-DE" dirty="0" err="1"/>
              <a:t>architectures</a:t>
            </a:r>
            <a:r>
              <a:rPr lang="de-DE" dirty="0"/>
              <a:t> </a:t>
            </a:r>
            <a:r>
              <a:rPr lang="en-US" dirty="0"/>
              <a:t>by stacking layers one after another</a:t>
            </a:r>
            <a:r>
              <a:rPr lang="de-DE" dirty="0"/>
              <a:t>. CNNArch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“.</a:t>
            </a:r>
            <a:r>
              <a:rPr lang="de-DE" dirty="0" err="1"/>
              <a:t>cnna</a:t>
            </a:r>
            <a:r>
              <a:rPr lang="de-DE" dirty="0"/>
              <a:t>”</a:t>
            </a:r>
          </a:p>
          <a:p>
            <a:pPr lvl="1"/>
            <a:endParaRPr lang="de-DE" dirty="0"/>
          </a:p>
          <a:p>
            <a:pPr lvl="1"/>
            <a:r>
              <a:rPr lang="de-DE" dirty="0">
                <a:solidFill>
                  <a:srgbClr val="0000CC"/>
                </a:solidFill>
              </a:rPr>
              <a:t>CNNTrain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modeled</a:t>
            </a:r>
            <a:r>
              <a:rPr lang="de-DE" dirty="0"/>
              <a:t> CNNs. CNNTrain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“.</a:t>
            </a:r>
            <a:r>
              <a:rPr lang="de-DE" dirty="0" err="1"/>
              <a:t>cnnt</a:t>
            </a:r>
            <a:r>
              <a:rPr lang="de-DE" dirty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de-DE" dirty="0">
                <a:solidFill>
                  <a:srgbClr val="0000CC"/>
                </a:solidFill>
              </a:rPr>
              <a:t>EMADL</a:t>
            </a:r>
            <a:r>
              <a:rPr lang="de-DE" dirty="0"/>
              <a:t> </a:t>
            </a:r>
            <a:r>
              <a:rPr lang="de-DE" dirty="0" err="1"/>
              <a:t>integrates</a:t>
            </a:r>
            <a:r>
              <a:rPr lang="de-DE" dirty="0"/>
              <a:t> CNNArch, CNNTrain and </a:t>
            </a:r>
            <a:r>
              <a:rPr lang="de-DE" dirty="0" err="1"/>
              <a:t>MonitMath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EMA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multi-target code </a:t>
            </a:r>
            <a:r>
              <a:rPr lang="de-DE" dirty="0" err="1"/>
              <a:t>generation</a:t>
            </a:r>
            <a:r>
              <a:rPr lang="de-DE" dirty="0"/>
              <a:t>. EMADL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“.</a:t>
            </a:r>
            <a:r>
              <a:rPr lang="de-DE" dirty="0" err="1"/>
              <a:t>emadl</a:t>
            </a:r>
            <a:r>
              <a:rPr lang="de-D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97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9F801-219D-4891-B485-D8EFC3D8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Chain 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DDA25-E24F-49E2-B809-5713D42B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5410200"/>
          </a:xfrm>
        </p:spPr>
        <p:txBody>
          <a:bodyPr/>
          <a:lstStyle/>
          <a:p>
            <a:r>
              <a:rPr lang="es-MX" dirty="0"/>
              <a:t>Generators:</a:t>
            </a:r>
          </a:p>
          <a:p>
            <a:pPr lvl="1"/>
            <a:r>
              <a:rPr lang="de-DE" dirty="0">
                <a:solidFill>
                  <a:srgbClr val="0000CC"/>
                </a:solidFill>
              </a:rPr>
              <a:t>CNNArch2Caffe2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C++/Python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backend Caffe2.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>
                <a:solidFill>
                  <a:srgbClr val="0000CC"/>
                </a:solidFill>
              </a:rPr>
              <a:t>CNNArch2MXNet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C++/Python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MXNet.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>
                <a:solidFill>
                  <a:srgbClr val="0000CC"/>
                </a:solidFill>
              </a:rPr>
              <a:t>EMAM2CPP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C++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US" dirty="0"/>
              <a:t>mathematical implementations.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>
                <a:solidFill>
                  <a:srgbClr val="0000CC"/>
                </a:solidFill>
              </a:rPr>
              <a:t>EMADL2CPP</a:t>
            </a:r>
            <a:r>
              <a:rPr lang="de-DE" dirty="0"/>
              <a:t> </a:t>
            </a:r>
            <a:r>
              <a:rPr lang="de-DE" dirty="0" err="1"/>
              <a:t>delegates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CNNArch2Caffe2 </a:t>
            </a:r>
            <a:r>
              <a:rPr lang="de-DE" dirty="0" err="1"/>
              <a:t>or</a:t>
            </a:r>
            <a:r>
              <a:rPr lang="de-DE" dirty="0"/>
              <a:t> CNNArch2MXNet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backend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EMAM2CPP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computations</a:t>
            </a:r>
            <a:r>
              <a:rPr lang="de-DE" dirty="0"/>
              <a:t>.</a:t>
            </a:r>
          </a:p>
        </p:txBody>
      </p:sp>
      <p:pic>
        <p:nvPicPr>
          <p:cNvPr id="4" name="Grafik 7">
            <a:extLst>
              <a:ext uri="{FF2B5EF4-FFF2-40B4-BE49-F238E27FC236}">
                <a16:creationId xmlns:a16="http://schemas.microsoft.com/office/drawing/2014/main" id="{13D6332F-097B-498B-81EA-87705F43B2A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888000" y="2060848"/>
            <a:ext cx="1366200" cy="500760"/>
          </a:xfrm>
          <a:prstGeom prst="rect">
            <a:avLst/>
          </a:prstGeom>
          <a:ln>
            <a:noFill/>
          </a:ln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717AE5FB-B022-4E95-B7ED-AAD7A521929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888000" y="3096024"/>
            <a:ext cx="1366200" cy="502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209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92DC351-8C55-433B-9395-5CC48229FC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56" y="1667216"/>
            <a:ext cx="7449288" cy="4714112"/>
          </a:xfrm>
          <a:prstGeom prst="rect">
            <a:avLst/>
          </a:prstGeom>
          <a:noFill/>
          <a:ln w="9360"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04D6D87-D9E0-43EC-AC7A-12FEA0AD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Chain Overview</a:t>
            </a:r>
            <a:endParaRPr lang="de-DE" dirty="0"/>
          </a:p>
        </p:txBody>
      </p:sp>
      <p:sp>
        <p:nvSpPr>
          <p:cNvPr id="5" name="CustomShape 10">
            <a:extLst>
              <a:ext uri="{FF2B5EF4-FFF2-40B4-BE49-F238E27FC236}">
                <a16:creationId xmlns:a16="http://schemas.microsoft.com/office/drawing/2014/main" id="{617E124B-4211-4305-9B54-6B33F553DC3A}"/>
              </a:ext>
            </a:extLst>
          </p:cNvPr>
          <p:cNvSpPr/>
          <p:nvPr/>
        </p:nvSpPr>
        <p:spPr>
          <a:xfrm>
            <a:off x="7487816" y="3212976"/>
            <a:ext cx="1656184" cy="57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 language for training of deep networks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9">
            <a:extLst>
              <a:ext uri="{FF2B5EF4-FFF2-40B4-BE49-F238E27FC236}">
                <a16:creationId xmlns:a16="http://schemas.microsoft.com/office/drawing/2014/main" id="{C7122898-C79D-48EC-9C56-722E343524D6}"/>
              </a:ext>
            </a:extLst>
          </p:cNvPr>
          <p:cNvSpPr/>
          <p:nvPr/>
        </p:nvSpPr>
        <p:spPr>
          <a:xfrm>
            <a:off x="5508104" y="3205272"/>
            <a:ext cx="1296736" cy="81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400" i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 language for CNNs</a:t>
            </a:r>
          </a:p>
        </p:txBody>
      </p:sp>
      <p:sp>
        <p:nvSpPr>
          <p:cNvPr id="7" name="CustomShape 12">
            <a:extLst>
              <a:ext uri="{FF2B5EF4-FFF2-40B4-BE49-F238E27FC236}">
                <a16:creationId xmlns:a16="http://schemas.microsoft.com/office/drawing/2014/main" id="{F9541258-C408-4712-96D5-CCCDD0C52FD2}"/>
              </a:ext>
            </a:extLst>
          </p:cNvPr>
          <p:cNvSpPr/>
          <p:nvPr/>
        </p:nvSpPr>
        <p:spPr>
          <a:xfrm>
            <a:off x="7164288" y="5197620"/>
            <a:ext cx="1979712" cy="81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400" i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C++/Python code generators for deep learning backends</a:t>
            </a:r>
          </a:p>
        </p:txBody>
      </p:sp>
      <p:sp>
        <p:nvSpPr>
          <p:cNvPr id="8" name="CustomShape 11">
            <a:extLst>
              <a:ext uri="{FF2B5EF4-FFF2-40B4-BE49-F238E27FC236}">
                <a16:creationId xmlns:a16="http://schemas.microsoft.com/office/drawing/2014/main" id="{B9F27C24-C251-489B-9487-F287CCE4C614}"/>
              </a:ext>
            </a:extLst>
          </p:cNvPr>
          <p:cNvSpPr/>
          <p:nvPr/>
        </p:nvSpPr>
        <p:spPr>
          <a:xfrm>
            <a:off x="2843808" y="5251960"/>
            <a:ext cx="2033042" cy="57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400" i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C++/Python code generator for EMADL </a:t>
            </a: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D6BB3EAE-90D9-4261-A3A1-02257EADA51D}"/>
              </a:ext>
            </a:extLst>
          </p:cNvPr>
          <p:cNvSpPr/>
          <p:nvPr/>
        </p:nvSpPr>
        <p:spPr>
          <a:xfrm>
            <a:off x="-1438" y="4653136"/>
            <a:ext cx="1189062" cy="57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400" i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code generator for EMAM 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FD5F1DA1-B959-4579-9F6A-5B7025AA8209}"/>
              </a:ext>
            </a:extLst>
          </p:cNvPr>
          <p:cNvSpPr/>
          <p:nvPr/>
        </p:nvSpPr>
        <p:spPr>
          <a:xfrm>
            <a:off x="106912" y="3356992"/>
            <a:ext cx="1296736" cy="81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400" i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Mathematical computation language</a:t>
            </a:r>
          </a:p>
        </p:txBody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8CE1FDC6-3AF0-48C1-AA8B-7C190C7976B0}"/>
              </a:ext>
            </a:extLst>
          </p:cNvPr>
          <p:cNvSpPr/>
          <p:nvPr/>
        </p:nvSpPr>
        <p:spPr>
          <a:xfrm>
            <a:off x="1475656" y="2610000"/>
            <a:ext cx="1800200" cy="81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400" i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 language for complete deep learning systems</a:t>
            </a: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FFEB5A4B-F767-4B38-81E4-3DBB1764FB7E}"/>
              </a:ext>
            </a:extLst>
          </p:cNvPr>
          <p:cNvSpPr/>
          <p:nvPr/>
        </p:nvSpPr>
        <p:spPr>
          <a:xfrm>
            <a:off x="3986568" y="1572784"/>
            <a:ext cx="2232248" cy="57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1400" i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Textual modeling language for C&amp;C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22860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81E59-4A5E-4BB1-82D4-A192A73A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Concept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A854A9-E865-4494-A0C7-CD070057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54102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New Code Generator:</a:t>
            </a:r>
            <a:r>
              <a:rPr lang="en-US" dirty="0"/>
              <a:t> </a:t>
            </a:r>
            <a:r>
              <a:rPr lang="es-MX" dirty="0"/>
              <a:t>The CNNArch2Caffe2 code generator was developed to enrich EMADL with more flexibility.</a:t>
            </a:r>
          </a:p>
          <a:p>
            <a:pPr marL="0" indent="0">
              <a:buNone/>
            </a:pPr>
            <a:endParaRPr lang="es-MX" dirty="0"/>
          </a:p>
          <a:p>
            <a:r>
              <a:rPr lang="en-US" dirty="0">
                <a:solidFill>
                  <a:srgbClr val="0000CC"/>
                </a:solidFill>
              </a:rPr>
              <a:t>Modularity:</a:t>
            </a:r>
            <a:r>
              <a:rPr lang="en-US" dirty="0"/>
              <a:t> </a:t>
            </a:r>
            <a:r>
              <a:rPr lang="es-MX" dirty="0"/>
              <a:t>CNNArch2Caffe2 was developed as a separate generator. In this way, CNNArch2Caffe2 generates code for Caffe2 while CNNArch2MXNet </a:t>
            </a:r>
            <a:r>
              <a:rPr lang="en-US" dirty="0"/>
              <a:t>generates code for MXNet specifically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r>
              <a:rPr lang="en-US" dirty="0">
                <a:solidFill>
                  <a:srgbClr val="0000CC"/>
                </a:solidFill>
              </a:rPr>
              <a:t>Backend-independent Languages: </a:t>
            </a:r>
            <a:r>
              <a:rPr lang="en-US" dirty="0"/>
              <a:t>Code generation performed previously in the CNN languages was removed.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>
                <a:solidFill>
                  <a:srgbClr val="0000CC"/>
                </a:solidFill>
              </a:rPr>
              <a:t>Backend-dependent Code Generation:</a:t>
            </a:r>
            <a:r>
              <a:rPr lang="en-US" dirty="0"/>
              <a:t> Java interfaces were introduced in CNNArch and CNNTrain instead so the </a:t>
            </a:r>
            <a:r>
              <a:rPr lang="de-DE" dirty="0"/>
              <a:t>backend-</a:t>
            </a:r>
            <a:r>
              <a:rPr lang="de-DE" dirty="0" err="1"/>
              <a:t>dependent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code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backend.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981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7003-07EF-49C8-BD27-48FC23A9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Concept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93BBF-BE23-4EF2-A9F8-8938E08C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Configurable Mechanism:</a:t>
            </a:r>
            <a:r>
              <a:rPr lang="en-US" b="1" dirty="0"/>
              <a:t> </a:t>
            </a:r>
            <a:r>
              <a:rPr lang="en-US" dirty="0"/>
              <a:t>EMADL was upgraded to include the design solutions implemented in the CNN languages. A new program argument “backend” or short “b” was added in the EMADL2CPP generator call. </a:t>
            </a:r>
            <a:r>
              <a:rPr lang="de-DE" dirty="0"/>
              <a:t>An </a:t>
            </a:r>
            <a:r>
              <a:rPr lang="en-US" i="1" dirty="0" err="1"/>
              <a:t>enum</a:t>
            </a:r>
            <a:r>
              <a:rPr lang="en-US" dirty="0"/>
              <a:t> type was defined to restrict the accepted values for the argument and create the corresponding instances of the java classes responsible for the code generation based on the specified backend.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39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7003-07EF-49C8-BD27-48FC23A9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CNNArch2Caffe2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FD5749-161B-40CA-8520-B45D71A05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6" y="1279596"/>
            <a:ext cx="6272907" cy="53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9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762000" y="1367408"/>
            <a:ext cx="8229600" cy="4149824"/>
          </a:xfrm>
        </p:spPr>
        <p:txBody>
          <a:bodyPr/>
          <a:lstStyle/>
          <a:p>
            <a:pPr eaLnBrk="1" hangingPunct="1"/>
            <a:r>
              <a:rPr lang="en-US" dirty="0"/>
              <a:t>Basics</a:t>
            </a:r>
          </a:p>
          <a:p>
            <a:pPr eaLnBrk="1" hangingPunct="1"/>
            <a:r>
              <a:rPr lang="en-US" dirty="0"/>
              <a:t>Motivation</a:t>
            </a:r>
          </a:p>
          <a:p>
            <a:pPr eaLnBrk="1" hangingPunct="1"/>
            <a:r>
              <a:rPr lang="en-US" dirty="0"/>
              <a:t>Multi-Target Code Generation for Deep Learning Systems</a:t>
            </a:r>
          </a:p>
          <a:p>
            <a:pPr lvl="1" eaLnBrk="1" hangingPunct="1"/>
            <a:r>
              <a:rPr lang="en-US" dirty="0"/>
              <a:t>Tasks and Requirements</a:t>
            </a:r>
          </a:p>
          <a:p>
            <a:pPr lvl="1" eaLnBrk="1" hangingPunct="1"/>
            <a:r>
              <a:rPr lang="es-MX" dirty="0"/>
              <a:t>Extended Tool Chain</a:t>
            </a:r>
          </a:p>
          <a:p>
            <a:pPr lvl="1" eaLnBrk="1" hangingPunct="1"/>
            <a:r>
              <a:rPr lang="en-US" dirty="0"/>
              <a:t>Tool Chain Overview</a:t>
            </a:r>
          </a:p>
          <a:p>
            <a:pPr lvl="1" eaLnBrk="1" hangingPunct="1"/>
            <a:r>
              <a:rPr lang="en-US" dirty="0"/>
              <a:t>CNNArch2Caffe2</a:t>
            </a:r>
          </a:p>
          <a:p>
            <a:pPr lvl="1" eaLnBrk="1" hangingPunct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Generated Product</a:t>
            </a:r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Demonstration</a:t>
            </a:r>
          </a:p>
          <a:p>
            <a:pPr eaLnBrk="1" hangingPunct="1"/>
            <a:r>
              <a:rPr lang="en-US" dirty="0"/>
              <a:t>Conclusion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7431C-4EF1-4021-A0E0-B14EC789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Generated Product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EBE4B-B9B7-4D89-A689-54E460E6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5410200"/>
          </a:xfrm>
        </p:spPr>
        <p:txBody>
          <a:bodyPr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Creator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Python code that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constructs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the CNN architecture </a:t>
            </a:r>
            <a:r>
              <a:rPr lang="en-US" dirty="0"/>
              <a:t>obtained from the EMADL model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 </a:t>
            </a:r>
          </a:p>
          <a:p>
            <a:pPr marL="743040" lvl="1" indent="-284040"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It has the necessary functions to train, save and load the modeled network as well as to load the training and test datasets.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Trainer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Python code to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the modeled CNN.</a:t>
            </a:r>
          </a:p>
          <a:p>
            <a:pPr marL="743040" lvl="1" indent="-284040"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It trains the CNN based on the CNNTrain configuration file and the provided datasets.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Predictor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C++ code for the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network deployment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 loads the trained network and applies it to the input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4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9DA42-31C2-4F9C-AC83-4357162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Generated Product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95C66-FDF0-4769-AA5E-D88596EE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Generated component</a:t>
            </a:r>
          </a:p>
          <a:p>
            <a:pPr lvl="1"/>
            <a:r>
              <a:rPr lang="de-DE" dirty="0"/>
              <a:t>C++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en-US" dirty="0"/>
              <a:t>which corresponds to the C&amp;C architecture modeled in EMADL.</a:t>
            </a:r>
          </a:p>
          <a:p>
            <a:pPr lvl="1"/>
            <a:r>
              <a:rPr lang="en-US" dirty="0"/>
              <a:t>It uses an instance of the Predictor and functions from the generated auxiliary files to </a:t>
            </a:r>
            <a:r>
              <a:rPr lang="en-US" dirty="0">
                <a:solidFill>
                  <a:srgbClr val="0000CC"/>
                </a:solidFill>
              </a:rPr>
              <a:t>compute</a:t>
            </a:r>
            <a:r>
              <a:rPr lang="en-US" dirty="0"/>
              <a:t> the component’s output based on the given input.</a:t>
            </a:r>
          </a:p>
          <a:p>
            <a:pPr lvl="1"/>
            <a:endParaRPr lang="en-US" dirty="0"/>
          </a:p>
          <a:p>
            <a:r>
              <a:rPr lang="en-US" dirty="0"/>
              <a:t>CMakeLists.txt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file to </a:t>
            </a:r>
            <a:r>
              <a:rPr lang="en-US" dirty="0">
                <a:solidFill>
                  <a:srgbClr val="0000CC"/>
                </a:solidFill>
              </a:rPr>
              <a:t>compile</a:t>
            </a:r>
            <a:r>
              <a:rPr lang="en-US" dirty="0"/>
              <a:t> the generated component.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91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109C6-63D4-416D-BC9B-9914A52B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Chain Process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AEBA0F8-D0E7-4532-AA39-DC5C48341643}"/>
              </a:ext>
            </a:extLst>
          </p:cNvPr>
          <p:cNvGrpSpPr>
            <a:grpSpLocks noChangeAspect="1"/>
          </p:cNvGrpSpPr>
          <p:nvPr/>
        </p:nvGrpSpPr>
        <p:grpSpPr>
          <a:xfrm>
            <a:off x="2238121" y="1573872"/>
            <a:ext cx="4667758" cy="4663440"/>
            <a:chOff x="1907704" y="1340768"/>
            <a:chExt cx="5328592" cy="532366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296F3960-42DA-4819-980B-50F4CB5482A0}"/>
                </a:ext>
              </a:extLst>
            </p:cNvPr>
            <p:cNvSpPr/>
            <p:nvPr/>
          </p:nvSpPr>
          <p:spPr>
            <a:xfrm>
              <a:off x="3599892" y="1340768"/>
              <a:ext cx="1944216" cy="64807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Deep Learning</a:t>
              </a:r>
            </a:p>
            <a:p>
              <a:pPr algn="ctr"/>
              <a:r>
                <a:rPr lang="en-US" sz="1400" dirty="0"/>
                <a:t>Model Creation</a:t>
              </a:r>
              <a:endParaRPr lang="de-DE" sz="1400" dirty="0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0E6D8404-9FBE-49D8-AE41-80206161D9CD}"/>
                </a:ext>
              </a:extLst>
            </p:cNvPr>
            <p:cNvSpPr/>
            <p:nvPr/>
          </p:nvSpPr>
          <p:spPr>
            <a:xfrm>
              <a:off x="3599892" y="2276872"/>
              <a:ext cx="1944216" cy="64807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Code Generation</a:t>
              </a:r>
              <a:endParaRPr lang="de-DE" sz="1400" dirty="0"/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012D777A-1F7E-4B67-9FFB-4174D62C2F23}"/>
                </a:ext>
              </a:extLst>
            </p:cNvPr>
            <p:cNvSpPr/>
            <p:nvPr/>
          </p:nvSpPr>
          <p:spPr>
            <a:xfrm>
              <a:off x="1907704" y="3212976"/>
              <a:ext cx="1944216" cy="64807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Caffe2 Backend</a:t>
              </a:r>
              <a:endParaRPr lang="de-DE" sz="1400" dirty="0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63271994-AC04-41B8-A1C9-4FA02F75AFEF}"/>
                </a:ext>
              </a:extLst>
            </p:cNvPr>
            <p:cNvSpPr/>
            <p:nvPr/>
          </p:nvSpPr>
          <p:spPr>
            <a:xfrm>
              <a:off x="5292080" y="3212976"/>
              <a:ext cx="1944216" cy="64807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MXNet Backend</a:t>
              </a:r>
              <a:endParaRPr lang="de-DE" sz="1400" dirty="0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883EDC70-65F9-4DC4-94CC-952267F9F6CB}"/>
                </a:ext>
              </a:extLst>
            </p:cNvPr>
            <p:cNvSpPr/>
            <p:nvPr/>
          </p:nvSpPr>
          <p:spPr>
            <a:xfrm>
              <a:off x="3599892" y="4149080"/>
              <a:ext cx="1944216" cy="64807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Network</a:t>
              </a:r>
            </a:p>
            <a:p>
              <a:pPr algn="ctr"/>
              <a:r>
                <a:rPr lang="en-US" sz="1400" dirty="0"/>
                <a:t>Training</a:t>
              </a:r>
              <a:endParaRPr lang="de-DE" sz="1400" dirty="0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B00D40D0-7232-441C-A5A0-1E79B37C8A5E}"/>
                </a:ext>
              </a:extLst>
            </p:cNvPr>
            <p:cNvSpPr/>
            <p:nvPr/>
          </p:nvSpPr>
          <p:spPr>
            <a:xfrm>
              <a:off x="3599892" y="5085184"/>
              <a:ext cx="1944216" cy="64807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Compilation</a:t>
              </a:r>
              <a:endParaRPr lang="de-DE" sz="1400" dirty="0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2ED88994-1E7D-4951-A189-B206E46BA332}"/>
                </a:ext>
              </a:extLst>
            </p:cNvPr>
            <p:cNvSpPr/>
            <p:nvPr/>
          </p:nvSpPr>
          <p:spPr>
            <a:xfrm>
              <a:off x="3599892" y="6016356"/>
              <a:ext cx="1944216" cy="64807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Deployment</a:t>
              </a:r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72F09F02-97F8-4308-869C-83331E6F4975}"/>
                </a:ext>
              </a:extLst>
            </p:cNvPr>
            <p:cNvCxnSpPr>
              <a:stCxn id="4" idx="2"/>
              <a:endCxn id="5" idx="0"/>
            </p:cNvCxnSpPr>
            <p:nvPr/>
          </p:nvCxnSpPr>
          <p:spPr bwMode="auto">
            <a:xfrm>
              <a:off x="4572000" y="1988840"/>
              <a:ext cx="0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73B9E69C-B5DB-4A84-8415-7C55DD32930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 bwMode="auto">
            <a:xfrm rot="16200000" flipH="1">
              <a:off x="5274078" y="2222866"/>
              <a:ext cx="288032" cy="1692188"/>
            </a:xfrm>
            <a:prstGeom prst="bentConnector3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Verbinder: gewinkelt 17">
              <a:extLst>
                <a:ext uri="{FF2B5EF4-FFF2-40B4-BE49-F238E27FC236}">
                  <a16:creationId xmlns:a16="http://schemas.microsoft.com/office/drawing/2014/main" id="{F0D6714B-EED1-40B6-8C0A-D7D6BCBC46AB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 rot="5400000">
              <a:off x="3581890" y="2222866"/>
              <a:ext cx="288032" cy="1692188"/>
            </a:xfrm>
            <a:prstGeom prst="bentConnector3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BD5116F2-6B88-4B5B-8E4D-729D41D854B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 bwMode="auto">
            <a:xfrm rot="5400000">
              <a:off x="5274078" y="3158970"/>
              <a:ext cx="288032" cy="1692188"/>
            </a:xfrm>
            <a:prstGeom prst="bentConnector3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Verbinder: gewinkelt 21">
              <a:extLst>
                <a:ext uri="{FF2B5EF4-FFF2-40B4-BE49-F238E27FC236}">
                  <a16:creationId xmlns:a16="http://schemas.microsoft.com/office/drawing/2014/main" id="{5DA217FB-8F67-40EC-A057-1C5274BD5F77}"/>
                </a:ext>
              </a:extLst>
            </p:cNvPr>
            <p:cNvCxnSpPr>
              <a:stCxn id="6" idx="2"/>
              <a:endCxn id="8" idx="0"/>
            </p:cNvCxnSpPr>
            <p:nvPr/>
          </p:nvCxnSpPr>
          <p:spPr bwMode="auto">
            <a:xfrm rot="16200000" flipH="1">
              <a:off x="3581890" y="3158970"/>
              <a:ext cx="288032" cy="1692188"/>
            </a:xfrm>
            <a:prstGeom prst="bentConnector3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626BE9E8-1292-4FE4-87BD-84000B19863A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>
              <a:off x="4572000" y="4797152"/>
              <a:ext cx="0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057AADE-8146-42FD-A0F0-8C533EE0DC73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 bwMode="auto">
            <a:xfrm>
              <a:off x="4572000" y="5733256"/>
              <a:ext cx="0" cy="2831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698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762000" y="1367408"/>
            <a:ext cx="8229600" cy="4149824"/>
          </a:xfrm>
        </p:spPr>
        <p:txBody>
          <a:bodyPr/>
          <a:lstStyle/>
          <a:p>
            <a:pPr eaLnBrk="1" hangingPunct="1"/>
            <a:r>
              <a:rPr lang="en-US" dirty="0"/>
              <a:t>Basics</a:t>
            </a:r>
          </a:p>
          <a:p>
            <a:pPr eaLnBrk="1" hangingPunct="1"/>
            <a:r>
              <a:rPr lang="en-US" dirty="0"/>
              <a:t>Motivation</a:t>
            </a:r>
          </a:p>
          <a:p>
            <a:pPr eaLnBrk="1" hangingPunct="1"/>
            <a:r>
              <a:rPr lang="en-US" dirty="0"/>
              <a:t>Multi-Target Code Generation for Deep Learning Systems</a:t>
            </a:r>
          </a:p>
          <a:p>
            <a:pPr lvl="1" eaLnBrk="1" hangingPunct="1"/>
            <a:r>
              <a:rPr lang="en-US" dirty="0"/>
              <a:t>Tasks and Requirements</a:t>
            </a:r>
          </a:p>
          <a:p>
            <a:pPr lvl="1" eaLnBrk="1" hangingPunct="1"/>
            <a:r>
              <a:rPr lang="es-MX" dirty="0"/>
              <a:t>Extended Tool Chain</a:t>
            </a:r>
          </a:p>
          <a:p>
            <a:pPr lvl="1" eaLnBrk="1" hangingPunct="1"/>
            <a:r>
              <a:rPr lang="en-US" dirty="0"/>
              <a:t>Tool Chain Overview</a:t>
            </a:r>
          </a:p>
          <a:p>
            <a:pPr lvl="1" eaLnBrk="1" hangingPunct="1"/>
            <a:r>
              <a:rPr lang="en-US" dirty="0"/>
              <a:t>CNNArch2Caffe2</a:t>
            </a:r>
          </a:p>
          <a:p>
            <a:pPr lvl="1" eaLnBrk="1" hangingPunct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Generated Product</a:t>
            </a:r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Demonstration</a:t>
            </a:r>
          </a:p>
          <a:p>
            <a:pPr eaLnBrk="1" hangingPunct="1"/>
            <a:r>
              <a:rPr lang="en-US" dirty="0"/>
              <a:t>Conclusion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8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1459E-A733-47C1-9EBE-88BDB363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Demonstration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5BEDA-2ED7-4A56-8722-27EC6D4D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5410200"/>
          </a:xfrm>
        </p:spPr>
        <p:txBody>
          <a:bodyPr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dirty="0">
                <a:solidFill>
                  <a:srgbClr val="0000CC"/>
                </a:solidFill>
              </a:rPr>
              <a:t>MNIST Classifier </a:t>
            </a:r>
            <a:r>
              <a:rPr lang="en-US" dirty="0"/>
              <a:t>in the </a:t>
            </a:r>
            <a:r>
              <a:rPr lang="en-US" dirty="0">
                <a:solidFill>
                  <a:srgbClr val="0000CC"/>
                </a:solidFill>
              </a:rPr>
              <a:t>Caffe2 backend.</a:t>
            </a: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Example application for image classification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LeNet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network is trained on the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MNIST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dataset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de-DE" dirty="0"/>
              <a:t>Grey </a:t>
            </a:r>
            <a:r>
              <a:rPr lang="en-US" dirty="0"/>
              <a:t>scaled</a:t>
            </a:r>
            <a:r>
              <a:rPr lang="de-DE" dirty="0"/>
              <a:t> 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images with a resolution of 28x28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50 000 training images and 10 000 test images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Predict the correct class among 10 classes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98FE9DC-C88B-4A51-9F69-51235896B25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543860" y="3645024"/>
            <a:ext cx="6056280" cy="1512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05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1459E-A733-47C1-9EBE-88BDB363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Demonstration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48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762000" y="1367408"/>
            <a:ext cx="8229600" cy="4149824"/>
          </a:xfrm>
        </p:spPr>
        <p:txBody>
          <a:bodyPr/>
          <a:lstStyle/>
          <a:p>
            <a:pPr eaLnBrk="1" hangingPunct="1"/>
            <a:r>
              <a:rPr lang="en-US" dirty="0"/>
              <a:t>Basics</a:t>
            </a:r>
          </a:p>
          <a:p>
            <a:pPr eaLnBrk="1" hangingPunct="1"/>
            <a:r>
              <a:rPr lang="en-US" dirty="0"/>
              <a:t>Motivation</a:t>
            </a:r>
          </a:p>
          <a:p>
            <a:pPr eaLnBrk="1" hangingPunct="1"/>
            <a:r>
              <a:rPr lang="en-US" dirty="0"/>
              <a:t>Multi-Target Code Generation for Deep Learning Systems</a:t>
            </a:r>
          </a:p>
          <a:p>
            <a:pPr lvl="1" eaLnBrk="1" hangingPunct="1"/>
            <a:r>
              <a:rPr lang="en-US" dirty="0"/>
              <a:t>Tasks and Requirements</a:t>
            </a:r>
          </a:p>
          <a:p>
            <a:pPr lvl="1" eaLnBrk="1" hangingPunct="1"/>
            <a:r>
              <a:rPr lang="es-MX" dirty="0"/>
              <a:t>Extended Tool Chain</a:t>
            </a:r>
          </a:p>
          <a:p>
            <a:pPr lvl="1" eaLnBrk="1" hangingPunct="1"/>
            <a:r>
              <a:rPr lang="en-US" dirty="0"/>
              <a:t>Tool Chain Overview</a:t>
            </a:r>
          </a:p>
          <a:p>
            <a:pPr lvl="1" eaLnBrk="1" hangingPunct="1"/>
            <a:r>
              <a:rPr lang="en-US" dirty="0"/>
              <a:t>CNNArch2Caffe2</a:t>
            </a:r>
          </a:p>
          <a:p>
            <a:pPr lvl="1" eaLnBrk="1" hangingPunct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Generated Product</a:t>
            </a:r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Demonstration</a:t>
            </a: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Autonomous Driving Results</a:t>
            </a:r>
          </a:p>
          <a:p>
            <a:pPr eaLnBrk="1" hangingPunct="1"/>
            <a:r>
              <a:rPr lang="en-US" dirty="0"/>
              <a:t>Conclusion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4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1459E-A733-47C1-9EBE-88BDB363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Driving 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5BEDA-2ED7-4A56-8722-27EC6D4D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5410200"/>
          </a:xfrm>
        </p:spPr>
        <p:txBody>
          <a:bodyPr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dirty="0">
                <a:solidFill>
                  <a:srgbClr val="0000CC"/>
                </a:solidFill>
              </a:rPr>
              <a:t>Autonomous driving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using </a:t>
            </a:r>
            <a:r>
              <a:rPr lang="en-US" dirty="0">
                <a:solidFill>
                  <a:srgbClr val="0000CC"/>
                </a:solidFill>
              </a:rPr>
              <a:t>Direct Perception.</a:t>
            </a: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TORCS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car race simulator.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DPNet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network is trained on the </a:t>
            </a:r>
            <a:r>
              <a:rPr lang="en-US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DeepDriving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dataset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de-DE" dirty="0"/>
              <a:t>3-channel 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images with a resolution of 210x280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387 851 training images and 966 963 test images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Predict the 14 affordance indicators for driving.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A900F1-54AB-4C2B-9D29-0E5801F17C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49" y="304800"/>
            <a:ext cx="853251" cy="6400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E8B40D8-33DE-4890-9F2D-A41A7BDDB7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808250"/>
            <a:ext cx="5383074" cy="24500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277BDE9-F27D-48F2-A317-BE980A745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6" y="4149080"/>
            <a:ext cx="2232248" cy="1674186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8C40488-00D0-4499-B8AC-CA1BA7117BAF}"/>
              </a:ext>
            </a:extLst>
          </p:cNvPr>
          <p:cNvCxnSpPr/>
          <p:nvPr/>
        </p:nvCxnSpPr>
        <p:spPr bwMode="auto">
          <a:xfrm flipV="1">
            <a:off x="2487724" y="3861048"/>
            <a:ext cx="284076" cy="28803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0E8E6B1-733C-4A2C-8DE6-0E6B2274B68F}"/>
              </a:ext>
            </a:extLst>
          </p:cNvPr>
          <p:cNvCxnSpPr>
            <a:cxnSpLocks/>
          </p:cNvCxnSpPr>
          <p:nvPr/>
        </p:nvCxnSpPr>
        <p:spPr bwMode="auto">
          <a:xfrm>
            <a:off x="2487724" y="5823266"/>
            <a:ext cx="284076" cy="414046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501619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1459E-A733-47C1-9EBE-88BDB363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Driving 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5BEDA-2ED7-4A56-8722-27EC6D4D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5410200"/>
          </a:xfrm>
        </p:spPr>
        <p:txBody>
          <a:bodyPr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dirty="0" err="1"/>
              <a:t>DPNet</a:t>
            </a:r>
            <a:r>
              <a:rPr lang="en-US" dirty="0">
                <a:solidFill>
                  <a:srgbClr val="0000CC"/>
                </a:solidFill>
              </a:rPr>
              <a:t> training </a:t>
            </a:r>
            <a:r>
              <a:rPr lang="en-US" dirty="0"/>
              <a:t>results</a:t>
            </a:r>
            <a:r>
              <a:rPr lang="de-DE" dirty="0">
                <a:solidFill>
                  <a:srgbClr val="0000CC"/>
                </a:solidFill>
              </a:rPr>
              <a:t>: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EB28C19-6D33-4EE9-BE7D-58E4599E82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81" y="1772816"/>
            <a:ext cx="5787967" cy="4572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4F64C7A-12F7-4B71-9D38-A2381AEF6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81" y="4149080"/>
            <a:ext cx="2115344" cy="1671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6392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1459E-A733-47C1-9EBE-88BDB363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Driving 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5BEDA-2ED7-4A56-8722-27EC6D4D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5410200"/>
          </a:xfrm>
        </p:spPr>
        <p:txBody>
          <a:bodyPr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dirty="0" err="1"/>
              <a:t>DPNet</a:t>
            </a:r>
            <a:r>
              <a:rPr lang="en-US" dirty="0">
                <a:solidFill>
                  <a:srgbClr val="0000CC"/>
                </a:solidFill>
              </a:rPr>
              <a:t> testing </a:t>
            </a:r>
            <a:r>
              <a:rPr lang="en-US" dirty="0"/>
              <a:t>results</a:t>
            </a:r>
            <a:r>
              <a:rPr lang="de-DE" dirty="0">
                <a:solidFill>
                  <a:srgbClr val="0000CC"/>
                </a:solidFill>
              </a:rPr>
              <a:t>: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15EA8B-874D-4E70-BD72-22AC5977E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01" y="1781986"/>
            <a:ext cx="587519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762000" y="1367408"/>
            <a:ext cx="8229600" cy="4149824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CC"/>
                </a:solidFill>
              </a:rPr>
              <a:t>Basics</a:t>
            </a:r>
          </a:p>
          <a:p>
            <a:pPr eaLnBrk="1" hangingPunct="1"/>
            <a:r>
              <a:rPr lang="en-US" dirty="0"/>
              <a:t>Motivation</a:t>
            </a:r>
          </a:p>
          <a:p>
            <a:pPr eaLnBrk="1" hangingPunct="1"/>
            <a:r>
              <a:rPr lang="en-US" dirty="0"/>
              <a:t>Multi-Target Code Generation for Deep Learning Systems</a:t>
            </a:r>
          </a:p>
          <a:p>
            <a:pPr lvl="1" eaLnBrk="1" hangingPunct="1"/>
            <a:r>
              <a:rPr lang="en-US" dirty="0"/>
              <a:t>Tasks and Requirements</a:t>
            </a:r>
          </a:p>
          <a:p>
            <a:pPr lvl="1" eaLnBrk="1" hangingPunct="1"/>
            <a:r>
              <a:rPr lang="es-MX" dirty="0"/>
              <a:t>Extended Tool Chain</a:t>
            </a:r>
          </a:p>
          <a:p>
            <a:pPr lvl="1" eaLnBrk="1" hangingPunct="1"/>
            <a:r>
              <a:rPr lang="en-US" dirty="0"/>
              <a:t>Tool Chain Overview</a:t>
            </a:r>
          </a:p>
          <a:p>
            <a:pPr lvl="1" eaLnBrk="1" hangingPunct="1"/>
            <a:r>
              <a:rPr lang="en-US" dirty="0"/>
              <a:t>CNNArch2Caffe2</a:t>
            </a:r>
          </a:p>
          <a:p>
            <a:pPr lvl="1" eaLnBrk="1" hangingPunct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Generated Product</a:t>
            </a:r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Demonstration</a:t>
            </a:r>
          </a:p>
          <a:p>
            <a:pPr eaLnBrk="1" hangingPunct="1"/>
            <a:r>
              <a:rPr lang="en-US" dirty="0"/>
              <a:t>Conclusion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762000" y="1367408"/>
            <a:ext cx="8229600" cy="4149824"/>
          </a:xfrm>
        </p:spPr>
        <p:txBody>
          <a:bodyPr/>
          <a:lstStyle/>
          <a:p>
            <a:pPr eaLnBrk="1" hangingPunct="1"/>
            <a:r>
              <a:rPr lang="en-US" dirty="0"/>
              <a:t>Basics</a:t>
            </a:r>
          </a:p>
          <a:p>
            <a:pPr eaLnBrk="1" hangingPunct="1"/>
            <a:r>
              <a:rPr lang="en-US" dirty="0"/>
              <a:t>Motivation</a:t>
            </a:r>
          </a:p>
          <a:p>
            <a:pPr eaLnBrk="1" hangingPunct="1"/>
            <a:r>
              <a:rPr lang="en-US" dirty="0"/>
              <a:t>Multi-Target Code Generation for Deep Learning Systems</a:t>
            </a:r>
          </a:p>
          <a:p>
            <a:pPr lvl="1" eaLnBrk="1" hangingPunct="1"/>
            <a:r>
              <a:rPr lang="en-US" dirty="0"/>
              <a:t>Tasks and Requirements</a:t>
            </a:r>
          </a:p>
          <a:p>
            <a:pPr lvl="1" eaLnBrk="1" hangingPunct="1"/>
            <a:r>
              <a:rPr lang="es-MX" dirty="0"/>
              <a:t>Extended Tool Chain</a:t>
            </a:r>
          </a:p>
          <a:p>
            <a:pPr lvl="1" eaLnBrk="1" hangingPunct="1"/>
            <a:r>
              <a:rPr lang="en-US" dirty="0"/>
              <a:t>Tool Chain Overview</a:t>
            </a:r>
          </a:p>
          <a:p>
            <a:pPr lvl="1" eaLnBrk="1" hangingPunct="1"/>
            <a:r>
              <a:rPr lang="en-US" dirty="0"/>
              <a:t>CNNArch2Caffe2</a:t>
            </a:r>
          </a:p>
          <a:p>
            <a:pPr lvl="1" eaLnBrk="1" hangingPunct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Generated Product</a:t>
            </a:r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Demonstration</a:t>
            </a: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Conclusion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8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245B8-495F-4914-AFD4-FE26AEF0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78F2E-8740-4C50-9698-935178E9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EMADL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EMA with the integration of CNNArch, CNNTrain and EMAM.</a:t>
            </a: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It models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reusable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components for deep learning systems.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EMADL2CPP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Code generator that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supports multi-target code generation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for deep learning systems.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CNNArch2Caffe2 and CNNArch2MXNet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Python code to construct and train CNNs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C++ code to execute the complete system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work of this thesis can be served as a basis to introduce additional backends into the tool chain</a:t>
            </a:r>
          </a:p>
        </p:txBody>
      </p:sp>
    </p:spTree>
    <p:extLst>
      <p:ext uri="{BB962C8B-B14F-4D97-AF65-F5344CB8AC3E}">
        <p14:creationId xmlns:p14="http://schemas.microsoft.com/office/powerpoint/2010/main" val="349944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69B93-5449-4E48-B411-400A1E1A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A3640-1482-442B-9419-934538DF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Learning from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data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 using deep neural networks.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The learning algorithm creates a model from the training dataset.</a:t>
            </a: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training dataset consists of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samples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and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target labels.</a:t>
            </a:r>
          </a:p>
          <a:p>
            <a:pPr marL="343080" indent="-341280">
              <a:buClr>
                <a:srgbClr val="000000"/>
              </a:buClr>
              <a:buFont typeface="Wingdings" charset="2"/>
              <a:buChar char=""/>
            </a:pPr>
            <a:r>
              <a:rPr lang="en-US" dirty="0"/>
              <a:t>Convolutional Neural Networks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CNNs) perform especially well on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computer vision tasks.</a:t>
            </a:r>
          </a:p>
          <a:p>
            <a:pPr marL="343080" indent="-341280"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CNNs are composed of pairs of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convolutional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and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pooling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layers.</a:t>
            </a: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Convolutional layers learn </a:t>
            </a:r>
            <a:r>
              <a:rPr lang="en-US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translation invariant features.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Pooling reduces the spatial dimensions, i.e. </a:t>
            </a:r>
            <a:r>
              <a:rPr lang="en-US" dirty="0">
                <a:solidFill>
                  <a:srgbClr val="0000CC"/>
                </a:solidFill>
              </a:rPr>
              <a:t>subsampling</a:t>
            </a:r>
            <a:r>
              <a:rPr lang="de-DE" dirty="0"/>
              <a:t>.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</a:p>
          <a:p>
            <a:pPr marL="1800" indent="0">
              <a:buClr>
                <a:srgbClr val="00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280">
              <a:buClr>
                <a:srgbClr val="000000"/>
              </a:buClr>
              <a:buFont typeface="Wingdings" charset="2"/>
              <a:buChar char="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CC843-EEAE-4974-AA1F-308D3568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" y="4483623"/>
            <a:ext cx="8305800" cy="2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25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EmbeddedMontiArc (EMA)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4149824"/>
          </a:xfrm>
        </p:spPr>
        <p:txBody>
          <a:bodyPr/>
          <a:lstStyle/>
          <a:p>
            <a:pPr eaLnBrk="1" hangingPunct="1"/>
            <a:r>
              <a:rPr lang="en-US" dirty="0"/>
              <a:t>Textual modeling language for </a:t>
            </a:r>
            <a:r>
              <a:rPr lang="en-US" i="1" dirty="0"/>
              <a:t>Component and Connector </a:t>
            </a:r>
            <a:r>
              <a:rPr lang="en-US" dirty="0"/>
              <a:t>(</a:t>
            </a:r>
            <a:r>
              <a:rPr lang="en-US" dirty="0">
                <a:solidFill>
                  <a:srgbClr val="0000CC"/>
                </a:solidFill>
              </a:rPr>
              <a:t>C&amp;C</a:t>
            </a:r>
            <a:r>
              <a:rPr lang="en-US" dirty="0"/>
              <a:t>) architectures.</a:t>
            </a:r>
          </a:p>
          <a:p>
            <a:pPr eaLnBrk="1" hangingPunct="1"/>
            <a:r>
              <a:rPr lang="en-US" dirty="0"/>
              <a:t>Based on the ADL MontiArc.</a:t>
            </a:r>
          </a:p>
          <a:p>
            <a:pPr eaLnBrk="1" hangingPunct="1"/>
            <a:r>
              <a:rPr lang="en-US" dirty="0"/>
              <a:t>Designed for </a:t>
            </a:r>
            <a:r>
              <a:rPr lang="en-US" dirty="0">
                <a:solidFill>
                  <a:srgbClr val="0000CC"/>
                </a:solidFill>
              </a:rPr>
              <a:t>Cyber-Physical Systems.</a:t>
            </a:r>
          </a:p>
          <a:p>
            <a:pPr lvl="1" eaLnBrk="1" hangingPunct="1"/>
            <a:r>
              <a:rPr lang="en-US" dirty="0"/>
              <a:t>has features that increase </a:t>
            </a:r>
            <a:r>
              <a:rPr lang="en-US" dirty="0">
                <a:solidFill>
                  <a:srgbClr val="0000CC"/>
                </a:solidFill>
              </a:rPr>
              <a:t>reusability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safety.</a:t>
            </a:r>
          </a:p>
          <a:p>
            <a:pPr eaLnBrk="1" hangingPunct="1"/>
            <a:r>
              <a:rPr lang="en-US" dirty="0"/>
              <a:t>Abstract types: </a:t>
            </a:r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>
                <a:cs typeface="Courier New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Strict type system</a:t>
            </a:r>
            <a:r>
              <a:rPr lang="en-US" dirty="0"/>
              <a:t> that defines domain and dimensions of types.</a:t>
            </a:r>
          </a:p>
          <a:p>
            <a:pPr eaLnBrk="1" hangingPunct="1"/>
            <a:r>
              <a:rPr lang="en-US" dirty="0"/>
              <a:t>Core language of the </a:t>
            </a:r>
            <a:r>
              <a:rPr lang="de-DE" dirty="0"/>
              <a:t>MontiCAR </a:t>
            </a:r>
            <a:r>
              <a:rPr lang="en-US" dirty="0"/>
              <a:t>(</a:t>
            </a:r>
            <a:r>
              <a:rPr lang="en-US" dirty="0">
                <a:solidFill>
                  <a:srgbClr val="0000CC"/>
                </a:solidFill>
              </a:rPr>
              <a:t>Modeling and Testing of Cyber-Physical Architectures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en-US" dirty="0"/>
              <a:t>language</a:t>
            </a:r>
            <a:r>
              <a:rPr lang="de-DE" dirty="0"/>
              <a:t> </a:t>
            </a:r>
            <a:r>
              <a:rPr lang="en-US" dirty="0"/>
              <a:t>family</a:t>
            </a:r>
            <a:r>
              <a:rPr lang="de-DE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EmbeddedMontiArcDeepLearning (EMADL)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FB82171-96F5-4BAD-AE2D-F350BB215A26}"/>
              </a:ext>
            </a:extLst>
          </p:cNvPr>
          <p:cNvGrpSpPr/>
          <p:nvPr/>
        </p:nvGrpSpPr>
        <p:grpSpPr>
          <a:xfrm>
            <a:off x="133350" y="3200796"/>
            <a:ext cx="8831263" cy="3139320"/>
            <a:chOff x="133350" y="2924174"/>
            <a:chExt cx="8831263" cy="3139320"/>
          </a:xfrm>
        </p:grpSpPr>
        <p:sp>
          <p:nvSpPr>
            <p:cNvPr id="29" name="Textfeld 28"/>
            <p:cNvSpPr txBox="1"/>
            <p:nvPr/>
          </p:nvSpPr>
          <p:spPr bwMode="auto">
            <a:xfrm>
              <a:off x="492125" y="2924174"/>
              <a:ext cx="8472488" cy="31393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de-DE" sz="1800" b="1" kern="0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component</a:t>
              </a: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MnistClassifier{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de-DE" sz="1800" b="1" kern="0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  ports</a:t>
              </a: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de-DE" sz="1800" b="1" kern="0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in</a:t>
              </a: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Z(0:255)^{1, 28, 28} image,     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altLang="de-DE" sz="1800" b="1" kern="0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out</a:t>
              </a: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Z(0:9) classIndex,     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altLang="de-DE" sz="1800" b="1" kern="0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out</a:t>
              </a: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Q probability;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de-DE" sz="1800" b="1" kern="0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instance</a:t>
              </a: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LeNetNetwork&lt;10&gt; net;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de-DE" sz="1800" b="1" kern="0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instance</a:t>
              </a: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ArgMax&lt;10&gt; calculateClass;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de-DE" sz="18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de-DE" sz="1800" b="1" kern="0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connect</a:t>
              </a: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image -&gt; net.image;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de-DE" sz="1800" b="1" kern="0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connect</a:t>
              </a: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net.predictions -&gt; calculateClass.inputVector;     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de-DE" sz="1800" b="1" kern="0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connect</a:t>
              </a: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calculateClass.maxIndex -&gt; classIndex;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de-DE" sz="1800" b="1" kern="0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connect</a:t>
              </a:r>
              <a:r>
                <a:rPr lang="en-US" altLang="de-DE" sz="18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 calculateClass.maxValue -&gt; probability;}</a:t>
              </a:r>
            </a:p>
          </p:txBody>
        </p:sp>
        <p:sp>
          <p:nvSpPr>
            <p:cNvPr id="32" name="Textfeld 31"/>
            <p:cNvSpPr txBox="1"/>
            <p:nvPr/>
          </p:nvSpPr>
          <p:spPr bwMode="auto">
            <a:xfrm>
              <a:off x="190500" y="3036887"/>
              <a:ext cx="187325" cy="257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fontAlgn="b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baseline="30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3" name="Textfeld 32"/>
            <p:cNvSpPr txBox="1"/>
            <p:nvPr/>
          </p:nvSpPr>
          <p:spPr bwMode="auto">
            <a:xfrm>
              <a:off x="190500" y="3313112"/>
              <a:ext cx="187325" cy="257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fontAlgn="b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baseline="30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5" name="Textfeld 34"/>
            <p:cNvSpPr txBox="1"/>
            <p:nvPr/>
          </p:nvSpPr>
          <p:spPr bwMode="auto">
            <a:xfrm>
              <a:off x="190500" y="3865562"/>
              <a:ext cx="187325" cy="257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fontAlgn="b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baseline="30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6" name="Textfeld 35"/>
            <p:cNvSpPr txBox="1"/>
            <p:nvPr/>
          </p:nvSpPr>
          <p:spPr bwMode="auto">
            <a:xfrm>
              <a:off x="190500" y="4141787"/>
              <a:ext cx="187325" cy="257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de-DE"/>
              </a:defPPr>
              <a:lvl1pPr>
                <a:defRPr sz="1200"/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baseline="30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7" name="Textfeld 36"/>
            <p:cNvSpPr txBox="1"/>
            <p:nvPr/>
          </p:nvSpPr>
          <p:spPr bwMode="auto">
            <a:xfrm>
              <a:off x="182563" y="4418012"/>
              <a:ext cx="185737" cy="257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baseline="30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8" name="Textfeld 37"/>
            <p:cNvSpPr txBox="1"/>
            <p:nvPr/>
          </p:nvSpPr>
          <p:spPr bwMode="auto">
            <a:xfrm>
              <a:off x="182563" y="4694237"/>
              <a:ext cx="185737" cy="257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baseline="30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9" name="Textfeld 38"/>
            <p:cNvSpPr txBox="1"/>
            <p:nvPr/>
          </p:nvSpPr>
          <p:spPr bwMode="auto">
            <a:xfrm>
              <a:off x="190500" y="4970462"/>
              <a:ext cx="185738" cy="257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baseline="30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40" name="Textfeld 39"/>
            <p:cNvSpPr txBox="1"/>
            <p:nvPr/>
          </p:nvSpPr>
          <p:spPr bwMode="auto">
            <a:xfrm>
              <a:off x="180975" y="5246687"/>
              <a:ext cx="252413" cy="257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baseline="30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42" name="Textfeld 41"/>
            <p:cNvSpPr txBox="1"/>
            <p:nvPr/>
          </p:nvSpPr>
          <p:spPr bwMode="auto">
            <a:xfrm>
              <a:off x="138113" y="5522912"/>
              <a:ext cx="354012" cy="257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baseline="30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43" name="Textfeld 42"/>
            <p:cNvSpPr txBox="1"/>
            <p:nvPr/>
          </p:nvSpPr>
          <p:spPr bwMode="auto">
            <a:xfrm>
              <a:off x="133350" y="5799137"/>
              <a:ext cx="358775" cy="257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baseline="30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27" name="Textfeld 26"/>
            <p:cNvSpPr txBox="1"/>
            <p:nvPr/>
          </p:nvSpPr>
          <p:spPr bwMode="auto">
            <a:xfrm>
              <a:off x="190500" y="3589337"/>
              <a:ext cx="187325" cy="257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fontAlgn="b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baseline="30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</p:grpSp>
      <p:sp>
        <p:nvSpPr>
          <p:cNvPr id="10244" name="Inhaltsplatzhalter 2"/>
          <p:cNvSpPr>
            <a:spLocks noGrp="1"/>
          </p:cNvSpPr>
          <p:nvPr>
            <p:ph idx="1"/>
          </p:nvPr>
        </p:nvSpPr>
        <p:spPr>
          <a:xfrm>
            <a:off x="762000" y="1295400"/>
            <a:ext cx="8229600" cy="1557536"/>
          </a:xfrm>
        </p:spPr>
        <p:txBody>
          <a:bodyPr/>
          <a:lstStyle/>
          <a:p>
            <a:pPr eaLnBrk="1" hangingPunct="1"/>
            <a:r>
              <a:rPr lang="en-US" dirty="0"/>
              <a:t>Deep learning systems can be modeled with EMADL.</a:t>
            </a:r>
          </a:p>
          <a:p>
            <a:pPr eaLnBrk="1" hangingPunct="1"/>
            <a:r>
              <a:rPr lang="en-US" dirty="0"/>
              <a:t>EMADL embeds different DSL to achieve this goal</a:t>
            </a:r>
            <a:r>
              <a:rPr lang="es-MX" dirty="0"/>
              <a:t>:</a:t>
            </a:r>
            <a:endParaRPr lang="en-US" dirty="0"/>
          </a:p>
          <a:p>
            <a:pPr lvl="1" eaLnBrk="1" hangingPunct="1"/>
            <a:r>
              <a:rPr lang="en-US" dirty="0"/>
              <a:t>EMAM: EMA + MontiMath.</a:t>
            </a:r>
          </a:p>
          <a:p>
            <a:pPr lvl="1" eaLnBrk="1" hangingPunct="1"/>
            <a:r>
              <a:rPr lang="en-US" dirty="0"/>
              <a:t>CNNArch</a:t>
            </a:r>
          </a:p>
          <a:p>
            <a:pPr lvl="1" eaLnBrk="1" hangingPunct="1"/>
            <a:r>
              <a:rPr lang="en-US" dirty="0"/>
              <a:t>CNNTrain</a:t>
            </a:r>
          </a:p>
          <a:p>
            <a:pPr eaLnBrk="1" hangingPunct="1"/>
            <a:endParaRPr lang="en-US" dirty="0"/>
          </a:p>
        </p:txBody>
      </p:sp>
      <p:sp>
        <p:nvSpPr>
          <p:cNvPr id="21" name="Textfeld 3">
            <a:extLst>
              <a:ext uri="{FF2B5EF4-FFF2-40B4-BE49-F238E27FC236}">
                <a16:creationId xmlns:a16="http://schemas.microsoft.com/office/drawing/2014/main" id="{977BD8E8-43B4-47C1-8B4E-3C49A9E07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219073"/>
            <a:ext cx="122413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e-DE" sz="1700" i="1" dirty="0">
                <a:solidFill>
                  <a:srgbClr val="00B0F0"/>
                </a:solidFill>
              </a:rPr>
              <a:t>port type</a:t>
            </a:r>
          </a:p>
        </p:txBody>
      </p:sp>
      <p:sp>
        <p:nvSpPr>
          <p:cNvPr id="16" name="Eckige Klammer rechts 15">
            <a:extLst>
              <a:ext uri="{FF2B5EF4-FFF2-40B4-BE49-F238E27FC236}">
                <a16:creationId xmlns:a16="http://schemas.microsoft.com/office/drawing/2014/main" id="{246F3751-BA80-4041-B61E-34BBEE07C530}"/>
              </a:ext>
            </a:extLst>
          </p:cNvPr>
          <p:cNvSpPr/>
          <p:nvPr/>
        </p:nvSpPr>
        <p:spPr bwMode="auto">
          <a:xfrm rot="5400000">
            <a:off x="3395177" y="2403193"/>
            <a:ext cx="49389" cy="2736304"/>
          </a:xfrm>
          <a:prstGeom prst="rightBracket">
            <a:avLst/>
          </a:prstGeom>
          <a:solidFill>
            <a:srgbClr val="FFFFFF"/>
          </a:solidFill>
          <a:ln w="22225" cap="flat" cmpd="sng" algn="ctr">
            <a:solidFill>
              <a:srgbClr val="00CC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Textfeld 3">
            <a:extLst>
              <a:ext uri="{FF2B5EF4-FFF2-40B4-BE49-F238E27FC236}">
                <a16:creationId xmlns:a16="http://schemas.microsoft.com/office/drawing/2014/main" id="{9B0E6080-1255-47AA-A993-53B74B9A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4412592"/>
            <a:ext cx="273630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e-DE" sz="1700" i="1" dirty="0">
                <a:solidFill>
                  <a:srgbClr val="00B0F0"/>
                </a:solidFill>
              </a:rPr>
              <a:t>subcomponents</a:t>
            </a:r>
          </a:p>
        </p:txBody>
      </p:sp>
      <p:sp>
        <p:nvSpPr>
          <p:cNvPr id="46" name="Geschweifte Klammer rechts 45">
            <a:extLst>
              <a:ext uri="{FF2B5EF4-FFF2-40B4-BE49-F238E27FC236}">
                <a16:creationId xmlns:a16="http://schemas.microsoft.com/office/drawing/2014/main" id="{A6812BD7-E1FC-4158-838C-310384E6EA5D}"/>
              </a:ext>
            </a:extLst>
          </p:cNvPr>
          <p:cNvSpPr/>
          <p:nvPr/>
        </p:nvSpPr>
        <p:spPr bwMode="auto">
          <a:xfrm>
            <a:off x="5580112" y="4365104"/>
            <a:ext cx="144016" cy="528503"/>
          </a:xfrm>
          <a:prstGeom prst="rightBrace">
            <a:avLst/>
          </a:prstGeom>
          <a:solidFill>
            <a:srgbClr val="FFFFFF"/>
          </a:solidFill>
          <a:ln w="15875" cap="flat" cmpd="sng" algn="ctr">
            <a:solidFill>
              <a:srgbClr val="00CC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12">
            <a:extLst>
              <a:ext uri="{FF2B5EF4-FFF2-40B4-BE49-F238E27FC236}">
                <a16:creationId xmlns:a16="http://schemas.microsoft.com/office/drawing/2014/main" id="{9D0A8F71-5A8C-4BDD-89CB-A654A1B5D6D2}"/>
              </a:ext>
            </a:extLst>
          </p:cNvPr>
          <p:cNvGrpSpPr/>
          <p:nvPr/>
        </p:nvGrpSpPr>
        <p:grpSpPr>
          <a:xfrm>
            <a:off x="2815040" y="1952836"/>
            <a:ext cx="3519434" cy="2952328"/>
            <a:chOff x="1979712" y="4293106"/>
            <a:chExt cx="2980508" cy="1576266"/>
          </a:xfrm>
          <a:noFill/>
        </p:grpSpPr>
        <p:sp>
          <p:nvSpPr>
            <p:cNvPr id="79" name="Rectangle 22">
              <a:extLst>
                <a:ext uri="{FF2B5EF4-FFF2-40B4-BE49-F238E27FC236}">
                  <a16:creationId xmlns:a16="http://schemas.microsoft.com/office/drawing/2014/main" id="{17CF31AC-CA95-4582-83D7-6FFACE6CE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712" y="4293106"/>
              <a:ext cx="2980508" cy="1576266"/>
            </a:xfrm>
            <a:prstGeom prst="rect">
              <a:avLst/>
            </a:prstGeom>
            <a:grp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26">
              <a:extLst>
                <a:ext uri="{FF2B5EF4-FFF2-40B4-BE49-F238E27FC236}">
                  <a16:creationId xmlns:a16="http://schemas.microsoft.com/office/drawing/2014/main" id="{B9954657-C2A2-4559-929D-03F1DABE9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963" y="4317539"/>
              <a:ext cx="1278006" cy="13145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s-MX" sz="1600" b="1" dirty="0">
                  <a:solidFill>
                    <a:srgbClr val="000000"/>
                  </a:solidFill>
                </a:rPr>
                <a:t>MnistClassifier</a:t>
              </a:r>
              <a:endParaRPr lang="en-US" sz="1200" b="1" dirty="0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66423E31-7D60-4527-B27D-57E42300865D}"/>
              </a:ext>
            </a:extLst>
          </p:cNvPr>
          <p:cNvGrpSpPr/>
          <p:nvPr/>
        </p:nvGrpSpPr>
        <p:grpSpPr>
          <a:xfrm>
            <a:off x="3309152" y="3731705"/>
            <a:ext cx="1616490" cy="591888"/>
            <a:chOff x="3309152" y="3731705"/>
            <a:chExt cx="1616490" cy="591888"/>
          </a:xfrm>
        </p:grpSpPr>
        <p:sp>
          <p:nvSpPr>
            <p:cNvPr id="75" name="Rectangle 41">
              <a:extLst>
                <a:ext uri="{FF2B5EF4-FFF2-40B4-BE49-F238E27FC236}">
                  <a16:creationId xmlns:a16="http://schemas.microsoft.com/office/drawing/2014/main" id="{8F0B7DA4-B7F7-4919-9DAB-6630F9772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848" y="3731705"/>
              <a:ext cx="1440000" cy="59188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</a:rPr>
                <a:t>ArgMax</a:t>
              </a: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76" name="Rechteck 3">
              <a:extLst>
                <a:ext uri="{FF2B5EF4-FFF2-40B4-BE49-F238E27FC236}">
                  <a16:creationId xmlns:a16="http://schemas.microsoft.com/office/drawing/2014/main" id="{006ED8F9-7C9A-4C68-9927-42DBF3501352}"/>
                </a:ext>
              </a:extLst>
            </p:cNvPr>
            <p:cNvSpPr/>
            <p:nvPr/>
          </p:nvSpPr>
          <p:spPr>
            <a:xfrm>
              <a:off x="3309152" y="3909923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 3">
              <a:extLst>
                <a:ext uri="{FF2B5EF4-FFF2-40B4-BE49-F238E27FC236}">
                  <a16:creationId xmlns:a16="http://schemas.microsoft.com/office/drawing/2014/main" id="{77194320-B4B7-4938-A2CA-73F44249AFCD}"/>
                </a:ext>
              </a:extLst>
            </p:cNvPr>
            <p:cNvSpPr/>
            <p:nvPr/>
          </p:nvSpPr>
          <p:spPr>
            <a:xfrm>
              <a:off x="4745642" y="3819923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hteck 3">
              <a:extLst>
                <a:ext uri="{FF2B5EF4-FFF2-40B4-BE49-F238E27FC236}">
                  <a16:creationId xmlns:a16="http://schemas.microsoft.com/office/drawing/2014/main" id="{703C0629-87FB-4DF6-A383-33504D33F5CF}"/>
                </a:ext>
              </a:extLst>
            </p:cNvPr>
            <p:cNvSpPr/>
            <p:nvPr/>
          </p:nvSpPr>
          <p:spPr>
            <a:xfrm>
              <a:off x="4742283" y="4064693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ector recto de flecha 189">
            <a:extLst>
              <a:ext uri="{FF2B5EF4-FFF2-40B4-BE49-F238E27FC236}">
                <a16:creationId xmlns:a16="http://schemas.microsoft.com/office/drawing/2014/main" id="{F229FED7-EB0D-4252-9AB6-3876E53797EA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 flipV="1">
            <a:off x="2899526" y="2749102"/>
            <a:ext cx="1512273" cy="396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3">
            <a:extLst>
              <a:ext uri="{FF2B5EF4-FFF2-40B4-BE49-F238E27FC236}">
                <a16:creationId xmlns:a16="http://schemas.microsoft.com/office/drawing/2014/main" id="{A4C8CB8B-97B1-45F2-B7A5-BDB992DE9BDA}"/>
              </a:ext>
            </a:extLst>
          </p:cNvPr>
          <p:cNvSpPr/>
          <p:nvPr/>
        </p:nvSpPr>
        <p:spPr>
          <a:xfrm>
            <a:off x="2719526" y="266306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ector recto de flecha 191">
            <a:extLst>
              <a:ext uri="{FF2B5EF4-FFF2-40B4-BE49-F238E27FC236}">
                <a16:creationId xmlns:a16="http://schemas.microsoft.com/office/drawing/2014/main" id="{13DB7870-CB1C-4845-8E3E-8272A394A8C9}"/>
              </a:ext>
            </a:extLst>
          </p:cNvPr>
          <p:cNvCxnSpPr>
            <a:cxnSpLocks/>
            <a:stCxn id="78" idx="3"/>
            <a:endCxn id="60" idx="1"/>
          </p:cNvCxnSpPr>
          <p:nvPr/>
        </p:nvCxnSpPr>
        <p:spPr>
          <a:xfrm flipV="1">
            <a:off x="4922283" y="4153961"/>
            <a:ext cx="1318103" cy="73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C0CD2BD3-DA68-485D-B454-0E9A7A9A3FE4}"/>
              </a:ext>
            </a:extLst>
          </p:cNvPr>
          <p:cNvGrpSpPr/>
          <p:nvPr/>
        </p:nvGrpSpPr>
        <p:grpSpPr>
          <a:xfrm>
            <a:off x="4411799" y="2569102"/>
            <a:ext cx="1427809" cy="360000"/>
            <a:chOff x="4411799" y="2569102"/>
            <a:chExt cx="1427809" cy="360000"/>
          </a:xfrm>
        </p:grpSpPr>
        <p:sp>
          <p:nvSpPr>
            <p:cNvPr id="72" name="Rectangle 41">
              <a:extLst>
                <a:ext uri="{FF2B5EF4-FFF2-40B4-BE49-F238E27FC236}">
                  <a16:creationId xmlns:a16="http://schemas.microsoft.com/office/drawing/2014/main" id="{C3F01D95-1C13-416E-B9B3-529B288C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86" y="2569102"/>
              <a:ext cx="1260000" cy="36000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de-DE" b="1" kern="0" dirty="0" err="1">
                  <a:solidFill>
                    <a:sysClr val="windowText" lastClr="000000"/>
                  </a:solidFill>
                  <a:latin typeface="+mj-lt"/>
                  <a:cs typeface="Courier New" pitchFamily="49" charset="0"/>
                </a:rPr>
                <a:t>LeNetNetwork</a:t>
              </a:r>
              <a:endParaRPr lang="en-US" sz="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3" name="Rechteck 3">
              <a:extLst>
                <a:ext uri="{FF2B5EF4-FFF2-40B4-BE49-F238E27FC236}">
                  <a16:creationId xmlns:a16="http://schemas.microsoft.com/office/drawing/2014/main" id="{F34F9D9A-E0E0-4DE9-950C-EFEF1B90A2C3}"/>
                </a:ext>
              </a:extLst>
            </p:cNvPr>
            <p:cNvSpPr/>
            <p:nvPr/>
          </p:nvSpPr>
          <p:spPr>
            <a:xfrm>
              <a:off x="4411799" y="2659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3">
              <a:extLst>
                <a:ext uri="{FF2B5EF4-FFF2-40B4-BE49-F238E27FC236}">
                  <a16:creationId xmlns:a16="http://schemas.microsoft.com/office/drawing/2014/main" id="{364B14A2-5E85-4580-90F7-CAB1459DAEBA}"/>
                </a:ext>
              </a:extLst>
            </p:cNvPr>
            <p:cNvSpPr/>
            <p:nvPr/>
          </p:nvSpPr>
          <p:spPr>
            <a:xfrm>
              <a:off x="5659608" y="2659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CuadroTexto 192">
            <a:extLst>
              <a:ext uri="{FF2B5EF4-FFF2-40B4-BE49-F238E27FC236}">
                <a16:creationId xmlns:a16="http://schemas.microsoft.com/office/drawing/2014/main" id="{3A9B2493-0907-4B6D-8454-F2A3EE2837F7}"/>
              </a:ext>
            </a:extLst>
          </p:cNvPr>
          <p:cNvSpPr txBox="1"/>
          <p:nvPr/>
        </p:nvSpPr>
        <p:spPr>
          <a:xfrm>
            <a:off x="2857328" y="2564904"/>
            <a:ext cx="1519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image: </a:t>
            </a:r>
            <a:r>
              <a:rPr lang="pl-PL" sz="800" dirty="0"/>
              <a:t>Z(0:255)^{1, 28, 28} </a:t>
            </a:r>
            <a:endParaRPr lang="en-US" sz="800" dirty="0"/>
          </a:p>
        </p:txBody>
      </p:sp>
      <p:sp>
        <p:nvSpPr>
          <p:cNvPr id="65" name="CuadroTexto 194">
            <a:extLst>
              <a:ext uri="{FF2B5EF4-FFF2-40B4-BE49-F238E27FC236}">
                <a16:creationId xmlns:a16="http://schemas.microsoft.com/office/drawing/2014/main" id="{217CD891-288C-440F-BE3B-27B724EDF82A}"/>
              </a:ext>
            </a:extLst>
          </p:cNvPr>
          <p:cNvSpPr txBox="1"/>
          <p:nvPr/>
        </p:nvSpPr>
        <p:spPr>
          <a:xfrm>
            <a:off x="5016718" y="3964746"/>
            <a:ext cx="1331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probability: Q</a:t>
            </a:r>
            <a:endParaRPr lang="en-US" sz="800" dirty="0"/>
          </a:p>
        </p:txBody>
      </p:sp>
      <p:sp>
        <p:nvSpPr>
          <p:cNvPr id="66" name="AutoShape 40">
            <a:extLst>
              <a:ext uri="{FF2B5EF4-FFF2-40B4-BE49-F238E27FC236}">
                <a16:creationId xmlns:a16="http://schemas.microsoft.com/office/drawing/2014/main" id="{155F3265-C261-48CD-82F4-EA23DFAE8B2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67563" y="2015682"/>
            <a:ext cx="418644" cy="229675"/>
          </a:xfrm>
          <a:prstGeom prst="foldedCorner">
            <a:avLst>
              <a:gd name="adj" fmla="val 276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s-MX" altLang="de-DE" sz="1200" dirty="0"/>
              <a:t>C</a:t>
            </a:r>
            <a:r>
              <a:rPr lang="en-US" altLang="de-DE" sz="1200" dirty="0"/>
              <a:t>&amp;C</a:t>
            </a:r>
          </a:p>
        </p:txBody>
      </p:sp>
      <p:cxnSp>
        <p:nvCxnSpPr>
          <p:cNvPr id="67" name="Conector: angular 214">
            <a:extLst>
              <a:ext uri="{FF2B5EF4-FFF2-40B4-BE49-F238E27FC236}">
                <a16:creationId xmlns:a16="http://schemas.microsoft.com/office/drawing/2014/main" id="{A9BA414B-DDB8-45DA-B72D-83355A0BA25B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 flipH="1">
            <a:off x="3309152" y="2749102"/>
            <a:ext cx="2530456" cy="1250821"/>
          </a:xfrm>
          <a:prstGeom prst="bentConnector5">
            <a:avLst>
              <a:gd name="adj1" fmla="val -9034"/>
              <a:gd name="adj2" fmla="val 50000"/>
              <a:gd name="adj3" fmla="val 109034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215">
            <a:extLst>
              <a:ext uri="{FF2B5EF4-FFF2-40B4-BE49-F238E27FC236}">
                <a16:creationId xmlns:a16="http://schemas.microsoft.com/office/drawing/2014/main" id="{E7692502-87B6-41A6-8605-CD8A1078A839}"/>
              </a:ext>
            </a:extLst>
          </p:cNvPr>
          <p:cNvSpPr txBox="1"/>
          <p:nvPr/>
        </p:nvSpPr>
        <p:spPr>
          <a:xfrm>
            <a:off x="4820206" y="3192962"/>
            <a:ext cx="1519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predictions: Q(0:1)^{10}</a:t>
            </a:r>
            <a:endParaRPr lang="en-US" sz="800" dirty="0"/>
          </a:p>
        </p:txBody>
      </p:sp>
      <p:cxnSp>
        <p:nvCxnSpPr>
          <p:cNvPr id="70" name="Conector recto de flecha 191">
            <a:extLst>
              <a:ext uri="{FF2B5EF4-FFF2-40B4-BE49-F238E27FC236}">
                <a16:creationId xmlns:a16="http://schemas.microsoft.com/office/drawing/2014/main" id="{DC3AD68B-CFD7-41E8-AAAE-6B1EE7F7CAA1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 flipV="1">
            <a:off x="4925642" y="3901365"/>
            <a:ext cx="1318832" cy="8558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194">
            <a:extLst>
              <a:ext uri="{FF2B5EF4-FFF2-40B4-BE49-F238E27FC236}">
                <a16:creationId xmlns:a16="http://schemas.microsoft.com/office/drawing/2014/main" id="{D291842E-BB18-44A8-862B-470154D501AE}"/>
              </a:ext>
            </a:extLst>
          </p:cNvPr>
          <p:cNvSpPr txBox="1"/>
          <p:nvPr/>
        </p:nvSpPr>
        <p:spPr>
          <a:xfrm>
            <a:off x="5020338" y="3740127"/>
            <a:ext cx="1331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classIndex: Z(0:9) </a:t>
            </a:r>
            <a:endParaRPr lang="en-US" sz="800" dirty="0"/>
          </a:p>
        </p:txBody>
      </p:sp>
      <p:sp>
        <p:nvSpPr>
          <p:cNvPr id="60" name="Rechteck 3">
            <a:extLst>
              <a:ext uri="{FF2B5EF4-FFF2-40B4-BE49-F238E27FC236}">
                <a16:creationId xmlns:a16="http://schemas.microsoft.com/office/drawing/2014/main" id="{00017C3A-215E-4F89-A2D6-F33A83941C54}"/>
              </a:ext>
            </a:extLst>
          </p:cNvPr>
          <p:cNvSpPr/>
          <p:nvPr/>
        </p:nvSpPr>
        <p:spPr>
          <a:xfrm>
            <a:off x="6240386" y="406396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C5562A-1F8C-4FC8-9B90-CDBE168A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EmbeddedMontiArcDeepLearning (EMADL)</a:t>
            </a:r>
            <a:endParaRPr lang="de-DE" dirty="0"/>
          </a:p>
        </p:txBody>
      </p:sp>
      <p:sp>
        <p:nvSpPr>
          <p:cNvPr id="69" name="Rechteck 3">
            <a:extLst>
              <a:ext uri="{FF2B5EF4-FFF2-40B4-BE49-F238E27FC236}">
                <a16:creationId xmlns:a16="http://schemas.microsoft.com/office/drawing/2014/main" id="{C31F4A8F-B48E-4BDE-91AF-26902B52E7C3}"/>
              </a:ext>
            </a:extLst>
          </p:cNvPr>
          <p:cNvSpPr/>
          <p:nvPr/>
        </p:nvSpPr>
        <p:spPr>
          <a:xfrm>
            <a:off x="6244474" y="381136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762000" y="1367408"/>
            <a:ext cx="8229600" cy="4149824"/>
          </a:xfrm>
        </p:spPr>
        <p:txBody>
          <a:bodyPr/>
          <a:lstStyle/>
          <a:p>
            <a:pPr eaLnBrk="1" hangingPunct="1"/>
            <a:r>
              <a:rPr lang="en-US" dirty="0"/>
              <a:t>Basics</a:t>
            </a: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Motivation</a:t>
            </a:r>
          </a:p>
          <a:p>
            <a:pPr eaLnBrk="1" hangingPunct="1"/>
            <a:r>
              <a:rPr lang="en-US" dirty="0"/>
              <a:t>Multi-Target Code Generation for Deep Learning Systems</a:t>
            </a:r>
          </a:p>
          <a:p>
            <a:pPr lvl="1" eaLnBrk="1" hangingPunct="1"/>
            <a:r>
              <a:rPr lang="en-US" dirty="0"/>
              <a:t>Tasks and Requirements</a:t>
            </a:r>
          </a:p>
          <a:p>
            <a:pPr lvl="1" eaLnBrk="1" hangingPunct="1"/>
            <a:r>
              <a:rPr lang="es-MX" dirty="0"/>
              <a:t>Extended Tool Chain</a:t>
            </a:r>
          </a:p>
          <a:p>
            <a:pPr lvl="1" eaLnBrk="1" hangingPunct="1"/>
            <a:r>
              <a:rPr lang="en-US" dirty="0"/>
              <a:t>Tool Chain Overview</a:t>
            </a:r>
          </a:p>
          <a:p>
            <a:pPr lvl="1" eaLnBrk="1" hangingPunct="1"/>
            <a:r>
              <a:rPr lang="en-US" dirty="0"/>
              <a:t>CNNArch2Caffe2</a:t>
            </a:r>
          </a:p>
          <a:p>
            <a:pPr lvl="1" eaLnBrk="1" hangingPunct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Generated Product</a:t>
            </a:r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Demonstration</a:t>
            </a:r>
          </a:p>
          <a:p>
            <a:pPr eaLnBrk="1" hangingPunct="1"/>
            <a:r>
              <a:rPr lang="en-US" dirty="0"/>
              <a:t>Conclusion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6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2F906-B04F-437E-A70A-DD4E6C5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Motivation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594B5-CDE5-49A3-A187-2C91FED6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There is a </a:t>
            </a:r>
            <a:r>
              <a:rPr lang="es-MX" dirty="0">
                <a:solidFill>
                  <a:srgbClr val="0000CC"/>
                </a:solidFill>
              </a:rPr>
              <a:t>wide range of deep learning frameworks</a:t>
            </a:r>
            <a:r>
              <a:rPr lang="es-MX" dirty="0"/>
              <a:t>. Although most frameworks are similar to certain degrees, each has its unique caracteristics.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Supporting multiple deep learning frameworks can </a:t>
            </a:r>
            <a:r>
              <a:rPr lang="es-MX" dirty="0">
                <a:solidFill>
                  <a:srgbClr val="0000CC"/>
                </a:solidFill>
              </a:rPr>
              <a:t>compensate</a:t>
            </a:r>
            <a:r>
              <a:rPr lang="es-MX" dirty="0"/>
              <a:t> for each one’s </a:t>
            </a:r>
            <a:r>
              <a:rPr lang="es-MX" dirty="0">
                <a:solidFill>
                  <a:srgbClr val="0000CC"/>
                </a:solidFill>
              </a:rPr>
              <a:t>shortcomings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EMADL supported only the deep learning framework MXNet as backend which led to a </a:t>
            </a:r>
            <a:r>
              <a:rPr lang="es-MX" dirty="0">
                <a:solidFill>
                  <a:srgbClr val="0000CC"/>
                </a:solidFill>
              </a:rPr>
              <a:t>lack of flexibility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986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 bwMode="auto"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blipFill rotWithShape="1">
          <a:blip xmlns:r="http://schemas.openxmlformats.org/officeDocument/2006/relationships" r:embed="rId1"/>
          <a:stretch>
            <a:fillRect l="-1619" t="-2066" b="-5785"/>
          </a:stretch>
        </a:blipFill>
      </a:spPr>
      <a:bodyPr/>
      <a:lstStyle>
        <a:defPPr algn="l">
          <a:defRPr>
            <a:noFill/>
          </a:defRPr>
        </a:defPPr>
      </a:lstStyle>
    </a:tx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3008</Words>
  <Application>Microsoft Office PowerPoint</Application>
  <PresentationFormat>Bildschirmpräsentation (4:3)</PresentationFormat>
  <Paragraphs>405</Paragraphs>
  <Slides>31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Courier New</vt:lpstr>
      <vt:lpstr>Symbol</vt:lpstr>
      <vt:lpstr>Times New Roman</vt:lpstr>
      <vt:lpstr>Wingdings</vt:lpstr>
      <vt:lpstr>SSE</vt:lpstr>
      <vt:lpstr>PowerPoint-Präsentation</vt:lpstr>
      <vt:lpstr>Outline</vt:lpstr>
      <vt:lpstr>Outline</vt:lpstr>
      <vt:lpstr>Deep Learning</vt:lpstr>
      <vt:lpstr>EmbeddedMontiArc (EMA)</vt:lpstr>
      <vt:lpstr>EmbeddedMontiArcDeepLearning (EMADL)</vt:lpstr>
      <vt:lpstr>EmbeddedMontiArcDeepLearning (EMADL)</vt:lpstr>
      <vt:lpstr>Outline</vt:lpstr>
      <vt:lpstr>Motivation</vt:lpstr>
      <vt:lpstr>Outline</vt:lpstr>
      <vt:lpstr>Tasks and Requirements</vt:lpstr>
      <vt:lpstr>Tasks and Requirements</vt:lpstr>
      <vt:lpstr>Extended Tool Chain</vt:lpstr>
      <vt:lpstr>Tool Chain Overview</vt:lpstr>
      <vt:lpstr>Tool Chain Overview</vt:lpstr>
      <vt:lpstr>Tool Chain Overview</vt:lpstr>
      <vt:lpstr>Solution Concept</vt:lpstr>
      <vt:lpstr>Solution Concept</vt:lpstr>
      <vt:lpstr>CNNArch2Caffe2</vt:lpstr>
      <vt:lpstr>Generated Product</vt:lpstr>
      <vt:lpstr>Generated Product</vt:lpstr>
      <vt:lpstr>Tool Chain Process</vt:lpstr>
      <vt:lpstr>Outline</vt:lpstr>
      <vt:lpstr>Demonstration</vt:lpstr>
      <vt:lpstr>Demonstration</vt:lpstr>
      <vt:lpstr>Outline</vt:lpstr>
      <vt:lpstr>Autonomous Driving Results</vt:lpstr>
      <vt:lpstr>Autonomous Driving Results</vt:lpstr>
      <vt:lpstr>Autonomous Driving Results</vt:lpstr>
      <vt:lpstr>Outline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Multi-Target Code Generation and Training of Deep Learning Networks for Autonomous Driving</dc:title>
  <dc:creator>Carlos Alfredo Yeverino Rodriguez</dc:creator>
  <cp:lastModifiedBy>Carlos Alfredo Yeverino Rodriguez</cp:lastModifiedBy>
  <cp:revision>392</cp:revision>
  <cp:lastPrinted>2019-02-11T07:24:55Z</cp:lastPrinted>
  <dcterms:created xsi:type="dcterms:W3CDTF">2004-04-15T17:51:00Z</dcterms:created>
  <dcterms:modified xsi:type="dcterms:W3CDTF">2019-09-05T03:48:04Z</dcterms:modified>
</cp:coreProperties>
</file>