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66" r:id="rId5"/>
    <p:sldId id="308" r:id="rId6"/>
    <p:sldId id="314" r:id="rId7"/>
    <p:sldId id="315" r:id="rId8"/>
    <p:sldId id="316" r:id="rId9"/>
    <p:sldId id="317" r:id="rId10"/>
    <p:sldId id="318" r:id="rId11"/>
    <p:sldId id="319" r:id="rId12"/>
    <p:sldId id="320" r:id="rId13"/>
    <p:sldId id="321" r:id="rId14"/>
    <p:sldId id="322" r:id="rId15"/>
    <p:sldId id="323" r:id="rId16"/>
    <p:sldId id="325" r:id="rId17"/>
    <p:sldId id="324" r:id="rId18"/>
    <p:sldId id="326" r:id="rId19"/>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AC3576-AE87-472F-9AEF-6460571A3966}" type="datetime1">
              <a:rPr lang="es-MX" smtClean="0"/>
              <a:t>28/04/2023</a:t>
            </a:fld>
            <a:endParaRPr lang="es-MX"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9AEE24-E510-434D-A732-63637DC68EB8}" type="slidenum">
              <a:rPr lang="es-MX" smtClean="0"/>
              <a:t>‹Nº›</a:t>
            </a:fld>
            <a:endParaRPr lang="es-MX" dirty="0"/>
          </a:p>
        </p:txBody>
      </p:sp>
    </p:spTree>
    <p:extLst>
      <p:ext uri="{BB962C8B-B14F-4D97-AF65-F5344CB8AC3E}">
        <p14:creationId xmlns:p14="http://schemas.microsoft.com/office/powerpoint/2010/main" val="1716878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2FAE8-04E0-4A63-840C-86256B876D16}" type="datetime1">
              <a:rPr lang="es-MX" noProof="0" smtClean="0"/>
              <a:t>28/04/2023</a:t>
            </a:fld>
            <a:endParaRPr lang="es-MX"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Haz clic para modificar los estilos de texto del patrón</a:t>
            </a:r>
          </a:p>
          <a:p>
            <a:pPr lvl="1"/>
            <a:r>
              <a:rPr lang="es-MX" noProof="0" dirty="0"/>
              <a:t>Segundo nivel</a:t>
            </a:r>
          </a:p>
          <a:p>
            <a:pPr lvl="2"/>
            <a:r>
              <a:rPr lang="es-MX" noProof="0" dirty="0"/>
              <a:t>Tercer nivel</a:t>
            </a:r>
          </a:p>
          <a:p>
            <a:pPr lvl="3"/>
            <a:r>
              <a:rPr lang="es-MX" noProof="0" dirty="0"/>
              <a:t>Cuarto nivel</a:t>
            </a:r>
          </a:p>
          <a:p>
            <a:pPr lvl="4"/>
            <a:r>
              <a:rPr lang="es-MX"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F2B80-EEFB-46A0-B3BE-FC86885DBE51}" type="slidenum">
              <a:rPr lang="es-MX" noProof="0" smtClean="0"/>
              <a:t>‹Nº›</a:t>
            </a:fld>
            <a:endParaRPr lang="es-MX" noProof="0" dirty="0"/>
          </a:p>
        </p:txBody>
      </p:sp>
    </p:spTree>
    <p:extLst>
      <p:ext uri="{BB962C8B-B14F-4D97-AF65-F5344CB8AC3E}">
        <p14:creationId xmlns:p14="http://schemas.microsoft.com/office/powerpoint/2010/main" val="9211604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1</a:t>
            </a:fld>
            <a:endParaRPr lang="es-MX" dirty="0"/>
          </a:p>
        </p:txBody>
      </p:sp>
    </p:spTree>
    <p:extLst>
      <p:ext uri="{BB962C8B-B14F-4D97-AF65-F5344CB8AC3E}">
        <p14:creationId xmlns:p14="http://schemas.microsoft.com/office/powerpoint/2010/main" val="354605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10</a:t>
            </a:fld>
            <a:endParaRPr lang="es-MX" dirty="0"/>
          </a:p>
        </p:txBody>
      </p:sp>
    </p:spTree>
    <p:extLst>
      <p:ext uri="{BB962C8B-B14F-4D97-AF65-F5344CB8AC3E}">
        <p14:creationId xmlns:p14="http://schemas.microsoft.com/office/powerpoint/2010/main" val="41788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11</a:t>
            </a:fld>
            <a:endParaRPr lang="es-MX" dirty="0"/>
          </a:p>
        </p:txBody>
      </p:sp>
    </p:spTree>
    <p:extLst>
      <p:ext uri="{BB962C8B-B14F-4D97-AF65-F5344CB8AC3E}">
        <p14:creationId xmlns:p14="http://schemas.microsoft.com/office/powerpoint/2010/main" val="721368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12</a:t>
            </a:fld>
            <a:endParaRPr lang="es-MX" dirty="0"/>
          </a:p>
        </p:txBody>
      </p:sp>
    </p:spTree>
    <p:extLst>
      <p:ext uri="{BB962C8B-B14F-4D97-AF65-F5344CB8AC3E}">
        <p14:creationId xmlns:p14="http://schemas.microsoft.com/office/powerpoint/2010/main" val="1239213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13</a:t>
            </a:fld>
            <a:endParaRPr lang="es-MX" dirty="0"/>
          </a:p>
        </p:txBody>
      </p:sp>
    </p:spTree>
    <p:extLst>
      <p:ext uri="{BB962C8B-B14F-4D97-AF65-F5344CB8AC3E}">
        <p14:creationId xmlns:p14="http://schemas.microsoft.com/office/powerpoint/2010/main" val="9921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14</a:t>
            </a:fld>
            <a:endParaRPr lang="es-MX" dirty="0"/>
          </a:p>
        </p:txBody>
      </p:sp>
    </p:spTree>
    <p:extLst>
      <p:ext uri="{BB962C8B-B14F-4D97-AF65-F5344CB8AC3E}">
        <p14:creationId xmlns:p14="http://schemas.microsoft.com/office/powerpoint/2010/main" val="128275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15</a:t>
            </a:fld>
            <a:endParaRPr lang="es-MX" dirty="0"/>
          </a:p>
        </p:txBody>
      </p:sp>
    </p:spTree>
    <p:extLst>
      <p:ext uri="{BB962C8B-B14F-4D97-AF65-F5344CB8AC3E}">
        <p14:creationId xmlns:p14="http://schemas.microsoft.com/office/powerpoint/2010/main" val="16779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2</a:t>
            </a:fld>
            <a:endParaRPr lang="es-MX" dirty="0"/>
          </a:p>
        </p:txBody>
      </p:sp>
    </p:spTree>
    <p:extLst>
      <p:ext uri="{BB962C8B-B14F-4D97-AF65-F5344CB8AC3E}">
        <p14:creationId xmlns:p14="http://schemas.microsoft.com/office/powerpoint/2010/main" val="428668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3</a:t>
            </a:fld>
            <a:endParaRPr lang="es-MX" dirty="0"/>
          </a:p>
        </p:txBody>
      </p:sp>
    </p:spTree>
    <p:extLst>
      <p:ext uri="{BB962C8B-B14F-4D97-AF65-F5344CB8AC3E}">
        <p14:creationId xmlns:p14="http://schemas.microsoft.com/office/powerpoint/2010/main" val="218752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4</a:t>
            </a:fld>
            <a:endParaRPr lang="es-MX" dirty="0"/>
          </a:p>
        </p:txBody>
      </p:sp>
    </p:spTree>
    <p:extLst>
      <p:ext uri="{BB962C8B-B14F-4D97-AF65-F5344CB8AC3E}">
        <p14:creationId xmlns:p14="http://schemas.microsoft.com/office/powerpoint/2010/main" val="196917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5</a:t>
            </a:fld>
            <a:endParaRPr lang="es-MX" dirty="0"/>
          </a:p>
        </p:txBody>
      </p:sp>
    </p:spTree>
    <p:extLst>
      <p:ext uri="{BB962C8B-B14F-4D97-AF65-F5344CB8AC3E}">
        <p14:creationId xmlns:p14="http://schemas.microsoft.com/office/powerpoint/2010/main" val="222747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6</a:t>
            </a:fld>
            <a:endParaRPr lang="es-MX" dirty="0"/>
          </a:p>
        </p:txBody>
      </p:sp>
    </p:spTree>
    <p:extLst>
      <p:ext uri="{BB962C8B-B14F-4D97-AF65-F5344CB8AC3E}">
        <p14:creationId xmlns:p14="http://schemas.microsoft.com/office/powerpoint/2010/main" val="424762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7</a:t>
            </a:fld>
            <a:endParaRPr lang="es-MX" dirty="0"/>
          </a:p>
        </p:txBody>
      </p:sp>
    </p:spTree>
    <p:extLst>
      <p:ext uri="{BB962C8B-B14F-4D97-AF65-F5344CB8AC3E}">
        <p14:creationId xmlns:p14="http://schemas.microsoft.com/office/powerpoint/2010/main" val="356646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8</a:t>
            </a:fld>
            <a:endParaRPr lang="es-MX" dirty="0"/>
          </a:p>
        </p:txBody>
      </p:sp>
    </p:spTree>
    <p:extLst>
      <p:ext uri="{BB962C8B-B14F-4D97-AF65-F5344CB8AC3E}">
        <p14:creationId xmlns:p14="http://schemas.microsoft.com/office/powerpoint/2010/main" val="667537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9</a:t>
            </a:fld>
            <a:endParaRPr lang="es-MX" dirty="0"/>
          </a:p>
        </p:txBody>
      </p:sp>
    </p:spTree>
    <p:extLst>
      <p:ext uri="{BB962C8B-B14F-4D97-AF65-F5344CB8AC3E}">
        <p14:creationId xmlns:p14="http://schemas.microsoft.com/office/powerpoint/2010/main" val="206987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MX"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MX"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posición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6DCE644-5A0D-4DFF-ADA6-72419B25D26F}" type="datetime1">
              <a:rPr lang="es-MX" noProof="0" smtClean="0"/>
              <a:t>28/04/2023</a:t>
            </a:fld>
            <a:endParaRPr lang="es-MX" noProof="0" dirty="0"/>
          </a:p>
        </p:txBody>
      </p:sp>
      <p:sp>
        <p:nvSpPr>
          <p:cNvPr id="5" name="Marcador de posición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MX"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7" name="Marcador de posición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F0095EA-5EDF-4E43-89F4-2C50D60B7317}" type="datetime1">
              <a:rPr lang="es-MX" noProof="0" smtClean="0"/>
              <a:t>28/04/2023</a:t>
            </a:fld>
            <a:endParaRPr lang="es-MX" noProof="0" dirty="0"/>
          </a:p>
        </p:txBody>
      </p:sp>
      <p:sp>
        <p:nvSpPr>
          <p:cNvPr id="8" name="Marcador de posición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MX" noProof="0" dirty="0"/>
          </a:p>
        </p:txBody>
      </p:sp>
      <p:sp>
        <p:nvSpPr>
          <p:cNvPr id="9" name="Marcador de posición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MX" noProof="0"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posición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6964A4-0294-4CA2-9130-62E66B9F2C75}" type="datetime1">
              <a:rPr lang="es-MX" noProof="0" smtClean="0"/>
              <a:t>28/04/2023</a:t>
            </a:fld>
            <a:endParaRPr lang="es-MX" noProof="0" dirty="0"/>
          </a:p>
        </p:txBody>
      </p:sp>
      <p:sp>
        <p:nvSpPr>
          <p:cNvPr id="8" name="Marcador de posición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MX" noProof="0" dirty="0"/>
          </a:p>
        </p:txBody>
      </p:sp>
      <p:sp>
        <p:nvSpPr>
          <p:cNvPr id="11" name="Marcador de posición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MX"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 name="Marcador de posición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0C52818-55E1-45C0-9B98-BDAF9DFC8AE8}" type="datetime1">
              <a:rPr lang="es-MX" noProof="0" smtClean="0"/>
              <a:t>28/04/2023</a:t>
            </a:fld>
            <a:endParaRPr lang="es-MX" noProof="0" dirty="0"/>
          </a:p>
        </p:txBody>
      </p:sp>
      <p:sp>
        <p:nvSpPr>
          <p:cNvPr id="9" name="Marcador de posición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MX"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MX" noProof="0"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 name="Marcador de posición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34B8EF29-DA32-4240-821D-B0F6D87C040F}" type="datetime1">
              <a:rPr lang="es-MX" noProof="0" smtClean="0"/>
              <a:t>28/04/2023</a:t>
            </a:fld>
            <a:endParaRPr lang="es-MX" noProof="0" dirty="0"/>
          </a:p>
        </p:txBody>
      </p:sp>
      <p:sp>
        <p:nvSpPr>
          <p:cNvPr id="11" name="Marcador de posición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MX"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A37A150D-86EF-4AE5-897E-C44A2EE96172}" type="datetime1">
              <a:rPr lang="es-MX" noProof="0" smtClean="0"/>
              <a:t>28/04/2023</a:t>
            </a:fld>
            <a:endParaRPr lang="es-MX" noProof="0" dirty="0"/>
          </a:p>
        </p:txBody>
      </p:sp>
      <p:sp>
        <p:nvSpPr>
          <p:cNvPr id="7" name="Marcador de posición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MX" noProof="0" dirty="0"/>
          </a:p>
        </p:txBody>
      </p:sp>
      <p:sp>
        <p:nvSpPr>
          <p:cNvPr id="8" name="Marcador de posición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1BB705B-669E-42B2-B8CD-F75D957F7D51}" type="datetime1">
              <a:rPr lang="es-MX" noProof="0" smtClean="0"/>
              <a:t>28/04/2023</a:t>
            </a:fld>
            <a:endParaRPr lang="es-MX" noProof="0" dirty="0"/>
          </a:p>
        </p:txBody>
      </p:sp>
      <p:sp>
        <p:nvSpPr>
          <p:cNvPr id="3" name="Marcador de posición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MX" noProof="0" dirty="0"/>
          </a:p>
        </p:txBody>
      </p:sp>
      <p:sp>
        <p:nvSpPr>
          <p:cNvPr id="4" name="Marcador de posición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MX"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a:xfrm>
            <a:off x="643464" y="6446520"/>
            <a:ext cx="3517568" cy="365125"/>
          </a:xfrm>
        </p:spPr>
        <p:txBody>
          <a:bodyPr rtlCol="0"/>
          <a:lstStyle>
            <a:lvl1pPr algn="l">
              <a:defRPr/>
            </a:lvl1pPr>
          </a:lstStyle>
          <a:p>
            <a:pPr rtl="0"/>
            <a:fld id="{6AF92CD2-02D0-4EB4-9B9A-257EEC0B593C}" type="datetime1">
              <a:rPr lang="es-MX" noProof="0" smtClean="0"/>
              <a:t>28/04/2023</a:t>
            </a:fld>
            <a:endParaRPr lang="es-MX" noProof="0" dirty="0"/>
          </a:p>
        </p:txBody>
      </p:sp>
      <p:sp>
        <p:nvSpPr>
          <p:cNvPr id="6" name="Marcador de posición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MX"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MX" noProof="0" smtClean="0"/>
              <a:pPr rtl="0"/>
              <a:t>‹Nº›</a:t>
            </a:fld>
            <a:endParaRPr lang="es-MX"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MX"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MX" noProof="0" dirty="0"/>
          </a:p>
        </p:txBody>
      </p:sp>
      <p:sp>
        <p:nvSpPr>
          <p:cNvPr id="4" name="Marcador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a:lvl1pPr>
          </a:lstStyle>
          <a:p>
            <a:pPr rtl="0"/>
            <a:fld id="{E2BF48CD-1E9C-45C4-9E7E-BB1860282920}" type="datetime1">
              <a:rPr lang="es-MX" noProof="0" smtClean="0"/>
              <a:t>28/04/2023</a:t>
            </a:fld>
            <a:endParaRPr lang="es-MX"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MX" noProof="0" dirty="0"/>
              <a:t>Haz clic para modificar el estilo de título del patrón</a:t>
            </a:r>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MX" noProof="0" dirty="0"/>
              <a:t>Haz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4" name="Marcador de posición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0195479-39FF-4655-A4F3-881E20C25DCA}" type="datetime1">
              <a:rPr lang="es-MX" noProof="0" smtClean="0"/>
              <a:t>28/04/2023</a:t>
            </a:fld>
            <a:endParaRPr lang="es-MX"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es-MX" noProof="0" dirty="0"/>
          </a:p>
        </p:txBody>
      </p:sp>
      <p:sp>
        <p:nvSpPr>
          <p:cNvPr id="6" name="Marcador de posición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es-MX" noProof="0" smtClean="0"/>
              <a:t>‹Nº›</a:t>
            </a:fld>
            <a:endParaRPr lang="es-MX"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ángulo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rtlCol="0">
            <a:noAutofit/>
          </a:bodyPr>
          <a:lstStyle/>
          <a:p>
            <a:r>
              <a:rPr lang="es-MX" sz="3600" dirty="0"/>
              <a:t>MODELO DE AUTOASIGNACIÓN DE ROLES EN SISTEMAS DISTRIBUIDOS PARA NODOS EQUIVALENTES</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rtlCol="0">
            <a:normAutofit/>
          </a:bodyPr>
          <a:lstStyle/>
          <a:p>
            <a:pPr rtl="0"/>
            <a:r>
              <a:rPr lang="es-MX" dirty="0"/>
              <a:t>Presenta: Juan Carlos zarate </a:t>
            </a:r>
            <a:r>
              <a:rPr lang="es-MX" dirty="0" err="1"/>
              <a:t>trejo</a:t>
            </a:r>
            <a:endParaRPr lang="es-MX" dirty="0"/>
          </a:p>
        </p:txBody>
      </p:sp>
      <p:pic>
        <p:nvPicPr>
          <p:cNvPr id="6" name="Imagen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Conector recto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09A8670C-9E2D-94AA-41B9-E327A91A5400}"/>
              </a:ext>
            </a:extLst>
          </p:cNvPr>
          <p:cNvSpPr txBox="1"/>
          <p:nvPr/>
        </p:nvSpPr>
        <p:spPr>
          <a:xfrm>
            <a:off x="6664569" y="5694237"/>
            <a:ext cx="5029200" cy="646331"/>
          </a:xfrm>
          <a:prstGeom prst="rect">
            <a:avLst/>
          </a:prstGeom>
          <a:noFill/>
        </p:spPr>
        <p:txBody>
          <a:bodyPr wrap="square" rtlCol="0">
            <a:spAutoFit/>
          </a:bodyPr>
          <a:lstStyle/>
          <a:p>
            <a:r>
              <a:rPr lang="es-MX" dirty="0"/>
              <a:t>Sistemas Distribuidos – Dr. Félix Francisco Ramos</a:t>
            </a:r>
          </a:p>
          <a:p>
            <a:pPr algn="ctr"/>
            <a:r>
              <a:rPr lang="es-MX" dirty="0"/>
              <a:t>Cinvestav Unidad GDL</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Pruebas</a:t>
            </a:r>
          </a:p>
        </p:txBody>
      </p:sp>
      <p:pic>
        <p:nvPicPr>
          <p:cNvPr id="4" name="Imagen 3">
            <a:extLst>
              <a:ext uri="{FF2B5EF4-FFF2-40B4-BE49-F238E27FC236}">
                <a16:creationId xmlns:a16="http://schemas.microsoft.com/office/drawing/2014/main" id="{B5CDDB53-1725-88A5-CB1C-D44A27179D9B}"/>
              </a:ext>
            </a:extLst>
          </p:cNvPr>
          <p:cNvPicPr>
            <a:picLocks noChangeAspect="1"/>
          </p:cNvPicPr>
          <p:nvPr/>
        </p:nvPicPr>
        <p:blipFill>
          <a:blip r:embed="rId3"/>
          <a:stretch>
            <a:fillRect/>
          </a:stretch>
        </p:blipFill>
        <p:spPr>
          <a:xfrm>
            <a:off x="5458984" y="1821332"/>
            <a:ext cx="5928344" cy="3277690"/>
          </a:xfrm>
          <a:prstGeom prst="rect">
            <a:avLst/>
          </a:prstGeom>
          <a:noFill/>
        </p:spPr>
      </p:pic>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Caída de nodos cliente - Eliminación</a:t>
            </a:r>
          </a:p>
          <a:p>
            <a:r>
              <a:rPr lang="es-MX" dirty="0"/>
              <a:t>Si el nodo cae y no es capaz de recuperarse en el tiempo de espera, el nodo central asumirá que se ha desconectado definitivamente y lo excluirá de futuras llamadas de verificación de estado. </a:t>
            </a:r>
          </a:p>
        </p:txBody>
      </p:sp>
      <p:sp>
        <p:nvSpPr>
          <p:cNvPr id="7" name="Rectángulo 6">
            <a:extLst>
              <a:ext uri="{FF2B5EF4-FFF2-40B4-BE49-F238E27FC236}">
                <a16:creationId xmlns:a16="http://schemas.microsoft.com/office/drawing/2014/main" id="{7A88AFC8-5ED4-2A55-03D2-043C1C11B315}"/>
              </a:ext>
            </a:extLst>
          </p:cNvPr>
          <p:cNvSpPr/>
          <p:nvPr/>
        </p:nvSpPr>
        <p:spPr>
          <a:xfrm>
            <a:off x="5458984" y="1821332"/>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BA8A3C5-0955-5C15-F03C-35E0609402AF}"/>
              </a:ext>
            </a:extLst>
          </p:cNvPr>
          <p:cNvSpPr/>
          <p:nvPr/>
        </p:nvSpPr>
        <p:spPr>
          <a:xfrm>
            <a:off x="5458984" y="2507132"/>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614F57BE-9E5F-F8E1-A493-18F4BFA43899}"/>
              </a:ext>
            </a:extLst>
          </p:cNvPr>
          <p:cNvSpPr/>
          <p:nvPr/>
        </p:nvSpPr>
        <p:spPr>
          <a:xfrm>
            <a:off x="5458984" y="3192932"/>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2F98792C-E708-5963-E057-1890D930738D}"/>
              </a:ext>
            </a:extLst>
          </p:cNvPr>
          <p:cNvSpPr/>
          <p:nvPr/>
        </p:nvSpPr>
        <p:spPr>
          <a:xfrm>
            <a:off x="5458984" y="3878732"/>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D4BD718E-3F91-524B-4FF7-F53A4CBD6339}"/>
              </a:ext>
            </a:extLst>
          </p:cNvPr>
          <p:cNvSpPr/>
          <p:nvPr/>
        </p:nvSpPr>
        <p:spPr>
          <a:xfrm>
            <a:off x="5458982" y="4557064"/>
            <a:ext cx="5928343"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7747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Pruebas</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Caída de Master</a:t>
            </a:r>
          </a:p>
          <a:p>
            <a:r>
              <a:rPr lang="es-MX" dirty="0"/>
              <a:t>Cuando el nodo maestro envía los </a:t>
            </a:r>
            <a:r>
              <a:rPr lang="es-MX" dirty="0" err="1"/>
              <a:t>Heartbeat</a:t>
            </a:r>
            <a:r>
              <a:rPr lang="es-MX" dirty="0"/>
              <a:t> </a:t>
            </a:r>
            <a:r>
              <a:rPr lang="es-MX" dirty="0" err="1"/>
              <a:t>Packets</a:t>
            </a:r>
            <a:r>
              <a:rPr lang="es-MX" dirty="0"/>
              <a:t>, reinicia continuamente una rutina de alerta en los nodos que impide que asuman que el nodo maestro cayó. De manera que en cuanto cae, los nodos cliente proceden a determinar un nuevo maestro.</a:t>
            </a:r>
          </a:p>
        </p:txBody>
      </p:sp>
      <p:pic>
        <p:nvPicPr>
          <p:cNvPr id="6" name="Imagen 5">
            <a:extLst>
              <a:ext uri="{FF2B5EF4-FFF2-40B4-BE49-F238E27FC236}">
                <a16:creationId xmlns:a16="http://schemas.microsoft.com/office/drawing/2014/main" id="{7058BA45-56C7-1933-862B-08D641ACA547}"/>
              </a:ext>
            </a:extLst>
          </p:cNvPr>
          <p:cNvPicPr>
            <a:picLocks noChangeAspect="1"/>
          </p:cNvPicPr>
          <p:nvPr/>
        </p:nvPicPr>
        <p:blipFill>
          <a:blip r:embed="rId3"/>
          <a:stretch>
            <a:fillRect/>
          </a:stretch>
        </p:blipFill>
        <p:spPr>
          <a:xfrm>
            <a:off x="4761995" y="614538"/>
            <a:ext cx="7240010" cy="2762636"/>
          </a:xfrm>
          <a:prstGeom prst="rect">
            <a:avLst/>
          </a:prstGeom>
        </p:spPr>
      </p:pic>
      <p:pic>
        <p:nvPicPr>
          <p:cNvPr id="13" name="Imagen 12">
            <a:extLst>
              <a:ext uri="{FF2B5EF4-FFF2-40B4-BE49-F238E27FC236}">
                <a16:creationId xmlns:a16="http://schemas.microsoft.com/office/drawing/2014/main" id="{9DD4C39D-364E-9E89-B75C-EDC465C9FD57}"/>
              </a:ext>
            </a:extLst>
          </p:cNvPr>
          <p:cNvPicPr>
            <a:picLocks noChangeAspect="1"/>
          </p:cNvPicPr>
          <p:nvPr/>
        </p:nvPicPr>
        <p:blipFill>
          <a:blip r:embed="rId4"/>
          <a:stretch>
            <a:fillRect/>
          </a:stretch>
        </p:blipFill>
        <p:spPr>
          <a:xfrm>
            <a:off x="4785810" y="3453722"/>
            <a:ext cx="7192379" cy="2753109"/>
          </a:xfrm>
          <a:prstGeom prst="rect">
            <a:avLst/>
          </a:prstGeom>
        </p:spPr>
      </p:pic>
      <p:sp>
        <p:nvSpPr>
          <p:cNvPr id="16" name="Rectángulo 15">
            <a:extLst>
              <a:ext uri="{FF2B5EF4-FFF2-40B4-BE49-F238E27FC236}">
                <a16:creationId xmlns:a16="http://schemas.microsoft.com/office/drawing/2014/main" id="{5E9D9EB3-B0A8-052E-6980-38DD8BB0692F}"/>
              </a:ext>
            </a:extLst>
          </p:cNvPr>
          <p:cNvSpPr/>
          <p:nvPr/>
        </p:nvSpPr>
        <p:spPr>
          <a:xfrm>
            <a:off x="4761995" y="780907"/>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D6154EDA-0E06-7350-06AA-7B88565A9DBB}"/>
              </a:ext>
            </a:extLst>
          </p:cNvPr>
          <p:cNvSpPr/>
          <p:nvPr/>
        </p:nvSpPr>
        <p:spPr>
          <a:xfrm>
            <a:off x="4785810" y="3621870"/>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a16="http://schemas.microsoft.com/office/drawing/2014/main" id="{779F9AED-1EE8-5EA8-2AEC-C18984CAD3FB}"/>
              </a:ext>
            </a:extLst>
          </p:cNvPr>
          <p:cNvSpPr/>
          <p:nvPr/>
        </p:nvSpPr>
        <p:spPr>
          <a:xfrm>
            <a:off x="4761995" y="4477548"/>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15E67D8E-DED9-87C3-A36E-C5468A575531}"/>
              </a:ext>
            </a:extLst>
          </p:cNvPr>
          <p:cNvSpPr/>
          <p:nvPr/>
        </p:nvSpPr>
        <p:spPr>
          <a:xfrm>
            <a:off x="4761995" y="1645548"/>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1336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Pruebas</a:t>
            </a:r>
          </a:p>
        </p:txBody>
      </p:sp>
      <p:pic>
        <p:nvPicPr>
          <p:cNvPr id="4" name="Imagen 3">
            <a:extLst>
              <a:ext uri="{FF2B5EF4-FFF2-40B4-BE49-F238E27FC236}">
                <a16:creationId xmlns:a16="http://schemas.microsoft.com/office/drawing/2014/main" id="{AEA73736-BC7F-C6C7-0144-75151060E56C}"/>
              </a:ext>
            </a:extLst>
          </p:cNvPr>
          <p:cNvPicPr>
            <a:picLocks noChangeAspect="1"/>
          </p:cNvPicPr>
          <p:nvPr/>
        </p:nvPicPr>
        <p:blipFill>
          <a:blip r:embed="rId3"/>
          <a:stretch>
            <a:fillRect/>
          </a:stretch>
        </p:blipFill>
        <p:spPr>
          <a:xfrm>
            <a:off x="5458984" y="2019906"/>
            <a:ext cx="5928344" cy="2880543"/>
          </a:xfrm>
          <a:prstGeom prst="rect">
            <a:avLst/>
          </a:prstGeom>
          <a:noFill/>
        </p:spPr>
      </p:pic>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Caída de Master</a:t>
            </a:r>
          </a:p>
          <a:p>
            <a:r>
              <a:rPr lang="es-MX" dirty="0"/>
              <a:t>Se genera un intercambio de números aleatorios, el nodo que haya generado el número más grande se convertirá en el nuevo maestro y habilitará los servicios de administración para que el resto de nodos lo localicen y se den de alta.</a:t>
            </a:r>
          </a:p>
        </p:txBody>
      </p:sp>
      <p:sp>
        <p:nvSpPr>
          <p:cNvPr id="7" name="Rectángulo 6">
            <a:extLst>
              <a:ext uri="{FF2B5EF4-FFF2-40B4-BE49-F238E27FC236}">
                <a16:creationId xmlns:a16="http://schemas.microsoft.com/office/drawing/2014/main" id="{1AB3385C-6A1A-49FA-142B-4B120E950290}"/>
              </a:ext>
            </a:extLst>
          </p:cNvPr>
          <p:cNvSpPr/>
          <p:nvPr/>
        </p:nvSpPr>
        <p:spPr>
          <a:xfrm>
            <a:off x="5458984" y="2202332"/>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91BB6C1B-3DC9-1697-2BA3-B6A7A162A200}"/>
              </a:ext>
            </a:extLst>
          </p:cNvPr>
          <p:cNvSpPr/>
          <p:nvPr/>
        </p:nvSpPr>
        <p:spPr>
          <a:xfrm>
            <a:off x="5458983" y="3212889"/>
            <a:ext cx="4608208" cy="192106"/>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50160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rtlCol="0" anchor="b">
            <a:normAutofit/>
          </a:bodyPr>
          <a:lstStyle/>
          <a:p>
            <a:r>
              <a:rPr lang="es-MX" dirty="0"/>
              <a:t>Aplicaciones</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sz="half" idx="1"/>
          </p:nvPr>
        </p:nvSpPr>
        <p:spPr>
          <a:xfrm>
            <a:off x="1097280" y="2120900"/>
            <a:ext cx="4639736" cy="3748193"/>
          </a:xfrm>
        </p:spPr>
        <p:txBody>
          <a:bodyPr>
            <a:normAutofit lnSpcReduction="10000"/>
          </a:bodyPr>
          <a:lstStyle/>
          <a:p>
            <a:r>
              <a:rPr lang="es-MX" dirty="0"/>
              <a:t>Entre los usos posibles y hacia el que se enfocó principalmente el modelo, es a la persistencia de disponibilidad de servicios.</a:t>
            </a:r>
          </a:p>
          <a:p>
            <a:r>
              <a:rPr lang="es-MX" dirty="0"/>
              <a:t>El modelo asume que todos los nodos son computacionalmente equivalentes (Pueden hacer lo mismo), pero que podrían contar con diferentes recursos (Cuentan con aditamentos que les permiten desempeñar mejor ciertas tareas). Entonces algún cliente externo puede solicitar algún servicio que algún nodo proporcione.</a:t>
            </a:r>
          </a:p>
        </p:txBody>
      </p:sp>
      <p:pic>
        <p:nvPicPr>
          <p:cNvPr id="3" name="Imagen 2" descr="Diagrama&#10;&#10;Descripción generada automáticamente">
            <a:extLst>
              <a:ext uri="{FF2B5EF4-FFF2-40B4-BE49-F238E27FC236}">
                <a16:creationId xmlns:a16="http://schemas.microsoft.com/office/drawing/2014/main" id="{E1630B42-4135-A600-8F5E-C2053135CA20}"/>
              </a:ext>
            </a:extLst>
          </p:cNvPr>
          <p:cNvPicPr>
            <a:picLocks noChangeAspect="1"/>
          </p:cNvPicPr>
          <p:nvPr/>
        </p:nvPicPr>
        <p:blipFill>
          <a:blip r:embed="rId3"/>
          <a:stretch>
            <a:fillRect/>
          </a:stretch>
        </p:blipFill>
        <p:spPr>
          <a:xfrm>
            <a:off x="6096000" y="2606675"/>
            <a:ext cx="5860363" cy="2432050"/>
          </a:xfrm>
          <a:prstGeom prst="rect">
            <a:avLst/>
          </a:prstGeom>
          <a:noFill/>
        </p:spPr>
      </p:pic>
    </p:spTree>
    <p:extLst>
      <p:ext uri="{BB962C8B-B14F-4D97-AF65-F5344CB8AC3E}">
        <p14:creationId xmlns:p14="http://schemas.microsoft.com/office/powerpoint/2010/main" val="301917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rtlCol="0" anchor="b">
            <a:normAutofit/>
          </a:bodyPr>
          <a:lstStyle/>
          <a:p>
            <a:r>
              <a:rPr lang="es-MX" dirty="0"/>
              <a:t>Aplicaciones</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sz="half" idx="1"/>
          </p:nvPr>
        </p:nvSpPr>
        <p:spPr>
          <a:xfrm>
            <a:off x="1097280" y="2120900"/>
            <a:ext cx="4639736" cy="3748193"/>
          </a:xfrm>
        </p:spPr>
        <p:txBody>
          <a:bodyPr>
            <a:normAutofit/>
          </a:bodyPr>
          <a:lstStyle/>
          <a:p>
            <a:pPr>
              <a:lnSpc>
                <a:spcPct val="100000"/>
              </a:lnSpc>
            </a:pPr>
            <a:r>
              <a:rPr lang="es-MX" b="1" dirty="0"/>
              <a:t>¿Por qué de este supuesto?</a:t>
            </a:r>
          </a:p>
          <a:p>
            <a:pPr>
              <a:lnSpc>
                <a:spcPct val="100000"/>
              </a:lnSpc>
            </a:pPr>
            <a:r>
              <a:rPr lang="es-MX" dirty="0"/>
              <a:t>Porque se busca que el sistema se mantenga en línea en la mayor cantidad de casos posibles.</a:t>
            </a:r>
          </a:p>
          <a:p>
            <a:pPr>
              <a:lnSpc>
                <a:spcPct val="100000"/>
              </a:lnSpc>
            </a:pPr>
            <a:r>
              <a:rPr lang="es-MX" dirty="0"/>
              <a:t>En realidad no está especificado, el modelo lo asume implícitamente, pero se podría definir explícitamente en la implementación que un nodo no es apto para asumir el rol de maestro, o que un maestro debe cumplir ciertas características.</a:t>
            </a:r>
          </a:p>
        </p:txBody>
      </p:sp>
      <p:pic>
        <p:nvPicPr>
          <p:cNvPr id="11" name="Imagen 10" descr="Imagen que contiene alimentos, luz&#10;&#10;Descripción generada automáticamente">
            <a:extLst>
              <a:ext uri="{FF2B5EF4-FFF2-40B4-BE49-F238E27FC236}">
                <a16:creationId xmlns:a16="http://schemas.microsoft.com/office/drawing/2014/main" id="{7D853C0D-5E39-B450-A89B-BB7CFFA9FD75}"/>
              </a:ext>
            </a:extLst>
          </p:cNvPr>
          <p:cNvPicPr>
            <a:picLocks noChangeAspect="1"/>
          </p:cNvPicPr>
          <p:nvPr/>
        </p:nvPicPr>
        <p:blipFill>
          <a:blip r:embed="rId3"/>
          <a:stretch>
            <a:fillRect/>
          </a:stretch>
        </p:blipFill>
        <p:spPr>
          <a:xfrm>
            <a:off x="6515944" y="2191300"/>
            <a:ext cx="4639736" cy="3607393"/>
          </a:xfrm>
          <a:prstGeom prst="rect">
            <a:avLst/>
          </a:prstGeom>
          <a:noFill/>
        </p:spPr>
      </p:pic>
    </p:spTree>
    <p:extLst>
      <p:ext uri="{BB962C8B-B14F-4D97-AF65-F5344CB8AC3E}">
        <p14:creationId xmlns:p14="http://schemas.microsoft.com/office/powerpoint/2010/main" val="97868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rtlCol="0" anchor="b">
            <a:normAutofit/>
          </a:bodyPr>
          <a:lstStyle/>
          <a:p>
            <a:r>
              <a:rPr lang="es-MX" dirty="0"/>
              <a:t>Trabajo a futuro</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sz="half" idx="2"/>
          </p:nvPr>
        </p:nvSpPr>
        <p:spPr>
          <a:xfrm>
            <a:off x="1097280" y="2120900"/>
            <a:ext cx="10058400" cy="3748194"/>
          </a:xfrm>
        </p:spPr>
        <p:txBody>
          <a:bodyPr>
            <a:normAutofit fontScale="92500" lnSpcReduction="20000"/>
          </a:bodyPr>
          <a:lstStyle/>
          <a:p>
            <a:pPr>
              <a:lnSpc>
                <a:spcPct val="100000"/>
              </a:lnSpc>
              <a:buFont typeface="Courier New" panose="02070309020205020404" pitchFamily="49" charset="0"/>
              <a:buChar char="o"/>
            </a:pPr>
            <a:r>
              <a:rPr lang="es-MX" dirty="0"/>
              <a:t>Integración de métodos para balaceo de cargas</a:t>
            </a:r>
          </a:p>
          <a:p>
            <a:pPr lvl="1">
              <a:buFont typeface="Courier New" panose="02070309020205020404" pitchFamily="49" charset="0"/>
              <a:buChar char="o"/>
            </a:pPr>
            <a:r>
              <a:rPr lang="es-MX" dirty="0"/>
              <a:t>Si un nodo que se encontraba ejecutando un servicio “x” cae, el maestro localizará o bien algún nodo libre, o bien, algún nodo apto para ejecutar el servicio “x”, hasta que el nodo original se reponga o ingrese algún otro nodo nuevo más adecuado. Podría existir más flexibilidad si se especifica qué servicios requieren respaldo y cuáles no.</a:t>
            </a:r>
          </a:p>
          <a:p>
            <a:pPr>
              <a:buFont typeface="Courier New" panose="02070309020205020404" pitchFamily="49" charset="0"/>
              <a:buChar char="o"/>
            </a:pPr>
            <a:r>
              <a:rPr lang="es-MX" dirty="0"/>
              <a:t>Persistencia de información</a:t>
            </a:r>
          </a:p>
          <a:p>
            <a:pPr lvl="1">
              <a:buFont typeface="Courier New" panose="02070309020205020404" pitchFamily="49" charset="0"/>
              <a:buChar char="o"/>
            </a:pPr>
            <a:r>
              <a:rPr lang="es-MX" dirty="0"/>
              <a:t>Los nodos deben poseer información suficiente para restaurar los estados en los que se encontraban antes de entrar en los eventos de caída, de manera que ahora sean aptos para sistemas más sensibles.</a:t>
            </a:r>
          </a:p>
          <a:p>
            <a:pPr>
              <a:buFont typeface="Courier New" panose="02070309020205020404" pitchFamily="49" charset="0"/>
              <a:buChar char="o"/>
            </a:pPr>
            <a:r>
              <a:rPr lang="es-MX" dirty="0"/>
              <a:t>Servicio de </a:t>
            </a:r>
            <a:r>
              <a:rPr lang="es-MX" dirty="0" err="1"/>
              <a:t>Heartbeat</a:t>
            </a:r>
            <a:r>
              <a:rPr lang="es-MX" dirty="0"/>
              <a:t> Ad Hoc al tipo de nodo</a:t>
            </a:r>
          </a:p>
          <a:p>
            <a:pPr lvl="1">
              <a:buFont typeface="Courier New" panose="02070309020205020404" pitchFamily="49" charset="0"/>
              <a:buChar char="o"/>
            </a:pPr>
            <a:r>
              <a:rPr lang="es-MX" dirty="0"/>
              <a:t>Determinar tiempos de verificación acordes al tipo de nodo, es decir, ¿Bajo qué cantidad de tiempo es probable que el nodo “i” haya caído?, para disminuir la congestión en la red en presencia de muchos nodos.</a:t>
            </a:r>
          </a:p>
          <a:p>
            <a:pPr>
              <a:buFont typeface="Courier New" panose="02070309020205020404" pitchFamily="49" charset="0"/>
              <a:buChar char="o"/>
            </a:pPr>
            <a:r>
              <a:rPr lang="es-MX" dirty="0"/>
              <a:t>Cifrado por claves RSA</a:t>
            </a:r>
          </a:p>
        </p:txBody>
      </p:sp>
    </p:spTree>
    <p:extLst>
      <p:ext uri="{BB962C8B-B14F-4D97-AF65-F5344CB8AC3E}">
        <p14:creationId xmlns:p14="http://schemas.microsoft.com/office/powerpoint/2010/main" val="6466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rtlCol="0">
            <a:normAutofit/>
          </a:bodyPr>
          <a:lstStyle/>
          <a:p>
            <a:r>
              <a:rPr lang="es-MX" dirty="0"/>
              <a:t>Introducción</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idx="1"/>
          </p:nvPr>
        </p:nvSpPr>
        <p:spPr>
          <a:xfrm>
            <a:off x="1097280" y="2108201"/>
            <a:ext cx="6068451" cy="3760891"/>
          </a:xfrm>
        </p:spPr>
        <p:txBody>
          <a:bodyPr/>
          <a:lstStyle/>
          <a:p>
            <a:r>
              <a:rPr lang="es-MX" b="1" dirty="0"/>
              <a:t>Planteamiento del problema</a:t>
            </a:r>
          </a:p>
          <a:p>
            <a:pPr algn="just"/>
            <a:r>
              <a:rPr lang="es-MX" dirty="0"/>
              <a:t>En el contexto de los sistemas distribuidos con frecuencia se aborda el tópico de la tolerancia a fallos en el sistema. Esto fallos pueden ser de distintos tipos y bajo distintas condiciones. En este proyecto se abordó uno en particular: La caída del nodo principal.</a:t>
            </a:r>
          </a:p>
          <a:p>
            <a:r>
              <a:rPr lang="es-MX" dirty="0"/>
              <a:t>Cómo otorgar características de una red centralizada a un sistema distribuido permitiendo flexibilidad en los roles de los nodos que la conforman.</a:t>
            </a:r>
          </a:p>
          <a:p>
            <a:endParaRPr lang="es-MX" dirty="0"/>
          </a:p>
        </p:txBody>
      </p:sp>
      <p:pic>
        <p:nvPicPr>
          <p:cNvPr id="7" name="Imagen 6" descr="Imagen que contiene bola de billar, luz&#10;&#10;Descripción generada automáticamente">
            <a:extLst>
              <a:ext uri="{FF2B5EF4-FFF2-40B4-BE49-F238E27FC236}">
                <a16:creationId xmlns:a16="http://schemas.microsoft.com/office/drawing/2014/main" id="{93C9D89F-1CD3-B940-F684-0AEE99D043B5}"/>
              </a:ext>
            </a:extLst>
          </p:cNvPr>
          <p:cNvPicPr>
            <a:picLocks noChangeAspect="1"/>
          </p:cNvPicPr>
          <p:nvPr/>
        </p:nvPicPr>
        <p:blipFill>
          <a:blip r:embed="rId4"/>
          <a:stretch>
            <a:fillRect/>
          </a:stretch>
        </p:blipFill>
        <p:spPr>
          <a:xfrm>
            <a:off x="7749320" y="2390774"/>
            <a:ext cx="2013805" cy="1499841"/>
          </a:xfrm>
          <a:prstGeom prst="rect">
            <a:avLst/>
          </a:prstGeom>
        </p:spPr>
      </p:pic>
      <p:pic>
        <p:nvPicPr>
          <p:cNvPr id="9" name="Imagen 8" descr="Imagen que contiene luz&#10;&#10;Descripción generada automáticamente">
            <a:extLst>
              <a:ext uri="{FF2B5EF4-FFF2-40B4-BE49-F238E27FC236}">
                <a16:creationId xmlns:a16="http://schemas.microsoft.com/office/drawing/2014/main" id="{BD43F351-80B9-ED4C-8C5B-0CB1A70C06FB}"/>
              </a:ext>
            </a:extLst>
          </p:cNvPr>
          <p:cNvPicPr>
            <a:picLocks noChangeAspect="1"/>
          </p:cNvPicPr>
          <p:nvPr/>
        </p:nvPicPr>
        <p:blipFill>
          <a:blip r:embed="rId5"/>
          <a:stretch>
            <a:fillRect/>
          </a:stretch>
        </p:blipFill>
        <p:spPr>
          <a:xfrm>
            <a:off x="9457592" y="4122696"/>
            <a:ext cx="2081213" cy="1550045"/>
          </a:xfrm>
          <a:prstGeom prst="rect">
            <a:avLst/>
          </a:prstGeom>
        </p:spPr>
      </p:pic>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Propuesta</a:t>
            </a:r>
          </a:p>
        </p:txBody>
      </p:sp>
      <p:pic>
        <p:nvPicPr>
          <p:cNvPr id="4" name="Imagen 3" descr="Patrón de fondo&#10;&#10;Descripción generada automáticamente">
            <a:extLst>
              <a:ext uri="{FF2B5EF4-FFF2-40B4-BE49-F238E27FC236}">
                <a16:creationId xmlns:a16="http://schemas.microsoft.com/office/drawing/2014/main" id="{21B445CA-F789-CE4C-B0BF-3DD99D8AEDDB}"/>
              </a:ext>
            </a:extLst>
          </p:cNvPr>
          <p:cNvPicPr>
            <a:picLocks noChangeAspect="1"/>
          </p:cNvPicPr>
          <p:nvPr/>
        </p:nvPicPr>
        <p:blipFill>
          <a:blip r:embed="rId3"/>
          <a:stretch>
            <a:fillRect/>
          </a:stretch>
        </p:blipFill>
        <p:spPr>
          <a:xfrm>
            <a:off x="5835344" y="812799"/>
            <a:ext cx="5175624" cy="5294757"/>
          </a:xfrm>
          <a:prstGeom prst="rect">
            <a:avLst/>
          </a:prstGeom>
          <a:noFill/>
        </p:spPr>
      </p:pic>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224400"/>
          </a:xfrm>
        </p:spPr>
        <p:txBody>
          <a:bodyPr>
            <a:normAutofit/>
          </a:bodyPr>
          <a:lstStyle/>
          <a:p>
            <a:pPr marL="0" indent="0">
              <a:lnSpc>
                <a:spcPct val="100000"/>
              </a:lnSpc>
              <a:buNone/>
            </a:pPr>
            <a:r>
              <a:rPr lang="es-MX" sz="1600"/>
              <a:t>Se propone un modelo de comunicación orientado a conexión persistente para verificación de disponibilidad del nodo central y búsqueda de un candidato a tomar su rol.</a:t>
            </a:r>
          </a:p>
          <a:p>
            <a:pPr marL="0" indent="0">
              <a:lnSpc>
                <a:spcPct val="100000"/>
              </a:lnSpc>
              <a:buNone/>
            </a:pPr>
            <a:r>
              <a:rPr lang="es-MX" sz="1600"/>
              <a:t>El modelo se caracterizará principalmente por soportar la entrada y salida continua de nodos en la red, tolerancia* a conexiones inestables y la coordinación para determinar al nuevo nodo central.</a:t>
            </a:r>
            <a:endParaRPr lang="es-MX" sz="1600" dirty="0"/>
          </a:p>
        </p:txBody>
      </p:sp>
      <p:sp>
        <p:nvSpPr>
          <p:cNvPr id="6" name="CuadroTexto 5">
            <a:extLst>
              <a:ext uri="{FF2B5EF4-FFF2-40B4-BE49-F238E27FC236}">
                <a16:creationId xmlns:a16="http://schemas.microsoft.com/office/drawing/2014/main" id="{AA866878-9F7E-C307-5158-4626B05F8DA6}"/>
              </a:ext>
            </a:extLst>
          </p:cNvPr>
          <p:cNvSpPr txBox="1"/>
          <p:nvPr/>
        </p:nvSpPr>
        <p:spPr>
          <a:xfrm>
            <a:off x="643464" y="6430142"/>
            <a:ext cx="3517567" cy="307777"/>
          </a:xfrm>
          <a:prstGeom prst="rect">
            <a:avLst/>
          </a:prstGeom>
          <a:noFill/>
        </p:spPr>
        <p:txBody>
          <a:bodyPr wrap="square" rtlCol="0">
            <a:spAutoFit/>
          </a:bodyPr>
          <a:lstStyle/>
          <a:p>
            <a:r>
              <a:rPr lang="es-MX" sz="1400" dirty="0">
                <a:solidFill>
                  <a:schemeClr val="bg1"/>
                </a:solidFill>
              </a:rPr>
              <a:t>*Existe un margen de tiempo para ello</a:t>
            </a:r>
          </a:p>
        </p:txBody>
      </p:sp>
    </p:spTree>
    <p:extLst>
      <p:ext uri="{BB962C8B-B14F-4D97-AF65-F5344CB8AC3E}">
        <p14:creationId xmlns:p14="http://schemas.microsoft.com/office/powerpoint/2010/main" val="197496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Diseño</a:t>
            </a:r>
          </a:p>
        </p:txBody>
      </p:sp>
      <p:pic>
        <p:nvPicPr>
          <p:cNvPr id="4" name="Imagen 3" descr="Diagrama&#10;&#10;Descripción generada automáticamente">
            <a:extLst>
              <a:ext uri="{FF2B5EF4-FFF2-40B4-BE49-F238E27FC236}">
                <a16:creationId xmlns:a16="http://schemas.microsoft.com/office/drawing/2014/main" id="{7B651356-D507-5804-B79F-9F1AE2848F00}"/>
              </a:ext>
            </a:extLst>
          </p:cNvPr>
          <p:cNvPicPr>
            <a:picLocks noChangeAspect="1"/>
          </p:cNvPicPr>
          <p:nvPr/>
        </p:nvPicPr>
        <p:blipFill>
          <a:blip r:embed="rId3"/>
          <a:stretch>
            <a:fillRect/>
          </a:stretch>
        </p:blipFill>
        <p:spPr>
          <a:xfrm>
            <a:off x="5620190" y="436344"/>
            <a:ext cx="5928344" cy="3690393"/>
          </a:xfrm>
          <a:prstGeom prst="rect">
            <a:avLst/>
          </a:prstGeom>
          <a:noFill/>
        </p:spPr>
      </p:pic>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Ingreso de nodos</a:t>
            </a:r>
          </a:p>
          <a:p>
            <a:r>
              <a:rPr lang="es-MX" dirty="0"/>
              <a:t>Los nodos se encargan de identificar un nodo maestro en la red. Si existe, se registran con éste para iniciar el protocolo de verificación de estado. De lo contrario, se configura para tomar el rol de maestro y estar a la espera de nuevos nodos.</a:t>
            </a:r>
          </a:p>
          <a:p>
            <a:endParaRPr lang="es-MX" dirty="0"/>
          </a:p>
        </p:txBody>
      </p:sp>
      <p:pic>
        <p:nvPicPr>
          <p:cNvPr id="6" name="Imagen 5" descr="Diagrama, Esquemático&#10;&#10;Descripción generada automáticamente">
            <a:extLst>
              <a:ext uri="{FF2B5EF4-FFF2-40B4-BE49-F238E27FC236}">
                <a16:creationId xmlns:a16="http://schemas.microsoft.com/office/drawing/2014/main" id="{D0AA8931-187A-8834-3280-1FA76BB01FF9}"/>
              </a:ext>
            </a:extLst>
          </p:cNvPr>
          <p:cNvPicPr>
            <a:picLocks noChangeAspect="1"/>
          </p:cNvPicPr>
          <p:nvPr/>
        </p:nvPicPr>
        <p:blipFill>
          <a:blip r:embed="rId4"/>
          <a:stretch>
            <a:fillRect/>
          </a:stretch>
        </p:blipFill>
        <p:spPr>
          <a:xfrm>
            <a:off x="5190231" y="4242630"/>
            <a:ext cx="6534150" cy="2152650"/>
          </a:xfrm>
          <a:prstGeom prst="rect">
            <a:avLst/>
          </a:prstGeom>
        </p:spPr>
      </p:pic>
    </p:spTree>
    <p:extLst>
      <p:ext uri="{BB962C8B-B14F-4D97-AF65-F5344CB8AC3E}">
        <p14:creationId xmlns:p14="http://schemas.microsoft.com/office/powerpoint/2010/main" val="383008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Diseño</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Fallos en nodos clientes</a:t>
            </a:r>
          </a:p>
          <a:p>
            <a:r>
              <a:rPr lang="es-MX" dirty="0"/>
              <a:t>Cuando los nodos miembros presentan fallos en la conexión, el nodo maestro otorga un margen de tolerancia, dentro del cual, permite el reingreso del nodo. En caso contrario, descarta los recursos para la comunicación con dicho nodo y lo elimina del registro.</a:t>
            </a:r>
          </a:p>
        </p:txBody>
      </p:sp>
      <p:pic>
        <p:nvPicPr>
          <p:cNvPr id="8" name="Imagen 7" descr="Diagrama&#10;&#10;Descripción generada automáticamente">
            <a:extLst>
              <a:ext uri="{FF2B5EF4-FFF2-40B4-BE49-F238E27FC236}">
                <a16:creationId xmlns:a16="http://schemas.microsoft.com/office/drawing/2014/main" id="{E6A83E50-1311-359C-AAF8-E293A90C2B45}"/>
              </a:ext>
            </a:extLst>
          </p:cNvPr>
          <p:cNvPicPr>
            <a:picLocks noChangeAspect="1"/>
          </p:cNvPicPr>
          <p:nvPr/>
        </p:nvPicPr>
        <p:blipFill>
          <a:blip r:embed="rId3"/>
          <a:stretch>
            <a:fillRect/>
          </a:stretch>
        </p:blipFill>
        <p:spPr>
          <a:xfrm>
            <a:off x="5034695" y="197095"/>
            <a:ext cx="6448425" cy="4019550"/>
          </a:xfrm>
          <a:prstGeom prst="rect">
            <a:avLst/>
          </a:prstGeom>
        </p:spPr>
      </p:pic>
      <p:pic>
        <p:nvPicPr>
          <p:cNvPr id="10" name="Imagen 9" descr="Imagen de la pantalla de un celular con letras&#10;&#10;Descripción generada automáticamente con confianza media">
            <a:extLst>
              <a:ext uri="{FF2B5EF4-FFF2-40B4-BE49-F238E27FC236}">
                <a16:creationId xmlns:a16="http://schemas.microsoft.com/office/drawing/2014/main" id="{1AEA7A40-666A-48F7-0DE5-16E21A8DF9DF}"/>
              </a:ext>
            </a:extLst>
          </p:cNvPr>
          <p:cNvPicPr>
            <a:picLocks noChangeAspect="1"/>
          </p:cNvPicPr>
          <p:nvPr/>
        </p:nvPicPr>
        <p:blipFill>
          <a:blip r:embed="rId4"/>
          <a:stretch>
            <a:fillRect/>
          </a:stretch>
        </p:blipFill>
        <p:spPr>
          <a:xfrm>
            <a:off x="6757987" y="4457700"/>
            <a:ext cx="3209925" cy="2019300"/>
          </a:xfrm>
          <a:prstGeom prst="rect">
            <a:avLst/>
          </a:prstGeom>
        </p:spPr>
      </p:pic>
    </p:spTree>
    <p:extLst>
      <p:ext uri="{BB962C8B-B14F-4D97-AF65-F5344CB8AC3E}">
        <p14:creationId xmlns:p14="http://schemas.microsoft.com/office/powerpoint/2010/main" val="220225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Diseño</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Fallos en nodos maestro</a:t>
            </a:r>
          </a:p>
          <a:p>
            <a:r>
              <a:rPr lang="es-MX" dirty="0"/>
              <a:t>Cuando los nodos miembros detectan un fallo en el nodo maestro (fallo por </a:t>
            </a:r>
            <a:r>
              <a:rPr lang="es-MX" dirty="0" err="1"/>
              <a:t>timeout</a:t>
            </a:r>
            <a:r>
              <a:rPr lang="es-MX" dirty="0"/>
              <a:t>), inician una subrutina para coordinar la elección de un nuevo maestro.</a:t>
            </a:r>
          </a:p>
        </p:txBody>
      </p:sp>
      <p:pic>
        <p:nvPicPr>
          <p:cNvPr id="4" name="Imagen 3" descr="Diagrama&#10;&#10;Descripción generada automáticamente">
            <a:extLst>
              <a:ext uri="{FF2B5EF4-FFF2-40B4-BE49-F238E27FC236}">
                <a16:creationId xmlns:a16="http://schemas.microsoft.com/office/drawing/2014/main" id="{DF7FE577-2C83-52D3-9377-AFD66DB0F56B}"/>
              </a:ext>
            </a:extLst>
          </p:cNvPr>
          <p:cNvPicPr>
            <a:picLocks noChangeAspect="1"/>
          </p:cNvPicPr>
          <p:nvPr/>
        </p:nvPicPr>
        <p:blipFill>
          <a:blip r:embed="rId3"/>
          <a:stretch>
            <a:fillRect/>
          </a:stretch>
        </p:blipFill>
        <p:spPr>
          <a:xfrm>
            <a:off x="5543549" y="1590773"/>
            <a:ext cx="6096001" cy="3676454"/>
          </a:xfrm>
          <a:prstGeom prst="rect">
            <a:avLst/>
          </a:prstGeom>
        </p:spPr>
      </p:pic>
    </p:spTree>
    <p:extLst>
      <p:ext uri="{BB962C8B-B14F-4D97-AF65-F5344CB8AC3E}">
        <p14:creationId xmlns:p14="http://schemas.microsoft.com/office/powerpoint/2010/main" val="186310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Pruebas</a:t>
            </a:r>
          </a:p>
        </p:txBody>
      </p:sp>
      <p:pic>
        <p:nvPicPr>
          <p:cNvPr id="6" name="Imagen 5">
            <a:extLst>
              <a:ext uri="{FF2B5EF4-FFF2-40B4-BE49-F238E27FC236}">
                <a16:creationId xmlns:a16="http://schemas.microsoft.com/office/drawing/2014/main" id="{B6186873-1235-0008-54A7-20BFB15D32C8}"/>
              </a:ext>
            </a:extLst>
          </p:cNvPr>
          <p:cNvPicPr>
            <a:picLocks noChangeAspect="1"/>
          </p:cNvPicPr>
          <p:nvPr/>
        </p:nvPicPr>
        <p:blipFill>
          <a:blip r:embed="rId3"/>
          <a:stretch>
            <a:fillRect/>
          </a:stretch>
        </p:blipFill>
        <p:spPr>
          <a:xfrm>
            <a:off x="5458984" y="1564581"/>
            <a:ext cx="5928344" cy="3791192"/>
          </a:xfrm>
          <a:prstGeom prst="rect">
            <a:avLst/>
          </a:prstGeom>
          <a:noFill/>
        </p:spPr>
      </p:pic>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Comunicación entre múltiples nodos y el maestro</a:t>
            </a:r>
          </a:p>
          <a:p>
            <a:r>
              <a:rPr lang="es-MX" dirty="0"/>
              <a:t>El nodo central/maestro posee tres canales de comunicación esencialmente: Manejo de </a:t>
            </a:r>
            <a:r>
              <a:rPr lang="es-MX" dirty="0" err="1"/>
              <a:t>Seekers</a:t>
            </a:r>
            <a:r>
              <a:rPr lang="es-MX" dirty="0"/>
              <a:t> (Nodos nuevos), Alta de nodos en la red y Servicio de </a:t>
            </a:r>
            <a:r>
              <a:rPr lang="es-MX" dirty="0" err="1"/>
              <a:t>Heartbeat</a:t>
            </a:r>
            <a:r>
              <a:rPr lang="es-MX" dirty="0"/>
              <a:t> (Verificación de estado)</a:t>
            </a:r>
          </a:p>
        </p:txBody>
      </p:sp>
      <p:sp>
        <p:nvSpPr>
          <p:cNvPr id="9" name="Rectángulo 8">
            <a:extLst>
              <a:ext uri="{FF2B5EF4-FFF2-40B4-BE49-F238E27FC236}">
                <a16:creationId xmlns:a16="http://schemas.microsoft.com/office/drawing/2014/main" id="{FF4F8EAB-447C-0333-1128-5F341AA1B23D}"/>
              </a:ext>
            </a:extLst>
          </p:cNvPr>
          <p:cNvSpPr/>
          <p:nvPr/>
        </p:nvSpPr>
        <p:spPr>
          <a:xfrm>
            <a:off x="5458983" y="1800225"/>
            <a:ext cx="5142341" cy="285750"/>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DA35F4E5-E240-7850-20EB-165CD1F632B7}"/>
              </a:ext>
            </a:extLst>
          </p:cNvPr>
          <p:cNvSpPr/>
          <p:nvPr/>
        </p:nvSpPr>
        <p:spPr>
          <a:xfrm>
            <a:off x="5458983" y="2823975"/>
            <a:ext cx="5142341" cy="285750"/>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1D8B1453-733C-9750-33FE-7F53323842F4}"/>
              </a:ext>
            </a:extLst>
          </p:cNvPr>
          <p:cNvSpPr/>
          <p:nvPr/>
        </p:nvSpPr>
        <p:spPr>
          <a:xfrm>
            <a:off x="5458982" y="4594352"/>
            <a:ext cx="5142341" cy="285750"/>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0116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Pruebas</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Comunicación entre múltiples nodos y el maestro</a:t>
            </a:r>
          </a:p>
          <a:p>
            <a:r>
              <a:rPr lang="es-MX" dirty="0"/>
              <a:t>Los nodos clientes realizan una búsqueda por la red y en cuanto encuentran al maestro, se dan de alta, de manera que el maestro los incluya dentro de la rutina de verificación de disponibilidad.</a:t>
            </a:r>
          </a:p>
        </p:txBody>
      </p:sp>
      <p:grpSp>
        <p:nvGrpSpPr>
          <p:cNvPr id="12" name="Grupo 11">
            <a:extLst>
              <a:ext uri="{FF2B5EF4-FFF2-40B4-BE49-F238E27FC236}">
                <a16:creationId xmlns:a16="http://schemas.microsoft.com/office/drawing/2014/main" id="{E1BB2995-584D-8022-90EC-CB070F9B93A5}"/>
              </a:ext>
            </a:extLst>
          </p:cNvPr>
          <p:cNvGrpSpPr/>
          <p:nvPr/>
        </p:nvGrpSpPr>
        <p:grpSpPr>
          <a:xfrm>
            <a:off x="5308788" y="1157152"/>
            <a:ext cx="6239746" cy="4638452"/>
            <a:chOff x="5308788" y="1157152"/>
            <a:chExt cx="6239746" cy="4638452"/>
          </a:xfrm>
        </p:grpSpPr>
        <p:pic>
          <p:nvPicPr>
            <p:cNvPr id="4" name="Imagen 3">
              <a:extLst>
                <a:ext uri="{FF2B5EF4-FFF2-40B4-BE49-F238E27FC236}">
                  <a16:creationId xmlns:a16="http://schemas.microsoft.com/office/drawing/2014/main" id="{E3510A53-967C-93BE-B0A9-A89495E32908}"/>
                </a:ext>
              </a:extLst>
            </p:cNvPr>
            <p:cNvPicPr>
              <a:picLocks noChangeAspect="1"/>
            </p:cNvPicPr>
            <p:nvPr/>
          </p:nvPicPr>
          <p:blipFill>
            <a:blip r:embed="rId3"/>
            <a:stretch>
              <a:fillRect/>
            </a:stretch>
          </p:blipFill>
          <p:spPr>
            <a:xfrm>
              <a:off x="5308788" y="1157152"/>
              <a:ext cx="6239746" cy="1933845"/>
            </a:xfrm>
            <a:prstGeom prst="rect">
              <a:avLst/>
            </a:prstGeom>
          </p:spPr>
        </p:pic>
        <p:pic>
          <p:nvPicPr>
            <p:cNvPr id="8" name="Imagen 7">
              <a:extLst>
                <a:ext uri="{FF2B5EF4-FFF2-40B4-BE49-F238E27FC236}">
                  <a16:creationId xmlns:a16="http://schemas.microsoft.com/office/drawing/2014/main" id="{A54FF5EA-2958-49FA-63F8-F84A39A70467}"/>
                </a:ext>
              </a:extLst>
            </p:cNvPr>
            <p:cNvPicPr>
              <a:picLocks noChangeAspect="1"/>
            </p:cNvPicPr>
            <p:nvPr/>
          </p:nvPicPr>
          <p:blipFill>
            <a:blip r:embed="rId4"/>
            <a:stretch>
              <a:fillRect/>
            </a:stretch>
          </p:blipFill>
          <p:spPr>
            <a:xfrm>
              <a:off x="5308788" y="3362062"/>
              <a:ext cx="6239746" cy="1076475"/>
            </a:xfrm>
            <a:prstGeom prst="rect">
              <a:avLst/>
            </a:prstGeom>
          </p:spPr>
        </p:pic>
        <p:pic>
          <p:nvPicPr>
            <p:cNvPr id="10" name="Imagen 9">
              <a:extLst>
                <a:ext uri="{FF2B5EF4-FFF2-40B4-BE49-F238E27FC236}">
                  <a16:creationId xmlns:a16="http://schemas.microsoft.com/office/drawing/2014/main" id="{E95DBA63-60B2-0019-12EE-67BCEA9F3A4D}"/>
                </a:ext>
              </a:extLst>
            </p:cNvPr>
            <p:cNvPicPr>
              <a:picLocks noChangeAspect="1"/>
            </p:cNvPicPr>
            <p:nvPr/>
          </p:nvPicPr>
          <p:blipFill>
            <a:blip r:embed="rId5"/>
            <a:stretch>
              <a:fillRect/>
            </a:stretch>
          </p:blipFill>
          <p:spPr>
            <a:xfrm>
              <a:off x="5308788" y="4709602"/>
              <a:ext cx="6239746" cy="1086002"/>
            </a:xfrm>
            <a:prstGeom prst="rect">
              <a:avLst/>
            </a:prstGeom>
          </p:spPr>
        </p:pic>
      </p:grpSp>
    </p:spTree>
    <p:extLst>
      <p:ext uri="{BB962C8B-B14F-4D97-AF65-F5344CB8AC3E}">
        <p14:creationId xmlns:p14="http://schemas.microsoft.com/office/powerpoint/2010/main" val="377371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7F5C-50EC-416A-AE8C-6F6BB4225673}"/>
              </a:ext>
            </a:extLst>
          </p:cNvPr>
          <p:cNvSpPr>
            <a:spLocks noGrp="1"/>
          </p:cNvSpPr>
          <p:nvPr>
            <p:ph type="title"/>
          </p:nvPr>
        </p:nvSpPr>
        <p:spPr>
          <a:xfrm>
            <a:off x="643466" y="786383"/>
            <a:ext cx="3517567" cy="2093975"/>
          </a:xfrm>
        </p:spPr>
        <p:txBody>
          <a:bodyPr rtlCol="0" anchor="b">
            <a:normAutofit/>
          </a:bodyPr>
          <a:lstStyle/>
          <a:p>
            <a:r>
              <a:rPr lang="es-MX" dirty="0"/>
              <a:t>Pruebas</a:t>
            </a:r>
          </a:p>
        </p:txBody>
      </p:sp>
      <p:sp>
        <p:nvSpPr>
          <p:cNvPr id="5" name="Marcador de contenido 4">
            <a:extLst>
              <a:ext uri="{FF2B5EF4-FFF2-40B4-BE49-F238E27FC236}">
                <a16:creationId xmlns:a16="http://schemas.microsoft.com/office/drawing/2014/main" id="{F2CAA838-C0CF-B55B-E8F1-73F946E26DA6}"/>
              </a:ext>
            </a:extLst>
          </p:cNvPr>
          <p:cNvSpPr>
            <a:spLocks noGrp="1"/>
          </p:cNvSpPr>
          <p:nvPr>
            <p:ph type="body" sz="half" idx="2"/>
          </p:nvPr>
        </p:nvSpPr>
        <p:spPr>
          <a:xfrm>
            <a:off x="643465" y="3043050"/>
            <a:ext cx="3517567" cy="3064505"/>
          </a:xfrm>
        </p:spPr>
        <p:txBody>
          <a:bodyPr>
            <a:normAutofit/>
          </a:bodyPr>
          <a:lstStyle/>
          <a:p>
            <a:r>
              <a:rPr lang="es-MX" b="1" dirty="0"/>
              <a:t>Caída de nodos cliente - Recuperación</a:t>
            </a:r>
          </a:p>
          <a:p>
            <a:r>
              <a:rPr lang="es-MX" dirty="0"/>
              <a:t>Cuando un nodo pierde comunicación con el maestro, se asume en primera instancia que se debió a inestabilidad en el canal o pérdida de paquete, por lo que el nodo puede reintegrarse a la red dentro del periodo de espera. </a:t>
            </a:r>
          </a:p>
        </p:txBody>
      </p:sp>
      <p:pic>
        <p:nvPicPr>
          <p:cNvPr id="6" name="Imagen 5">
            <a:extLst>
              <a:ext uri="{FF2B5EF4-FFF2-40B4-BE49-F238E27FC236}">
                <a16:creationId xmlns:a16="http://schemas.microsoft.com/office/drawing/2014/main" id="{44ED0263-263F-40ED-A6AB-2C955B13E315}"/>
              </a:ext>
            </a:extLst>
          </p:cNvPr>
          <p:cNvPicPr>
            <a:picLocks noChangeAspect="1"/>
          </p:cNvPicPr>
          <p:nvPr/>
        </p:nvPicPr>
        <p:blipFill>
          <a:blip r:embed="rId3"/>
          <a:stretch>
            <a:fillRect/>
          </a:stretch>
        </p:blipFill>
        <p:spPr>
          <a:xfrm>
            <a:off x="5100216" y="2189699"/>
            <a:ext cx="6030167" cy="1381318"/>
          </a:xfrm>
          <a:prstGeom prst="rect">
            <a:avLst/>
          </a:prstGeom>
        </p:spPr>
      </p:pic>
      <p:pic>
        <p:nvPicPr>
          <p:cNvPr id="9" name="Imagen 8">
            <a:extLst>
              <a:ext uri="{FF2B5EF4-FFF2-40B4-BE49-F238E27FC236}">
                <a16:creationId xmlns:a16="http://schemas.microsoft.com/office/drawing/2014/main" id="{3483AAC9-D496-31B3-807D-129297221B89}"/>
              </a:ext>
            </a:extLst>
          </p:cNvPr>
          <p:cNvPicPr>
            <a:picLocks noChangeAspect="1"/>
          </p:cNvPicPr>
          <p:nvPr/>
        </p:nvPicPr>
        <p:blipFill>
          <a:blip r:embed="rId4"/>
          <a:stretch>
            <a:fillRect/>
          </a:stretch>
        </p:blipFill>
        <p:spPr>
          <a:xfrm>
            <a:off x="5100216" y="3862312"/>
            <a:ext cx="6030167" cy="1076475"/>
          </a:xfrm>
          <a:prstGeom prst="rect">
            <a:avLst/>
          </a:prstGeom>
        </p:spPr>
      </p:pic>
      <p:sp>
        <p:nvSpPr>
          <p:cNvPr id="11" name="Rectángulo 10">
            <a:extLst>
              <a:ext uri="{FF2B5EF4-FFF2-40B4-BE49-F238E27FC236}">
                <a16:creationId xmlns:a16="http://schemas.microsoft.com/office/drawing/2014/main" id="{92C34B74-728F-A83D-2D87-DCA4585F693E}"/>
              </a:ext>
            </a:extLst>
          </p:cNvPr>
          <p:cNvSpPr/>
          <p:nvPr/>
        </p:nvSpPr>
        <p:spPr>
          <a:xfrm>
            <a:off x="5100216" y="2352675"/>
            <a:ext cx="6030167" cy="180975"/>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7EC6B6D8-7B8B-071A-A065-E820F7EDAB97}"/>
              </a:ext>
            </a:extLst>
          </p:cNvPr>
          <p:cNvSpPr/>
          <p:nvPr/>
        </p:nvSpPr>
        <p:spPr>
          <a:xfrm>
            <a:off x="5100215" y="3390042"/>
            <a:ext cx="6030167" cy="180975"/>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710137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94_TF11437505.potx" id="{85518A88-B3E5-415C-A24E-69B85188B836}" vid="{EDF303AD-392E-4D65-971F-70C7B97AE8D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{509EA08F-2001-4577-8D7F-EDB7CF74F005}tf11437505_win32</Template>
  <TotalTime>351</TotalTime>
  <Words>915</Words>
  <Application>Microsoft Office PowerPoint</Application>
  <PresentationFormat>Panorámica</PresentationFormat>
  <Paragraphs>69</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Courier New</vt:lpstr>
      <vt:lpstr>Georgia Pro Cond Light</vt:lpstr>
      <vt:lpstr>Speak Pro</vt:lpstr>
      <vt:lpstr>RetrospectVTI</vt:lpstr>
      <vt:lpstr>MODELO DE AUTOASIGNACIÓN DE ROLES EN SISTEMAS DISTRIBUIDOS PARA NODOS EQUIVALENTES</vt:lpstr>
      <vt:lpstr>Introducción</vt:lpstr>
      <vt:lpstr>Propuesta</vt:lpstr>
      <vt:lpstr>Diseño</vt:lpstr>
      <vt:lpstr>Diseño</vt:lpstr>
      <vt:lpstr>Diseño</vt:lpstr>
      <vt:lpstr>Pruebas</vt:lpstr>
      <vt:lpstr>Pruebas</vt:lpstr>
      <vt:lpstr>Pruebas</vt:lpstr>
      <vt:lpstr>Pruebas</vt:lpstr>
      <vt:lpstr>Pruebas</vt:lpstr>
      <vt:lpstr>Pruebas</vt:lpstr>
      <vt:lpstr>Aplicaciones</vt:lpstr>
      <vt:lpstr>Aplicaciones</vt:lpstr>
      <vt:lpstr>Trabajo a futuro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AUTOASIGNACIÓN DE ROLES EN SISTEMAS DISTRIBUIDOS PARA NODOS EQUIVALENTES</dc:title>
  <dc:creator>JUAN CARLOS ZARATE TREJO</dc:creator>
  <cp:lastModifiedBy>JUAN CARLOS ZARATE TREJO</cp:lastModifiedBy>
  <cp:revision>1</cp:revision>
  <dcterms:created xsi:type="dcterms:W3CDTF">2023-04-28T18:33:28Z</dcterms:created>
  <dcterms:modified xsi:type="dcterms:W3CDTF">2023-04-29T00:24:59Z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