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1" r:id="rId11"/>
    <p:sldId id="260" r:id="rId12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797"/>
    <a:srgbClr val="3974A1"/>
    <a:srgbClr val="4B6B8F"/>
    <a:srgbClr val="ABB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noProof="0" dirty="0"/>
            <a:t>Consumo de energía con técnicas de adaptación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MX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MX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noProof="0" dirty="0"/>
            <a:t>Adaptación continua de potencia de tasa discreta de salto único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MX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MX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noProof="0" dirty="0"/>
            <a:t>Modulación adaptativa de la capa MAC y suspensión adaptativa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MX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MX" noProof="0" dirty="0"/>
        </a:p>
      </dgm:t>
    </dgm:pt>
    <dgm:pt modelId="{7D8C311E-AB55-4BA5-A463-202E4D6C6D3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noProof="0" dirty="0"/>
            <a:t>Comparativas entre esquemas</a:t>
          </a:r>
        </a:p>
      </dgm:t>
    </dgm:pt>
    <dgm:pt modelId="{9DC8DB57-A77F-46E2-B7E7-79E22F842C81}" type="parTrans" cxnId="{324C164D-4525-410E-9D3B-90E9A3083958}">
      <dgm:prSet/>
      <dgm:spPr/>
      <dgm:t>
        <a:bodyPr/>
        <a:lstStyle/>
        <a:p>
          <a:endParaRPr lang="es-MX"/>
        </a:p>
      </dgm:t>
    </dgm:pt>
    <dgm:pt modelId="{25B6AA23-D116-4DB5-A709-8C790F66CA14}" type="sibTrans" cxnId="{324C164D-4525-410E-9D3B-90E9A3083958}">
      <dgm:prSet/>
      <dgm:spPr/>
      <dgm:t>
        <a:bodyPr/>
        <a:lstStyle/>
        <a:p>
          <a:endParaRPr lang="es-MX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734358BD-5D56-452B-A451-2D121C7DEC31}" type="pres">
      <dgm:prSet presAssocID="{7D8C311E-AB55-4BA5-A463-202E4D6C6D36}" presName="text_4" presStyleLbl="node1" presStyleIdx="3" presStyleCnt="4">
        <dgm:presLayoutVars>
          <dgm:bulletEnabled val="1"/>
        </dgm:presLayoutVars>
      </dgm:prSet>
      <dgm:spPr/>
    </dgm:pt>
    <dgm:pt modelId="{FB880989-C9F9-44FF-81BA-1E2768DD449F}" type="pres">
      <dgm:prSet presAssocID="{7D8C311E-AB55-4BA5-A463-202E4D6C6D36}" presName="accent_4" presStyleCnt="0"/>
      <dgm:spPr/>
    </dgm:pt>
    <dgm:pt modelId="{50CEF67C-5859-4E2B-AF26-ADE0FE261AC9}" type="pres">
      <dgm:prSet presAssocID="{7D8C311E-AB55-4BA5-A463-202E4D6C6D36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9E28BF63-8371-4ECF-9A5B-4337069546AC}" type="presOf" srcId="{7D8C311E-AB55-4BA5-A463-202E4D6C6D36}" destId="{734358BD-5D56-452B-A451-2D121C7DEC31}" srcOrd="0" destOrd="0" presId="urn:microsoft.com/office/officeart/2008/layout/VerticalCurvedList"/>
    <dgm:cxn modelId="{324C164D-4525-410E-9D3B-90E9A3083958}" srcId="{7E5AA53B-3EEE-4DE4-BB81-9044890C2946}" destId="{7D8C311E-AB55-4BA5-A463-202E4D6C6D36}" srcOrd="3" destOrd="0" parTransId="{9DC8DB57-A77F-46E2-B7E7-79E22F842C81}" sibTransId="{25B6AA23-D116-4DB5-A709-8C790F66CA1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E0E6FDC4-EF1D-4A6D-90B8-8EAD2CE4F008}" type="presParOf" srcId="{90561C55-3C6E-4D53-85E1-2C50BCDDA392}" destId="{734358BD-5D56-452B-A451-2D121C7DEC31}" srcOrd="7" destOrd="0" presId="urn:microsoft.com/office/officeart/2008/layout/VerticalCurvedList"/>
    <dgm:cxn modelId="{958D9F1C-05F5-4D08-8D1C-A473B7B453F9}" type="presParOf" srcId="{90561C55-3C6E-4D53-85E1-2C50BCDDA392}" destId="{FB880989-C9F9-44FF-81BA-1E2768DD449F}" srcOrd="8" destOrd="0" presId="urn:microsoft.com/office/officeart/2008/layout/VerticalCurvedList"/>
    <dgm:cxn modelId="{67778677-9732-44A9-80A7-BFC71B732B69}" type="presParOf" srcId="{FB880989-C9F9-44FF-81BA-1E2768DD449F}" destId="{50CEF67C-5859-4E2B-AF26-ADE0FE261A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noProof="0" dirty="0"/>
            <a:t>Consumo de energía con técnicas de adaptación	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noProof="0" dirty="0"/>
            <a:t>Adaptación continua de potencia de tasa discreta de salto único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noProof="0" dirty="0"/>
            <a:t>Modulación adaptativa de la capa MAC y suspensión adaptativa</a:t>
          </a: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358BD-5D56-452B-A451-2D121C7DEC31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noProof="0" dirty="0"/>
            <a:t>Comparativas entre esquemas</a:t>
          </a:r>
        </a:p>
      </dsp:txBody>
      <dsp:txXfrm>
        <a:off x="404618" y="2741666"/>
        <a:ext cx="6402340" cy="548276"/>
      </dsp:txXfrm>
    </dsp:sp>
    <dsp:sp modelId="{50CEF67C-5859-4E2B-AF26-ADE0FE261AC9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675962-B91C-485F-82BA-AFFFD56C2049}" type="datetime1">
              <a:rPr lang="es-MX" smtClean="0"/>
              <a:t>17/03/2023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AB0AAD-FDE6-4B91-9BBB-87BEBEEE1304}" type="datetime1">
              <a:rPr lang="es-MX" noProof="0" smtClean="0"/>
              <a:t>17/03/2023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0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09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5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73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7675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335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0DEF857-DA8F-4439-98D4-119A7351E455}" type="datetime1">
              <a:rPr lang="es-MX" noProof="0" smtClean="0"/>
              <a:t>17/03/2023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932E2-0636-48CC-883C-3BBC48C9B14E}" type="datetime1">
              <a:rPr lang="es-MX" noProof="0" smtClean="0"/>
              <a:t>17/03/2023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3EA9BAE-AB85-46D2-8596-23E804B52F3A}" type="datetime1">
              <a:rPr lang="es-MX" noProof="0" smtClean="0"/>
              <a:t>17/03/2023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131E1-3BD0-460E-BA82-FC23801633FC}" type="datetime1">
              <a:rPr lang="es-MX" noProof="0" smtClean="0"/>
              <a:t>17/03/2023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AD931A-E78D-42E6-B12F-6684BAA6AF27}" type="datetime1">
              <a:rPr lang="es-MX" noProof="0" smtClean="0"/>
              <a:t>17/03/2023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21643-1C8A-4D2C-BA22-463B171FBC68}" type="datetime1">
              <a:rPr lang="es-MX" noProof="0" smtClean="0"/>
              <a:t>17/03/2023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38924-A0A5-4959-B0C7-BF88A8B970C6}" type="datetime1">
              <a:rPr lang="es-MX" noProof="0" smtClean="0"/>
              <a:t>17/03/2023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96A21-D44E-4B50-9C1A-F3021CA46749}" type="datetime1">
              <a:rPr lang="es-MX" noProof="0" smtClean="0"/>
              <a:t>17/03/2023</a:t>
            </a:fld>
            <a:endParaRPr lang="es-MX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B3CFC-2F50-4731-88BC-F499B3DDC9F1}" type="datetime1">
              <a:rPr lang="es-MX" noProof="0" smtClean="0"/>
              <a:t>17/03/2023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228AB8-0EDD-44A2-BD0C-4DFA9597124E}" type="datetime1">
              <a:rPr lang="es-MX" noProof="0" smtClean="0"/>
              <a:t>17/03/2023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D352A9-1247-4C43-978C-EFE731D087A6}" type="datetime1">
              <a:rPr lang="es-MX" noProof="0" smtClean="0"/>
              <a:t>17/03/2023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74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BFB8F8B-610F-451B-BF60-DC0410C03F50}" type="datetime1">
              <a:rPr lang="es-MX" noProof="0" smtClean="0"/>
              <a:t>17/03/2023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30510C-007F-EE20-92A4-62467C0D16D1}"/>
              </a:ext>
            </a:extLst>
          </p:cNvPr>
          <p:cNvSpPr/>
          <p:nvPr/>
        </p:nvSpPr>
        <p:spPr>
          <a:xfrm>
            <a:off x="446535" y="1700431"/>
            <a:ext cx="11262864" cy="469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0" y="1895524"/>
            <a:ext cx="10993549" cy="2381144"/>
          </a:xfrm>
        </p:spPr>
        <p:txBody>
          <a:bodyPr rtlCol="0">
            <a:noAutofit/>
          </a:bodyPr>
          <a:lstStyle/>
          <a:p>
            <a:pPr rtl="0"/>
            <a:r>
              <a:rPr lang="es-MX" sz="4800" dirty="0">
                <a:solidFill>
                  <a:schemeClr val="bg1"/>
                </a:solidFill>
              </a:rPr>
              <a:t>Red de transmisión de multisalto y análisis de redes con restricciones de energía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157569"/>
            <a:ext cx="10993546" cy="1164099"/>
          </a:xfrm>
        </p:spPr>
        <p:txBody>
          <a:bodyPr numCol="1" rtlCol="0">
            <a:normAutofit/>
          </a:bodyPr>
          <a:lstStyle/>
          <a:p>
            <a:pPr rtl="0"/>
            <a:r>
              <a:rPr lang="es-MX" dirty="0">
                <a:solidFill>
                  <a:srgbClr val="7CEBFF"/>
                </a:solidFill>
              </a:rPr>
              <a:t>Presenta: Juan Carlos Zarate Trejo</a:t>
            </a:r>
          </a:p>
          <a:p>
            <a:pPr rtl="0"/>
            <a:r>
              <a:rPr lang="es-MX" dirty="0">
                <a:solidFill>
                  <a:srgbClr val="7CEBFF"/>
                </a:solidFill>
              </a:rPr>
              <a:t>Profesor: Dr. Félix ramos</a:t>
            </a:r>
          </a:p>
          <a:p>
            <a:pPr rtl="0"/>
            <a:r>
              <a:rPr lang="es-MX" dirty="0">
                <a:solidFill>
                  <a:srgbClr val="7CEBFF"/>
                </a:solidFill>
              </a:rPr>
              <a:t>Sistemas distribuidos – Cinvestav unidad </a:t>
            </a:r>
            <a:r>
              <a:rPr lang="es-MX" dirty="0" err="1">
                <a:solidFill>
                  <a:srgbClr val="7CEBFF"/>
                </a:solidFill>
              </a:rPr>
              <a:t>guadalajara</a:t>
            </a:r>
            <a:endParaRPr lang="es-MX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>
                <a:solidFill>
                  <a:srgbClr val="FFFEFF"/>
                </a:solidFill>
              </a:rPr>
              <a:t>Esquemas </a:t>
            </a:r>
            <a:r>
              <a:rPr lang="es-MX" dirty="0" err="1">
                <a:solidFill>
                  <a:srgbClr val="FFFEFF"/>
                </a:solidFill>
              </a:rPr>
              <a:t>asami</a:t>
            </a:r>
            <a:r>
              <a:rPr lang="es-MX" dirty="0">
                <a:solidFill>
                  <a:srgbClr val="FFFEFF"/>
                </a:solidFill>
              </a:rPr>
              <a:t>, </a:t>
            </a:r>
            <a:r>
              <a:rPr lang="es-MX" dirty="0" err="1">
                <a:solidFill>
                  <a:srgbClr val="FFFEFF"/>
                </a:solidFill>
              </a:rPr>
              <a:t>ami</a:t>
            </a:r>
            <a:r>
              <a:rPr lang="es-MX" dirty="0">
                <a:solidFill>
                  <a:srgbClr val="FFFEFF"/>
                </a:solidFill>
              </a:rPr>
              <a:t> y am: control de potencia y asignación óptima de potencia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51F076-9BB3-19B5-34FA-2CE1DAD8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17" y="658914"/>
            <a:ext cx="5503203" cy="43608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AD7B2AD-1D98-DD42-00D1-60EE36E96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674" y="658915"/>
            <a:ext cx="5415393" cy="436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chemeClr val="bg2"/>
                </a:solidFill>
              </a:rPr>
              <a:t>Des </a:t>
            </a:r>
            <a:r>
              <a:rPr lang="es-MX" dirty="0" err="1">
                <a:solidFill>
                  <a:schemeClr val="bg2"/>
                </a:solidFill>
              </a:rPr>
              <a:t>questions</a:t>
            </a:r>
            <a:r>
              <a:rPr lang="es-MX" dirty="0">
                <a:solidFill>
                  <a:schemeClr val="bg2"/>
                </a:solidFill>
              </a:rPr>
              <a:t>?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1026" name="Picture 2" descr="Free recorte de pan baguette, archivo png 9693058 PNG with Transparent  Background">
            <a:extLst>
              <a:ext uri="{FF2B5EF4-FFF2-40B4-BE49-F238E27FC236}">
                <a16:creationId xmlns:a16="http://schemas.microsoft.com/office/drawing/2014/main" id="{5CE72C79-B19F-9E89-34D7-8C60D9E18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086" y="451490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ret Emoji francés Imágenes transparentes PNG, imágenes, fotos | PNG Arts">
            <a:extLst>
              <a:ext uri="{FF2B5EF4-FFF2-40B4-BE49-F238E27FC236}">
                <a16:creationId xmlns:a16="http://schemas.microsoft.com/office/drawing/2014/main" id="{5878A379-B3C5-4D02-0AE9-AD456FA23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2344">
            <a:off x="9870244" y="5018930"/>
            <a:ext cx="1948764" cy="152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ágenes de Torre de Paris en PNG - Mega Idea">
            <a:extLst>
              <a:ext uri="{FF2B5EF4-FFF2-40B4-BE49-F238E27FC236}">
                <a16:creationId xmlns:a16="http://schemas.microsoft.com/office/drawing/2014/main" id="{15E11750-8368-3F27-DFC5-DC237147E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465" y="4127781"/>
            <a:ext cx="1327506" cy="227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MX" dirty="0"/>
              <a:t>Tabla de contenido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65231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5720585E-170B-9219-9CAC-4EEDD61A87F9}"/>
              </a:ext>
            </a:extLst>
          </p:cNvPr>
          <p:cNvGrpSpPr/>
          <p:nvPr/>
        </p:nvGrpSpPr>
        <p:grpSpPr>
          <a:xfrm>
            <a:off x="8519747" y="2138044"/>
            <a:ext cx="3525715" cy="4500148"/>
            <a:chOff x="8519747" y="2138044"/>
            <a:chExt cx="3525715" cy="4500148"/>
          </a:xfrm>
          <a:solidFill>
            <a:schemeClr val="bg1">
              <a:alpha val="36000"/>
            </a:schemeClr>
          </a:solidFill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C9663215-4532-B2B7-BC2B-0268A1EAF128}"/>
                </a:ext>
              </a:extLst>
            </p:cNvPr>
            <p:cNvSpPr/>
            <p:nvPr/>
          </p:nvSpPr>
          <p:spPr>
            <a:xfrm>
              <a:off x="8519747" y="4106008"/>
              <a:ext cx="2733486" cy="25321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2F509A9-C309-06BC-FA58-41611B31F6BC}"/>
                </a:ext>
              </a:extLst>
            </p:cNvPr>
            <p:cNvSpPr/>
            <p:nvPr/>
          </p:nvSpPr>
          <p:spPr>
            <a:xfrm>
              <a:off x="10984524" y="3147645"/>
              <a:ext cx="1060938" cy="10404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0961DCF-C38D-3F9C-7BF4-4CE8A5BCE163}"/>
                </a:ext>
              </a:extLst>
            </p:cNvPr>
            <p:cNvSpPr/>
            <p:nvPr/>
          </p:nvSpPr>
          <p:spPr>
            <a:xfrm>
              <a:off x="10609385" y="2138044"/>
              <a:ext cx="473884" cy="463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Consumo de energía con Técnicas de adaptación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0E9249-D690-DC32-7C90-6DCBC237CE78}"/>
              </a:ext>
            </a:extLst>
          </p:cNvPr>
          <p:cNvSpPr txBox="1">
            <a:spLocks/>
          </p:cNvSpPr>
          <p:nvPr/>
        </p:nvSpPr>
        <p:spPr>
          <a:xfrm>
            <a:off x="581192" y="2054562"/>
            <a:ext cx="11029616" cy="4460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Desde un punto de vista abstracto, en cada nodo de nuestra red podemos observar cuatro formas de operación básicas:</a:t>
            </a:r>
          </a:p>
          <a:p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Modo de transmisión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Modo activo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Modo de reposo/espera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Modo de suspensión/hibernación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Adaptación continua de potencia de tasa discreta de salto único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C77C78B-CE22-FC28-E605-A8A8B0CF64F5}"/>
              </a:ext>
            </a:extLst>
          </p:cNvPr>
          <p:cNvGrpSpPr/>
          <p:nvPr/>
        </p:nvGrpSpPr>
        <p:grpSpPr>
          <a:xfrm rot="10419744">
            <a:off x="151880" y="2177008"/>
            <a:ext cx="3525715" cy="4500148"/>
            <a:chOff x="8519747" y="2138044"/>
            <a:chExt cx="3525715" cy="4500148"/>
          </a:xfrm>
          <a:solidFill>
            <a:schemeClr val="accent1">
              <a:lumMod val="50000"/>
              <a:alpha val="30000"/>
            </a:schemeClr>
          </a:solidFill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D4B7375-0EAB-EF52-D27D-5F73E90BB574}"/>
                </a:ext>
              </a:extLst>
            </p:cNvPr>
            <p:cNvSpPr/>
            <p:nvPr/>
          </p:nvSpPr>
          <p:spPr>
            <a:xfrm>
              <a:off x="8519747" y="4106008"/>
              <a:ext cx="2733486" cy="25321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D83E56D-C4A9-3977-E02F-783AE0EFDFD4}"/>
                </a:ext>
              </a:extLst>
            </p:cNvPr>
            <p:cNvSpPr/>
            <p:nvPr/>
          </p:nvSpPr>
          <p:spPr>
            <a:xfrm>
              <a:off x="10984524" y="3147645"/>
              <a:ext cx="1060938" cy="10404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C95F0E0-B803-B63C-4369-F4E040A76CB7}"/>
                </a:ext>
              </a:extLst>
            </p:cNvPr>
            <p:cNvSpPr/>
            <p:nvPr/>
          </p:nvSpPr>
          <p:spPr>
            <a:xfrm>
              <a:off x="10609385" y="2138044"/>
              <a:ext cx="473884" cy="463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F20E9249-D690-DC32-7C90-6DCBC237CE78}"/>
              </a:ext>
            </a:extLst>
          </p:cNvPr>
          <p:cNvSpPr txBox="1">
            <a:spLocks/>
          </p:cNvSpPr>
          <p:nvPr/>
        </p:nvSpPr>
        <p:spPr>
          <a:xfrm>
            <a:off x="581192" y="2054562"/>
            <a:ext cx="6991183" cy="4460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MX" dirty="0"/>
              <a:t>el nodo transmite directamente al destino, sin otros nodos intermedios, lo que permite que su consumo energético sea descrito a partir del tiempo de vida del nodo.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Este tiempo de vida se define como el periodo de tiempo en el cual el nodo tiene energía suficiente para transmitir información.</a:t>
            </a:r>
          </a:p>
        </p:txBody>
      </p:sp>
      <p:sp>
        <p:nvSpPr>
          <p:cNvPr id="3" name="Rectángulo 2" descr="Network">
            <a:extLst>
              <a:ext uri="{FF2B5EF4-FFF2-40B4-BE49-F238E27FC236}">
                <a16:creationId xmlns:a16="http://schemas.microsoft.com/office/drawing/2014/main" id="{22C5AD83-D384-1B79-6B0F-E83CD158006A}"/>
              </a:ext>
            </a:extLst>
          </p:cNvPr>
          <p:cNvSpPr/>
          <p:nvPr/>
        </p:nvSpPr>
        <p:spPr>
          <a:xfrm>
            <a:off x="8610602" y="2714625"/>
            <a:ext cx="3067048" cy="306704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>
                <a:alpha val="99000"/>
              </a:scheme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544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Redes de retransmisión de salto múltiple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0E9249-D690-DC32-7C90-6DCBC237CE78}"/>
              </a:ext>
            </a:extLst>
          </p:cNvPr>
          <p:cNvSpPr txBox="1">
            <a:spLocks/>
          </p:cNvSpPr>
          <p:nvPr/>
        </p:nvSpPr>
        <p:spPr>
          <a:xfrm>
            <a:off x="581192" y="2054562"/>
            <a:ext cx="7248358" cy="4460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MX" dirty="0"/>
              <a:t>Cuando los paquetes atraviesan las redes de retransmisión múltiple consideran el caso básico de un solo nodo aplicado a redes con múltiples nodos.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 En este caso, se considera que un solo canal afecta a los enlaces con los cuales está correlacionado.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2507924-5A16-300A-6758-3E29762920BB}"/>
              </a:ext>
            </a:extLst>
          </p:cNvPr>
          <p:cNvGrpSpPr/>
          <p:nvPr/>
        </p:nvGrpSpPr>
        <p:grpSpPr>
          <a:xfrm>
            <a:off x="8519747" y="2138044"/>
            <a:ext cx="3525715" cy="4500148"/>
            <a:chOff x="8519747" y="2138044"/>
            <a:chExt cx="3525715" cy="4500148"/>
          </a:xfrm>
          <a:solidFill>
            <a:schemeClr val="bg1">
              <a:alpha val="36000"/>
            </a:schemeClr>
          </a:solidFill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1988E35-7CAC-E0FB-B69F-93F07A9B75C2}"/>
                </a:ext>
              </a:extLst>
            </p:cNvPr>
            <p:cNvSpPr/>
            <p:nvPr/>
          </p:nvSpPr>
          <p:spPr>
            <a:xfrm>
              <a:off x="8519747" y="4106008"/>
              <a:ext cx="2733486" cy="25321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025D694-B426-3323-BC2C-E679F5D30CF8}"/>
                </a:ext>
              </a:extLst>
            </p:cNvPr>
            <p:cNvSpPr/>
            <p:nvPr/>
          </p:nvSpPr>
          <p:spPr>
            <a:xfrm>
              <a:off x="10984524" y="3147645"/>
              <a:ext cx="1060938" cy="10404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F2FACAC-987E-8745-5B68-041FDA073D99}"/>
                </a:ext>
              </a:extLst>
            </p:cNvPr>
            <p:cNvSpPr/>
            <p:nvPr/>
          </p:nvSpPr>
          <p:spPr>
            <a:xfrm>
              <a:off x="10609385" y="2138044"/>
              <a:ext cx="473884" cy="463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" name="Rectángulo 3" descr="Link">
            <a:extLst>
              <a:ext uri="{FF2B5EF4-FFF2-40B4-BE49-F238E27FC236}">
                <a16:creationId xmlns:a16="http://schemas.microsoft.com/office/drawing/2014/main" id="{26FE581D-5D5B-784D-CF5F-00964A025C16}"/>
              </a:ext>
            </a:extLst>
          </p:cNvPr>
          <p:cNvSpPr/>
          <p:nvPr/>
        </p:nvSpPr>
        <p:spPr>
          <a:xfrm>
            <a:off x="8671238" y="2619375"/>
            <a:ext cx="2749236" cy="274923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76200" dir="5400000" sx="105000" sy="105000" algn="ctr" rotWithShape="0">
              <a:schemeClr val="bg1"/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50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Modulación adaptativa de la capa MAC y suspensión adaptativa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D83986C-B245-D8E4-D843-E1C43F86D706}"/>
              </a:ext>
            </a:extLst>
          </p:cNvPr>
          <p:cNvGrpSpPr/>
          <p:nvPr/>
        </p:nvGrpSpPr>
        <p:grpSpPr>
          <a:xfrm rot="10419744">
            <a:off x="151880" y="2177008"/>
            <a:ext cx="3525715" cy="4500148"/>
            <a:chOff x="8519747" y="2138044"/>
            <a:chExt cx="3525715" cy="4500148"/>
          </a:xfrm>
          <a:solidFill>
            <a:schemeClr val="accent1">
              <a:lumMod val="50000"/>
              <a:alpha val="30000"/>
            </a:schemeClr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5B4347E-77EB-E384-16BD-DA8747DEBFFB}"/>
                </a:ext>
              </a:extLst>
            </p:cNvPr>
            <p:cNvSpPr/>
            <p:nvPr/>
          </p:nvSpPr>
          <p:spPr>
            <a:xfrm>
              <a:off x="8519747" y="4106008"/>
              <a:ext cx="2733486" cy="25321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A2B7A33-DD98-AC4A-2350-A2B28D5632AE}"/>
                </a:ext>
              </a:extLst>
            </p:cNvPr>
            <p:cNvSpPr/>
            <p:nvPr/>
          </p:nvSpPr>
          <p:spPr>
            <a:xfrm>
              <a:off x="10984524" y="3147645"/>
              <a:ext cx="1060938" cy="10404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1E47628-F726-4ACB-DBDA-CE47C6500C58}"/>
                </a:ext>
              </a:extLst>
            </p:cNvPr>
            <p:cNvSpPr/>
            <p:nvPr/>
          </p:nvSpPr>
          <p:spPr>
            <a:xfrm>
              <a:off x="10609385" y="2138044"/>
              <a:ext cx="473884" cy="463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F20E9249-D690-DC32-7C90-6DCBC237CE78}"/>
              </a:ext>
            </a:extLst>
          </p:cNvPr>
          <p:cNvSpPr txBox="1">
            <a:spLocks/>
          </p:cNvSpPr>
          <p:nvPr/>
        </p:nvSpPr>
        <p:spPr>
          <a:xfrm>
            <a:off x="581192" y="2054562"/>
            <a:ext cx="11134558" cy="4460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MX" dirty="0"/>
              <a:t>Cuando los paquetes atraviesan la capa MAC, podemos segmentar las fases en "</a:t>
            </a:r>
            <a:r>
              <a:rPr lang="es-MX" b="1" u="sng" dirty="0"/>
              <a:t>Tiempo de transmisión</a:t>
            </a:r>
            <a:r>
              <a:rPr lang="es-MX" dirty="0"/>
              <a:t>" y "</a:t>
            </a:r>
            <a:r>
              <a:rPr lang="es-MX" b="1" u="sng" dirty="0"/>
              <a:t>Periodo de contención</a:t>
            </a:r>
            <a:r>
              <a:rPr lang="es-MX" dirty="0"/>
              <a:t>".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El periodo de transmisión es el tiempo que se tarda el nodo en realizar el envío, mientras que el periodo de contención es un momento posterior, y funciona como preparación para realizar la siguiente transmisión.</a:t>
            </a:r>
          </a:p>
        </p:txBody>
      </p:sp>
    </p:spTree>
    <p:extLst>
      <p:ext uri="{BB962C8B-B14F-4D97-AF65-F5344CB8AC3E}">
        <p14:creationId xmlns:p14="http://schemas.microsoft.com/office/powerpoint/2010/main" val="18634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¿Cómo se comparan entre sí los esquemas?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403C5B6-94A6-78D1-B7C6-89D5113E4BC9}"/>
              </a:ext>
            </a:extLst>
          </p:cNvPr>
          <p:cNvGrpSpPr/>
          <p:nvPr/>
        </p:nvGrpSpPr>
        <p:grpSpPr>
          <a:xfrm rot="10419744">
            <a:off x="151880" y="2177008"/>
            <a:ext cx="3525715" cy="4500148"/>
            <a:chOff x="8519747" y="2138044"/>
            <a:chExt cx="3525715" cy="4500148"/>
          </a:xfrm>
          <a:solidFill>
            <a:schemeClr val="accent1">
              <a:lumMod val="50000"/>
              <a:alpha val="30000"/>
            </a:schemeClr>
          </a:solidFill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5FE7802-56EE-5E2B-61C8-9917D95C3A37}"/>
                </a:ext>
              </a:extLst>
            </p:cNvPr>
            <p:cNvSpPr/>
            <p:nvPr/>
          </p:nvSpPr>
          <p:spPr>
            <a:xfrm>
              <a:off x="8519747" y="4106008"/>
              <a:ext cx="2733486" cy="25321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26DBCD0-1E32-DA8D-7635-594D6A3699DE}"/>
                </a:ext>
              </a:extLst>
            </p:cNvPr>
            <p:cNvSpPr/>
            <p:nvPr/>
          </p:nvSpPr>
          <p:spPr>
            <a:xfrm>
              <a:off x="10984524" y="3147645"/>
              <a:ext cx="1060938" cy="10404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A1EA7C0-EA22-4078-C15E-1ABA7CBDC2A9}"/>
                </a:ext>
              </a:extLst>
            </p:cNvPr>
            <p:cNvSpPr/>
            <p:nvPr/>
          </p:nvSpPr>
          <p:spPr>
            <a:xfrm>
              <a:off x="10609385" y="2138044"/>
              <a:ext cx="473884" cy="463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F20E9249-D690-DC32-7C90-6DCBC237CE78}"/>
              </a:ext>
            </a:extLst>
          </p:cNvPr>
          <p:cNvSpPr txBox="1">
            <a:spLocks/>
          </p:cNvSpPr>
          <p:nvPr/>
        </p:nvSpPr>
        <p:spPr>
          <a:xfrm>
            <a:off x="581192" y="2054562"/>
            <a:ext cx="5619583" cy="4460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MX" dirty="0"/>
              <a:t>Recordemos que la modulación adaptativa le permitía a los nodos ajustar los parámetros de transmisión en función de las condiciones del canal.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este caso, además de usar la modulación adaptativa, utilizamos la suspensión adaptativa, es decir, encontramos un balance entre la calidad de la transmisión y el tiempo de vida del nodo.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527B9-08D4-E484-08E5-DBDB16D2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711" y="2044623"/>
            <a:ext cx="5352246" cy="41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3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51F6B5A6-1F73-719A-EE0B-20861F6E5638}"/>
              </a:ext>
            </a:extLst>
          </p:cNvPr>
          <p:cNvGrpSpPr/>
          <p:nvPr/>
        </p:nvGrpSpPr>
        <p:grpSpPr>
          <a:xfrm>
            <a:off x="2318972" y="2242819"/>
            <a:ext cx="3525715" cy="4500148"/>
            <a:chOff x="8519747" y="2138044"/>
            <a:chExt cx="3525715" cy="4500148"/>
          </a:xfrm>
          <a:solidFill>
            <a:schemeClr val="bg1">
              <a:alpha val="36000"/>
            </a:schemeClr>
          </a:solidFill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ACB0E66-466C-17BD-A993-504DF1411C65}"/>
                </a:ext>
              </a:extLst>
            </p:cNvPr>
            <p:cNvSpPr/>
            <p:nvPr/>
          </p:nvSpPr>
          <p:spPr>
            <a:xfrm>
              <a:off x="8519747" y="4106008"/>
              <a:ext cx="2733486" cy="25321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59B1B3E-0833-9243-28B7-EFD4B04E0109}"/>
                </a:ext>
              </a:extLst>
            </p:cNvPr>
            <p:cNvSpPr/>
            <p:nvPr/>
          </p:nvSpPr>
          <p:spPr>
            <a:xfrm>
              <a:off x="10984524" y="3147645"/>
              <a:ext cx="1060938" cy="10404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A68FF6C-D048-9659-5E74-98A2E1AD0297}"/>
                </a:ext>
              </a:extLst>
            </p:cNvPr>
            <p:cNvSpPr/>
            <p:nvPr/>
          </p:nvSpPr>
          <p:spPr>
            <a:xfrm>
              <a:off x="10609385" y="2138044"/>
              <a:ext cx="473884" cy="463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¿Cómo se comparan entre sí los esquemas?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0E9249-D690-DC32-7C90-6DCBC237CE78}"/>
              </a:ext>
            </a:extLst>
          </p:cNvPr>
          <p:cNvSpPr txBox="1">
            <a:spLocks/>
          </p:cNvSpPr>
          <p:nvPr/>
        </p:nvSpPr>
        <p:spPr>
          <a:xfrm>
            <a:off x="581192" y="2054562"/>
            <a:ext cx="5619583" cy="4460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MX" dirty="0"/>
              <a:t>El análisis expuesto, en resumen, describe cómo se comportan los nodos al aplicar las políticas de regulación energética respecto a la distorsión que se produce en las señales transmitidas (más SNR, menos distorsión) y la correlación que existe con la autonomía (tiempo de vida del nodo).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DE5E53-6461-0A0F-8C66-91F54816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17" y="2045037"/>
            <a:ext cx="5364278" cy="41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3D8097-B743-C33E-EA26-1C9ED3F9763B}"/>
              </a:ext>
            </a:extLst>
          </p:cNvPr>
          <p:cNvGrpSpPr/>
          <p:nvPr/>
        </p:nvGrpSpPr>
        <p:grpSpPr>
          <a:xfrm>
            <a:off x="8519747" y="2138044"/>
            <a:ext cx="3525715" cy="4500148"/>
            <a:chOff x="8519747" y="2138044"/>
            <a:chExt cx="3525715" cy="4500148"/>
          </a:xfrm>
          <a:solidFill>
            <a:schemeClr val="bg1">
              <a:alpha val="36000"/>
            </a:schemeClr>
          </a:solidFill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16C34FB-D221-C3B8-3068-0B5A8820119E}"/>
                </a:ext>
              </a:extLst>
            </p:cNvPr>
            <p:cNvSpPr/>
            <p:nvPr/>
          </p:nvSpPr>
          <p:spPr>
            <a:xfrm>
              <a:off x="8519747" y="4106008"/>
              <a:ext cx="2733486" cy="25321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1CC0B0A-8BD9-B3D7-E91F-D54BCCFAB200}"/>
                </a:ext>
              </a:extLst>
            </p:cNvPr>
            <p:cNvSpPr/>
            <p:nvPr/>
          </p:nvSpPr>
          <p:spPr>
            <a:xfrm>
              <a:off x="10984524" y="3147645"/>
              <a:ext cx="1060938" cy="10404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0C8E6E6-ABC8-F23B-3AAB-BAC9FBD2FCE7}"/>
                </a:ext>
              </a:extLst>
            </p:cNvPr>
            <p:cNvSpPr/>
            <p:nvPr/>
          </p:nvSpPr>
          <p:spPr>
            <a:xfrm>
              <a:off x="10609385" y="2138044"/>
              <a:ext cx="473884" cy="463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Políticas de adaptación de control de potencia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0E9249-D690-DC32-7C90-6DCBC237CE78}"/>
              </a:ext>
            </a:extLst>
          </p:cNvPr>
          <p:cNvSpPr txBox="1">
            <a:spLocks/>
          </p:cNvSpPr>
          <p:nvPr/>
        </p:nvSpPr>
        <p:spPr>
          <a:xfrm>
            <a:off x="581192" y="2054562"/>
            <a:ext cx="6829258" cy="4460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MX" dirty="0"/>
              <a:t>Consiste en el conjunto de reglas y procedimientos que otorgan una mejor administración de energía.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particular, los esquemas como AMI (Modulación adaptativa en espera) y ASAM (Modulación adaptativa y suspensión adaptativa) ya incorporan políticas de control de energía en función de la actividad de procesamiento.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Al incorporar Adaptación de Control de Potencia, la autonomía mejora.</a:t>
            </a:r>
          </a:p>
        </p:txBody>
      </p:sp>
      <p:sp>
        <p:nvSpPr>
          <p:cNvPr id="3" name="Rectángulo 2" descr="Satellite">
            <a:extLst>
              <a:ext uri="{FF2B5EF4-FFF2-40B4-BE49-F238E27FC236}">
                <a16:creationId xmlns:a16="http://schemas.microsoft.com/office/drawing/2014/main" id="{4D22CE04-5640-3470-1D5A-B32785FA0A66}"/>
              </a:ext>
            </a:extLst>
          </p:cNvPr>
          <p:cNvSpPr/>
          <p:nvPr/>
        </p:nvSpPr>
        <p:spPr>
          <a:xfrm>
            <a:off x="8135817" y="2743202"/>
            <a:ext cx="2285995" cy="228599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dist="673100" dir="5400000" sx="78000" sy="78000" algn="ctr" rotWithShape="0">
              <a:srgbClr val="000000">
                <a:alpha val="43137"/>
              </a:srgb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9645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71_TF56390039_Win32" id="{6E439996-84EB-442B-81F0-3A34FA2EB35A}" vid="{07E61665-08E7-4204-B220-B3D664A24A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{4D0113EE-9ABD-4939-931B-3291579C28CB}tf56390039_win32</Template>
  <TotalTime>99</TotalTime>
  <Words>524</Words>
  <Application>Microsoft Office PowerPoint</Application>
  <PresentationFormat>Panorámica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Dividendo</vt:lpstr>
      <vt:lpstr>Red de transmisión de multisalto y análisis de redes con restricciones de energía</vt:lpstr>
      <vt:lpstr>Tabla de contenido</vt:lpstr>
      <vt:lpstr>Consumo de energía con Técnicas de adaptación</vt:lpstr>
      <vt:lpstr>Adaptación continua de potencia de tasa discreta de salto único</vt:lpstr>
      <vt:lpstr>Redes de retransmisión de salto múltiple</vt:lpstr>
      <vt:lpstr>Modulación adaptativa de la capa MAC y suspensión adaptativa</vt:lpstr>
      <vt:lpstr>¿Cómo se comparan entre sí los esquemas?</vt:lpstr>
      <vt:lpstr>¿Cómo se comparan entre sí los esquemas?</vt:lpstr>
      <vt:lpstr>Políticas de adaptación de control de potencia</vt:lpstr>
      <vt:lpstr>Esquemas asami, ami y am: control de potencia y asignación óptima de potencia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 transmisión de multisalto y análisis de redes con restricciones de energía</dc:title>
  <dc:creator>JUAN CARLOS ZARATE TREJO</dc:creator>
  <cp:lastModifiedBy>JUAN CARLOS ZARATE TREJO</cp:lastModifiedBy>
  <cp:revision>3</cp:revision>
  <dcterms:created xsi:type="dcterms:W3CDTF">2023-03-10T10:00:00Z</dcterms:created>
  <dcterms:modified xsi:type="dcterms:W3CDTF">2023-03-17T15:27:04Z</dcterms:modified>
</cp:coreProperties>
</file>