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90" r:id="rId7"/>
    <p:sldId id="258" r:id="rId8"/>
    <p:sldId id="259" r:id="rId9"/>
    <p:sldId id="284" r:id="rId10"/>
    <p:sldId id="296" r:id="rId11"/>
    <p:sldId id="281" r:id="rId12"/>
    <p:sldId id="285" r:id="rId13"/>
    <p:sldId id="282" r:id="rId14"/>
    <p:sldId id="286" r:id="rId15"/>
    <p:sldId id="292" r:id="rId16"/>
    <p:sldId id="287" r:id="rId17"/>
    <p:sldId id="288" r:id="rId18"/>
    <p:sldId id="294" r:id="rId19"/>
    <p:sldId id="293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54F88-9597-7473-135C-0800E175A4A4}" v="318" dt="2023-01-26T14:55:30.120"/>
    <p1510:client id="{1ABB6B09-390E-44C0-81AD-7275A3453BB7}" v="641" dt="2023-01-24T17:10:48.199"/>
    <p1510:client id="{26702780-56B3-42FE-9E33-0F22AA3666D1}" v="638" dt="2023-01-24T15:49:59.730"/>
    <p1510:client id="{2B2FCD3D-ED78-4C7F-B4E0-FEEF8293A6CF}" v="193" dt="2023-01-24T16:06:54.540"/>
    <p1510:client id="{67425D2E-A2C6-4CE6-A082-02E8EE151BEE}" v="8" dt="2023-01-24T09:40:37.776"/>
    <p1510:client id="{6AF2A553-870B-4799-AC40-3662C15EAE10}" v="4" dt="2023-01-26T14:28:34.918"/>
    <p1510:client id="{D398DFD3-3D78-43F6-8B65-CA204CEF87A2}" v="107" dt="2023-01-26T14:36:30.3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22A52A-EAF4-4535-8560-52DF2B2A01F1}" type="datetime1">
              <a:rPr lang="es-ES" smtClean="0"/>
              <a:t>26/01/2023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706342-55CD-4F55-9921-27DD6E1BAC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9CAD5-93C1-4B1E-B152-4789BA065DDA}" type="datetime1">
              <a:rPr lang="es-ES" smtClean="0"/>
              <a:pPr/>
              <a:t>26/01/2023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0C86772-94DE-41DD-845F-738AE05EE90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03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27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53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66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53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88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10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rtlCol="0" anchor="b"/>
          <a:lstStyle>
            <a:lvl1pPr>
              <a:lnSpc>
                <a:spcPct val="80000"/>
              </a:lnSpc>
              <a:defRPr sz="60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e lanzamiento de product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áfico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35" name="Marcador de texto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36" name="Marcador de texto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4" name="Marcador de texto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37" name="Marcador de texto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38" name="Marcador de texto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39" name="Marcador de texto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40" name="Marcador de texto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reas de enfoq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áfico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8" name="Marcador de texto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9" name="Marcador de texto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mo lo logram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9" name="Marcador de texto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1" name="Marcador de texto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rtlCol="0"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rtlCol="0" anchor="b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rtlCol="0" anchor="ctr"/>
          <a:lstStyle>
            <a:lvl1pPr algn="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 princip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rtlCol="0" anchor="b"/>
          <a:lstStyle>
            <a:lvl1pPr>
              <a:lnSpc>
                <a:spcPct val="80000"/>
              </a:lnSpc>
              <a:defRPr sz="4800" cap="all" spc="2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ndimiento trimes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rtlCol="0" anchor="ctr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reas de crecimi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b"/>
          <a:lstStyle>
            <a:lvl1pPr>
              <a:lnSpc>
                <a:spcPct val="80000"/>
              </a:lnSpc>
              <a:spcBef>
                <a:spcPts val="1000"/>
              </a:spcBef>
              <a:defRPr sz="4000" cap="all" spc="2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ozca nuestro equipo_4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áfico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Gráfico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" name="Gráfico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en el título</a:t>
            </a:r>
          </a:p>
        </p:txBody>
      </p:sp>
      <p:sp>
        <p:nvSpPr>
          <p:cNvPr id="13" name="Marcador de posición de imagen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en el título</a:t>
            </a:r>
          </a:p>
        </p:txBody>
      </p:sp>
      <p:sp>
        <p:nvSpPr>
          <p:cNvPr id="16" name="Marcador de posición de imagen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en el título</a:t>
            </a:r>
          </a:p>
        </p:txBody>
      </p:sp>
      <p:sp>
        <p:nvSpPr>
          <p:cNvPr id="19" name="Marcador de posición de imagen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en el título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ozca al equipo_8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áfico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Gráfico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" name="Gráfico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8" name="Marcador de posición de imagen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6" name="Marcador de texto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57" name="Marcador de texto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59" name="Marcador de posición de imagen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2" name="Marcador de texto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63" name="Marcador de texto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60" name="Marcador de posición de imagen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4" name="Marcador de texto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65" name="Marcador de texto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61" name="Marcador de posición de imagen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6" name="Marcador de texto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67" name="Marcador de texto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8" name="Marcador de posición de imagen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0" name="Marcador de texto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31" name="Marcador de texto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9" name="Marcador de posición de imagen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0" name="Marcador de texto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51" name="Marcador de texto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40" name="Marcador de posición de imagen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2" name="Marcador de texto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53" name="Marcador de texto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46" name="Marcador de posición de imagen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4" name="Marcador de texto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55" name="Marcador de texto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925" y="0"/>
            <a:ext cx="5758075" cy="5391215"/>
          </a:xfrm>
        </p:spPr>
        <p:txBody>
          <a:bodyPr rtlCol="0"/>
          <a:lstStyle/>
          <a:p>
            <a:pPr rtl="0"/>
            <a:endParaRPr lang="es-ES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749F6AF1-A89E-415F-93B2-6E9E72D0D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3926" y="5391215"/>
            <a:ext cx="5758074" cy="1466785"/>
          </a:xfrm>
        </p:spPr>
        <p:txBody>
          <a:bodyPr rtlCol="0"/>
          <a:lstStyle/>
          <a:p>
            <a:pPr rtl="0"/>
            <a:r>
              <a:rPr lang="es-ES" err="1"/>
              <a:t>Mirjam</a:t>
            </a:r>
            <a:r>
              <a:rPr lang="es-ES"/>
              <a:t> Nilsson</a:t>
            </a:r>
          </a:p>
        </p:txBody>
      </p:sp>
      <p:pic>
        <p:nvPicPr>
          <p:cNvPr id="15" name="Marcador de posición de imagen 14" descr="Icono&#10;&#10;Descripción generada automáticamente">
            <a:extLst>
              <a:ext uri="{FF2B5EF4-FFF2-40B4-BE49-F238E27FC236}">
                <a16:creationId xmlns:a16="http://schemas.microsoft.com/office/drawing/2014/main" id="{1F1DA59B-75A9-4BD2-AFF6-1DC31B08B6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B224A1F6-21F4-4A67-8DDD-53AC739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5981700" cy="68580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531839E-A03F-4B4B-970A-AB18EFC7B43C}"/>
              </a:ext>
            </a:extLst>
          </p:cNvPr>
          <p:cNvSpPr txBox="1"/>
          <p:nvPr/>
        </p:nvSpPr>
        <p:spPr>
          <a:xfrm>
            <a:off x="6888416" y="4298257"/>
            <a:ext cx="56279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1400">
                <a:solidFill>
                  <a:schemeClr val="bg1"/>
                </a:solidFill>
                <a:latin typeface="+mj-lt"/>
              </a:rPr>
              <a:t>GUÍA HECHA POR: Carlos </a:t>
            </a:r>
            <a:r>
              <a:rPr lang="es-ES" sz="1400" err="1">
                <a:solidFill>
                  <a:schemeClr val="bg1"/>
                </a:solidFill>
                <a:latin typeface="+mj-lt"/>
              </a:rPr>
              <a:t>Ambite</a:t>
            </a:r>
            <a:r>
              <a:rPr lang="es-ES" sz="1400">
                <a:solidFill>
                  <a:schemeClr val="bg1"/>
                </a:solidFill>
                <a:latin typeface="+mj-lt"/>
              </a:rPr>
              <a:t>, Bianca </a:t>
            </a:r>
            <a:r>
              <a:rPr lang="es-ES" sz="1400" err="1">
                <a:solidFill>
                  <a:schemeClr val="bg1"/>
                </a:solidFill>
                <a:latin typeface="+mj-lt"/>
              </a:rPr>
              <a:t>Alcantara</a:t>
            </a:r>
            <a:r>
              <a:rPr lang="es-ES" sz="1400">
                <a:solidFill>
                  <a:schemeClr val="bg1"/>
                </a:solidFill>
                <a:latin typeface="+mj-lt"/>
              </a:rPr>
              <a:t> y Pablo Galvan</a:t>
            </a:r>
          </a:p>
        </p:txBody>
      </p:sp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rtografia &quot;h&quot;- prezentacja by anna.al on Genially | English lessons ...">
            <a:extLst>
              <a:ext uri="{FF2B5EF4-FFF2-40B4-BE49-F238E27FC236}">
                <a16:creationId xmlns:a16="http://schemas.microsoft.com/office/drawing/2014/main" id="{38381656-BECB-458F-ADE9-799B1E7D7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9600"/>
            <a:ext cx="12192000" cy="56387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87664F9-A3C7-4E0C-8FBC-52D916D3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02" y="2152650"/>
            <a:ext cx="5824941" cy="1276350"/>
          </a:xfrm>
          <a:solidFill>
            <a:schemeClr val="bg1">
              <a:alpha val="5000"/>
            </a:schemeClr>
          </a:solidFill>
        </p:spPr>
        <p:txBody>
          <a:bodyPr/>
          <a:lstStyle/>
          <a:p>
            <a:pPr algn="ctr"/>
            <a:r>
              <a:rPr lang="es-ES">
                <a:solidFill>
                  <a:schemeClr val="tx1"/>
                </a:solidFill>
              </a:rPr>
              <a:t>3.-Push</a:t>
            </a:r>
          </a:p>
        </p:txBody>
      </p:sp>
    </p:spTree>
    <p:extLst>
      <p:ext uri="{BB962C8B-B14F-4D97-AF65-F5344CB8AC3E}">
        <p14:creationId xmlns:p14="http://schemas.microsoft.com/office/powerpoint/2010/main" val="103920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965C089-4266-4D96-81D8-D78E80AF961B}"/>
              </a:ext>
            </a:extLst>
          </p:cNvPr>
          <p:cNvSpPr/>
          <p:nvPr/>
        </p:nvSpPr>
        <p:spPr>
          <a:xfrm>
            <a:off x="543018" y="2989942"/>
            <a:ext cx="8494450" cy="3686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B12F4B4-A3BB-4568-9DAF-E2EB0D2E285A}"/>
              </a:ext>
            </a:extLst>
          </p:cNvPr>
          <p:cNvSpPr/>
          <p:nvPr/>
        </p:nvSpPr>
        <p:spPr>
          <a:xfrm>
            <a:off x="4811697" y="599981"/>
            <a:ext cx="6755907" cy="179899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B2E052-8ED0-4641-A87E-07DE5FC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63" y="986268"/>
            <a:ext cx="2922999" cy="975697"/>
          </a:xfrm>
        </p:spPr>
        <p:txBody>
          <a:bodyPr lIns="91440" tIns="45720" rIns="91440" bIns="45720" rtlCol="0" anchor="ctr"/>
          <a:lstStyle/>
          <a:p>
            <a:r>
              <a:rPr lang="es-ES"/>
              <a:t>  </a:t>
            </a:r>
            <a:r>
              <a:rPr lang="es-ES">
                <a:solidFill>
                  <a:schemeClr val="bg1"/>
                </a:solidFill>
              </a:rPr>
              <a:t>Git push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198B4-8EF2-4BD7-9150-F925DBA51D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8557" y="694607"/>
            <a:ext cx="6529047" cy="1559018"/>
          </a:xfrm>
        </p:spPr>
        <p:txBody>
          <a:bodyPr/>
          <a:lstStyle/>
          <a:p>
            <a:pPr algn="ctr"/>
            <a:r>
              <a:rPr lang="es-ES" b="1">
                <a:latin typeface="Aharoni" panose="020B0604020202020204" pitchFamily="2" charset="-79"/>
                <a:cs typeface="Aharoni" panose="020B0604020202020204" pitchFamily="2" charset="-79"/>
              </a:rPr>
              <a:t>¿Qué hace el comando git push?</a:t>
            </a:r>
          </a:p>
          <a:p>
            <a:pPr algn="ctr"/>
            <a:r>
              <a:rPr lang="es-ES" sz="1700"/>
              <a:t>El comando git push se usa para cargar contenido del repositorio local a un repositorio remoto.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3A2A367-5CCD-45B3-39D5-492340DA7A91}"/>
              </a:ext>
            </a:extLst>
          </p:cNvPr>
          <p:cNvSpPr txBox="1">
            <a:spLocks/>
          </p:cNvSpPr>
          <p:nvPr/>
        </p:nvSpPr>
        <p:spPr>
          <a:xfrm>
            <a:off x="1444809" y="4603180"/>
            <a:ext cx="6547507" cy="1654839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solidFill>
                  <a:schemeClr val="bg1"/>
                </a:solidFill>
                <a:latin typeface="Aharoni"/>
                <a:cs typeface="Aharoni"/>
              </a:rPr>
              <a:t>¿Para qué se usa </a:t>
            </a:r>
            <a:r>
              <a:rPr lang="es-ES" err="1">
                <a:solidFill>
                  <a:schemeClr val="bg1"/>
                </a:solidFill>
                <a:latin typeface="Aharoni"/>
                <a:cs typeface="Aharoni"/>
              </a:rPr>
              <a:t>git</a:t>
            </a:r>
            <a:r>
              <a:rPr lang="es-ES">
                <a:solidFill>
                  <a:schemeClr val="bg1"/>
                </a:solidFill>
                <a:latin typeface="Aharoni"/>
                <a:cs typeface="Aharoni"/>
              </a:rPr>
              <a:t> </a:t>
            </a:r>
            <a:r>
              <a:rPr lang="es-ES" err="1">
                <a:solidFill>
                  <a:schemeClr val="bg1"/>
                </a:solidFill>
                <a:latin typeface="Aharoni"/>
                <a:cs typeface="Aharoni"/>
              </a:rPr>
              <a:t>push</a:t>
            </a:r>
            <a:r>
              <a:rPr lang="es-ES">
                <a:solidFill>
                  <a:schemeClr val="bg1"/>
                </a:solidFill>
                <a:latin typeface="Aharoni"/>
                <a:cs typeface="Aharoni"/>
              </a:rPr>
              <a:t>?</a:t>
            </a:r>
          </a:p>
          <a:p>
            <a:pPr algn="just"/>
            <a:r>
              <a:rPr lang="es-ES" sz="1400">
                <a:solidFill>
                  <a:schemeClr val="bg1"/>
                </a:solidFill>
              </a:rPr>
              <a:t>Git </a:t>
            </a:r>
            <a:r>
              <a:rPr lang="es-ES" sz="1400" err="1">
                <a:solidFill>
                  <a:schemeClr val="bg1"/>
                </a:solidFill>
              </a:rPr>
              <a:t>push</a:t>
            </a:r>
            <a:r>
              <a:rPr lang="es-ES" sz="1400">
                <a:solidFill>
                  <a:schemeClr val="bg1"/>
                </a:solidFill>
              </a:rPr>
              <a:t> 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se usa sobre todo para publicar y cargar cambios locales a un repositorio central.</a:t>
            </a:r>
          </a:p>
          <a:p>
            <a:pPr algn="just"/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Después de hacer los cambios en el archivo y hacer </a:t>
            </a:r>
            <a:r>
              <a:rPr lang="es-ES" sz="1400" b="0" i="0" err="1">
                <a:solidFill>
                  <a:schemeClr val="bg1"/>
                </a:solidFill>
                <a:effectLst/>
                <a:latin typeface="-apple-system"/>
              </a:rPr>
              <a:t>git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s-ES" sz="1400" b="0" i="0" err="1">
                <a:solidFill>
                  <a:schemeClr val="bg1"/>
                </a:solidFill>
                <a:effectLst/>
                <a:latin typeface="-apple-system"/>
              </a:rPr>
              <a:t>commit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, se</a:t>
            </a:r>
            <a:r>
              <a:rPr lang="es-ES" sz="1400">
                <a:solidFill>
                  <a:schemeClr val="bg1"/>
                </a:solidFill>
                <a:latin typeface="-apple-system"/>
              </a:rPr>
              <a:t> 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 puede compartirlos con el repositorio remoto mediante </a:t>
            </a:r>
            <a:r>
              <a:rPr lang="es-ES" sz="1400" b="0" i="0" err="1">
                <a:solidFill>
                  <a:schemeClr val="bg1"/>
                </a:solidFill>
                <a:effectLst/>
                <a:latin typeface="-apple-system"/>
              </a:rPr>
              <a:t>git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s-ES" sz="1400" b="0" i="0" err="1">
                <a:solidFill>
                  <a:schemeClr val="bg1"/>
                </a:solidFill>
                <a:effectLst/>
                <a:latin typeface="-apple-system"/>
              </a:rPr>
              <a:t>push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algn="just"/>
            <a:r>
              <a:rPr lang="es-ES" sz="1400">
                <a:solidFill>
                  <a:schemeClr val="bg1"/>
                </a:solidFill>
                <a:latin typeface="-apple-system"/>
              </a:rPr>
              <a:t>Al en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viar los cambios a un repositorio remoto hace que sus confirmaciones sean accesibles para otras personas con las que pueda estar colaborando.</a:t>
            </a:r>
          </a:p>
          <a:p>
            <a:pPr algn="just"/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Esto también actualizará cualquier solicitud de extracción abierta con la rama en la que está trabajando</a:t>
            </a:r>
            <a:r>
              <a:rPr lang="es-ES" sz="1400">
                <a:solidFill>
                  <a:schemeClr val="bg1"/>
                </a:solidFill>
                <a:latin typeface="-apple-system"/>
              </a:rPr>
              <a:t>.</a:t>
            </a:r>
            <a:endParaRPr lang="es-ES" sz="1400" b="0" i="0">
              <a:solidFill>
                <a:schemeClr val="bg1"/>
              </a:solidFill>
              <a:effectLst/>
              <a:latin typeface="-apple-system"/>
            </a:endParaRPr>
          </a:p>
          <a:p>
            <a:endParaRPr lang="es-ES" b="0" i="0">
              <a:effectLst/>
              <a:latin typeface="Arial" panose="020B0604020202020204" pitchFamily="34" charset="0"/>
            </a:endParaRPr>
          </a:p>
          <a:p>
            <a:endParaRPr lang="es-ES">
              <a:latin typeface="Arial" panose="020B0604020202020204" pitchFamily="34" charset="0"/>
            </a:endParaRPr>
          </a:p>
          <a:p>
            <a:endParaRPr lang="es-ES" b="0" i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Estrella: 5 puntas 9">
            <a:extLst>
              <a:ext uri="{FF2B5EF4-FFF2-40B4-BE49-F238E27FC236}">
                <a16:creationId xmlns:a16="http://schemas.microsoft.com/office/drawing/2014/main" id="{2A30D2FB-7485-4399-BCA8-D274A9612268}"/>
              </a:ext>
            </a:extLst>
          </p:cNvPr>
          <p:cNvSpPr/>
          <p:nvPr/>
        </p:nvSpPr>
        <p:spPr>
          <a:xfrm>
            <a:off x="1269507" y="3515557"/>
            <a:ext cx="175302" cy="15979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73B66358-BA8C-4445-B375-B3FBC54D127F}"/>
              </a:ext>
            </a:extLst>
          </p:cNvPr>
          <p:cNvSpPr/>
          <p:nvPr/>
        </p:nvSpPr>
        <p:spPr>
          <a:xfrm>
            <a:off x="1268382" y="4285098"/>
            <a:ext cx="175302" cy="15979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52E03CC5-BCF4-4B8C-A5F3-4F5CB00C2D4E}"/>
              </a:ext>
            </a:extLst>
          </p:cNvPr>
          <p:cNvSpPr/>
          <p:nvPr/>
        </p:nvSpPr>
        <p:spPr>
          <a:xfrm>
            <a:off x="1275844" y="4958884"/>
            <a:ext cx="175302" cy="15979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F811865E-F0B9-4226-AF3C-F5D854AF9852}"/>
              </a:ext>
            </a:extLst>
          </p:cNvPr>
          <p:cNvSpPr/>
          <p:nvPr/>
        </p:nvSpPr>
        <p:spPr>
          <a:xfrm>
            <a:off x="1269507" y="6046507"/>
            <a:ext cx="175302" cy="15979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16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F5181109-DFB8-4AE6-8AE7-F46F39F149F2}"/>
              </a:ext>
            </a:extLst>
          </p:cNvPr>
          <p:cNvSpPr/>
          <p:nvPr/>
        </p:nvSpPr>
        <p:spPr>
          <a:xfrm>
            <a:off x="1308883" y="2476869"/>
            <a:ext cx="722590" cy="84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021AD0-D2B0-4450-91F9-4EA24FAEC19B}"/>
              </a:ext>
            </a:extLst>
          </p:cNvPr>
          <p:cNvSpPr/>
          <p:nvPr/>
        </p:nvSpPr>
        <p:spPr>
          <a:xfrm>
            <a:off x="3512745" y="2406137"/>
            <a:ext cx="722591" cy="84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F237BAE-68EE-4A81-B647-269C7AD250DA}"/>
              </a:ext>
            </a:extLst>
          </p:cNvPr>
          <p:cNvSpPr/>
          <p:nvPr/>
        </p:nvSpPr>
        <p:spPr>
          <a:xfrm>
            <a:off x="1308883" y="2900715"/>
            <a:ext cx="2926453" cy="28904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C6D499-8EBF-4BED-B394-25B95EA1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691" y="952713"/>
            <a:ext cx="2893813" cy="1034385"/>
          </a:xfrm>
        </p:spPr>
        <p:txBody>
          <a:bodyPr/>
          <a:lstStyle/>
          <a:p>
            <a:r>
              <a:rPr lang="es-ES">
                <a:solidFill>
                  <a:schemeClr val="bg1"/>
                </a:solidFill>
              </a:rPr>
              <a:t>GIT push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77D937D-410D-4E60-9813-F5D2757F549D}"/>
              </a:ext>
            </a:extLst>
          </p:cNvPr>
          <p:cNvSpPr/>
          <p:nvPr/>
        </p:nvSpPr>
        <p:spPr>
          <a:xfrm>
            <a:off x="5853023" y="508001"/>
            <a:ext cx="4895273" cy="265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Para hacer un </a:t>
            </a:r>
            <a:r>
              <a:rPr lang="es-ES" err="1"/>
              <a:t>push</a:t>
            </a:r>
            <a:r>
              <a:rPr lang="es-ES"/>
              <a:t> de los cambios en su repositorio local a su repositorio en GitHub, utilizamos los siguientes comandos:</a:t>
            </a:r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8AD88258-5BEB-4595-8E4C-C708651C28AE}"/>
              </a:ext>
            </a:extLst>
          </p:cNvPr>
          <p:cNvSpPr/>
          <p:nvPr/>
        </p:nvSpPr>
        <p:spPr>
          <a:xfrm rot="5400000">
            <a:off x="4257738" y="1201635"/>
            <a:ext cx="3279582" cy="3772541"/>
          </a:xfrm>
          <a:prstGeom prst="arc">
            <a:avLst>
              <a:gd name="adj1" fmla="val 16696270"/>
              <a:gd name="adj2" fmla="val 0"/>
            </a:avLst>
          </a:prstGeom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 doblada 21">
            <a:extLst>
              <a:ext uri="{FF2B5EF4-FFF2-40B4-BE49-F238E27FC236}">
                <a16:creationId xmlns:a16="http://schemas.microsoft.com/office/drawing/2014/main" id="{868053A9-8020-4028-A057-174CBE264EE2}"/>
              </a:ext>
            </a:extLst>
          </p:cNvPr>
          <p:cNvSpPr/>
          <p:nvPr/>
        </p:nvSpPr>
        <p:spPr>
          <a:xfrm>
            <a:off x="1492083" y="3241435"/>
            <a:ext cx="2591030" cy="2195581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85750C-9CED-49FC-B389-FE05EEC6EF89}"/>
              </a:ext>
            </a:extLst>
          </p:cNvPr>
          <p:cNvSpPr txBox="1"/>
          <p:nvPr/>
        </p:nvSpPr>
        <p:spPr>
          <a:xfrm>
            <a:off x="1612975" y="3356589"/>
            <a:ext cx="24787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>
                <a:latin typeface="+mj-lt"/>
              </a:rPr>
              <a:t>git add .</a:t>
            </a:r>
          </a:p>
          <a:p>
            <a:endParaRPr lang="es-ES" sz="1600">
              <a:latin typeface="+mj-lt"/>
            </a:endParaRPr>
          </a:p>
          <a:p>
            <a:r>
              <a:rPr lang="es-ES" sz="1600">
                <a:latin typeface="+mj-lt"/>
              </a:rPr>
              <a:t>git commit -m "mensaje descriptivo sobre los cambios realizados“</a:t>
            </a:r>
          </a:p>
          <a:p>
            <a:endParaRPr lang="es-ES" sz="1600">
              <a:latin typeface="+mj-lt"/>
            </a:endParaRPr>
          </a:p>
          <a:p>
            <a:r>
              <a:rPr lang="es-ES" sz="1600">
                <a:latin typeface="+mj-lt"/>
              </a:rPr>
              <a:t>git push origin master</a:t>
            </a:r>
          </a:p>
        </p:txBody>
      </p:sp>
      <p:pic>
        <p:nvPicPr>
          <p:cNvPr id="9" name="Gráfico 8" descr="Portapapeles contorno">
            <a:extLst>
              <a:ext uri="{FF2B5EF4-FFF2-40B4-BE49-F238E27FC236}">
                <a16:creationId xmlns:a16="http://schemas.microsoft.com/office/drawing/2014/main" id="{0C4F5B1A-57F5-440B-983C-39324ACF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755" y="1679758"/>
            <a:ext cx="4855730" cy="4588647"/>
          </a:xfrm>
          <a:prstGeom prst="rect">
            <a:avLst/>
          </a:prstGeom>
        </p:spPr>
      </p:pic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964C18E6-1EA7-4521-9C05-9807272BC187}"/>
              </a:ext>
            </a:extLst>
          </p:cNvPr>
          <p:cNvSpPr/>
          <p:nvPr/>
        </p:nvSpPr>
        <p:spPr>
          <a:xfrm rot="16200000">
            <a:off x="5192262" y="4379909"/>
            <a:ext cx="763480" cy="68104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0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rtografia &quot;h&quot;- prezentacja by anna.al on Genially | English lessons ...">
            <a:extLst>
              <a:ext uri="{FF2B5EF4-FFF2-40B4-BE49-F238E27FC236}">
                <a16:creationId xmlns:a16="http://schemas.microsoft.com/office/drawing/2014/main" id="{D9908EAF-2CBA-4071-881F-A03CEEAB3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9600"/>
            <a:ext cx="12192000" cy="56387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87664F9-A3C7-4E0C-8FBC-52D916D3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02" y="1371600"/>
            <a:ext cx="5824941" cy="2057400"/>
          </a:xfrm>
          <a:solidFill>
            <a:schemeClr val="bg1">
              <a:alpha val="5000"/>
            </a:schemeClr>
          </a:solidFill>
        </p:spPr>
        <p:txBody>
          <a:bodyPr/>
          <a:lstStyle/>
          <a:p>
            <a:pPr algn="ctr"/>
            <a:r>
              <a:rPr lang="es-ES">
                <a:solidFill>
                  <a:schemeClr val="tx1"/>
                </a:solidFill>
              </a:rPr>
              <a:t>4.-Pull</a:t>
            </a:r>
          </a:p>
        </p:txBody>
      </p:sp>
    </p:spTree>
    <p:extLst>
      <p:ext uri="{BB962C8B-B14F-4D97-AF65-F5344CB8AC3E}">
        <p14:creationId xmlns:p14="http://schemas.microsoft.com/office/powerpoint/2010/main" val="409701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81F246A-E312-459B-96D7-F44D0C69783D}"/>
              </a:ext>
            </a:extLst>
          </p:cNvPr>
          <p:cNvSpPr/>
          <p:nvPr/>
        </p:nvSpPr>
        <p:spPr>
          <a:xfrm>
            <a:off x="868218" y="3199816"/>
            <a:ext cx="8765309" cy="339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D28D19-7257-4C39-81ED-A245798F6A3E}"/>
              </a:ext>
            </a:extLst>
          </p:cNvPr>
          <p:cNvSpPr/>
          <p:nvPr/>
        </p:nvSpPr>
        <p:spPr>
          <a:xfrm>
            <a:off x="4783586" y="336422"/>
            <a:ext cx="6755907" cy="228908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B2E052-8ED0-4641-A87E-07DE5FC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63" y="986268"/>
            <a:ext cx="2922999" cy="975697"/>
          </a:xfrm>
        </p:spPr>
        <p:txBody>
          <a:bodyPr lIns="91440" tIns="45720" rIns="91440" bIns="45720" rtlCol="0" anchor="ctr"/>
          <a:lstStyle/>
          <a:p>
            <a:r>
              <a:rPr lang="es-ES">
                <a:solidFill>
                  <a:schemeClr val="bg1"/>
                </a:solidFill>
              </a:rPr>
              <a:t>Git pull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198B4-8EF2-4BD7-9150-F925DBA51D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49775" y="704037"/>
            <a:ext cx="6295242" cy="1552015"/>
          </a:xfrm>
        </p:spPr>
        <p:txBody>
          <a:bodyPr/>
          <a:lstStyle/>
          <a:p>
            <a:pPr algn="ctr"/>
            <a:r>
              <a:rPr lang="es-ES" sz="1700" b="1">
                <a:latin typeface="Aharoni" panose="02010803020104030203" pitchFamily="2" charset="-79"/>
                <a:cs typeface="Aharoni" panose="02010803020104030203" pitchFamily="2" charset="-79"/>
              </a:rPr>
              <a:t>¿Qué es el git pull?</a:t>
            </a:r>
          </a:p>
          <a:p>
            <a:pPr algn="ctr"/>
            <a:r>
              <a:rPr lang="es-ES" sz="1700"/>
              <a:t>El comando git pull se emplea para extraer y descargar contenido desde un repositorio remoto y actualiza al instante el repositorio local.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01374448-528C-41D1-E6CC-AE2B38C7B9B7}"/>
              </a:ext>
            </a:extLst>
          </p:cNvPr>
          <p:cNvSpPr txBox="1">
            <a:spLocks/>
          </p:cNvSpPr>
          <p:nvPr/>
        </p:nvSpPr>
        <p:spPr>
          <a:xfrm>
            <a:off x="3629552" y="3235499"/>
            <a:ext cx="3242637" cy="627857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¿Comandos de git pull?</a:t>
            </a:r>
          </a:p>
          <a:p>
            <a:endParaRPr lang="es-ES"/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EE08851E-9FD8-448B-B386-6D9999E7A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94503"/>
              </p:ext>
            </p:extLst>
          </p:nvPr>
        </p:nvGraphicFramePr>
        <p:xfrm>
          <a:off x="1425038" y="3800103"/>
          <a:ext cx="7655235" cy="2485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336">
                  <a:extLst>
                    <a:ext uri="{9D8B030D-6E8A-4147-A177-3AD203B41FA5}">
                      <a16:colId xmlns:a16="http://schemas.microsoft.com/office/drawing/2014/main" val="1561637603"/>
                    </a:ext>
                  </a:extLst>
                </a:gridCol>
                <a:gridCol w="4477899">
                  <a:extLst>
                    <a:ext uri="{9D8B030D-6E8A-4147-A177-3AD203B41FA5}">
                      <a16:colId xmlns:a16="http://schemas.microsoft.com/office/drawing/2014/main" val="4019384608"/>
                    </a:ext>
                  </a:extLst>
                </a:gridCol>
              </a:tblGrid>
              <a:tr h="548529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  <a:latin typeface="Univers Light (Cuerpo)"/>
                        </a:rPr>
                        <a:t>G</a:t>
                      </a:r>
                      <a:r>
                        <a:rPr lang="es-ES" sz="1400" b="0" i="0">
                          <a:solidFill>
                            <a:schemeClr val="tx1"/>
                          </a:solidFill>
                          <a:effectLst/>
                          <a:latin typeface="Univers Light (Cuerpo)"/>
                        </a:rPr>
                        <a:t>it </a:t>
                      </a:r>
                      <a:r>
                        <a:rPr lang="es-ES" sz="1400" b="0" i="0" err="1">
                          <a:solidFill>
                            <a:schemeClr val="tx1"/>
                          </a:solidFill>
                          <a:effectLst/>
                          <a:latin typeface="Univers Light (Cuerpo)"/>
                        </a:rPr>
                        <a:t>pull</a:t>
                      </a:r>
                      <a:r>
                        <a:rPr lang="es-ES" sz="1400" b="0" i="0">
                          <a:solidFill>
                            <a:schemeClr val="tx1"/>
                          </a:solidFill>
                          <a:effectLst/>
                          <a:latin typeface="Univers Light (Cuerpo)"/>
                        </a:rPr>
                        <a:t> &lt;remote&gt; </a:t>
                      </a:r>
                      <a:endParaRPr lang="es-E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>
                          <a:solidFill>
                            <a:schemeClr val="tx1"/>
                          </a:solidFill>
                          <a:effectLst/>
                          <a:latin typeface="Univers Light (Cuerpo)"/>
                        </a:rPr>
                        <a:t>Obtiene el contenido remoto y lo combina directamente en la copia local.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19581"/>
                  </a:ext>
                </a:extLst>
              </a:tr>
              <a:tr h="548529">
                <a:tc>
                  <a:txBody>
                    <a:bodyPr/>
                    <a:lstStyle/>
                    <a:p>
                      <a:r>
                        <a:rPr lang="es-ES" sz="1400">
                          <a:latin typeface="Univers Light (Cuerpo)"/>
                        </a:rPr>
                        <a:t>Git </a:t>
                      </a:r>
                      <a:r>
                        <a:rPr lang="es-ES" sz="1400" err="1">
                          <a:latin typeface="Univers Light (Cuerpo)"/>
                        </a:rPr>
                        <a:t>pull</a:t>
                      </a:r>
                      <a:r>
                        <a:rPr lang="es-ES" sz="1400">
                          <a:latin typeface="Univers Light (Cuerpo)"/>
                        </a:rPr>
                        <a:t> –no-</a:t>
                      </a:r>
                      <a:r>
                        <a:rPr lang="es-ES" sz="1400" err="1">
                          <a:latin typeface="Univers Light (Cuerpo)"/>
                        </a:rPr>
                        <a:t>commit</a:t>
                      </a:r>
                      <a:r>
                        <a:rPr lang="es-ES" sz="1400">
                          <a:latin typeface="Univers Light (Cuerpo)"/>
                        </a:rPr>
                        <a:t>&lt;remote&gt; </a:t>
                      </a:r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latin typeface="Univers Light (Cuerpo)"/>
                        </a:rPr>
                        <a:t>Recupera el contenido remoto pero no crea una confirmación de combinación.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84033"/>
                  </a:ext>
                </a:extLst>
              </a:tr>
              <a:tr h="390620">
                <a:tc>
                  <a:txBody>
                    <a:bodyPr/>
                    <a:lstStyle/>
                    <a:p>
                      <a:r>
                        <a:rPr lang="es-ES" sz="1400">
                          <a:latin typeface="Univers Light (Cuerpo)"/>
                        </a:rPr>
                        <a:t>Git </a:t>
                      </a:r>
                      <a:r>
                        <a:rPr lang="es-ES" sz="1400" err="1">
                          <a:latin typeface="Univers Light (Cuerpo)"/>
                        </a:rPr>
                        <a:t>pull</a:t>
                      </a:r>
                      <a:r>
                        <a:rPr lang="es-ES" sz="1400">
                          <a:latin typeface="Univers Light (Cuerpo)"/>
                        </a:rPr>
                        <a:t> –rebase&lt;remote&gt; </a:t>
                      </a:r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Univers Light (Cuerpo)"/>
                        </a:rPr>
                        <a:t>Integra la sucursal remota con la local.</a:t>
                      </a:r>
                      <a:endParaRPr lang="es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21318"/>
                  </a:ext>
                </a:extLst>
              </a:tr>
              <a:tr h="997329">
                <a:tc>
                  <a:txBody>
                    <a:bodyPr/>
                    <a:lstStyle/>
                    <a:p>
                      <a:r>
                        <a:rPr lang="es-ES" sz="1400">
                          <a:latin typeface="Univers Light (Cuerpo)"/>
                        </a:rPr>
                        <a:t>Git </a:t>
                      </a:r>
                      <a:r>
                        <a:rPr lang="es-ES" sz="1400" err="1">
                          <a:latin typeface="Univers Light (Cuerpo)"/>
                        </a:rPr>
                        <a:t>pull</a:t>
                      </a:r>
                      <a:r>
                        <a:rPr lang="es-ES" sz="1400">
                          <a:latin typeface="Univers Light (Cuerpo)"/>
                        </a:rPr>
                        <a:t> –verbose </a:t>
                      </a:r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latin typeface="Univers Light (Cuerpo)"/>
                        </a:rPr>
                        <a:t>Muestra el contenido descargado y los detalles de combinación que proporcionan una salida detallada durante una extracción.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2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6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F5181109-DFB8-4AE6-8AE7-F46F39F149F2}"/>
              </a:ext>
            </a:extLst>
          </p:cNvPr>
          <p:cNvSpPr/>
          <p:nvPr/>
        </p:nvSpPr>
        <p:spPr>
          <a:xfrm>
            <a:off x="1308883" y="2476869"/>
            <a:ext cx="722590" cy="84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021AD0-D2B0-4450-91F9-4EA24FAEC19B}"/>
              </a:ext>
            </a:extLst>
          </p:cNvPr>
          <p:cNvSpPr/>
          <p:nvPr/>
        </p:nvSpPr>
        <p:spPr>
          <a:xfrm>
            <a:off x="3512745" y="2406137"/>
            <a:ext cx="722591" cy="84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F237BAE-68EE-4A81-B647-269C7AD250DA}"/>
              </a:ext>
            </a:extLst>
          </p:cNvPr>
          <p:cNvSpPr/>
          <p:nvPr/>
        </p:nvSpPr>
        <p:spPr>
          <a:xfrm>
            <a:off x="1308883" y="2900715"/>
            <a:ext cx="2926453" cy="28904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C6D499-8EBF-4BED-B394-25B95EA1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691" y="952713"/>
            <a:ext cx="2893813" cy="1034385"/>
          </a:xfrm>
        </p:spPr>
        <p:txBody>
          <a:bodyPr lIns="91440" tIns="45720" rIns="91440" bIns="45720" rtlCol="0" anchor="ctr"/>
          <a:lstStyle/>
          <a:p>
            <a:r>
              <a:rPr lang="es-ES">
                <a:solidFill>
                  <a:schemeClr val="bg1"/>
                </a:solidFill>
              </a:rPr>
              <a:t>GIT </a:t>
            </a:r>
            <a:r>
              <a:rPr lang="es-ES" err="1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77D937D-410D-4E60-9813-F5D2757F549D}"/>
              </a:ext>
            </a:extLst>
          </p:cNvPr>
          <p:cNvSpPr/>
          <p:nvPr/>
        </p:nvSpPr>
        <p:spPr>
          <a:xfrm>
            <a:off x="5853023" y="508001"/>
            <a:ext cx="4895273" cy="265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ea typeface="+mn-lt"/>
                <a:cs typeface="+mn-lt"/>
              </a:rPr>
              <a:t>Para hacer un </a:t>
            </a:r>
            <a:r>
              <a:rPr lang="es-ES" err="1">
                <a:ea typeface="+mn-lt"/>
                <a:cs typeface="+mn-lt"/>
              </a:rPr>
              <a:t>pull</a:t>
            </a:r>
            <a:r>
              <a:rPr lang="es-ES">
                <a:ea typeface="+mn-lt"/>
                <a:cs typeface="+mn-lt"/>
              </a:rPr>
              <a:t> de los cambios en el repositorio de GitHub a su repositorio local, utilizamos el siguiente comando:</a:t>
            </a:r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8AD88258-5BEB-4595-8E4C-C708651C28AE}"/>
              </a:ext>
            </a:extLst>
          </p:cNvPr>
          <p:cNvSpPr/>
          <p:nvPr/>
        </p:nvSpPr>
        <p:spPr>
          <a:xfrm rot="5400000">
            <a:off x="4257738" y="1201635"/>
            <a:ext cx="3279582" cy="3772541"/>
          </a:xfrm>
          <a:prstGeom prst="arc">
            <a:avLst>
              <a:gd name="adj1" fmla="val 16696270"/>
              <a:gd name="adj2" fmla="val 0"/>
            </a:avLst>
          </a:prstGeom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 doblada 21">
            <a:extLst>
              <a:ext uri="{FF2B5EF4-FFF2-40B4-BE49-F238E27FC236}">
                <a16:creationId xmlns:a16="http://schemas.microsoft.com/office/drawing/2014/main" id="{868053A9-8020-4028-A057-174CBE264EE2}"/>
              </a:ext>
            </a:extLst>
          </p:cNvPr>
          <p:cNvSpPr/>
          <p:nvPr/>
        </p:nvSpPr>
        <p:spPr>
          <a:xfrm>
            <a:off x="1492083" y="3241435"/>
            <a:ext cx="2591030" cy="2195581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85750C-9CED-49FC-B389-FE05EEC6EF89}"/>
              </a:ext>
            </a:extLst>
          </p:cNvPr>
          <p:cNvSpPr txBox="1"/>
          <p:nvPr/>
        </p:nvSpPr>
        <p:spPr>
          <a:xfrm>
            <a:off x="1672352" y="4108693"/>
            <a:ext cx="247877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600" b="1" err="1">
                <a:latin typeface="Aharoni"/>
                <a:ea typeface="+mn-lt"/>
                <a:cs typeface="+mn-lt"/>
              </a:rPr>
              <a:t>git</a:t>
            </a:r>
            <a:r>
              <a:rPr lang="es-ES" sz="1600" b="1">
                <a:latin typeface="Aharoni"/>
                <a:ea typeface="+mn-lt"/>
                <a:cs typeface="+mn-lt"/>
              </a:rPr>
              <a:t> </a:t>
            </a:r>
            <a:r>
              <a:rPr lang="es-ES" sz="1600" b="1" err="1">
                <a:latin typeface="Aharoni"/>
                <a:ea typeface="+mn-lt"/>
                <a:cs typeface="+mn-lt"/>
              </a:rPr>
              <a:t>pull</a:t>
            </a:r>
            <a:r>
              <a:rPr lang="es-ES" sz="1600" b="1">
                <a:latin typeface="Aharoni"/>
                <a:ea typeface="+mn-lt"/>
                <a:cs typeface="+mn-lt"/>
              </a:rPr>
              <a:t> </a:t>
            </a:r>
            <a:r>
              <a:rPr lang="es-ES" sz="1600" b="1" err="1">
                <a:latin typeface="Aharoni"/>
                <a:ea typeface="+mn-lt"/>
                <a:cs typeface="+mn-lt"/>
              </a:rPr>
              <a:t>origin</a:t>
            </a:r>
            <a:r>
              <a:rPr lang="es-ES" sz="1600" b="1">
                <a:latin typeface="Aharoni"/>
                <a:ea typeface="+mn-lt"/>
                <a:cs typeface="+mn-lt"/>
              </a:rPr>
              <a:t> master</a:t>
            </a:r>
            <a:endParaRPr lang="es-ES" b="1">
              <a:latin typeface="Aharoni"/>
            </a:endParaRPr>
          </a:p>
        </p:txBody>
      </p:sp>
      <p:pic>
        <p:nvPicPr>
          <p:cNvPr id="9" name="Gráfico 8" descr="Portapapeles contorno">
            <a:extLst>
              <a:ext uri="{FF2B5EF4-FFF2-40B4-BE49-F238E27FC236}">
                <a16:creationId xmlns:a16="http://schemas.microsoft.com/office/drawing/2014/main" id="{0C4F5B1A-57F5-440B-983C-39324ACF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63" y="1630278"/>
            <a:ext cx="4855730" cy="4588647"/>
          </a:xfrm>
          <a:prstGeom prst="rect">
            <a:avLst/>
          </a:prstGeom>
        </p:spPr>
      </p:pic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964C18E6-1EA7-4521-9C05-9807272BC187}"/>
              </a:ext>
            </a:extLst>
          </p:cNvPr>
          <p:cNvSpPr/>
          <p:nvPr/>
        </p:nvSpPr>
        <p:spPr>
          <a:xfrm rot="16200000">
            <a:off x="5192262" y="4379909"/>
            <a:ext cx="763480" cy="68104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342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2A9CD6B-BD75-42BD-B27C-85A8EDA41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62" b="34001"/>
          <a:stretch/>
        </p:blipFill>
        <p:spPr>
          <a:xfrm>
            <a:off x="2943588" y="1002789"/>
            <a:ext cx="5787587" cy="247534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15DEE9-C4CA-415A-B65C-C6C6A67AB158}"/>
              </a:ext>
            </a:extLst>
          </p:cNvPr>
          <p:cNvSpPr txBox="1"/>
          <p:nvPr/>
        </p:nvSpPr>
        <p:spPr>
          <a:xfrm>
            <a:off x="3417455" y="3429000"/>
            <a:ext cx="4525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>
                <a:solidFill>
                  <a:schemeClr val="bg1"/>
                </a:solidFill>
                <a:latin typeface="+mj-lt"/>
              </a:rPr>
              <a:t>FIN</a:t>
            </a:r>
          </a:p>
          <a:p>
            <a:pPr algn="ctr"/>
            <a:endParaRPr lang="es-ES" sz="4000" b="1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s-ES" sz="4000" b="1">
                <a:solidFill>
                  <a:schemeClr val="bg1"/>
                </a:solidFill>
                <a:latin typeface="+mj-lt"/>
              </a:rPr>
              <a:t>Gracias ;)</a:t>
            </a:r>
          </a:p>
        </p:txBody>
      </p:sp>
    </p:spTree>
    <p:extLst>
      <p:ext uri="{BB962C8B-B14F-4D97-AF65-F5344CB8AC3E}">
        <p14:creationId xmlns:p14="http://schemas.microsoft.com/office/powerpoint/2010/main" val="429413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26" y="1209670"/>
            <a:ext cx="5135764" cy="495300"/>
          </a:xfrm>
        </p:spPr>
        <p:txBody>
          <a:bodyPr rtlCol="0">
            <a:normAutofit/>
          </a:bodyPr>
          <a:lstStyle/>
          <a:p>
            <a:pPr rtl="0"/>
            <a:r>
              <a:rPr lang="es-ES" sz="2700"/>
              <a:t>Índice</a:t>
            </a:r>
          </a:p>
        </p:txBody>
      </p:sp>
      <p:pic>
        <p:nvPicPr>
          <p:cNvPr id="9" name="Marcador de posición de imagen 8" descr="Texto&#10;&#10;Descripción generada automáticamente">
            <a:extLst>
              <a:ext uri="{FF2B5EF4-FFF2-40B4-BE49-F238E27FC236}">
                <a16:creationId xmlns:a16="http://schemas.microsoft.com/office/drawing/2014/main" id="{7E58DFCF-FE4A-4947-8C8D-A025C51C18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11555" b="-1"/>
          <a:stretch/>
        </p:blipFill>
        <p:spPr>
          <a:xfrm>
            <a:off x="20" y="10"/>
            <a:ext cx="6095980" cy="6857990"/>
          </a:xfrm>
          <a:noFill/>
        </p:spPr>
      </p:pic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9826" y="1789866"/>
            <a:ext cx="5135764" cy="3577259"/>
          </a:xfrm>
        </p:spPr>
        <p:txBody>
          <a:bodyPr lIns="91440" tIns="45720" rIns="91440" bIns="45720" rtlCol="0" anchor="t">
            <a:normAutofit/>
          </a:bodyPr>
          <a:lstStyle/>
          <a:p>
            <a:r>
              <a:rPr lang="es-ES"/>
              <a:t>1.Introducción</a:t>
            </a:r>
          </a:p>
          <a:p>
            <a:r>
              <a:rPr lang="es-ES"/>
              <a:t>2.- Creación del repositorio</a:t>
            </a:r>
          </a:p>
          <a:p>
            <a:r>
              <a:rPr lang="es-ES"/>
              <a:t>3.- Conexión con el repositorio</a:t>
            </a:r>
            <a:endParaRPr lang="es-ES">
              <a:ea typeface="+mn-lt"/>
              <a:cs typeface="+mn-lt"/>
            </a:endParaRPr>
          </a:p>
          <a:p>
            <a:r>
              <a:rPr lang="es-ES"/>
              <a:t>4.- Push</a:t>
            </a:r>
          </a:p>
          <a:p>
            <a:r>
              <a:rPr lang="es-ES"/>
              <a:t>5.-Pull</a:t>
            </a:r>
            <a:endParaRPr lang="es-ES">
              <a:ea typeface="+mn-lt"/>
              <a:cs typeface="+mn-lt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7A9E80BB-C0DF-4F1B-8821-E3FD53412EFF}" type="slidenum">
              <a:rPr lang="es-ES" smtClean="0"/>
              <a:pPr rtl="0">
                <a:spcAft>
                  <a:spcPts val="600"/>
                </a:spcAft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0628-362E-7C00-4F46-1511A046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1070519"/>
            <a:ext cx="5259707" cy="10583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>
                <a:solidFill>
                  <a:schemeClr val="tx1"/>
                </a:solidFill>
              </a:rPr>
              <a:t>Introducción</a:t>
            </a:r>
            <a:br>
              <a:rPr lang="en-US" sz="4000">
                <a:solidFill>
                  <a:srgbClr val="FF0000"/>
                </a:solidFill>
              </a:rPr>
            </a:br>
            <a:br>
              <a:rPr lang="en-US"/>
            </a:br>
            <a:r>
              <a:rPr lang="en-US" sz="2800">
                <a:solidFill>
                  <a:schemeClr val="tx1">
                    <a:lumMod val="85000"/>
                  </a:schemeClr>
                </a:solidFill>
              </a:rPr>
              <a:t>¿que es git?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FCE7E40-83EF-760B-0DA2-D22713AC11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808" r="9686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B328D-0A38-D641-73A5-E75C8FD8E7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9158" y="2279018"/>
            <a:ext cx="5259714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Git, desarrollado en 2005 por Linus Torvalds, se utiliza para diseñar cualquier sitio web, software o código de forma rápida e inteligente.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Pero el recurso que hace que esta herramienta sea tan útil y práctica es el sistema de control de alteraciones.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Eso significa que cada vez que alguien cambia el código, se genera una nueva versión para el proyecto. Así, no hay riesgo de perder ninguna información.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En Git, tampoco hay problema con los códigos sobrescritos y la pérdida de informaciones, ya que las versiones se guardan en el repositorio.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Es posible almacenar este repositorio en tu computadora o, si utilizas una plataforma en línea como GitHub, también puedes almacenarse allí.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20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ítulo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43" y="986268"/>
            <a:ext cx="3195933" cy="1034385"/>
          </a:xfrm>
        </p:spPr>
        <p:txBody>
          <a:bodyPr lIns="91440" tIns="45720" rIns="91440" bIns="45720" rtlCol="0" anchor="ctr"/>
          <a:lstStyle/>
          <a:p>
            <a:pPr rtl="0"/>
            <a:r>
              <a:rPr lang="es-ES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56E7A249-5611-42FD-975D-23A8754CD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1407" y="699461"/>
            <a:ext cx="6547507" cy="1552015"/>
          </a:xfrm>
        </p:spPr>
        <p:txBody>
          <a:bodyPr rtlCol="0"/>
          <a:lstStyle/>
          <a:p>
            <a:pPr algn="ctr" rtl="0"/>
            <a:r>
              <a:rPr lang="es-ES" b="0" i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GitHub es un sitio web y un servicio en la nube que ayuda a los desarrolladores a almacenar y administrar su código, al igual que llevar un registro y control de cualquier cambio sobre este código. Para entender exactamente qué es GitHub, primero usted necesita conocer los dos principios que lo conectan</a:t>
            </a:r>
            <a:r>
              <a:rPr lang="es-ES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Marcador de posición de imagen 1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F99235C-2385-4EDF-BEE0-8AB2C030CE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797" b="227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tografia &quot;h&quot;- prezentacja by anna.al on Genially | English lessons ...">
            <a:extLst>
              <a:ext uri="{FF2B5EF4-FFF2-40B4-BE49-F238E27FC236}">
                <a16:creationId xmlns:a16="http://schemas.microsoft.com/office/drawing/2014/main" id="{C3D3D87D-88AF-4D98-90C5-4288436D8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9600"/>
            <a:ext cx="12192000" cy="56387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Título 5">
            <a:extLst>
              <a:ext uri="{FF2B5EF4-FFF2-40B4-BE49-F238E27FC236}">
                <a16:creationId xmlns:a16="http://schemas.microsoft.com/office/drawing/2014/main" id="{7A860CF5-1BCE-458E-A53E-FCE4657E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716" y="1052946"/>
            <a:ext cx="5459540" cy="683490"/>
          </a:xfrm>
          <a:solidFill>
            <a:schemeClr val="bg1">
              <a:alpha val="5000"/>
            </a:schemeClr>
          </a:solidFill>
        </p:spPr>
        <p:txBody>
          <a:bodyPr/>
          <a:lstStyle/>
          <a:p>
            <a:r>
              <a:rPr lang="es-ES">
                <a:solidFill>
                  <a:schemeClr val="tx1"/>
                </a:solidFill>
              </a:rPr>
              <a:t>1.-Creación </a:t>
            </a:r>
            <a:br>
              <a:rPr lang="es-ES">
                <a:solidFill>
                  <a:schemeClr val="tx1"/>
                </a:solidFill>
              </a:rPr>
            </a:br>
            <a:r>
              <a:rPr lang="es-ES">
                <a:solidFill>
                  <a:schemeClr val="tx1"/>
                </a:solidFill>
              </a:rPr>
              <a:t>del </a:t>
            </a:r>
            <a:br>
              <a:rPr lang="es-ES">
                <a:solidFill>
                  <a:schemeClr val="tx1"/>
                </a:solidFill>
              </a:rPr>
            </a:br>
            <a:r>
              <a:rPr lang="es-ES">
                <a:solidFill>
                  <a:schemeClr val="tx1"/>
                </a:solidFill>
              </a:rPr>
              <a:t>repositorio</a:t>
            </a:r>
          </a:p>
        </p:txBody>
      </p:sp>
    </p:spTree>
    <p:extLst>
      <p:ext uri="{BB962C8B-B14F-4D97-AF65-F5344CB8AC3E}">
        <p14:creationId xmlns:p14="http://schemas.microsoft.com/office/powerpoint/2010/main" val="172013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E052-8ED0-4641-A87E-07DE5FC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96" y="1045149"/>
            <a:ext cx="2893813" cy="1034385"/>
          </a:xfrm>
        </p:spPr>
        <p:txBody>
          <a:bodyPr lIns="91440" tIns="45720" rIns="91440" bIns="45720" rtlCol="0" anchor="ctr"/>
          <a:lstStyle/>
          <a:p>
            <a:r>
              <a:rPr lang="es-ES" dirty="0">
                <a:solidFill>
                  <a:schemeClr val="bg1"/>
                </a:solidFill>
              </a:rPr>
              <a:t>Creación del repositorio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online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FCE90F5-4025-486D-AD36-524F0F1BBCEE}"/>
              </a:ext>
            </a:extLst>
          </p:cNvPr>
          <p:cNvSpPr/>
          <p:nvPr/>
        </p:nvSpPr>
        <p:spPr>
          <a:xfrm>
            <a:off x="4074851" y="431449"/>
            <a:ext cx="6430110" cy="2658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198B4-8EF2-4BD7-9150-F925DBA51D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6701" y="1409374"/>
            <a:ext cx="3221662" cy="625486"/>
          </a:xfrm>
        </p:spPr>
        <p:txBody>
          <a:bodyPr lIns="91440" tIns="45720" rIns="91440" bIns="45720" rtlCol="0" anchor="ctr"/>
          <a:lstStyle/>
          <a:p>
            <a:r>
              <a:rPr lang="es-ES" sz="1050">
                <a:solidFill>
                  <a:schemeClr val="bg1"/>
                </a:solidFill>
              </a:rPr>
              <a:t>Entrar en </a:t>
            </a:r>
            <a:r>
              <a:rPr lang="es-ES" sz="105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</a:t>
            </a:r>
            <a:r>
              <a:rPr lang="es-ES" sz="1050">
                <a:solidFill>
                  <a:schemeClr val="bg1"/>
                </a:solidFill>
              </a:rPr>
              <a:t> y crear una cuenta.</a:t>
            </a:r>
          </a:p>
          <a:p>
            <a:r>
              <a:rPr lang="es-ES" sz="1050">
                <a:solidFill>
                  <a:schemeClr val="bg1"/>
                </a:solidFill>
              </a:rPr>
              <a:t>Una vez se ha creado la cuenta diríjase a la esquina superior derecha de la pantalla y haga click en la opción de “Nuevo”.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288A818-3609-4210-9E63-D1876E20F699}"/>
              </a:ext>
            </a:extLst>
          </p:cNvPr>
          <p:cNvSpPr/>
          <p:nvPr/>
        </p:nvSpPr>
        <p:spPr>
          <a:xfrm>
            <a:off x="4431013" y="544625"/>
            <a:ext cx="353544" cy="3462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642A91D-0AE2-43B4-93A9-69E97A20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407" y="972222"/>
            <a:ext cx="2893814" cy="1839930"/>
          </a:xfrm>
          <a:prstGeom prst="rect">
            <a:avLst/>
          </a:prstGeom>
        </p:spPr>
      </p:pic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F3D1BD19-7734-49BD-8594-8D6F5A0C22C1}"/>
              </a:ext>
            </a:extLst>
          </p:cNvPr>
          <p:cNvSpPr txBox="1">
            <a:spLocks/>
          </p:cNvSpPr>
          <p:nvPr/>
        </p:nvSpPr>
        <p:spPr>
          <a:xfrm>
            <a:off x="4448936" y="431448"/>
            <a:ext cx="435174" cy="525899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1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0F762622-1B24-4E52-A206-FFCA0A020A08}"/>
              </a:ext>
            </a:extLst>
          </p:cNvPr>
          <p:cNvSpPr/>
          <p:nvPr/>
        </p:nvSpPr>
        <p:spPr>
          <a:xfrm>
            <a:off x="686370" y="3504865"/>
            <a:ext cx="5541143" cy="2658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B442AA1-798C-4682-A96F-CFAA0459F629}"/>
              </a:ext>
            </a:extLst>
          </p:cNvPr>
          <p:cNvSpPr/>
          <p:nvPr/>
        </p:nvSpPr>
        <p:spPr>
          <a:xfrm>
            <a:off x="1064984" y="3667047"/>
            <a:ext cx="353544" cy="3462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A8380458-3802-4A81-B62C-B9F0A4A42D60}"/>
              </a:ext>
            </a:extLst>
          </p:cNvPr>
          <p:cNvSpPr txBox="1">
            <a:spLocks/>
          </p:cNvSpPr>
          <p:nvPr/>
        </p:nvSpPr>
        <p:spPr>
          <a:xfrm>
            <a:off x="1064984" y="3577211"/>
            <a:ext cx="435174" cy="525899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2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DE5B640B-E682-4E14-ADDB-EC2C594CEE0B}"/>
              </a:ext>
            </a:extLst>
          </p:cNvPr>
          <p:cNvSpPr txBox="1">
            <a:spLocks/>
          </p:cNvSpPr>
          <p:nvPr/>
        </p:nvSpPr>
        <p:spPr>
          <a:xfrm>
            <a:off x="3713900" y="4667075"/>
            <a:ext cx="2106165" cy="625486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50">
                <a:solidFill>
                  <a:schemeClr val="bg1"/>
                </a:solidFill>
              </a:rPr>
              <a:t>Una vez haya llegado a este punto, introduzca los datos necesarios para que el Git se adapte a sus necesidades siguiendo los pasos de la pagina.</a:t>
            </a:r>
          </a:p>
        </p:txBody>
      </p:sp>
      <p:pic>
        <p:nvPicPr>
          <p:cNvPr id="41" name="Imagen 40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D9FB2D2-C513-4266-AEC6-4337D55B8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425" y="4013276"/>
            <a:ext cx="1972339" cy="2071079"/>
          </a:xfrm>
          <a:prstGeom prst="rect">
            <a:avLst/>
          </a:prstGeom>
        </p:spPr>
      </p:pic>
      <p:sp>
        <p:nvSpPr>
          <p:cNvPr id="42" name="Arco 41">
            <a:extLst>
              <a:ext uri="{FF2B5EF4-FFF2-40B4-BE49-F238E27FC236}">
                <a16:creationId xmlns:a16="http://schemas.microsoft.com/office/drawing/2014/main" id="{205CA9F5-C923-4DB6-BE85-F7D98BD471AB}"/>
              </a:ext>
            </a:extLst>
          </p:cNvPr>
          <p:cNvSpPr/>
          <p:nvPr/>
        </p:nvSpPr>
        <p:spPr>
          <a:xfrm rot="5400000">
            <a:off x="5705594" y="1141015"/>
            <a:ext cx="3279582" cy="3772541"/>
          </a:xfrm>
          <a:prstGeom prst="arc">
            <a:avLst>
              <a:gd name="adj1" fmla="val 16696270"/>
              <a:gd name="adj2" fmla="val 0"/>
            </a:avLst>
          </a:prstGeom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D041F4DC-EB7F-461F-A8F1-66C28DCBD1BB}"/>
              </a:ext>
            </a:extLst>
          </p:cNvPr>
          <p:cNvSpPr/>
          <p:nvPr/>
        </p:nvSpPr>
        <p:spPr>
          <a:xfrm rot="16200000">
            <a:off x="6623123" y="4326553"/>
            <a:ext cx="763480" cy="68104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75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E052-8ED0-4641-A87E-07DE5FC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96" y="1045149"/>
            <a:ext cx="2893813" cy="1034385"/>
          </a:xfrm>
        </p:spPr>
        <p:txBody>
          <a:bodyPr lIns="91440" tIns="45720" rIns="91440" bIns="45720" rtlCol="0" anchor="ctr"/>
          <a:lstStyle/>
          <a:p>
            <a:r>
              <a:rPr lang="es-ES" dirty="0">
                <a:solidFill>
                  <a:schemeClr val="bg1"/>
                </a:solidFill>
              </a:rPr>
              <a:t>Creación del repositorio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err="1">
                <a:solidFill>
                  <a:schemeClr val="bg1"/>
                </a:solidFill>
              </a:rPr>
              <a:t>GIt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FCE90F5-4025-486D-AD36-524F0F1BBCEE}"/>
              </a:ext>
            </a:extLst>
          </p:cNvPr>
          <p:cNvSpPr/>
          <p:nvPr/>
        </p:nvSpPr>
        <p:spPr>
          <a:xfrm>
            <a:off x="4074851" y="431449"/>
            <a:ext cx="6430110" cy="2658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198B4-8EF2-4BD7-9150-F925DBA51D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6701" y="1409374"/>
            <a:ext cx="3221662" cy="625486"/>
          </a:xfrm>
        </p:spPr>
        <p:txBody>
          <a:bodyPr lIns="91440" tIns="45720" rIns="91440" bIns="45720" rtlCol="0" anchor="ctr"/>
          <a:lstStyle/>
          <a:p>
            <a:r>
              <a:rPr lang="es-ES" sz="1050" dirty="0">
                <a:solidFill>
                  <a:schemeClr val="bg1"/>
                </a:solidFill>
              </a:rPr>
              <a:t>Una vez creado el repositorio online, se abre el términal del ordenador para crear el repositorio Git.</a:t>
            </a:r>
          </a:p>
          <a:p>
            <a:r>
              <a:rPr lang="es-ES" sz="1050" dirty="0">
                <a:solidFill>
                  <a:schemeClr val="bg1"/>
                </a:solidFill>
              </a:rPr>
              <a:t>Se accede a la carpeta en la que se desea crear el repositorio local de Git.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288A818-3609-4210-9E63-D1876E20F699}"/>
              </a:ext>
            </a:extLst>
          </p:cNvPr>
          <p:cNvSpPr/>
          <p:nvPr/>
        </p:nvSpPr>
        <p:spPr>
          <a:xfrm>
            <a:off x="4431013" y="544625"/>
            <a:ext cx="353544" cy="3462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F3D1BD19-7734-49BD-8594-8D6F5A0C22C1}"/>
              </a:ext>
            </a:extLst>
          </p:cNvPr>
          <p:cNvSpPr txBox="1">
            <a:spLocks/>
          </p:cNvSpPr>
          <p:nvPr/>
        </p:nvSpPr>
        <p:spPr>
          <a:xfrm>
            <a:off x="4448936" y="431448"/>
            <a:ext cx="435174" cy="525899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1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0F762622-1B24-4E52-A206-FFCA0A020A08}"/>
              </a:ext>
            </a:extLst>
          </p:cNvPr>
          <p:cNvSpPr/>
          <p:nvPr/>
        </p:nvSpPr>
        <p:spPr>
          <a:xfrm>
            <a:off x="686370" y="3504865"/>
            <a:ext cx="5541143" cy="2658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B442AA1-798C-4682-A96F-CFAA0459F629}"/>
              </a:ext>
            </a:extLst>
          </p:cNvPr>
          <p:cNvSpPr/>
          <p:nvPr/>
        </p:nvSpPr>
        <p:spPr>
          <a:xfrm>
            <a:off x="1064984" y="3667047"/>
            <a:ext cx="353544" cy="3462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A8380458-3802-4A81-B62C-B9F0A4A42D60}"/>
              </a:ext>
            </a:extLst>
          </p:cNvPr>
          <p:cNvSpPr txBox="1">
            <a:spLocks/>
          </p:cNvSpPr>
          <p:nvPr/>
        </p:nvSpPr>
        <p:spPr>
          <a:xfrm>
            <a:off x="1064984" y="3577211"/>
            <a:ext cx="435174" cy="525899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2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DE5B640B-E682-4E14-ADDB-EC2C594CEE0B}"/>
              </a:ext>
            </a:extLst>
          </p:cNvPr>
          <p:cNvSpPr txBox="1">
            <a:spLocks/>
          </p:cNvSpPr>
          <p:nvPr/>
        </p:nvSpPr>
        <p:spPr>
          <a:xfrm>
            <a:off x="3209199" y="4597802"/>
            <a:ext cx="2917645" cy="625486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chemeClr val="bg1"/>
                </a:solidFill>
              </a:rPr>
              <a:t>Inicializar el repositorio Git con el comando </a:t>
            </a:r>
            <a:r>
              <a:rPr lang="es-ES" sz="1100" b="1" dirty="0">
                <a:solidFill>
                  <a:schemeClr val="bg1"/>
                </a:solidFill>
              </a:rPr>
              <a:t>/</a:t>
            </a:r>
            <a:r>
              <a:rPr lang="es-ES" sz="1100" b="1" dirty="0" err="1">
                <a:solidFill>
                  <a:schemeClr val="bg1"/>
                </a:solidFill>
              </a:rPr>
              <a:t>git</a:t>
            </a:r>
            <a:r>
              <a:rPr lang="es-ES" sz="1100" b="1" dirty="0">
                <a:solidFill>
                  <a:schemeClr val="bg1"/>
                </a:solidFill>
              </a:rPr>
              <a:t> </a:t>
            </a:r>
            <a:r>
              <a:rPr lang="es-ES" sz="1100" b="1" dirty="0" err="1">
                <a:solidFill>
                  <a:schemeClr val="bg1"/>
                </a:solidFill>
              </a:rPr>
              <a:t>init</a:t>
            </a:r>
            <a:r>
              <a:rPr lang="es-ES" sz="1100" b="1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b="1" dirty="0">
                <a:solidFill>
                  <a:schemeClr val="bg1"/>
                </a:solidFill>
              </a:rPr>
              <a:t>Agregamos todos los documentos que queramos tener en nuestro repositorio y hacemos </a:t>
            </a:r>
            <a:r>
              <a:rPr lang="es-ES" sz="1100" dirty="0" err="1">
                <a:solidFill>
                  <a:schemeClr val="bg1"/>
                </a:solidFill>
              </a:rPr>
              <a:t>commit</a:t>
            </a:r>
            <a:r>
              <a:rPr lang="es-ES" sz="1100" b="1" dirty="0">
                <a:solidFill>
                  <a:schemeClr val="bg1"/>
                </a:solidFill>
              </a:rPr>
              <a:t> para guardar todos los cambios realizados.</a:t>
            </a:r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205CA9F5-C923-4DB6-BE85-F7D98BD471AB}"/>
              </a:ext>
            </a:extLst>
          </p:cNvPr>
          <p:cNvSpPr/>
          <p:nvPr/>
        </p:nvSpPr>
        <p:spPr>
          <a:xfrm rot="5400000">
            <a:off x="5705594" y="1141015"/>
            <a:ext cx="3279582" cy="3772541"/>
          </a:xfrm>
          <a:prstGeom prst="arc">
            <a:avLst>
              <a:gd name="adj1" fmla="val 16696270"/>
              <a:gd name="adj2" fmla="val 0"/>
            </a:avLst>
          </a:prstGeom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D041F4DC-EB7F-461F-A8F1-66C28DCBD1BB}"/>
              </a:ext>
            </a:extLst>
          </p:cNvPr>
          <p:cNvSpPr/>
          <p:nvPr/>
        </p:nvSpPr>
        <p:spPr>
          <a:xfrm rot="16200000">
            <a:off x="6623123" y="4326553"/>
            <a:ext cx="763480" cy="68104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26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rtografia &quot;h&quot;- prezentacja by anna.al on Genially | English lessons ...">
            <a:extLst>
              <a:ext uri="{FF2B5EF4-FFF2-40B4-BE49-F238E27FC236}">
                <a16:creationId xmlns:a16="http://schemas.microsoft.com/office/drawing/2014/main" id="{1E098FE7-E39A-4246-8542-F883C0CC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9600"/>
            <a:ext cx="12192000" cy="56387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87664F9-A3C7-4E0C-8FBC-52D916D3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693" y="1762125"/>
            <a:ext cx="5426058" cy="2057400"/>
          </a:xfrm>
          <a:solidFill>
            <a:schemeClr val="bg1">
              <a:alpha val="5000"/>
            </a:schemeClr>
          </a:solidFill>
        </p:spPr>
        <p:txBody>
          <a:bodyPr/>
          <a:lstStyle/>
          <a:p>
            <a:r>
              <a:rPr lang="es-ES">
                <a:solidFill>
                  <a:schemeClr val="tx1"/>
                </a:solidFill>
              </a:rPr>
              <a:t>2.-Conexión con el repositorio</a:t>
            </a:r>
          </a:p>
        </p:txBody>
      </p:sp>
    </p:spTree>
    <p:extLst>
      <p:ext uri="{BB962C8B-B14F-4D97-AF65-F5344CB8AC3E}">
        <p14:creationId xmlns:p14="http://schemas.microsoft.com/office/powerpoint/2010/main" val="61904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3">
            <a:extLst>
              <a:ext uri="{FF2B5EF4-FFF2-40B4-BE49-F238E27FC236}">
                <a16:creationId xmlns:a16="http://schemas.microsoft.com/office/drawing/2014/main" id="{E75BDC77-3F7D-4D9D-BFE5-E314F5C2EBC7}"/>
              </a:ext>
            </a:extLst>
          </p:cNvPr>
          <p:cNvSpPr/>
          <p:nvPr/>
        </p:nvSpPr>
        <p:spPr>
          <a:xfrm>
            <a:off x="869879" y="3556115"/>
            <a:ext cx="5230558" cy="3051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B2E052-8ED0-4641-A87E-07DE5FC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63" y="986268"/>
            <a:ext cx="2922999" cy="975697"/>
          </a:xfrm>
        </p:spPr>
        <p:txBody>
          <a:bodyPr lIns="91440" tIns="45720" rIns="91440" bIns="45720" rtlCol="0" anchor="ctr"/>
          <a:lstStyle/>
          <a:p>
            <a:r>
              <a:rPr lang="es-ES">
                <a:solidFill>
                  <a:schemeClr val="bg1"/>
                </a:solidFill>
              </a:rPr>
              <a:t>Conexión </a:t>
            </a:r>
            <a:br>
              <a:rPr lang="es-ES">
                <a:solidFill>
                  <a:schemeClr val="bg1"/>
                </a:solidFill>
              </a:rPr>
            </a:br>
            <a:r>
              <a:rPr lang="es-ES">
                <a:solidFill>
                  <a:schemeClr val="bg1"/>
                </a:solidFill>
              </a:rPr>
              <a:t>con el repositorio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E0FF0F-FD82-4E78-B3B3-21892134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1EA6FA-CDC8-20F3-1FBD-822D4DE97943}"/>
              </a:ext>
            </a:extLst>
          </p:cNvPr>
          <p:cNvSpPr/>
          <p:nvPr/>
        </p:nvSpPr>
        <p:spPr>
          <a:xfrm>
            <a:off x="6161049" y="604023"/>
            <a:ext cx="5126544" cy="2668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25">
            <a:extLst>
              <a:ext uri="{FF2B5EF4-FFF2-40B4-BE49-F238E27FC236}">
                <a16:creationId xmlns:a16="http://schemas.microsoft.com/office/drawing/2014/main" id="{0ADDC5B6-E2FF-FC79-1673-0173B7128BDA}"/>
              </a:ext>
            </a:extLst>
          </p:cNvPr>
          <p:cNvSpPr/>
          <p:nvPr/>
        </p:nvSpPr>
        <p:spPr>
          <a:xfrm>
            <a:off x="6345306" y="730479"/>
            <a:ext cx="353544" cy="3462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61CC91A3-0DEF-C3A0-AA98-8AC26A700863}"/>
              </a:ext>
            </a:extLst>
          </p:cNvPr>
          <p:cNvSpPr txBox="1">
            <a:spLocks/>
          </p:cNvSpPr>
          <p:nvPr/>
        </p:nvSpPr>
        <p:spPr>
          <a:xfrm>
            <a:off x="6372521" y="635887"/>
            <a:ext cx="435174" cy="525899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1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964807A8-B0D0-3A29-169E-244D27605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58134" y="1778050"/>
            <a:ext cx="2115833" cy="513974"/>
          </a:xfrm>
        </p:spPr>
        <p:txBody>
          <a:bodyPr lIns="91440" tIns="45720" rIns="91440" bIns="45720" rtlCol="0" anchor="ctr"/>
          <a:lstStyle/>
          <a:p>
            <a:r>
              <a:rPr lang="es-ES" sz="1050" dirty="0">
                <a:solidFill>
                  <a:schemeClr val="bg1"/>
                </a:solidFill>
              </a:rPr>
              <a:t>Abrir el </a:t>
            </a:r>
            <a:r>
              <a:rPr lang="es-ES" sz="1050" dirty="0" err="1">
                <a:solidFill>
                  <a:schemeClr val="bg1"/>
                </a:solidFill>
              </a:rPr>
              <a:t>términal</a:t>
            </a:r>
            <a:r>
              <a:rPr lang="es-ES" sz="1050" dirty="0">
                <a:solidFill>
                  <a:schemeClr val="bg1"/>
                </a:solidFill>
              </a:rPr>
              <a:t> de tu ordenador con </a:t>
            </a:r>
            <a:r>
              <a:rPr lang="es-ES" sz="1050" b="1" dirty="0" err="1">
                <a:solidFill>
                  <a:schemeClr val="bg1"/>
                </a:solidFill>
              </a:rPr>
              <a:t>Ctrl+Alt+T</a:t>
            </a:r>
            <a:r>
              <a:rPr lang="es-ES" sz="1050" b="1" dirty="0">
                <a:solidFill>
                  <a:schemeClr val="bg1"/>
                </a:solidFill>
              </a:rPr>
              <a:t> </a:t>
            </a:r>
            <a:r>
              <a:rPr lang="es-ES" sz="1050" dirty="0">
                <a:solidFill>
                  <a:schemeClr val="bg1"/>
                </a:solidFill>
              </a:rPr>
              <a:t>o directamente abrir el </a:t>
            </a:r>
            <a:r>
              <a:rPr lang="es-ES" sz="1050" dirty="0" err="1">
                <a:solidFill>
                  <a:schemeClr val="bg1"/>
                </a:solidFill>
              </a:rPr>
              <a:t>términal</a:t>
            </a:r>
            <a:r>
              <a:rPr lang="es-ES" sz="1050" dirty="0">
                <a:solidFill>
                  <a:schemeClr val="bg1"/>
                </a:solidFill>
              </a:rPr>
              <a:t> mediante el icono.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DC53AD-0C7F-1D90-ED63-FAC35713D6C6}"/>
              </a:ext>
            </a:extLst>
          </p:cNvPr>
          <p:cNvSpPr/>
          <p:nvPr/>
        </p:nvSpPr>
        <p:spPr>
          <a:xfrm>
            <a:off x="10956073" y="6291146"/>
            <a:ext cx="929268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25">
            <a:extLst>
              <a:ext uri="{FF2B5EF4-FFF2-40B4-BE49-F238E27FC236}">
                <a16:creationId xmlns:a16="http://schemas.microsoft.com/office/drawing/2014/main" id="{1B2E1302-6B9D-4E11-9647-383634E82F2C}"/>
              </a:ext>
            </a:extLst>
          </p:cNvPr>
          <p:cNvSpPr/>
          <p:nvPr/>
        </p:nvSpPr>
        <p:spPr>
          <a:xfrm>
            <a:off x="1107463" y="3723111"/>
            <a:ext cx="353544" cy="3462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BD9E857C-FDBD-4162-A5C8-6A15FB0737A3}"/>
              </a:ext>
            </a:extLst>
          </p:cNvPr>
          <p:cNvSpPr txBox="1">
            <a:spLocks/>
          </p:cNvSpPr>
          <p:nvPr/>
        </p:nvSpPr>
        <p:spPr>
          <a:xfrm>
            <a:off x="1107463" y="3617618"/>
            <a:ext cx="435174" cy="525899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2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3B5F5745-AF26-455E-A523-2655A6092166}"/>
              </a:ext>
            </a:extLst>
          </p:cNvPr>
          <p:cNvSpPr txBox="1">
            <a:spLocks/>
          </p:cNvSpPr>
          <p:nvPr/>
        </p:nvSpPr>
        <p:spPr>
          <a:xfrm>
            <a:off x="3699536" y="4360910"/>
            <a:ext cx="2433614" cy="160254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50">
                <a:solidFill>
                  <a:schemeClr val="bg1"/>
                </a:solidFill>
              </a:rPr>
              <a:t>Una vez abierto el términal accede mediante el comando                        </a:t>
            </a:r>
            <a:r>
              <a:rPr lang="es-ES" sz="1050" b="1">
                <a:solidFill>
                  <a:schemeClr val="bg1"/>
                </a:solidFill>
              </a:rPr>
              <a:t>cd (Nombre de repositorio).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1AB50342-4145-6DCF-C89A-E534CF7DB92E}"/>
              </a:ext>
            </a:extLst>
          </p:cNvPr>
          <p:cNvSpPr/>
          <p:nvPr/>
        </p:nvSpPr>
        <p:spPr>
          <a:xfrm rot="16200000">
            <a:off x="6731980" y="4554163"/>
            <a:ext cx="763480" cy="68104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81CCF98C-95ED-CA40-BC0F-B5BC190E94C3}"/>
              </a:ext>
            </a:extLst>
          </p:cNvPr>
          <p:cNvSpPr/>
          <p:nvPr/>
        </p:nvSpPr>
        <p:spPr>
          <a:xfrm rot="5400000">
            <a:off x="5814451" y="1358729"/>
            <a:ext cx="3279582" cy="3772541"/>
          </a:xfrm>
          <a:prstGeom prst="arc">
            <a:avLst>
              <a:gd name="adj1" fmla="val 16696270"/>
              <a:gd name="adj2" fmla="val 0"/>
            </a:avLst>
          </a:prstGeom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655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87_TF16411254_Win32" id="{20C1915F-6821-4F0C-86B0-2F7D280C6CC3}" vid="{2C0DB2F9-E48F-4B17-A268-35E551B3477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7100C63C869C4782FE0C3A5C131ABF" ma:contentTypeVersion="3" ma:contentTypeDescription="Crear nuevo documento." ma:contentTypeScope="" ma:versionID="e5eeb8cd2a1f37eb8871218caf641062">
  <xsd:schema xmlns:xsd="http://www.w3.org/2001/XMLSchema" xmlns:xs="http://www.w3.org/2001/XMLSchema" xmlns:p="http://schemas.microsoft.com/office/2006/metadata/properties" xmlns:ns3="e334ea19-8285-4f2d-ba9c-4a0cb6212dbf" targetNamespace="http://schemas.microsoft.com/office/2006/metadata/properties" ma:root="true" ma:fieldsID="05bc78fcaa37b84fbe1d18df95c6895e" ns3:_="">
    <xsd:import namespace="e334ea19-8285-4f2d-ba9c-4a0cb6212d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4ea19-8285-4f2d-ba9c-4a0cb6212d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34ea19-8285-4f2d-ba9c-4a0cb6212dbf" xsi:nil="true"/>
  </documentManagement>
</p:properties>
</file>

<file path=customXml/itemProps1.xml><?xml version="1.0" encoding="utf-8"?>
<ds:datastoreItem xmlns:ds="http://schemas.openxmlformats.org/officeDocument/2006/customXml" ds:itemID="{02027C22-4AC2-4AC0-AE8F-3882D0E21C39}">
  <ds:schemaRefs>
    <ds:schemaRef ds:uri="e334ea19-8285-4f2d-ba9c-4a0cb6212d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621FE4-3184-49E6-95AD-A045530002EF}">
  <ds:schemaRefs>
    <ds:schemaRef ds:uri="e334ea19-8285-4f2d-ba9c-4a0cb6212db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{DAAC2686-578B-4CDA-83C8-4A136746841C}tf16411254_win32</Template>
  <Application>Microsoft Office PowerPoint</Application>
  <PresentationFormat>Panorámica</PresentationFormat>
  <Slides>16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Índice</vt:lpstr>
      <vt:lpstr>Introducción  ¿que es git?</vt:lpstr>
      <vt:lpstr>Introducción</vt:lpstr>
      <vt:lpstr>1.-Creación  del  repositorio</vt:lpstr>
      <vt:lpstr>Creación del repositorio online</vt:lpstr>
      <vt:lpstr>Creación del repositorio GIt</vt:lpstr>
      <vt:lpstr>2.-Conexión con el repositorio</vt:lpstr>
      <vt:lpstr>Conexión  con el repositorio</vt:lpstr>
      <vt:lpstr>3.-Push</vt:lpstr>
      <vt:lpstr>  Git push</vt:lpstr>
      <vt:lpstr>GIT push</vt:lpstr>
      <vt:lpstr>4.-Pull</vt:lpstr>
      <vt:lpstr>Git pull</vt:lpstr>
      <vt:lpstr>GIT puLL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Carlos Ambite Fernandez</dc:creator>
  <cp:revision>71</cp:revision>
  <dcterms:created xsi:type="dcterms:W3CDTF">2023-01-18T16:30:38Z</dcterms:created>
  <dcterms:modified xsi:type="dcterms:W3CDTF">2023-01-26T14:56:26Z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0x010100597100C63C869C4782FE0C3A5C131ABF</vt:lpwstr>
  </property>
</Properties>
</file>