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73" r:id="rId5"/>
  </p:sldIdLst>
  <p:sldSz cx="10972800" cy="6172200"/>
  <p:notesSz cx="7010400" cy="92964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Trebuchet MS" panose="020B070302020209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j09Fp5cxvIe4YmusXITn9pheZP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34" d="100"/>
          <a:sy n="134" d="100"/>
        </p:scale>
        <p:origin x="776" y="192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44" h="139" extrusionOk="0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avLst/>
              <a:gdLst/>
              <a:ahLst/>
              <a:cxnLst/>
              <a:rect l="l" t="t" r="r" b="b"/>
              <a:pathLst>
                <a:path w="4200" h="788" extrusionOk="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avLst/>
              <a:gdLst/>
              <a:ahLst/>
              <a:cxnLst/>
              <a:rect l="l" t="t" r="r" b="b"/>
              <a:pathLst>
                <a:path w="1810" h="1200" extrusionOk="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0"/>
          <p:cNvPicPr preferRelativeResize="0"/>
          <p:nvPr/>
        </p:nvPicPr>
        <p:blipFill rotWithShape="1">
          <a:blip r:embed="rId2">
            <a:alphaModFix/>
          </a:blip>
          <a:srcRect l="4241" t="4142"/>
          <a:stretch/>
        </p:blipFill>
        <p:spPr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62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481661" y="5353031"/>
            <a:ext cx="9526126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rebuchet MS"/>
              <a:buNone/>
              <a:defRPr sz="18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481661" y="4405220"/>
            <a:ext cx="9568425" cy="98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73" y="3219565"/>
            <a:ext cx="2199959" cy="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" y="386"/>
            <a:ext cx="10971428" cy="61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dk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5"/>
          <p:cNvPicPr preferRelativeResize="0"/>
          <p:nvPr/>
        </p:nvPicPr>
        <p:blipFill rotWithShape="1">
          <a:blip r:embed="rId2">
            <a:alphaModFix/>
          </a:blip>
          <a:srcRect l="5058" t="47208" r="45983" b="3783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rgbClr val="000000">
                  <a:alpha val="61960"/>
                </a:srgbClr>
              </a:gs>
              <a:gs pos="69000">
                <a:srgbClr val="000000">
                  <a:alpha val="76862"/>
                </a:srgbClr>
              </a:gs>
              <a:gs pos="100000">
                <a:srgbClr val="000000">
                  <a:alpha val="76862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Blue">
  <p:cSld name="Transition - Blu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/>
          <p:nvPr/>
        </p:nvSpPr>
        <p:spPr>
          <a:xfrm>
            <a:off x="0" y="0"/>
            <a:ext cx="10972800" cy="53464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498348" y="2377739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6"/>
          <p:cNvGrpSpPr/>
          <p:nvPr/>
        </p:nvGrpSpPr>
        <p:grpSpPr>
          <a:xfrm>
            <a:off x="-28075" y="0"/>
            <a:ext cx="187005" cy="6172200"/>
            <a:chOff x="311342" y="0"/>
            <a:chExt cx="401443" cy="6172200"/>
          </a:xfrm>
        </p:grpSpPr>
        <p:sp>
          <p:nvSpPr>
            <p:cNvPr id="85" name="Google Shape;85;p36"/>
            <p:cNvSpPr/>
            <p:nvPr/>
          </p:nvSpPr>
          <p:spPr>
            <a:xfrm>
              <a:off x="311342" y="4638907"/>
              <a:ext cx="401443" cy="1533293"/>
            </a:xfrm>
            <a:prstGeom prst="rect">
              <a:avLst/>
            </a:prstGeom>
            <a:solidFill>
              <a:srgbClr val="F156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>
              <a:off x="311342" y="0"/>
              <a:ext cx="401443" cy="5346409"/>
            </a:xfrm>
            <a:prstGeom prst="rect">
              <a:avLst/>
            </a:prstGeom>
            <a:solidFill>
              <a:srgbClr val="298E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Content - NO LOGO &amp; PAGE NUMBER">
  <p:cSld name="Title, Subtitle, Content - NO LOGO &amp; PAGE NUMB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512064" y="2103035"/>
            <a:ext cx="9948672" cy="369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498348" y="12595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Trebuchet MS"/>
              <a:buNone/>
              <a:defRPr sz="2400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/>
          <p:nvPr/>
        </p:nvSpPr>
        <p:spPr>
          <a:xfrm>
            <a:off x="9868093" y="5829880"/>
            <a:ext cx="1104707" cy="342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498348" y="12595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Trebuchet MS"/>
              <a:buNone/>
              <a:defRPr sz="2400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6"/>
          <p:cNvPicPr preferRelativeResize="0"/>
          <p:nvPr/>
        </p:nvPicPr>
        <p:blipFill rotWithShape="1">
          <a:blip r:embed="rId2">
            <a:alphaModFix/>
          </a:blip>
          <a:srcRect l="4241" t="4142"/>
          <a:stretch/>
        </p:blipFill>
        <p:spPr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62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595" y="4747221"/>
            <a:ext cx="3456745" cy="74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IDENTIAL">
  <p:cSld name="CONFIDENTIAL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2"/>
          </p:nvPr>
        </p:nvSpPr>
        <p:spPr>
          <a:xfrm>
            <a:off x="498348" y="12595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Trebuchet MS"/>
              <a:buNone/>
              <a:defRPr sz="2400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/>
          <p:nvPr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Trebuchet MS"/>
              <a:buNone/>
            </a:pPr>
            <a:r>
              <a:rPr lang="en-GB" sz="700" b="1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8"/>
          <p:cNvPicPr preferRelativeResize="0"/>
          <p:nvPr/>
        </p:nvPicPr>
        <p:blipFill rotWithShape="1">
          <a:blip r:embed="rId2">
            <a:alphaModFix/>
          </a:blip>
          <a:srcRect l="4242" t="4141" r="64481" b="-2"/>
          <a:stretch/>
        </p:blipFill>
        <p:spPr>
          <a:xfrm>
            <a:off x="0" y="1"/>
            <a:ext cx="3583957" cy="6172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28"/>
          <p:cNvCxnSpPr/>
          <p:nvPr/>
        </p:nvCxnSpPr>
        <p:spPr>
          <a:xfrm>
            <a:off x="3583957" y="-1"/>
            <a:ext cx="0" cy="6172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" y="385"/>
            <a:ext cx="10971428" cy="61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dk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bargo Layout">
  <p:cSld name="Embargo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6129" y="910278"/>
            <a:ext cx="2560542" cy="228010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498348" y="4479006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Trebuchet MS"/>
              <a:buNone/>
              <a:defRPr sz="24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99743" y="7297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517402" y="2002368"/>
            <a:ext cx="9948931" cy="37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/>
          <p:nvPr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lang="en-GB" sz="900" cap="non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900" cap="non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288289" y="5814736"/>
            <a:ext cx="475887" cy="23794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.scaleft.com/client-tools/windows/latest/ScaleFT.ms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help.okta.com/en/prod/Content/Topics/Adv_Server_Access/docs/client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481661" y="5353031"/>
            <a:ext cx="9526126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None/>
            </a:pPr>
            <a:r>
              <a:rPr lang="en-GB" dirty="0"/>
              <a:t>Hackathons and Bootcamps user instructions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481661" y="4405220"/>
            <a:ext cx="9568425" cy="98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CONNECTING TO</a:t>
            </a:r>
            <a:br>
              <a:rPr lang="en-GB" dirty="0"/>
            </a:br>
            <a:r>
              <a:rPr lang="en-GB" dirty="0"/>
              <a:t>HACKATHON CLUSTER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512064" y="2103035"/>
            <a:ext cx="9948672" cy="369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GB" dirty="0"/>
              <a:t>About the Cluster:</a:t>
            </a:r>
            <a:endParaRPr dirty="0"/>
          </a:p>
          <a:p>
            <a:pPr marL="571500" lvl="1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rPr lang="en-GB" dirty="0"/>
              <a:t>The hackathon cluster consists of a single CPU-only login node and 10 DGX-1 compute nodes. </a:t>
            </a:r>
            <a:endParaRPr dirty="0"/>
          </a:p>
          <a:p>
            <a:pPr marL="571500" lvl="1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rPr lang="en-GB" dirty="0">
                <a:solidFill>
                  <a:schemeClr val="lt2"/>
                </a:solidFill>
              </a:rPr>
              <a:t>NOTE:</a:t>
            </a:r>
            <a:r>
              <a:rPr lang="en-GB" dirty="0"/>
              <a:t> There is only 1 V100 GPU per instance available to you.</a:t>
            </a:r>
            <a:endParaRPr dirty="0"/>
          </a:p>
          <a:p>
            <a:pPr marL="571500" lvl="1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rPr lang="en-GB" dirty="0"/>
              <a:t>NVIDIA and external users access the cluster via SSH to the login node, using a tool called SFT, which wraps SSH and manages access. Cluster accounts are controlled via a web-based service called Okta.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br>
              <a:rPr lang="en-GB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OKTA SFT CLIENT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GB" b="1" dirty="0">
                <a:solidFill>
                  <a:schemeClr val="lt2"/>
                </a:solidFill>
              </a:rPr>
              <a:t>Ubuntu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Consolas"/>
              <a:buNone/>
            </a:pP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echo "deb http://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pkg.scaleft.com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/deb 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linux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 main" | 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 tee -a /etc/apt/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sources.list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None/>
            </a:pP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curl -C - https://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dist.scaleft.com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pki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scaleft_deb_key.asc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 apt-key add -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None/>
            </a:pP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 apt-get update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None/>
            </a:pP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 apt-get install  </a:t>
            </a:r>
            <a:r>
              <a:rPr lang="en-GB" sz="1200" dirty="0" err="1">
                <a:latin typeface="Consolas"/>
                <a:ea typeface="Consolas"/>
                <a:cs typeface="Consolas"/>
                <a:sym typeface="Consolas"/>
              </a:rPr>
              <a:t>scaleft</a:t>
            </a:r>
            <a:r>
              <a:rPr lang="en-GB" sz="1200" dirty="0">
                <a:latin typeface="Consolas"/>
                <a:ea typeface="Consolas"/>
                <a:cs typeface="Consolas"/>
                <a:sym typeface="Consolas"/>
              </a:rPr>
              <a:t>-client-tools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GB" b="1" dirty="0">
                <a:solidFill>
                  <a:schemeClr val="lt2"/>
                </a:solidFill>
              </a:rPr>
              <a:t>Windows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GB" dirty="0"/>
              <a:t>Download the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client</a:t>
            </a:r>
            <a:r>
              <a:rPr lang="en-GB" dirty="0"/>
              <a:t> and run the installation MSI</a:t>
            </a:r>
            <a:r>
              <a:rPr lang="en-GB" sz="1400" dirty="0"/>
              <a:t>.(Click the “Finish” button to exit the Setup Wizard. Installation may also happen in silent mode without any notifications.)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GB" b="1" dirty="0">
                <a:solidFill>
                  <a:srgbClr val="92D050"/>
                </a:solidFill>
              </a:rPr>
              <a:t>Other operating systems: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GB" dirty="0"/>
              <a:t>Download from the Okta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website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dirty="0"/>
          </a:p>
        </p:txBody>
      </p:sp>
      <p:pic>
        <p:nvPicPr>
          <p:cNvPr id="152" name="Google Shape;152;p9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6077" y="4327378"/>
            <a:ext cx="1762063" cy="137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194</Words>
  <Application>Microsoft Macintosh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Noto Sans Symbols</vt:lpstr>
      <vt:lpstr>Arial</vt:lpstr>
      <vt:lpstr>Consolas</vt:lpstr>
      <vt:lpstr>Trebuchet MS</vt:lpstr>
      <vt:lpstr>Century Gothic</vt:lpstr>
      <vt:lpstr>Title &amp; Bullet</vt:lpstr>
      <vt:lpstr>CONNECTING TO HACKATHON CLUSTER</vt:lpstr>
      <vt:lpstr>INTRODUCTION</vt:lpstr>
      <vt:lpstr>INSTALL OKTA SFT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“RAP LAB” HACKATHON CLUSTER</dc:title>
  <dc:creator>Jennifer Hohn</dc:creator>
  <cp:lastModifiedBy>Kouatchou, Jules (GSFC-606.0)[SCIENCE SYSTEMS AND APPLICATIONS INC]</cp:lastModifiedBy>
  <cp:revision>16</cp:revision>
  <dcterms:created xsi:type="dcterms:W3CDTF">2008-01-24T03:11:41Z</dcterms:created>
  <dcterms:modified xsi:type="dcterms:W3CDTF">2020-10-02T13:16:56Z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0x010100A145EAE5F8329F47B840B6DEBAC2F43F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Owner">
    <vt:lpwstr>mozhgank@nvidia.com</vt:lpwstr>
  </property>
  <property fmtid="{D5CDD505-2E9C-101B-9397-08002B2CF9AE}" pid="6" name="MSIP_Label_6b558183-044c-4105-8d9c-cea02a2a3d86_SetDate">
    <vt:lpwstr>2020-02-13T11:36:34.8943055Z</vt:lpwstr>
  </property>
  <property fmtid="{D5CDD505-2E9C-101B-9397-08002B2CF9AE}" pid="7" name="MSIP_Label_6b558183-044c-4105-8d9c-cea02a2a3d86_Name">
    <vt:lpwstr>Unrestricted</vt:lpwstr>
  </property>
  <property fmtid="{D5CDD505-2E9C-101B-9397-08002B2CF9AE}" pid="8" name="MSIP_Label_6b558183-044c-4105-8d9c-cea02a2a3d86_Application">
    <vt:lpwstr>Microsoft Azure Information Protection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