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75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osbasco93/Data-Cleaning-Pandas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13AC0-34C1-F128-80BA-EB1DF5376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ES" sz="5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Data-Cleaning-Shark-Project</a:t>
            </a:r>
            <a:br>
              <a:rPr lang="es-ES" sz="5800" dirty="0"/>
            </a:br>
            <a:endParaRPr lang="es-ES" sz="5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1EB59D-55DB-4E24-3006-7B885FA6B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ES" sz="1900" dirty="0">
                <a:solidFill>
                  <a:schemeClr val="accent1"/>
                </a:solidFill>
              </a:rPr>
              <a:t>[MAD] [DAFT][AGO]</a:t>
            </a:r>
          </a:p>
          <a:p>
            <a:r>
              <a:rPr lang="es-ES" sz="1900" dirty="0">
                <a:solidFill>
                  <a:schemeClr val="accent1"/>
                </a:solidFill>
              </a:rPr>
              <a:t>Carlos </a:t>
            </a:r>
            <a:r>
              <a:rPr lang="es-ES" sz="1900" dirty="0" err="1">
                <a:solidFill>
                  <a:schemeClr val="accent1"/>
                </a:solidFill>
              </a:rPr>
              <a:t>Basco</a:t>
            </a:r>
            <a:r>
              <a:rPr lang="es-ES" sz="1900" dirty="0">
                <a:solidFill>
                  <a:schemeClr val="accent1"/>
                </a:solidFill>
              </a:rPr>
              <a:t> </a:t>
            </a:r>
            <a:r>
              <a:rPr lang="es-ES" sz="1900" dirty="0" err="1">
                <a:solidFill>
                  <a:schemeClr val="accent1"/>
                </a:solidFill>
              </a:rPr>
              <a:t>Lopez</a:t>
            </a:r>
            <a:endParaRPr lang="es-ES" sz="1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7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Sucesos por país en los últimos 20 años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Tomando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el</a:t>
            </a:r>
            <a:r>
              <a:rPr lang="en-US" sz="1600" dirty="0">
                <a:solidFill>
                  <a:srgbClr val="FFFFFF"/>
                </a:solidFill>
              </a:rPr>
              <a:t>  nuevo </a:t>
            </a:r>
            <a:r>
              <a:rPr lang="en-US" sz="1600" dirty="0" err="1">
                <a:solidFill>
                  <a:srgbClr val="FFFFFF"/>
                </a:solidFill>
              </a:rPr>
              <a:t>el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dato</a:t>
            </a:r>
            <a:r>
              <a:rPr lang="en-US" sz="1600" dirty="0">
                <a:solidFill>
                  <a:srgbClr val="FFFFFF"/>
                </a:solidFill>
              </a:rPr>
              <a:t> del </a:t>
            </a:r>
            <a:r>
              <a:rPr lang="en-US" sz="1600" dirty="0" err="1">
                <a:solidFill>
                  <a:srgbClr val="FFFFFF"/>
                </a:solidFill>
              </a:rPr>
              <a:t>país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acotando</a:t>
            </a:r>
            <a:r>
              <a:rPr lang="en-US" sz="1600" dirty="0">
                <a:solidFill>
                  <a:srgbClr val="FFFFFF"/>
                </a:solidFill>
              </a:rPr>
              <a:t> la </a:t>
            </a:r>
            <a:r>
              <a:rPr lang="en-US" sz="1600" dirty="0" err="1">
                <a:solidFill>
                  <a:srgbClr val="FFFFFF"/>
                </a:solidFill>
              </a:rPr>
              <a:t>muestra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 dirty="0" err="1">
                <a:solidFill>
                  <a:srgbClr val="FFFFFF"/>
                </a:solidFill>
              </a:rPr>
              <a:t>los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últimos</a:t>
            </a:r>
            <a:r>
              <a:rPr lang="en-US" sz="1600" dirty="0">
                <a:solidFill>
                  <a:srgbClr val="FFFFFF"/>
                </a:solidFill>
              </a:rPr>
              <a:t> 20 </a:t>
            </a:r>
            <a:r>
              <a:rPr lang="en-US" sz="1600" dirty="0" err="1">
                <a:solidFill>
                  <a:srgbClr val="FFFFFF"/>
                </a:solidFill>
              </a:rPr>
              <a:t>años</a:t>
            </a:r>
            <a:r>
              <a:rPr lang="en-US" sz="1600" dirty="0">
                <a:solidFill>
                  <a:srgbClr val="FFFFFF"/>
                </a:solidFill>
              </a:rPr>
              <a:t>, la </a:t>
            </a:r>
            <a:r>
              <a:rPr lang="en-US" sz="1600" dirty="0" err="1">
                <a:solidFill>
                  <a:srgbClr val="FFFFFF"/>
                </a:solidFill>
              </a:rPr>
              <a:t>gráfica</a:t>
            </a:r>
            <a:r>
              <a:rPr lang="en-US" sz="1600" dirty="0">
                <a:solidFill>
                  <a:srgbClr val="FFFFFF"/>
                </a:solidFill>
              </a:rPr>
              <a:t> se </a:t>
            </a:r>
            <a:r>
              <a:rPr lang="en-US" sz="1600" dirty="0" err="1">
                <a:solidFill>
                  <a:srgbClr val="FFFFFF"/>
                </a:solidFill>
              </a:rPr>
              <a:t>ve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idéntica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s-ES_tradnl" sz="1600" dirty="0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700FC5-F73E-A210-E432-2561DF0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21" y="728662"/>
            <a:ext cx="795094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Sucesos por actividad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Las </a:t>
            </a:r>
            <a:r>
              <a:rPr lang="en-US" sz="1600" dirty="0" err="1">
                <a:solidFill>
                  <a:srgbClr val="FFFFFF"/>
                </a:solidFill>
              </a:rPr>
              <a:t>actividades</a:t>
            </a:r>
            <a:r>
              <a:rPr lang="en-US" sz="1600" dirty="0">
                <a:solidFill>
                  <a:srgbClr val="FFFFFF"/>
                </a:solidFill>
              </a:rPr>
              <a:t> que </a:t>
            </a:r>
            <a:r>
              <a:rPr lang="en-US" sz="1600" dirty="0" err="1">
                <a:solidFill>
                  <a:srgbClr val="FFFFFF"/>
                </a:solidFill>
              </a:rPr>
              <a:t>más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encuentros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tienen</a:t>
            </a:r>
            <a:r>
              <a:rPr lang="en-US" sz="1600" dirty="0">
                <a:solidFill>
                  <a:srgbClr val="FFFFFF"/>
                </a:solidFill>
              </a:rPr>
              <a:t> con </a:t>
            </a:r>
            <a:r>
              <a:rPr lang="en-US" sz="1600" dirty="0" err="1">
                <a:solidFill>
                  <a:srgbClr val="FFFFFF"/>
                </a:solidFill>
              </a:rPr>
              <a:t>los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tiburones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serían</a:t>
            </a:r>
            <a:r>
              <a:rPr lang="en-US" sz="1600" dirty="0">
                <a:solidFill>
                  <a:srgbClr val="FFFFFF"/>
                </a:solidFill>
              </a:rPr>
              <a:t>: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Surfing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Swimming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Bathing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A2BDEA-479A-C430-6C2F-98B96D98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1362726"/>
            <a:ext cx="8038592" cy="454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Sucesos por sexo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Podemos </a:t>
            </a:r>
            <a:r>
              <a:rPr lang="en-US" sz="1600" dirty="0" err="1">
                <a:solidFill>
                  <a:srgbClr val="FFFFFF"/>
                </a:solidFill>
              </a:rPr>
              <a:t>ver</a:t>
            </a:r>
            <a:r>
              <a:rPr lang="en-US" sz="1600" dirty="0">
                <a:solidFill>
                  <a:srgbClr val="FFFFFF"/>
                </a:solidFill>
              </a:rPr>
              <a:t> que </a:t>
            </a:r>
            <a:r>
              <a:rPr lang="en-US" sz="1600" dirty="0" err="1">
                <a:solidFill>
                  <a:srgbClr val="FFFFFF"/>
                </a:solidFill>
              </a:rPr>
              <a:t>el</a:t>
            </a:r>
            <a:r>
              <a:rPr lang="en-US" sz="1600" dirty="0">
                <a:solidFill>
                  <a:srgbClr val="FFFFFF"/>
                </a:solidFill>
              </a:rPr>
              <a:t> hombre </a:t>
            </a:r>
            <a:r>
              <a:rPr lang="en-US" sz="1600" dirty="0" err="1">
                <a:solidFill>
                  <a:srgbClr val="FFFFFF"/>
                </a:solidFill>
              </a:rPr>
              <a:t>destaca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mucho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más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su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capacidad</a:t>
            </a:r>
            <a:r>
              <a:rPr lang="en-US" sz="1600" dirty="0">
                <a:solidFill>
                  <a:srgbClr val="FFFFFF"/>
                </a:solidFill>
              </a:rPr>
              <a:t> de no </a:t>
            </a:r>
            <a:r>
              <a:rPr lang="en-US" sz="1600" dirty="0" err="1">
                <a:solidFill>
                  <a:srgbClr val="FFFFFF"/>
                </a:solidFill>
              </a:rPr>
              <a:t>supervivencia</a:t>
            </a:r>
            <a:r>
              <a:rPr lang="en-US" sz="1600" dirty="0">
                <a:solidFill>
                  <a:srgbClr val="FFFFFF"/>
                </a:solidFill>
              </a:rPr>
              <a:t>…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614312-D8B5-F16C-A32E-097A67D0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834" y="1642925"/>
            <a:ext cx="8590833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Sucesos por especie de tiburón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Prácticamente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la </a:t>
            </a:r>
            <a:r>
              <a:rPr lang="en-US" sz="1600" dirty="0" err="1">
                <a:solidFill>
                  <a:srgbClr val="FFFFFF"/>
                </a:solidFill>
              </a:rPr>
              <a:t>totalidad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en-US" sz="1600" dirty="0" err="1">
                <a:solidFill>
                  <a:srgbClr val="FFFFFF"/>
                </a:solidFill>
              </a:rPr>
              <a:t>casos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reportados</a:t>
            </a:r>
            <a:r>
              <a:rPr lang="en-US" sz="1600" dirty="0">
                <a:solidFill>
                  <a:srgbClr val="FFFFFF"/>
                </a:solidFill>
              </a:rPr>
              <a:t> no se </a:t>
            </a:r>
            <a:r>
              <a:rPr lang="en-US" sz="1600" dirty="0" err="1">
                <a:solidFill>
                  <a:srgbClr val="FFFFFF"/>
                </a:solidFill>
              </a:rPr>
              <a:t>concretó</a:t>
            </a:r>
            <a:r>
              <a:rPr lang="en-US" sz="1600" dirty="0">
                <a:solidFill>
                  <a:srgbClr val="FFFFFF"/>
                </a:solidFill>
              </a:rPr>
              <a:t> la </a:t>
            </a:r>
            <a:r>
              <a:rPr lang="en-US" sz="1600" dirty="0" err="1">
                <a:solidFill>
                  <a:srgbClr val="FFFFFF"/>
                </a:solidFill>
              </a:rPr>
              <a:t>especie</a:t>
            </a:r>
            <a:r>
              <a:rPr lang="en-US" sz="1600" dirty="0">
                <a:solidFill>
                  <a:srgbClr val="FFFFFF"/>
                </a:solidFill>
              </a:rPr>
              <a:t> exacta de </a:t>
            </a:r>
            <a:r>
              <a:rPr lang="en-US" sz="1600" dirty="0" err="1">
                <a:solidFill>
                  <a:srgbClr val="FFFFFF"/>
                </a:solidFill>
              </a:rPr>
              <a:t>tiburón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en-US" sz="1600" dirty="0" err="1">
                <a:solidFill>
                  <a:srgbClr val="FFFFFF"/>
                </a:solidFill>
              </a:rPr>
              <a:t>cada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encuentro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709DD12-E1CF-6897-5F1B-4E80D7F8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46" y="1042986"/>
            <a:ext cx="7989530" cy="486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Casos con especies identificadas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Sin embargo, de </a:t>
            </a:r>
            <a:r>
              <a:rPr lang="en-US" sz="1800" dirty="0" err="1">
                <a:solidFill>
                  <a:srgbClr val="FFFFFF"/>
                </a:solidFill>
              </a:rPr>
              <a:t>los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reportados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podemos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agruparlos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White shark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Tiger shark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Bull shark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26F4A2-04F6-D38B-3BAA-09848FC0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32" y="1258944"/>
            <a:ext cx="8298369" cy="434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7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4A1B29-EE2B-36E8-1586-047979EB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8" name="Marcador de posición de imagen 7" descr="Imagen que contiene firmar, fruta, azul, señal&#10;&#10;Descripción generada automáticamente">
            <a:extLst>
              <a:ext uri="{FF2B5EF4-FFF2-40B4-BE49-F238E27FC236}">
                <a16:creationId xmlns:a16="http://schemas.microsoft.com/office/drawing/2014/main" id="{CEA0E64F-0236-0410-2953-EB1A187ED5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20000"/>
          </a:blip>
          <a:srcRect l="2427" r="2427"/>
          <a:stretch>
            <a:fillRect/>
          </a:stretch>
        </p:blipFill>
        <p:spPr>
          <a:xfrm>
            <a:off x="0" y="0"/>
            <a:ext cx="12192000" cy="6858000"/>
          </a:xfr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FB69415-1A4C-B97C-CC07-C352727C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1" y="1143000"/>
            <a:ext cx="11431143" cy="4572000"/>
          </a:xfrm>
          <a:noFill/>
        </p:spPr>
        <p:txBody>
          <a:bodyPr>
            <a:normAutofit/>
          </a:bodyPr>
          <a:lstStyle/>
          <a:p>
            <a:pPr algn="ctr"/>
            <a:endParaRPr lang="es-ES_tradnl" sz="8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ES_tradnl" sz="6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GRACIAS</a:t>
            </a:r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6AFDF0E-B48D-6856-76A2-3C87C2AB6A0B}"/>
              </a:ext>
            </a:extLst>
          </p:cNvPr>
          <p:cNvSpPr/>
          <p:nvPr/>
        </p:nvSpPr>
        <p:spPr>
          <a:xfrm>
            <a:off x="7686676" y="0"/>
            <a:ext cx="3320415" cy="6858000"/>
          </a:xfrm>
          <a:prstGeom prst="parallelogram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A11C4B6B-BC78-EDB9-9365-3483CFCD3A31}"/>
              </a:ext>
            </a:extLst>
          </p:cNvPr>
          <p:cNvSpPr/>
          <p:nvPr/>
        </p:nvSpPr>
        <p:spPr>
          <a:xfrm>
            <a:off x="-1300163" y="1143000"/>
            <a:ext cx="14830426" cy="4572000"/>
          </a:xfrm>
          <a:prstGeom prst="parallelogram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862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0EBF1-BDB8-C1F9-139B-7BB83729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Índice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65525D-440D-DBBD-14EA-DAE009FCE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200" u="sng"/>
              <a:t>Estado de la BBDD</a:t>
            </a:r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81BAE-9C02-11C6-BF1F-78C9B1123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562582"/>
            <a:ext cx="3474720" cy="1319514"/>
          </a:xfrm>
        </p:spPr>
        <p:txBody>
          <a:bodyPr>
            <a:normAutofit fontScale="92500" lnSpcReduction="10000"/>
          </a:bodyPr>
          <a:lstStyle/>
          <a:p>
            <a:r>
              <a:rPr lang="es-ES"/>
              <a:t>Estado inicial del </a:t>
            </a:r>
            <a:r>
              <a:rPr lang="es-ES" err="1"/>
              <a:t>dataset</a:t>
            </a:r>
            <a:endParaRPr lang="es-ES"/>
          </a:p>
          <a:p>
            <a:r>
              <a:rPr lang="es-ES"/>
              <a:t>Estado final del </a:t>
            </a:r>
            <a:r>
              <a:rPr lang="es-ES" err="1"/>
              <a:t>dataset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26755D-172D-CD72-9280-87CA943E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200" u="sng"/>
              <a:t>Análisis realizado</a:t>
            </a:r>
          </a:p>
          <a:p>
            <a:endParaRPr lang="es-ES" b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B9A69C-3A8A-B41C-7955-D4700405C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562582"/>
            <a:ext cx="3474720" cy="393539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Sucesos por año</a:t>
            </a:r>
          </a:p>
          <a:p>
            <a:pPr lvl="1"/>
            <a:r>
              <a:rPr lang="es-ES" dirty="0"/>
              <a:t>Sucesos en los últimos 50 años</a:t>
            </a:r>
          </a:p>
          <a:p>
            <a:r>
              <a:rPr lang="es-ES" dirty="0"/>
              <a:t>Sucesos por meses</a:t>
            </a:r>
          </a:p>
          <a:p>
            <a:r>
              <a:rPr lang="es-ES" dirty="0"/>
              <a:t>Sucesos por país</a:t>
            </a:r>
          </a:p>
          <a:p>
            <a:pPr lvl="1"/>
            <a:r>
              <a:rPr lang="es-ES" dirty="0"/>
              <a:t>Sucesos por país en los últimos 20 años</a:t>
            </a:r>
          </a:p>
          <a:p>
            <a:r>
              <a:rPr lang="es-ES" dirty="0"/>
              <a:t>Sucesos por actividad</a:t>
            </a:r>
          </a:p>
          <a:p>
            <a:r>
              <a:rPr lang="es-ES" dirty="0"/>
              <a:t>Sucesos por sexo</a:t>
            </a:r>
          </a:p>
          <a:p>
            <a:r>
              <a:rPr lang="es-ES" dirty="0"/>
              <a:t>Sucesos por especie de tiburón</a:t>
            </a:r>
          </a:p>
          <a:p>
            <a:pPr lvl="1"/>
            <a:r>
              <a:rPr lang="es-ES" dirty="0"/>
              <a:t>Casos con especies identificadas</a:t>
            </a:r>
          </a:p>
        </p:txBody>
      </p:sp>
    </p:spTree>
    <p:extLst>
      <p:ext uri="{BB962C8B-B14F-4D97-AF65-F5344CB8AC3E}">
        <p14:creationId xmlns:p14="http://schemas.microsoft.com/office/powerpoint/2010/main" val="1425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elogramo 10">
            <a:extLst>
              <a:ext uri="{FF2B5EF4-FFF2-40B4-BE49-F238E27FC236}">
                <a16:creationId xmlns:a16="http://schemas.microsoft.com/office/drawing/2014/main" id="{AB86FA93-BAC9-CB8B-2F06-C5D2E1C94A0F}"/>
              </a:ext>
            </a:extLst>
          </p:cNvPr>
          <p:cNvSpPr/>
          <p:nvPr/>
        </p:nvSpPr>
        <p:spPr>
          <a:xfrm>
            <a:off x="7005215" y="0"/>
            <a:ext cx="2928395" cy="6858000"/>
          </a:xfrm>
          <a:prstGeom prst="parallelogram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60D87B-9F4A-E657-380B-FF2584218BCD}"/>
              </a:ext>
            </a:extLst>
          </p:cNvPr>
          <p:cNvSpPr/>
          <p:nvPr/>
        </p:nvSpPr>
        <p:spPr>
          <a:xfrm>
            <a:off x="0" y="742950"/>
            <a:ext cx="12192001" cy="538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C1230-1845-65ED-EF2B-30AC0E70C4B3}"/>
              </a:ext>
            </a:extLst>
          </p:cNvPr>
          <p:cNvSpPr txBox="1"/>
          <p:nvPr/>
        </p:nvSpPr>
        <p:spPr>
          <a:xfrm>
            <a:off x="2799927" y="2558981"/>
            <a:ext cx="420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Estado del </a:t>
            </a:r>
            <a:r>
              <a:rPr lang="es-ES" sz="540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dataset</a:t>
            </a:r>
            <a:endParaRPr lang="es-ES" sz="540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63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13DA-F6C9-D152-0A36-4FEDB537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985838"/>
          </a:xfrm>
        </p:spPr>
        <p:txBody>
          <a:bodyPr/>
          <a:lstStyle/>
          <a:p>
            <a:r>
              <a:rPr lang="es-ES">
                <a:solidFill>
                  <a:schemeClr val="accent5">
                    <a:lumMod val="20000"/>
                    <a:lumOff val="80000"/>
                  </a:schemeClr>
                </a:solidFill>
              </a:rPr>
              <a:t>Estado inicial del </a:t>
            </a:r>
            <a:r>
              <a:rPr lang="es-ES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dataset</a:t>
            </a:r>
            <a:endParaRPr lang="es-E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22F03-CB1E-F972-566C-5F64CF4F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-157163"/>
            <a:ext cx="7315200" cy="6417945"/>
          </a:xfrm>
        </p:spPr>
        <p:txBody>
          <a:bodyPr/>
          <a:lstStyle/>
          <a:p>
            <a:r>
              <a:rPr lang="es-ES"/>
              <a:t>El </a:t>
            </a:r>
            <a:r>
              <a:rPr lang="es-ES" err="1"/>
              <a:t>dataset</a:t>
            </a:r>
            <a:r>
              <a:rPr lang="es-ES"/>
              <a:t> que hemos trabajado se trata de un .</a:t>
            </a:r>
            <a:r>
              <a:rPr lang="es-ES" err="1"/>
              <a:t>csv</a:t>
            </a:r>
            <a:r>
              <a:rPr lang="es-ES"/>
              <a:t> de 25723 filas y 24 columnas.</a:t>
            </a:r>
          </a:p>
          <a:p>
            <a:r>
              <a:rPr lang="es-ES"/>
              <a:t>El fichero venía con muchos caracteres especiales, espacios en filas y columnas, sin un formato unificado para ninguna de las columnas y con valores nulos.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r>
              <a:rPr lang="es-ES"/>
              <a:t>Hemos tratado este </a:t>
            </a:r>
            <a:r>
              <a:rPr lang="es-ES" err="1"/>
              <a:t>dataset</a:t>
            </a:r>
            <a:r>
              <a:rPr lang="es-ES"/>
              <a:t> con el objetivo de eliminar el menor número posible de registros y normalizar la data resultante.</a:t>
            </a:r>
          </a:p>
          <a:p>
            <a:r>
              <a:rPr lang="es-ES"/>
              <a:t>Tras la limpieza ha quedado un fichero .</a:t>
            </a:r>
            <a:r>
              <a:rPr lang="es-ES" err="1"/>
              <a:t>csv</a:t>
            </a:r>
            <a:r>
              <a:rPr lang="es-ES"/>
              <a:t> de 3443 filas y 24 columnas.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AF733-7ADA-9581-1878-1924926A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320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Estado final del </a:t>
            </a:r>
            <a:r>
              <a:rPr lang="es-ES" sz="320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dataset</a:t>
            </a:r>
            <a:endParaRPr lang="es-ES" sz="320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91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elogramo 10">
            <a:extLst>
              <a:ext uri="{FF2B5EF4-FFF2-40B4-BE49-F238E27FC236}">
                <a16:creationId xmlns:a16="http://schemas.microsoft.com/office/drawing/2014/main" id="{AB86FA93-BAC9-CB8B-2F06-C5D2E1C94A0F}"/>
              </a:ext>
            </a:extLst>
          </p:cNvPr>
          <p:cNvSpPr/>
          <p:nvPr/>
        </p:nvSpPr>
        <p:spPr>
          <a:xfrm>
            <a:off x="7005215" y="0"/>
            <a:ext cx="2928395" cy="6858000"/>
          </a:xfrm>
          <a:prstGeom prst="parallelogram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60D87B-9F4A-E657-380B-FF2584218BCD}"/>
              </a:ext>
            </a:extLst>
          </p:cNvPr>
          <p:cNvSpPr/>
          <p:nvPr/>
        </p:nvSpPr>
        <p:spPr>
          <a:xfrm>
            <a:off x="0" y="742950"/>
            <a:ext cx="12192001" cy="538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C1230-1845-65ED-EF2B-30AC0E70C4B3}"/>
              </a:ext>
            </a:extLst>
          </p:cNvPr>
          <p:cNvSpPr txBox="1"/>
          <p:nvPr/>
        </p:nvSpPr>
        <p:spPr>
          <a:xfrm>
            <a:off x="2799927" y="2558981"/>
            <a:ext cx="420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Análisis realizado</a:t>
            </a:r>
          </a:p>
        </p:txBody>
      </p:sp>
    </p:spTree>
    <p:extLst>
      <p:ext uri="{BB962C8B-B14F-4D97-AF65-F5344CB8AC3E}">
        <p14:creationId xmlns:p14="http://schemas.microsoft.com/office/powerpoint/2010/main" val="48878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400" dirty="0"/>
              <a:t>Sucesos por año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Tenemos</a:t>
            </a:r>
            <a:r>
              <a:rPr lang="en-US" sz="1600" dirty="0">
                <a:solidFill>
                  <a:srgbClr val="FFFFFF"/>
                </a:solidFill>
              </a:rPr>
              <a:t> 3443 </a:t>
            </a:r>
            <a:r>
              <a:rPr lang="en-US" sz="1600" dirty="0" err="1">
                <a:solidFill>
                  <a:srgbClr val="FFFFFF"/>
                </a:solidFill>
              </a:rPr>
              <a:t>casos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registrados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desde</a:t>
            </a:r>
            <a:r>
              <a:rPr lang="en-US" sz="1600" dirty="0">
                <a:solidFill>
                  <a:srgbClr val="FFFFFF"/>
                </a:solidFill>
              </a:rPr>
              <a:t> antes de 1750 hasta 2019.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Como </a:t>
            </a:r>
            <a:r>
              <a:rPr lang="en-US" sz="1600" dirty="0" err="1">
                <a:solidFill>
                  <a:srgbClr val="FFFFFF"/>
                </a:solidFill>
              </a:rPr>
              <a:t>puede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apreciarse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número</a:t>
            </a:r>
            <a:r>
              <a:rPr lang="en-US" sz="1600" dirty="0">
                <a:solidFill>
                  <a:srgbClr val="FFFFFF"/>
                </a:solidFill>
              </a:rPr>
              <a:t> de reportes </a:t>
            </a:r>
            <a:r>
              <a:rPr lang="en-US" sz="1600" dirty="0" err="1">
                <a:solidFill>
                  <a:srgbClr val="FFFFFF"/>
                </a:solidFill>
              </a:rPr>
              <a:t>aumenta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según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acercamos</a:t>
            </a:r>
            <a:r>
              <a:rPr lang="en-US" sz="1600" dirty="0">
                <a:solidFill>
                  <a:srgbClr val="FFFFFF"/>
                </a:solidFill>
              </a:rPr>
              <a:t> a 2019.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9782-A720-3366-C3D6-23615832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5" y="927629"/>
            <a:ext cx="7491363" cy="498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9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Sucesos en los últimos 50 años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Los </a:t>
            </a:r>
            <a:r>
              <a:rPr lang="en-US" sz="1600" dirty="0" err="1">
                <a:solidFill>
                  <a:srgbClr val="FFFFFF"/>
                </a:solidFill>
              </a:rPr>
              <a:t>casos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llegan</a:t>
            </a:r>
            <a:r>
              <a:rPr lang="en-US" sz="1600" dirty="0">
                <a:solidFill>
                  <a:srgbClr val="FFFFFF"/>
                </a:solidFill>
              </a:rPr>
              <a:t> hasta 2019-12-29 </a:t>
            </a:r>
            <a:r>
              <a:rPr lang="en-US" sz="1600" dirty="0" err="1">
                <a:solidFill>
                  <a:srgbClr val="FFFFFF"/>
                </a:solidFill>
              </a:rPr>
              <a:t>por</a:t>
            </a:r>
            <a:r>
              <a:rPr lang="en-US" sz="1600" dirty="0">
                <a:solidFill>
                  <a:srgbClr val="FFFFFF"/>
                </a:solidFill>
              </a:rPr>
              <a:t> lo que </a:t>
            </a:r>
            <a:r>
              <a:rPr lang="en-US" sz="1600" dirty="0" err="1">
                <a:solidFill>
                  <a:srgbClr val="FFFFFF"/>
                </a:solidFill>
              </a:rPr>
              <a:t>podemos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por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finalizado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año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Se ha </a:t>
            </a:r>
            <a:r>
              <a:rPr lang="en-US" sz="1600" dirty="0" err="1">
                <a:solidFill>
                  <a:srgbClr val="FFFFFF"/>
                </a:solidFill>
              </a:rPr>
              <a:t>producido</a:t>
            </a:r>
            <a:r>
              <a:rPr lang="en-US" sz="1600" dirty="0">
                <a:solidFill>
                  <a:srgbClr val="FFFFFF"/>
                </a:solidFill>
              </a:rPr>
              <a:t> un </a:t>
            </a:r>
            <a:r>
              <a:rPr lang="en-US" sz="1600" dirty="0" err="1">
                <a:solidFill>
                  <a:srgbClr val="FFFFFF"/>
                </a:solidFill>
              </a:rPr>
              <a:t>descenso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muy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pronunciado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frente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 dirty="0" err="1">
                <a:solidFill>
                  <a:srgbClr val="FFFFFF"/>
                </a:solidFill>
              </a:rPr>
              <a:t>años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anteriores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E7EE56-25B2-C90E-AC47-82E0000D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84" y="753665"/>
            <a:ext cx="8102796" cy="5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1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Sucesos por meses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El </a:t>
            </a:r>
            <a:r>
              <a:rPr lang="en-US" sz="1600" dirty="0" err="1">
                <a:solidFill>
                  <a:srgbClr val="FFFFFF"/>
                </a:solidFill>
              </a:rPr>
              <a:t>gráfico</a:t>
            </a:r>
            <a:r>
              <a:rPr lang="en-US" sz="1600" dirty="0">
                <a:solidFill>
                  <a:srgbClr val="FFFFFF"/>
                </a:solidFill>
              </a:rPr>
              <a:t> de barras </a:t>
            </a:r>
            <a:r>
              <a:rPr lang="en-US" sz="1600" dirty="0" err="1">
                <a:solidFill>
                  <a:srgbClr val="FFFFFF"/>
                </a:solidFill>
              </a:rPr>
              <a:t>muestra</a:t>
            </a:r>
            <a:r>
              <a:rPr lang="en-US" sz="1600" dirty="0">
                <a:solidFill>
                  <a:srgbClr val="FFFFFF"/>
                </a:solidFill>
              </a:rPr>
              <a:t> que </a:t>
            </a:r>
            <a:r>
              <a:rPr lang="en-US" sz="1600" dirty="0" err="1">
                <a:solidFill>
                  <a:srgbClr val="FFFFFF"/>
                </a:solidFill>
              </a:rPr>
              <a:t>los</a:t>
            </a:r>
            <a:r>
              <a:rPr lang="en-US" sz="1600" dirty="0">
                <a:solidFill>
                  <a:srgbClr val="FFFFFF"/>
                </a:solidFill>
              </a:rPr>
              <a:t> meses </a:t>
            </a:r>
            <a:r>
              <a:rPr lang="en-US" sz="1600" dirty="0" err="1">
                <a:solidFill>
                  <a:srgbClr val="FFFFFF"/>
                </a:solidFill>
              </a:rPr>
              <a:t>cuando</a:t>
            </a:r>
            <a:r>
              <a:rPr lang="en-US" sz="1600" dirty="0">
                <a:solidFill>
                  <a:srgbClr val="FFFFFF"/>
                </a:solidFill>
              </a:rPr>
              <a:t> son </a:t>
            </a:r>
            <a:r>
              <a:rPr lang="en-US" sz="1600" dirty="0" err="1">
                <a:solidFill>
                  <a:srgbClr val="FFFFFF"/>
                </a:solidFill>
              </a:rPr>
              <a:t>más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frecuentes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sucesos</a:t>
            </a:r>
            <a:r>
              <a:rPr lang="en-US" sz="1600" dirty="0">
                <a:solidFill>
                  <a:srgbClr val="FFFFFF"/>
                </a:solidFill>
              </a:rPr>
              <a:t> con </a:t>
            </a:r>
            <a:r>
              <a:rPr lang="en-US" sz="1600" dirty="0" err="1">
                <a:solidFill>
                  <a:srgbClr val="FFFFFF"/>
                </a:solidFill>
              </a:rPr>
              <a:t>tiburones</a:t>
            </a:r>
            <a:r>
              <a:rPr lang="en-US" sz="1600" dirty="0">
                <a:solidFill>
                  <a:srgbClr val="FFFFFF"/>
                </a:solidFill>
              </a:rPr>
              <a:t> son: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pPr algn="ctr"/>
            <a:r>
              <a:rPr lang="en-US" sz="1600" dirty="0" err="1">
                <a:solidFill>
                  <a:srgbClr val="FFFFFF"/>
                </a:solidFill>
              </a:rPr>
              <a:t>Enero</a:t>
            </a:r>
            <a:endParaRPr lang="en-US" sz="1600" dirty="0">
              <a:solidFill>
                <a:srgbClr val="FFFFFF"/>
              </a:solidFill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Julio</a:t>
            </a:r>
          </a:p>
          <a:p>
            <a:pPr algn="ctr"/>
            <a:r>
              <a:rPr lang="en-US" sz="1600" dirty="0" err="1">
                <a:solidFill>
                  <a:srgbClr val="FFFFFF"/>
                </a:solidFill>
              </a:rPr>
              <a:t>Septiembre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769888-9BFB-7459-0DF2-7512F060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61" y="896395"/>
            <a:ext cx="7848731" cy="50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45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F3B2-0B80-52E5-8144-12CFB6F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s-ES" sz="2000" dirty="0"/>
              <a:t>Sucesos por país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925EB0-5E0D-6AD3-F162-EF67A80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Los </a:t>
            </a:r>
            <a:r>
              <a:rPr lang="en-US" sz="1600" dirty="0" err="1">
                <a:solidFill>
                  <a:srgbClr val="FFFFFF"/>
                </a:solidFill>
              </a:rPr>
              <a:t>paises</a:t>
            </a:r>
            <a:r>
              <a:rPr lang="en-US" sz="1600" dirty="0">
                <a:solidFill>
                  <a:srgbClr val="FFFFFF"/>
                </a:solidFill>
              </a:rPr>
              <a:t> con </a:t>
            </a:r>
            <a:r>
              <a:rPr lang="en-US" sz="1600" dirty="0" err="1">
                <a:solidFill>
                  <a:srgbClr val="FFFFFF"/>
                </a:solidFill>
              </a:rPr>
              <a:t>más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actividad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en-US" sz="1600" dirty="0" err="1">
                <a:solidFill>
                  <a:srgbClr val="FFFFFF"/>
                </a:solidFill>
              </a:rPr>
              <a:t>tiburones</a:t>
            </a:r>
            <a:r>
              <a:rPr lang="en-US" sz="1600" dirty="0">
                <a:solidFill>
                  <a:srgbClr val="FFFFFF"/>
                </a:solidFill>
              </a:rPr>
              <a:t> son: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USA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AUSTRALIA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SOUTH AFRICA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1EA58C-8A2A-D6CC-F540-7E0AF69B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27" y="576814"/>
            <a:ext cx="7954335" cy="590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2201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102</TotalTime>
  <Words>372</Words>
  <Application>Microsoft Macintosh PowerPoint</Application>
  <PresentationFormat>Panorámica</PresentationFormat>
  <Paragraphs>80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Marco</vt:lpstr>
      <vt:lpstr>Data-Cleaning-Shark-Project </vt:lpstr>
      <vt:lpstr>Índice</vt:lpstr>
      <vt:lpstr>Presentación de PowerPoint</vt:lpstr>
      <vt:lpstr>Estado inicial del dataset</vt:lpstr>
      <vt:lpstr>Presentación de PowerPoint</vt:lpstr>
      <vt:lpstr>Sucesos por año</vt:lpstr>
      <vt:lpstr>Sucesos en los últimos 50 años</vt:lpstr>
      <vt:lpstr>Sucesos por meses</vt:lpstr>
      <vt:lpstr>Sucesos por país</vt:lpstr>
      <vt:lpstr>Sucesos por país en los últimos 20 años</vt:lpstr>
      <vt:lpstr>Sucesos por actividad</vt:lpstr>
      <vt:lpstr>Sucesos por sexo</vt:lpstr>
      <vt:lpstr>Sucesos por especie de tiburón</vt:lpstr>
      <vt:lpstr>Casos con especies identificadas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Data-Cleaning-Shark-Project </dc:title>
  <dc:creator>Carlos Basco</dc:creator>
  <cp:lastModifiedBy>Carlos Basco</cp:lastModifiedBy>
  <cp:revision>1</cp:revision>
  <dcterms:created xsi:type="dcterms:W3CDTF">2022-08-22T18:31:48Z</dcterms:created>
  <dcterms:modified xsi:type="dcterms:W3CDTF">2022-08-22T20:14:09Z</dcterms:modified>
</cp:coreProperties>
</file>