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0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21FEF9-F563-4010-9442-2B2BF727348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D6DFC16-C148-48EF-9F52-8E1EBBC56C90}">
      <dgm:prSet/>
      <dgm:spPr/>
      <dgm:t>
        <a:bodyPr/>
        <a:lstStyle/>
        <a:p>
          <a:r>
            <a:rPr lang="es-ES_tradnl"/>
            <a:t>¿Cuántos actores tenemos en la BBDD? - 199</a:t>
          </a:r>
          <a:endParaRPr lang="en-US"/>
        </a:p>
      </dgm:t>
    </dgm:pt>
    <dgm:pt modelId="{AE8999D1-E76A-497D-83A9-3CB3439A1B9E}" type="parTrans" cxnId="{18C159B4-9BDA-48B7-954A-5B244891E3A1}">
      <dgm:prSet/>
      <dgm:spPr/>
      <dgm:t>
        <a:bodyPr/>
        <a:lstStyle/>
        <a:p>
          <a:endParaRPr lang="en-US"/>
        </a:p>
      </dgm:t>
    </dgm:pt>
    <dgm:pt modelId="{E1756C65-A2A9-4A41-92E6-2534D688CE09}" type="sibTrans" cxnId="{18C159B4-9BDA-48B7-954A-5B244891E3A1}">
      <dgm:prSet/>
      <dgm:spPr/>
      <dgm:t>
        <a:bodyPr/>
        <a:lstStyle/>
        <a:p>
          <a:endParaRPr lang="en-US"/>
        </a:p>
      </dgm:t>
    </dgm:pt>
    <dgm:pt modelId="{00869502-02DF-4D06-BBE1-4BB095DF3258}">
      <dgm:prSet/>
      <dgm:spPr/>
      <dgm:t>
        <a:bodyPr/>
        <a:lstStyle/>
        <a:p>
          <a:r>
            <a:rPr lang="es-ES_tradnl"/>
            <a:t>¿Cuántas películas tenemos en la BBDD? - 1000</a:t>
          </a:r>
          <a:endParaRPr lang="en-US"/>
        </a:p>
      </dgm:t>
    </dgm:pt>
    <dgm:pt modelId="{134F4853-3491-431B-BDAA-C5486210B746}" type="parTrans" cxnId="{3E0CB322-F3C1-4605-B16B-85653C9E1D05}">
      <dgm:prSet/>
      <dgm:spPr/>
      <dgm:t>
        <a:bodyPr/>
        <a:lstStyle/>
        <a:p>
          <a:endParaRPr lang="en-US"/>
        </a:p>
      </dgm:t>
    </dgm:pt>
    <dgm:pt modelId="{5287A019-D5D9-4F7B-A245-893B014E3A72}" type="sibTrans" cxnId="{3E0CB322-F3C1-4605-B16B-85653C9E1D05}">
      <dgm:prSet/>
      <dgm:spPr/>
      <dgm:t>
        <a:bodyPr/>
        <a:lstStyle/>
        <a:p>
          <a:endParaRPr lang="en-US"/>
        </a:p>
      </dgm:t>
    </dgm:pt>
    <dgm:pt modelId="{616A3FC6-0344-4FA3-ABB6-10DF44451817}">
      <dgm:prSet/>
      <dgm:spPr/>
      <dgm:t>
        <a:bodyPr/>
        <a:lstStyle/>
        <a:p>
          <a:r>
            <a:rPr lang="es-ES_tradnl"/>
            <a:t>¿Cuántas películas tenemos en cada almacén? – 503 Almacén 1 y 497 Almacen 2</a:t>
          </a:r>
          <a:endParaRPr lang="en-US"/>
        </a:p>
      </dgm:t>
    </dgm:pt>
    <dgm:pt modelId="{C4E427BA-24E0-4ADE-8BD9-2032FEBA790A}" type="parTrans" cxnId="{1F296D30-4B43-4FD1-A70B-7F92DC8A1464}">
      <dgm:prSet/>
      <dgm:spPr/>
      <dgm:t>
        <a:bodyPr/>
        <a:lstStyle/>
        <a:p>
          <a:endParaRPr lang="en-US"/>
        </a:p>
      </dgm:t>
    </dgm:pt>
    <dgm:pt modelId="{41AD01ED-B8A1-4E56-9352-B02C859F7FD5}" type="sibTrans" cxnId="{1F296D30-4B43-4FD1-A70B-7F92DC8A1464}">
      <dgm:prSet/>
      <dgm:spPr/>
      <dgm:t>
        <a:bodyPr/>
        <a:lstStyle/>
        <a:p>
          <a:endParaRPr lang="en-US"/>
        </a:p>
      </dgm:t>
    </dgm:pt>
    <dgm:pt modelId="{D5B8FA14-5823-47F5-B1AC-996FB3627BF7}">
      <dgm:prSet/>
      <dgm:spPr/>
      <dgm:t>
        <a:bodyPr/>
        <a:lstStyle/>
        <a:p>
          <a:r>
            <a:rPr lang="es-ES_tradnl"/>
            <a:t>Nº de películas sin actores – 386</a:t>
          </a:r>
          <a:endParaRPr lang="en-US"/>
        </a:p>
      </dgm:t>
    </dgm:pt>
    <dgm:pt modelId="{4F0225AB-6C12-4D3E-A691-A7DB5DB03C8A}" type="parTrans" cxnId="{643B2689-E42D-4237-908D-51E68426DF6B}">
      <dgm:prSet/>
      <dgm:spPr/>
      <dgm:t>
        <a:bodyPr/>
        <a:lstStyle/>
        <a:p>
          <a:endParaRPr lang="en-US"/>
        </a:p>
      </dgm:t>
    </dgm:pt>
    <dgm:pt modelId="{5C64F043-F632-4D44-82FE-40E086B7AB15}" type="sibTrans" cxnId="{643B2689-E42D-4237-908D-51E68426DF6B}">
      <dgm:prSet/>
      <dgm:spPr/>
      <dgm:t>
        <a:bodyPr/>
        <a:lstStyle/>
        <a:p>
          <a:endParaRPr lang="en-US"/>
        </a:p>
      </dgm:t>
    </dgm:pt>
    <dgm:pt modelId="{C934DD28-AB7F-4F68-9A4A-D3D25DF32D5F}">
      <dgm:prSet/>
      <dgm:spPr/>
      <dgm:t>
        <a:bodyPr/>
        <a:lstStyle/>
        <a:p>
          <a:r>
            <a:rPr lang="es-ES_tradnl"/>
            <a:t>Promedio de días de demora en devolución de alquiler - 5</a:t>
          </a:r>
          <a:endParaRPr lang="en-US"/>
        </a:p>
      </dgm:t>
    </dgm:pt>
    <dgm:pt modelId="{A094058D-B278-4925-847F-BB6278FA7474}" type="parTrans" cxnId="{61C0C29E-DE7A-44E2-92DA-86A863E5F4F8}">
      <dgm:prSet/>
      <dgm:spPr/>
      <dgm:t>
        <a:bodyPr/>
        <a:lstStyle/>
        <a:p>
          <a:endParaRPr lang="en-US"/>
        </a:p>
      </dgm:t>
    </dgm:pt>
    <dgm:pt modelId="{5A2562A4-F974-4CFE-B244-965D9E218EE4}" type="sibTrans" cxnId="{61C0C29E-DE7A-44E2-92DA-86A863E5F4F8}">
      <dgm:prSet/>
      <dgm:spPr/>
      <dgm:t>
        <a:bodyPr/>
        <a:lstStyle/>
        <a:p>
          <a:endParaRPr lang="en-US"/>
        </a:p>
      </dgm:t>
    </dgm:pt>
    <dgm:pt modelId="{315E1DA9-5D49-4540-BD98-2A37EA0438BF}" type="pres">
      <dgm:prSet presAssocID="{4521FEF9-F563-4010-9442-2B2BF727348E}" presName="vert0" presStyleCnt="0">
        <dgm:presLayoutVars>
          <dgm:dir/>
          <dgm:animOne val="branch"/>
          <dgm:animLvl val="lvl"/>
        </dgm:presLayoutVars>
      </dgm:prSet>
      <dgm:spPr/>
    </dgm:pt>
    <dgm:pt modelId="{3577F94C-8DE0-AF4C-BABB-9045A369D59F}" type="pres">
      <dgm:prSet presAssocID="{1D6DFC16-C148-48EF-9F52-8E1EBBC56C90}" presName="thickLine" presStyleLbl="alignNode1" presStyleIdx="0" presStyleCnt="5"/>
      <dgm:spPr/>
    </dgm:pt>
    <dgm:pt modelId="{E4415C26-1F87-B147-B333-5F2EB24BFD33}" type="pres">
      <dgm:prSet presAssocID="{1D6DFC16-C148-48EF-9F52-8E1EBBC56C90}" presName="horz1" presStyleCnt="0"/>
      <dgm:spPr/>
    </dgm:pt>
    <dgm:pt modelId="{9AA1A56A-3BF1-A74B-AFC0-BE3D92A0438E}" type="pres">
      <dgm:prSet presAssocID="{1D6DFC16-C148-48EF-9F52-8E1EBBC56C90}" presName="tx1" presStyleLbl="revTx" presStyleIdx="0" presStyleCnt="5"/>
      <dgm:spPr/>
    </dgm:pt>
    <dgm:pt modelId="{099F5F9D-04B3-7247-9C79-85DDCA6168BC}" type="pres">
      <dgm:prSet presAssocID="{1D6DFC16-C148-48EF-9F52-8E1EBBC56C90}" presName="vert1" presStyleCnt="0"/>
      <dgm:spPr/>
    </dgm:pt>
    <dgm:pt modelId="{DC8BEFCD-6617-7649-AFE3-49EB7AF2186C}" type="pres">
      <dgm:prSet presAssocID="{00869502-02DF-4D06-BBE1-4BB095DF3258}" presName="thickLine" presStyleLbl="alignNode1" presStyleIdx="1" presStyleCnt="5"/>
      <dgm:spPr/>
    </dgm:pt>
    <dgm:pt modelId="{74996C3D-F740-6B48-AF04-501D8ED4F60B}" type="pres">
      <dgm:prSet presAssocID="{00869502-02DF-4D06-BBE1-4BB095DF3258}" presName="horz1" presStyleCnt="0"/>
      <dgm:spPr/>
    </dgm:pt>
    <dgm:pt modelId="{8EF64F50-CE97-9E43-9DB1-C1588B5001EF}" type="pres">
      <dgm:prSet presAssocID="{00869502-02DF-4D06-BBE1-4BB095DF3258}" presName="tx1" presStyleLbl="revTx" presStyleIdx="1" presStyleCnt="5"/>
      <dgm:spPr/>
    </dgm:pt>
    <dgm:pt modelId="{88486D07-0498-FF45-BBA4-D2A1772BF576}" type="pres">
      <dgm:prSet presAssocID="{00869502-02DF-4D06-BBE1-4BB095DF3258}" presName="vert1" presStyleCnt="0"/>
      <dgm:spPr/>
    </dgm:pt>
    <dgm:pt modelId="{9C12814B-FC74-B74F-BCEE-A64C4D5DF354}" type="pres">
      <dgm:prSet presAssocID="{616A3FC6-0344-4FA3-ABB6-10DF44451817}" presName="thickLine" presStyleLbl="alignNode1" presStyleIdx="2" presStyleCnt="5"/>
      <dgm:spPr/>
    </dgm:pt>
    <dgm:pt modelId="{74FBEF23-62E4-7D47-BF43-EDC6D6AF8A48}" type="pres">
      <dgm:prSet presAssocID="{616A3FC6-0344-4FA3-ABB6-10DF44451817}" presName="horz1" presStyleCnt="0"/>
      <dgm:spPr/>
    </dgm:pt>
    <dgm:pt modelId="{EF65DD52-B4AB-BB4B-957E-EFE0151FFA20}" type="pres">
      <dgm:prSet presAssocID="{616A3FC6-0344-4FA3-ABB6-10DF44451817}" presName="tx1" presStyleLbl="revTx" presStyleIdx="2" presStyleCnt="5"/>
      <dgm:spPr/>
    </dgm:pt>
    <dgm:pt modelId="{AF672C05-CBE5-5246-B83A-2E9BE8B49F51}" type="pres">
      <dgm:prSet presAssocID="{616A3FC6-0344-4FA3-ABB6-10DF44451817}" presName="vert1" presStyleCnt="0"/>
      <dgm:spPr/>
    </dgm:pt>
    <dgm:pt modelId="{324B4710-B583-874A-9630-658430A763C4}" type="pres">
      <dgm:prSet presAssocID="{D5B8FA14-5823-47F5-B1AC-996FB3627BF7}" presName="thickLine" presStyleLbl="alignNode1" presStyleIdx="3" presStyleCnt="5"/>
      <dgm:spPr/>
    </dgm:pt>
    <dgm:pt modelId="{82BCDB98-CD80-F147-92BD-0E742AC4F0AC}" type="pres">
      <dgm:prSet presAssocID="{D5B8FA14-5823-47F5-B1AC-996FB3627BF7}" presName="horz1" presStyleCnt="0"/>
      <dgm:spPr/>
    </dgm:pt>
    <dgm:pt modelId="{18A7BA17-2813-154A-8505-D5709ED551FB}" type="pres">
      <dgm:prSet presAssocID="{D5B8FA14-5823-47F5-B1AC-996FB3627BF7}" presName="tx1" presStyleLbl="revTx" presStyleIdx="3" presStyleCnt="5"/>
      <dgm:spPr/>
    </dgm:pt>
    <dgm:pt modelId="{3270BB7E-856A-1D42-AC6E-3782DB2FFCE8}" type="pres">
      <dgm:prSet presAssocID="{D5B8FA14-5823-47F5-B1AC-996FB3627BF7}" presName="vert1" presStyleCnt="0"/>
      <dgm:spPr/>
    </dgm:pt>
    <dgm:pt modelId="{DB6BA732-D83D-DF4E-B40C-53F9DD777DE8}" type="pres">
      <dgm:prSet presAssocID="{C934DD28-AB7F-4F68-9A4A-D3D25DF32D5F}" presName="thickLine" presStyleLbl="alignNode1" presStyleIdx="4" presStyleCnt="5"/>
      <dgm:spPr/>
    </dgm:pt>
    <dgm:pt modelId="{7AC9122C-B247-AB41-919A-B164854736F4}" type="pres">
      <dgm:prSet presAssocID="{C934DD28-AB7F-4F68-9A4A-D3D25DF32D5F}" presName="horz1" presStyleCnt="0"/>
      <dgm:spPr/>
    </dgm:pt>
    <dgm:pt modelId="{5CBB7171-F1CC-AF4D-8113-D47A1B38A43C}" type="pres">
      <dgm:prSet presAssocID="{C934DD28-AB7F-4F68-9A4A-D3D25DF32D5F}" presName="tx1" presStyleLbl="revTx" presStyleIdx="4" presStyleCnt="5"/>
      <dgm:spPr/>
    </dgm:pt>
    <dgm:pt modelId="{8D77EFC9-79BD-1B49-8C46-EF90226BCF42}" type="pres">
      <dgm:prSet presAssocID="{C934DD28-AB7F-4F68-9A4A-D3D25DF32D5F}" presName="vert1" presStyleCnt="0"/>
      <dgm:spPr/>
    </dgm:pt>
  </dgm:ptLst>
  <dgm:cxnLst>
    <dgm:cxn modelId="{3E0CB322-F3C1-4605-B16B-85653C9E1D05}" srcId="{4521FEF9-F563-4010-9442-2B2BF727348E}" destId="{00869502-02DF-4D06-BBE1-4BB095DF3258}" srcOrd="1" destOrd="0" parTransId="{134F4853-3491-431B-BDAA-C5486210B746}" sibTransId="{5287A019-D5D9-4F7B-A245-893B014E3A72}"/>
    <dgm:cxn modelId="{1F296D30-4B43-4FD1-A70B-7F92DC8A1464}" srcId="{4521FEF9-F563-4010-9442-2B2BF727348E}" destId="{616A3FC6-0344-4FA3-ABB6-10DF44451817}" srcOrd="2" destOrd="0" parTransId="{C4E427BA-24E0-4ADE-8BD9-2032FEBA790A}" sibTransId="{41AD01ED-B8A1-4E56-9352-B02C859F7FD5}"/>
    <dgm:cxn modelId="{1E98D056-3F11-1C42-8EE8-03890C6ADAF7}" type="presOf" srcId="{C934DD28-AB7F-4F68-9A4A-D3D25DF32D5F}" destId="{5CBB7171-F1CC-AF4D-8113-D47A1B38A43C}" srcOrd="0" destOrd="0" presId="urn:microsoft.com/office/officeart/2008/layout/LinedList"/>
    <dgm:cxn modelId="{C48DC561-152A-A043-81C8-21B2EEF46192}" type="presOf" srcId="{D5B8FA14-5823-47F5-B1AC-996FB3627BF7}" destId="{18A7BA17-2813-154A-8505-D5709ED551FB}" srcOrd="0" destOrd="0" presId="urn:microsoft.com/office/officeart/2008/layout/LinedList"/>
    <dgm:cxn modelId="{9AE3DB6C-9594-9F41-9FB1-165A2AB66FB5}" type="presOf" srcId="{00869502-02DF-4D06-BBE1-4BB095DF3258}" destId="{8EF64F50-CE97-9E43-9DB1-C1588B5001EF}" srcOrd="0" destOrd="0" presId="urn:microsoft.com/office/officeart/2008/layout/LinedList"/>
    <dgm:cxn modelId="{826D0C7D-5F49-E748-BB95-BF862BA71407}" type="presOf" srcId="{1D6DFC16-C148-48EF-9F52-8E1EBBC56C90}" destId="{9AA1A56A-3BF1-A74B-AFC0-BE3D92A0438E}" srcOrd="0" destOrd="0" presId="urn:microsoft.com/office/officeart/2008/layout/LinedList"/>
    <dgm:cxn modelId="{643B2689-E42D-4237-908D-51E68426DF6B}" srcId="{4521FEF9-F563-4010-9442-2B2BF727348E}" destId="{D5B8FA14-5823-47F5-B1AC-996FB3627BF7}" srcOrd="3" destOrd="0" parTransId="{4F0225AB-6C12-4D3E-A691-A7DB5DB03C8A}" sibTransId="{5C64F043-F632-4D44-82FE-40E086B7AB15}"/>
    <dgm:cxn modelId="{61C0C29E-DE7A-44E2-92DA-86A863E5F4F8}" srcId="{4521FEF9-F563-4010-9442-2B2BF727348E}" destId="{C934DD28-AB7F-4F68-9A4A-D3D25DF32D5F}" srcOrd="4" destOrd="0" parTransId="{A094058D-B278-4925-847F-BB6278FA7474}" sibTransId="{5A2562A4-F974-4CFE-B244-965D9E218EE4}"/>
    <dgm:cxn modelId="{6ED2AFA2-F0B8-9B49-BA45-C69F501E18F3}" type="presOf" srcId="{4521FEF9-F563-4010-9442-2B2BF727348E}" destId="{315E1DA9-5D49-4540-BD98-2A37EA0438BF}" srcOrd="0" destOrd="0" presId="urn:microsoft.com/office/officeart/2008/layout/LinedList"/>
    <dgm:cxn modelId="{18C159B4-9BDA-48B7-954A-5B244891E3A1}" srcId="{4521FEF9-F563-4010-9442-2B2BF727348E}" destId="{1D6DFC16-C148-48EF-9F52-8E1EBBC56C90}" srcOrd="0" destOrd="0" parTransId="{AE8999D1-E76A-497D-83A9-3CB3439A1B9E}" sibTransId="{E1756C65-A2A9-4A41-92E6-2534D688CE09}"/>
    <dgm:cxn modelId="{04080EEE-2448-9D40-8783-201A07E24433}" type="presOf" srcId="{616A3FC6-0344-4FA3-ABB6-10DF44451817}" destId="{EF65DD52-B4AB-BB4B-957E-EFE0151FFA20}" srcOrd="0" destOrd="0" presId="urn:microsoft.com/office/officeart/2008/layout/LinedList"/>
    <dgm:cxn modelId="{B998B5F7-1147-E344-9694-DF8DFEB5B797}" type="presParOf" srcId="{315E1DA9-5D49-4540-BD98-2A37EA0438BF}" destId="{3577F94C-8DE0-AF4C-BABB-9045A369D59F}" srcOrd="0" destOrd="0" presId="urn:microsoft.com/office/officeart/2008/layout/LinedList"/>
    <dgm:cxn modelId="{37147BB7-7F98-8C43-9EA5-B76ABC61D69F}" type="presParOf" srcId="{315E1DA9-5D49-4540-BD98-2A37EA0438BF}" destId="{E4415C26-1F87-B147-B333-5F2EB24BFD33}" srcOrd="1" destOrd="0" presId="urn:microsoft.com/office/officeart/2008/layout/LinedList"/>
    <dgm:cxn modelId="{32604B92-2BED-574F-91E4-02365EA2F57F}" type="presParOf" srcId="{E4415C26-1F87-B147-B333-5F2EB24BFD33}" destId="{9AA1A56A-3BF1-A74B-AFC0-BE3D92A0438E}" srcOrd="0" destOrd="0" presId="urn:microsoft.com/office/officeart/2008/layout/LinedList"/>
    <dgm:cxn modelId="{740C4E31-F59C-D14B-9142-9A2FEF884835}" type="presParOf" srcId="{E4415C26-1F87-B147-B333-5F2EB24BFD33}" destId="{099F5F9D-04B3-7247-9C79-85DDCA6168BC}" srcOrd="1" destOrd="0" presId="urn:microsoft.com/office/officeart/2008/layout/LinedList"/>
    <dgm:cxn modelId="{29547D77-6ABA-1C49-B7C2-1E4CFE327125}" type="presParOf" srcId="{315E1DA9-5D49-4540-BD98-2A37EA0438BF}" destId="{DC8BEFCD-6617-7649-AFE3-49EB7AF2186C}" srcOrd="2" destOrd="0" presId="urn:microsoft.com/office/officeart/2008/layout/LinedList"/>
    <dgm:cxn modelId="{1600201B-D5AE-5F47-81A0-4F62FFE87AC4}" type="presParOf" srcId="{315E1DA9-5D49-4540-BD98-2A37EA0438BF}" destId="{74996C3D-F740-6B48-AF04-501D8ED4F60B}" srcOrd="3" destOrd="0" presId="urn:microsoft.com/office/officeart/2008/layout/LinedList"/>
    <dgm:cxn modelId="{FF8505EB-953A-8943-AABB-CB2CA15F39B6}" type="presParOf" srcId="{74996C3D-F740-6B48-AF04-501D8ED4F60B}" destId="{8EF64F50-CE97-9E43-9DB1-C1588B5001EF}" srcOrd="0" destOrd="0" presId="urn:microsoft.com/office/officeart/2008/layout/LinedList"/>
    <dgm:cxn modelId="{EFBFB30A-D83A-684C-8D71-500EBE433143}" type="presParOf" srcId="{74996C3D-F740-6B48-AF04-501D8ED4F60B}" destId="{88486D07-0498-FF45-BBA4-D2A1772BF576}" srcOrd="1" destOrd="0" presId="urn:microsoft.com/office/officeart/2008/layout/LinedList"/>
    <dgm:cxn modelId="{0BAD55BB-E01F-F443-831C-01601D4AE30C}" type="presParOf" srcId="{315E1DA9-5D49-4540-BD98-2A37EA0438BF}" destId="{9C12814B-FC74-B74F-BCEE-A64C4D5DF354}" srcOrd="4" destOrd="0" presId="urn:microsoft.com/office/officeart/2008/layout/LinedList"/>
    <dgm:cxn modelId="{A540AF93-F532-424C-9C5E-62C088C7A72A}" type="presParOf" srcId="{315E1DA9-5D49-4540-BD98-2A37EA0438BF}" destId="{74FBEF23-62E4-7D47-BF43-EDC6D6AF8A48}" srcOrd="5" destOrd="0" presId="urn:microsoft.com/office/officeart/2008/layout/LinedList"/>
    <dgm:cxn modelId="{25062078-E651-1845-91A8-CF9318737334}" type="presParOf" srcId="{74FBEF23-62E4-7D47-BF43-EDC6D6AF8A48}" destId="{EF65DD52-B4AB-BB4B-957E-EFE0151FFA20}" srcOrd="0" destOrd="0" presId="urn:microsoft.com/office/officeart/2008/layout/LinedList"/>
    <dgm:cxn modelId="{47CF3DBE-AE7B-AC4E-8557-F3628A6B3866}" type="presParOf" srcId="{74FBEF23-62E4-7D47-BF43-EDC6D6AF8A48}" destId="{AF672C05-CBE5-5246-B83A-2E9BE8B49F51}" srcOrd="1" destOrd="0" presId="urn:microsoft.com/office/officeart/2008/layout/LinedList"/>
    <dgm:cxn modelId="{393FAB7A-6C78-DC43-B1F9-E9E6776C8FF8}" type="presParOf" srcId="{315E1DA9-5D49-4540-BD98-2A37EA0438BF}" destId="{324B4710-B583-874A-9630-658430A763C4}" srcOrd="6" destOrd="0" presId="urn:microsoft.com/office/officeart/2008/layout/LinedList"/>
    <dgm:cxn modelId="{3FA1173A-6F38-8640-BA96-1FECD481252B}" type="presParOf" srcId="{315E1DA9-5D49-4540-BD98-2A37EA0438BF}" destId="{82BCDB98-CD80-F147-92BD-0E742AC4F0AC}" srcOrd="7" destOrd="0" presId="urn:microsoft.com/office/officeart/2008/layout/LinedList"/>
    <dgm:cxn modelId="{76417D4D-638B-274E-9CA8-24D9624476E2}" type="presParOf" srcId="{82BCDB98-CD80-F147-92BD-0E742AC4F0AC}" destId="{18A7BA17-2813-154A-8505-D5709ED551FB}" srcOrd="0" destOrd="0" presId="urn:microsoft.com/office/officeart/2008/layout/LinedList"/>
    <dgm:cxn modelId="{7806F741-53F8-C64A-8553-92568C0BB66F}" type="presParOf" srcId="{82BCDB98-CD80-F147-92BD-0E742AC4F0AC}" destId="{3270BB7E-856A-1D42-AC6E-3782DB2FFCE8}" srcOrd="1" destOrd="0" presId="urn:microsoft.com/office/officeart/2008/layout/LinedList"/>
    <dgm:cxn modelId="{5666456E-CC31-F84B-81AF-680EC1A2BDDB}" type="presParOf" srcId="{315E1DA9-5D49-4540-BD98-2A37EA0438BF}" destId="{DB6BA732-D83D-DF4E-B40C-53F9DD777DE8}" srcOrd="8" destOrd="0" presId="urn:microsoft.com/office/officeart/2008/layout/LinedList"/>
    <dgm:cxn modelId="{14776964-6DC8-2543-A9E7-10C03A2B3252}" type="presParOf" srcId="{315E1DA9-5D49-4540-BD98-2A37EA0438BF}" destId="{7AC9122C-B247-AB41-919A-B164854736F4}" srcOrd="9" destOrd="0" presId="urn:microsoft.com/office/officeart/2008/layout/LinedList"/>
    <dgm:cxn modelId="{15AB5C87-626A-884D-BB71-747D1401290A}" type="presParOf" srcId="{7AC9122C-B247-AB41-919A-B164854736F4}" destId="{5CBB7171-F1CC-AF4D-8113-D47A1B38A43C}" srcOrd="0" destOrd="0" presId="urn:microsoft.com/office/officeart/2008/layout/LinedList"/>
    <dgm:cxn modelId="{885B0B91-FAB0-184D-A0EB-2FEF694EF9E5}" type="presParOf" srcId="{7AC9122C-B247-AB41-919A-B164854736F4}" destId="{8D77EFC9-79BD-1B49-8C46-EF90226BCF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7F94C-8DE0-AF4C-BABB-9045A369D59F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1A56A-3BF1-A74B-AFC0-BE3D92A0438E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900" kern="1200"/>
            <a:t>¿Cuántos actores tenemos en la BBDD? - 199</a:t>
          </a:r>
          <a:endParaRPr lang="en-US" sz="2900" kern="1200"/>
        </a:p>
      </dsp:txBody>
      <dsp:txXfrm>
        <a:off x="0" y="675"/>
        <a:ext cx="6900512" cy="1106957"/>
      </dsp:txXfrm>
    </dsp:sp>
    <dsp:sp modelId="{DC8BEFCD-6617-7649-AFE3-49EB7AF2186C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64F50-CE97-9E43-9DB1-C1588B5001EF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900" kern="1200"/>
            <a:t>¿Cuántas películas tenemos en la BBDD? - 1000</a:t>
          </a:r>
          <a:endParaRPr lang="en-US" sz="2900" kern="1200"/>
        </a:p>
      </dsp:txBody>
      <dsp:txXfrm>
        <a:off x="0" y="1107633"/>
        <a:ext cx="6900512" cy="1106957"/>
      </dsp:txXfrm>
    </dsp:sp>
    <dsp:sp modelId="{9C12814B-FC74-B74F-BCEE-A64C4D5DF354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5DD52-B4AB-BB4B-957E-EFE0151FFA20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900" kern="1200"/>
            <a:t>¿Cuántas películas tenemos en cada almacén? – 503 Almacén 1 y 497 Almacen 2</a:t>
          </a:r>
          <a:endParaRPr lang="en-US" sz="2900" kern="1200"/>
        </a:p>
      </dsp:txBody>
      <dsp:txXfrm>
        <a:off x="0" y="2214591"/>
        <a:ext cx="6900512" cy="1106957"/>
      </dsp:txXfrm>
    </dsp:sp>
    <dsp:sp modelId="{324B4710-B583-874A-9630-658430A763C4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7BA17-2813-154A-8505-D5709ED551FB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900" kern="1200"/>
            <a:t>Nº de películas sin actores – 386</a:t>
          </a:r>
          <a:endParaRPr lang="en-US" sz="2900" kern="1200"/>
        </a:p>
      </dsp:txBody>
      <dsp:txXfrm>
        <a:off x="0" y="3321549"/>
        <a:ext cx="6900512" cy="1106957"/>
      </dsp:txXfrm>
    </dsp:sp>
    <dsp:sp modelId="{DB6BA732-D83D-DF4E-B40C-53F9DD777DE8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B7171-F1CC-AF4D-8113-D47A1B38A43C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900" kern="1200"/>
            <a:t>Promedio de días de demora en devolución de alquiler - 5</a:t>
          </a:r>
          <a:endParaRPr lang="en-US" sz="2900" kern="1200"/>
        </a:p>
      </dsp:txBody>
      <dsp:txXfrm>
        <a:off x="0" y="4428507"/>
        <a:ext cx="6900512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5C1A1-33BC-C02A-0449-6A1D6EE7E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49055C-4527-7D30-5424-D77CAE31E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F8B73C-B624-6A39-878B-F746E2FE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0E7F-5A71-1E4C-B561-1BB140E2658E}" type="datetimeFigureOut">
              <a:rPr lang="es-ES_tradnl" smtClean="0"/>
              <a:t>29/8/22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03B18F-0D3C-0DE1-9EF1-C9CDABB9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A60AB1-26AF-ACAD-EFF0-E20B4566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4F4C-4681-504E-B1DB-ED3F4E2E848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8056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C191F-4205-CF2A-8720-E158C7D6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B139A7-207E-C050-86C7-7811885A4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465CBB-429A-4F46-ECD2-69B287AD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0E7F-5A71-1E4C-B561-1BB140E2658E}" type="datetimeFigureOut">
              <a:rPr lang="es-ES_tradnl" smtClean="0"/>
              <a:t>29/8/22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E848A2-34C9-9CAD-FF41-C898F1CF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20621F-5BBC-45EB-8C93-39FCD6EE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4F4C-4681-504E-B1DB-ED3F4E2E848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144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CB0F4C-2898-494C-297F-0C7C41794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A3C16A-F19A-D187-D4B0-8EAB9BED9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32DE7D-4CE0-1651-26D0-1575B39C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0E7F-5A71-1E4C-B561-1BB140E2658E}" type="datetimeFigureOut">
              <a:rPr lang="es-ES_tradnl" smtClean="0"/>
              <a:t>29/8/22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E45D1A-10BA-023B-9519-159B750E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DDE69B-C9E8-AA8A-07CA-79FE47B9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4F4C-4681-504E-B1DB-ED3F4E2E848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2269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04E72-9929-16C3-466A-DEECA16C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E227C8-14D3-6204-E5F4-E159BCBAE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61D432-59A1-04F3-8C80-8457BF40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0E7F-5A71-1E4C-B561-1BB140E2658E}" type="datetimeFigureOut">
              <a:rPr lang="es-ES_tradnl" smtClean="0"/>
              <a:t>29/8/22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10EA9D-EF1C-70EA-FB1E-95F6E767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EF192A-ABA4-04C2-3270-0FDB92AF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4F4C-4681-504E-B1DB-ED3F4E2E848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708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EC2BF-679D-981A-67FF-B726A20D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33CA43-B5FB-7F77-8119-132FBE77D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EBD1F9-9726-F905-4324-AE0B6793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0E7F-5A71-1E4C-B561-1BB140E2658E}" type="datetimeFigureOut">
              <a:rPr lang="es-ES_tradnl" smtClean="0"/>
              <a:t>29/8/22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571114-A859-C9B2-7EE7-C86CBF31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1F81D6-1BD2-D665-945C-B4790A4C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4F4C-4681-504E-B1DB-ED3F4E2E848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472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5AB1A-F878-34A6-3781-A0EBB483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6F36C1-6D2C-39C4-17AD-C79AAFC6B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56CF48-CB8E-662E-E448-0B7AF0E1F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3CF795-22C5-0109-E79F-FECBA4D2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0E7F-5A71-1E4C-B561-1BB140E2658E}" type="datetimeFigureOut">
              <a:rPr lang="es-ES_tradnl" smtClean="0"/>
              <a:t>29/8/22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BCD963-8D48-053D-0706-56960AD3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7A81CC-8ABA-FFD0-4DFD-0CB5EBA4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4F4C-4681-504E-B1DB-ED3F4E2E848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4102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8BCA4-474D-F78B-6E94-9415EC70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8DA449-48EB-7198-FBE8-5F41B59E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CB975B-846E-4231-7D8F-AC91AC56B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59FDDF-CF0B-349A-0B79-CD2DE1B37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A6FE8CD-9F9A-A85C-0C4D-B64793C85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3F6634-84D2-47AA-FD1A-618F2AA7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0E7F-5A71-1E4C-B561-1BB140E2658E}" type="datetimeFigureOut">
              <a:rPr lang="es-ES_tradnl" smtClean="0"/>
              <a:t>29/8/22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A4FFEAC-879B-A657-17AB-4E86F46A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33528A-8CE0-EEBA-E76D-A3F22B6C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4F4C-4681-504E-B1DB-ED3F4E2E848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2462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64502-9CAD-270E-D7E4-FA751F69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BA96C9-331A-49FD-BEF7-BE51F884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0E7F-5A71-1E4C-B561-1BB140E2658E}" type="datetimeFigureOut">
              <a:rPr lang="es-ES_tradnl" smtClean="0"/>
              <a:t>29/8/22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89974C-F6C4-7E62-0E25-1E173817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1BBFAE-27C7-C8D0-E4C9-6A82FE3A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4F4C-4681-504E-B1DB-ED3F4E2E848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265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1BF003-DB15-95B8-3C09-6ACCAA5C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0E7F-5A71-1E4C-B561-1BB140E2658E}" type="datetimeFigureOut">
              <a:rPr lang="es-ES_tradnl" smtClean="0"/>
              <a:t>29/8/22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94A4177-0C8F-C4BA-9160-4D5D2AFC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9EA112-1601-CE1F-5B86-EEE67762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4F4C-4681-504E-B1DB-ED3F4E2E848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8809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4BEF6-96B5-8B9B-87D6-656EB877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A9579D-5103-E2E2-5B8A-3D2EC483C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979597-FA36-1DB0-9E58-A14B8EE2B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D1D025-FE91-E96B-0A97-D9AF2FC0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0E7F-5A71-1E4C-B561-1BB140E2658E}" type="datetimeFigureOut">
              <a:rPr lang="es-ES_tradnl" smtClean="0"/>
              <a:t>29/8/22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6A2E97-69A4-5EB3-B54E-C1F6C2DF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16EC02-560F-10C4-10E6-81EA74E8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4F4C-4681-504E-B1DB-ED3F4E2E848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2275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2D2E1-AD80-4771-E690-A36E51D6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6057DC-042F-8F8F-8A93-336407561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ECD198-17F2-DBA2-BC3F-47BFC8DC4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3E33D3-1CC6-F32B-29B0-0D96E24C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0E7F-5A71-1E4C-B561-1BB140E2658E}" type="datetimeFigureOut">
              <a:rPr lang="es-ES_tradnl" smtClean="0"/>
              <a:t>29/8/22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1D6B1A-3AD1-63FF-63CB-F8B0B255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9AAC98-699D-3E9C-4BB7-243A4109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4F4C-4681-504E-B1DB-ED3F4E2E848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6921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F973F4-DE63-6B22-1F80-5636DA39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5C27D1-9ED3-6201-9D93-EEF2FBA06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BEB4E6-1D60-92F3-A6C6-FB8C31A3E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20E7F-5A71-1E4C-B561-1BB140E2658E}" type="datetimeFigureOut">
              <a:rPr lang="es-ES_tradnl" smtClean="0"/>
              <a:t>29/8/22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9C4058-9F68-DEDC-B621-BC69597EB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92FCA3-5CE6-D7A4-6625-F6C3895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E4F4C-4681-504E-B1DB-ED3F4E2E848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981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27BE7CC-C4C0-F0BD-1F73-4E5345710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99" b="89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501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99D22E-E463-BF12-7A41-97065642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ES_tradnl" sz="5400"/>
              <a:t>Top 5 películas con más actores mejor valoradas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19CEDEA-0806-44CC-E1BD-97E5E2022C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613673"/>
              </p:ext>
            </p:extLst>
          </p:nvPr>
        </p:nvGraphicFramePr>
        <p:xfrm>
          <a:off x="4648018" y="1391273"/>
          <a:ext cx="6900514" cy="4035244"/>
        </p:xfrm>
        <a:graphic>
          <a:graphicData uri="http://schemas.openxmlformats.org/drawingml/2006/table">
            <a:tbl>
              <a:tblPr firstRow="1" bandRow="1"/>
              <a:tblGrid>
                <a:gridCol w="1812386">
                  <a:extLst>
                    <a:ext uri="{9D8B030D-6E8A-4147-A177-3AD203B41FA5}">
                      <a16:colId xmlns:a16="http://schemas.microsoft.com/office/drawing/2014/main" val="2974689602"/>
                    </a:ext>
                  </a:extLst>
                </a:gridCol>
                <a:gridCol w="986769">
                  <a:extLst>
                    <a:ext uri="{9D8B030D-6E8A-4147-A177-3AD203B41FA5}">
                      <a16:colId xmlns:a16="http://schemas.microsoft.com/office/drawing/2014/main" val="1961924583"/>
                    </a:ext>
                  </a:extLst>
                </a:gridCol>
                <a:gridCol w="1269289">
                  <a:extLst>
                    <a:ext uri="{9D8B030D-6E8A-4147-A177-3AD203B41FA5}">
                      <a16:colId xmlns:a16="http://schemas.microsoft.com/office/drawing/2014/main" val="2753999888"/>
                    </a:ext>
                  </a:extLst>
                </a:gridCol>
                <a:gridCol w="1200716">
                  <a:extLst>
                    <a:ext uri="{9D8B030D-6E8A-4147-A177-3AD203B41FA5}">
                      <a16:colId xmlns:a16="http://schemas.microsoft.com/office/drawing/2014/main" val="3360366063"/>
                    </a:ext>
                  </a:extLst>
                </a:gridCol>
                <a:gridCol w="1631354">
                  <a:extLst>
                    <a:ext uri="{9D8B030D-6E8A-4147-A177-3AD203B41FA5}">
                      <a16:colId xmlns:a16="http://schemas.microsoft.com/office/drawing/2014/main" val="3060503230"/>
                    </a:ext>
                  </a:extLst>
                </a:gridCol>
              </a:tblGrid>
              <a:tr h="431164">
                <a:tc>
                  <a:txBody>
                    <a:bodyPr/>
                    <a:lstStyle/>
                    <a:p>
                      <a:r>
                        <a:rPr lang="es-ES" sz="1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title</a:t>
                      </a:r>
                      <a:endParaRPr lang="es-ES" sz="1900">
                        <a:effectLst/>
                      </a:endParaRPr>
                    </a:p>
                  </a:txBody>
                  <a:tcPr marL="39158" marR="39158" marT="39158" marB="391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length</a:t>
                      </a:r>
                      <a:endParaRPr lang="es-ES" sz="1900">
                        <a:effectLst/>
                      </a:endParaRPr>
                    </a:p>
                  </a:txBody>
                  <a:tcPr marL="39158" marR="39158" marT="39158" marB="391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category</a:t>
                      </a:r>
                      <a:endParaRPr lang="es-ES" sz="1900">
                        <a:effectLst/>
                      </a:endParaRPr>
                    </a:p>
                  </a:txBody>
                  <a:tcPr marL="39158" marR="39158" marT="39158" marB="391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avr_rate</a:t>
                      </a:r>
                      <a:endParaRPr lang="es-ES" sz="1900">
                        <a:effectLst/>
                      </a:endParaRPr>
                    </a:p>
                  </a:txBody>
                  <a:tcPr marL="39158" marR="39158" marT="39158" marB="391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num_actors</a:t>
                      </a:r>
                      <a:endParaRPr lang="es-ES" sz="1900">
                        <a:effectLst/>
                      </a:endParaRPr>
                    </a:p>
                  </a:txBody>
                  <a:tcPr marL="39158" marR="39158" marT="39158" marB="391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356250"/>
                  </a:ext>
                </a:extLst>
              </a:tr>
              <a:tr h="720816">
                <a:tc>
                  <a:txBody>
                    <a:bodyPr/>
                    <a:lstStyle/>
                    <a:p>
                      <a:r>
                        <a:rPr lang="es-ES" sz="1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STRANGER STRANGERS</a:t>
                      </a:r>
                      <a:endParaRPr lang="es-ES" sz="1900">
                        <a:effectLst/>
                      </a:endParaRPr>
                    </a:p>
                  </a:txBody>
                  <a:tcPr marL="39158" marR="39158" marT="39158" marB="391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139</a:t>
                      </a:r>
                      <a:endParaRPr lang="es-ES" sz="1900">
                        <a:effectLst/>
                      </a:endParaRPr>
                    </a:p>
                  </a:txBody>
                  <a:tcPr marL="39158" marR="39158" marT="39158" marB="391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Children</a:t>
                      </a:r>
                      <a:endParaRPr lang="es-ES" sz="1900">
                        <a:effectLst/>
                      </a:endParaRPr>
                    </a:p>
                  </a:txBody>
                  <a:tcPr marL="39158" marR="39158" marT="39158" marB="391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es-ES" sz="1900">
                        <a:effectLst/>
                      </a:endParaRPr>
                    </a:p>
                  </a:txBody>
                  <a:tcPr marL="39158" marR="39158" marT="39158" marB="391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es-ES" sz="1900">
                        <a:effectLst/>
                      </a:endParaRPr>
                    </a:p>
                  </a:txBody>
                  <a:tcPr marL="39158" marR="39158" marT="39158" marB="391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224181"/>
                  </a:ext>
                </a:extLst>
              </a:tr>
              <a:tr h="720816">
                <a:tc>
                  <a:txBody>
                    <a:bodyPr/>
                    <a:lstStyle/>
                    <a:p>
                      <a:r>
                        <a:rPr lang="es-ES" sz="1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CONEHEADS SMOOCHY</a:t>
                      </a:r>
                      <a:endParaRPr lang="es-ES" sz="1900">
                        <a:effectLst/>
                      </a:endParaRPr>
                    </a:p>
                  </a:txBody>
                  <a:tcPr marL="39158" marR="39158" marT="39158" marB="391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112</a:t>
                      </a:r>
                      <a:endParaRPr lang="es-ES" sz="1900">
                        <a:effectLst/>
                      </a:endParaRPr>
                    </a:p>
                  </a:txBody>
                  <a:tcPr marL="39158" marR="39158" marT="39158" marB="391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Drama</a:t>
                      </a:r>
                      <a:endParaRPr lang="es-ES" sz="1900">
                        <a:effectLst/>
                      </a:endParaRPr>
                    </a:p>
                  </a:txBody>
                  <a:tcPr marL="39158" marR="39158" marT="39158" marB="391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es-ES" sz="1900">
                        <a:effectLst/>
                      </a:endParaRPr>
                    </a:p>
                  </a:txBody>
                  <a:tcPr marL="39158" marR="39158" marT="39158" marB="391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es-ES" sz="1900">
                        <a:effectLst/>
                      </a:endParaRPr>
                    </a:p>
                  </a:txBody>
                  <a:tcPr marL="39158" marR="39158" marT="39158" marB="391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021096"/>
                  </a:ext>
                </a:extLst>
              </a:tr>
              <a:tr h="720816">
                <a:tc>
                  <a:txBody>
                    <a:bodyPr/>
                    <a:lstStyle/>
                    <a:p>
                      <a:r>
                        <a:rPr lang="es-ES" sz="1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CALENDAR GUNFIGHT</a:t>
                      </a:r>
                      <a:endParaRPr lang="es-ES" sz="1900">
                        <a:effectLst/>
                      </a:endParaRPr>
                    </a:p>
                  </a:txBody>
                  <a:tcPr marL="39158" marR="39158" marT="39158" marB="391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120</a:t>
                      </a:r>
                      <a:endParaRPr lang="es-ES" sz="1900">
                        <a:effectLst/>
                      </a:endParaRPr>
                    </a:p>
                  </a:txBody>
                  <a:tcPr marL="39158" marR="39158" marT="39158" marB="391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Foreign</a:t>
                      </a:r>
                      <a:endParaRPr lang="es-ES" sz="1900">
                        <a:effectLst/>
                      </a:endParaRPr>
                    </a:p>
                  </a:txBody>
                  <a:tcPr marL="39158" marR="39158" marT="39158" marB="391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es-ES" sz="1900">
                        <a:effectLst/>
                      </a:endParaRPr>
                    </a:p>
                  </a:txBody>
                  <a:tcPr marL="39158" marR="39158" marT="39158" marB="391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es-ES" sz="1900">
                        <a:effectLst/>
                      </a:endParaRPr>
                    </a:p>
                  </a:txBody>
                  <a:tcPr marL="39158" marR="39158" marT="39158" marB="391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500029"/>
                  </a:ext>
                </a:extLst>
              </a:tr>
              <a:tr h="720816">
                <a:tc>
                  <a:txBody>
                    <a:bodyPr/>
                    <a:lstStyle/>
                    <a:p>
                      <a:r>
                        <a:rPr lang="es-ES" sz="1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SOLDIERS EVOLUTION</a:t>
                      </a:r>
                      <a:endParaRPr lang="es-ES" sz="1900">
                        <a:effectLst/>
                      </a:endParaRPr>
                    </a:p>
                  </a:txBody>
                  <a:tcPr marL="39158" marR="39158" marT="39158" marB="391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185</a:t>
                      </a:r>
                      <a:endParaRPr lang="es-ES" sz="1900">
                        <a:effectLst/>
                      </a:endParaRPr>
                    </a:p>
                  </a:txBody>
                  <a:tcPr marL="39158" marR="39158" marT="39158" marB="391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Sci-Fi</a:t>
                      </a:r>
                      <a:endParaRPr lang="es-ES" sz="1900">
                        <a:effectLst/>
                      </a:endParaRPr>
                    </a:p>
                  </a:txBody>
                  <a:tcPr marL="39158" marR="39158" marT="39158" marB="391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es-ES" sz="1900">
                        <a:effectLst/>
                      </a:endParaRPr>
                    </a:p>
                  </a:txBody>
                  <a:tcPr marL="39158" marR="39158" marT="39158" marB="391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es-ES" sz="1900">
                        <a:effectLst/>
                      </a:endParaRPr>
                    </a:p>
                  </a:txBody>
                  <a:tcPr marL="39158" marR="39158" marT="39158" marB="391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700372"/>
                  </a:ext>
                </a:extLst>
              </a:tr>
              <a:tr h="720816">
                <a:tc>
                  <a:txBody>
                    <a:bodyPr/>
                    <a:lstStyle/>
                    <a:p>
                      <a:r>
                        <a:rPr lang="es-ES" sz="19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POSEIDON FOREVER</a:t>
                      </a:r>
                      <a:endParaRPr lang="es-ES" sz="1900">
                        <a:effectLst/>
                      </a:endParaRPr>
                    </a:p>
                  </a:txBody>
                  <a:tcPr marL="39158" marR="39158" marT="39158" marB="391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159</a:t>
                      </a:r>
                      <a:endParaRPr lang="es-ES" sz="1900">
                        <a:effectLst/>
                      </a:endParaRPr>
                    </a:p>
                  </a:txBody>
                  <a:tcPr marL="39158" marR="39158" marT="39158" marB="391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Sports</a:t>
                      </a:r>
                      <a:endParaRPr lang="es-ES" sz="1900">
                        <a:effectLst/>
                      </a:endParaRPr>
                    </a:p>
                  </a:txBody>
                  <a:tcPr marL="39158" marR="39158" marT="39158" marB="391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es-ES" sz="1900">
                        <a:effectLst/>
                      </a:endParaRPr>
                    </a:p>
                  </a:txBody>
                  <a:tcPr marL="39158" marR="39158" marT="39158" marB="391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s-ES" sz="1900">
                        <a:effectLst/>
                      </a:endParaRPr>
                    </a:p>
                  </a:txBody>
                  <a:tcPr marL="39158" marR="39158" marT="39158" marB="391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333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08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2" name="Rectangle 3087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99D22E-E463-BF12-7A41-97065642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Número de películas por categoria</a:t>
            </a:r>
          </a:p>
        </p:txBody>
      </p:sp>
      <p:sp>
        <p:nvSpPr>
          <p:cNvPr id="309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CC00C27-1C91-E681-EF72-CC45B5245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57275"/>
            <a:ext cx="7033992" cy="499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35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15BD1E-4420-BF63-DFE6-BCC81783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6281928" cy="41354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Gracias!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5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E33699-92DA-C256-7DF9-0D2572D2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es-ES_tradnl" dirty="0">
                <a:solidFill>
                  <a:srgbClr val="FFFFFF"/>
                </a:solidFill>
              </a:rPr>
              <a:t>OBJETIVO DEL PROYECTO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A7FD58-3126-BC54-F6FE-D7120CCA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endParaRPr lang="es-ES_tradnl"/>
          </a:p>
          <a:p>
            <a:r>
              <a:rPr lang="es-ES_tradnl"/>
              <a:t>Dados una serie de ficheros .</a:t>
            </a:r>
            <a:r>
              <a:rPr lang="es-ES_tradnl" err="1"/>
              <a:t>csv</a:t>
            </a:r>
            <a:r>
              <a:rPr lang="es-ES_tradnl"/>
              <a:t> explorar que tipo de información contienen.</a:t>
            </a:r>
          </a:p>
          <a:p>
            <a:r>
              <a:rPr lang="es-ES_tradnl"/>
              <a:t>Limpiar la data en base a la dirección por la que queremos optar.</a:t>
            </a:r>
          </a:p>
          <a:p>
            <a:r>
              <a:rPr lang="es-ES_tradnl"/>
              <a:t>Construir una base de datos SQL con esta información</a:t>
            </a:r>
          </a:p>
          <a:p>
            <a:r>
              <a:rPr lang="es-ES_tradnl"/>
              <a:t>Realizar unas </a:t>
            </a:r>
            <a:r>
              <a:rPr lang="es-ES_tradnl" err="1"/>
              <a:t>querys</a:t>
            </a:r>
            <a:r>
              <a:rPr lang="es-ES_tradnl"/>
              <a:t> de ejemplo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7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DBAFB5-5959-FFB8-95C9-7847D4E1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Exploracion</a:t>
            </a:r>
            <a:r>
              <a:rPr lang="es-ES_tradnl" dirty="0">
                <a:solidFill>
                  <a:srgbClr val="FFFFFF"/>
                </a:solidFill>
              </a:rPr>
              <a:t> de los ficheros 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61D290-EE64-91F1-55F0-5959261A0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_tradnl" dirty="0"/>
              <a:t>Tras revisar todos los ficheros por separado, normalizaremos la data para acercarnos a este diagrama: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9869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B52FE319-F3D6-8C44-1F9D-9B49F949B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849" y="643467"/>
            <a:ext cx="787430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3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E07232-4FEB-36C0-6306-AC29105C2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557784"/>
            <a:ext cx="3505494" cy="5666035"/>
          </a:xfrm>
        </p:spPr>
        <p:txBody>
          <a:bodyPr>
            <a:normAutofit/>
          </a:bodyPr>
          <a:lstStyle/>
          <a:p>
            <a:r>
              <a:rPr lang="en-US" sz="2000" dirty="0"/>
              <a:t>Inventory</a:t>
            </a:r>
            <a:r>
              <a:rPr lang="es-ES_tradnl" sz="2000" dirty="0"/>
              <a:t> será una tabla que contiene la información de qué películas tenemos actualmente y en que </a:t>
            </a:r>
            <a:r>
              <a:rPr lang="es-ES_tradnl" sz="2000" dirty="0" err="1"/>
              <a:t>almacen</a:t>
            </a:r>
            <a:r>
              <a:rPr lang="es-ES_tradnl" sz="2000" dirty="0"/>
              <a:t>.</a:t>
            </a:r>
          </a:p>
          <a:p>
            <a:r>
              <a:rPr lang="es-ES_tradnl" sz="2000" dirty="0"/>
              <a:t>Actor contiene el nombre e id de cada posible actor que aparece en las películas.</a:t>
            </a:r>
          </a:p>
          <a:p>
            <a:r>
              <a:rPr lang="es-ES_tradnl" sz="2000" dirty="0" err="1"/>
              <a:t>Old_HDD</a:t>
            </a:r>
            <a:r>
              <a:rPr lang="es-ES_tradnl" sz="2000" dirty="0"/>
              <a:t> relacionará que actores figuran en qué películas y a que categorías pertenecen estas últimas.</a:t>
            </a:r>
          </a:p>
          <a:p>
            <a:r>
              <a:rPr lang="es-ES_tradnl" sz="2000" dirty="0"/>
              <a:t>Film tendrá todo el detalle de las películas</a:t>
            </a:r>
          </a:p>
          <a:p>
            <a:r>
              <a:rPr lang="es-ES_tradnl" sz="2000" dirty="0" err="1"/>
              <a:t>Rental</a:t>
            </a:r>
            <a:r>
              <a:rPr lang="es-ES_tradnl" sz="2000" dirty="0"/>
              <a:t> tendrá información sobre los últimos alquileres realizados en el </a:t>
            </a:r>
            <a:r>
              <a:rPr lang="es-ES_tradnl" sz="2000" dirty="0" err="1"/>
              <a:t>video_store</a:t>
            </a:r>
            <a:endParaRPr lang="es-ES_tradnl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B52FE319-F3D6-8C44-1F9D-9B49F949B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298039"/>
            <a:ext cx="6019331" cy="42586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8405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DBAFB5-5959-FFB8-95C9-7847D4E1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_tradnl" sz="4100">
                <a:solidFill>
                  <a:srgbClr val="FFFFFF"/>
                </a:solidFill>
              </a:rPr>
              <a:t>Normalización de los datos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61D290-EE64-91F1-55F0-5959261A0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_tradnl" dirty="0"/>
              <a:t>Principalmente normalizamos </a:t>
            </a:r>
            <a:r>
              <a:rPr lang="es-ES_tradnl" dirty="0" err="1"/>
              <a:t>Old_HDD</a:t>
            </a:r>
            <a:r>
              <a:rPr lang="es-ES_tradnl" dirty="0"/>
              <a:t> respecto a las tablas de Actor, </a:t>
            </a:r>
            <a:r>
              <a:rPr lang="es-ES_tradnl" dirty="0" err="1"/>
              <a:t>Category</a:t>
            </a:r>
            <a:r>
              <a:rPr lang="es-ES_tradnl" dirty="0"/>
              <a:t> y Film</a:t>
            </a:r>
          </a:p>
          <a:p>
            <a:r>
              <a:rPr lang="es-ES_tradnl" dirty="0"/>
              <a:t>Para ello utilizamos </a:t>
            </a:r>
            <a:r>
              <a:rPr lang="es-ES_tradnl" dirty="0" err="1"/>
              <a:t>IDs</a:t>
            </a:r>
            <a:r>
              <a:rPr lang="es-ES_tradnl" dirty="0"/>
              <a:t> en lugar de conectar esta información a través del nombre de los actores y el titulo de las películas.</a:t>
            </a:r>
          </a:p>
          <a:p>
            <a:r>
              <a:rPr lang="es-ES_tradnl" dirty="0"/>
              <a:t>Para el resto de tablas revisamos que no hubiera duplicados en base a la información que venía en el .</a:t>
            </a:r>
            <a:r>
              <a:rPr lang="es-ES_tradnl" dirty="0" err="1"/>
              <a:t>csv</a:t>
            </a:r>
            <a:r>
              <a:rPr lang="es-ES_tradnl" dirty="0"/>
              <a:t> eliminando los mismos</a:t>
            </a:r>
          </a:p>
          <a:p>
            <a:r>
              <a:rPr lang="es-ES_tradnl" dirty="0"/>
              <a:t>Normalizamos tipo de dato reduciendo el tamaño del tipo de dato y los campos de fechas</a:t>
            </a:r>
          </a:p>
        </p:txBody>
      </p:sp>
    </p:spTree>
    <p:extLst>
      <p:ext uri="{BB962C8B-B14F-4D97-AF65-F5344CB8AC3E}">
        <p14:creationId xmlns:p14="http://schemas.microsoft.com/office/powerpoint/2010/main" val="266481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9996DE-4AB5-EAD0-F37A-CE7D7EDE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Creación de la BBDD SQL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43ED0-DFFB-7265-21BB-BCEAC1823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s-ES_tradnl" dirty="0"/>
          </a:p>
          <a:p>
            <a:r>
              <a:rPr lang="es-ES_tradnl" dirty="0"/>
              <a:t>Realizamos la creación de la BBDD estableciendo conexión con nuestro servidor local de SQL a través de </a:t>
            </a:r>
            <a:r>
              <a:rPr lang="es-ES_tradnl" dirty="0" err="1"/>
              <a:t>SQLAlquemy</a:t>
            </a:r>
            <a:r>
              <a:rPr lang="es-ES_tradnl" dirty="0"/>
              <a:t> en Python.</a:t>
            </a:r>
          </a:p>
          <a:p>
            <a:r>
              <a:rPr lang="es-ES_tradnl" dirty="0"/>
              <a:t>Generamos la BBDD y una tabla por cada fichero .</a:t>
            </a:r>
            <a:r>
              <a:rPr lang="es-ES_tradnl" dirty="0" err="1"/>
              <a:t>csv</a:t>
            </a:r>
            <a:r>
              <a:rPr lang="es-ES_tradnl" dirty="0"/>
              <a:t> aportado.</a:t>
            </a:r>
          </a:p>
          <a:p>
            <a:r>
              <a:rPr lang="es-ES_tradnl" dirty="0"/>
              <a:t>Establecimos las relaciones de las tablas por medio de claves primarias y foráneas como mostramos en el diagrama anterior.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3411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816685-2738-DF6F-94BF-97CCA37B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ES_tradnl" sz="5400"/>
              <a:t>Querys de ejemplo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C8FCD4C-3DE9-3F70-21B3-F383110A7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46527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583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99D22E-E463-BF12-7A41-97065642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ES_tradnl" sz="5400"/>
              <a:t>Las 10 películas con más actores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0DA75BE-B72C-29E8-A351-F9ED2E16E0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534469"/>
              </p:ext>
            </p:extLst>
          </p:nvPr>
        </p:nvGraphicFramePr>
        <p:xfrm>
          <a:off x="4648018" y="884317"/>
          <a:ext cx="6900515" cy="5049157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2824302">
                  <a:extLst>
                    <a:ext uri="{9D8B030D-6E8A-4147-A177-3AD203B41FA5}">
                      <a16:colId xmlns:a16="http://schemas.microsoft.com/office/drawing/2014/main" val="3822423721"/>
                    </a:ext>
                  </a:extLst>
                </a:gridCol>
                <a:gridCol w="965520">
                  <a:extLst>
                    <a:ext uri="{9D8B030D-6E8A-4147-A177-3AD203B41FA5}">
                      <a16:colId xmlns:a16="http://schemas.microsoft.com/office/drawing/2014/main" val="538299355"/>
                    </a:ext>
                  </a:extLst>
                </a:gridCol>
                <a:gridCol w="1437381">
                  <a:extLst>
                    <a:ext uri="{9D8B030D-6E8A-4147-A177-3AD203B41FA5}">
                      <a16:colId xmlns:a16="http://schemas.microsoft.com/office/drawing/2014/main" val="920271584"/>
                    </a:ext>
                  </a:extLst>
                </a:gridCol>
                <a:gridCol w="1673312">
                  <a:extLst>
                    <a:ext uri="{9D8B030D-6E8A-4147-A177-3AD203B41FA5}">
                      <a16:colId xmlns:a16="http://schemas.microsoft.com/office/drawing/2014/main" val="431087487"/>
                    </a:ext>
                  </a:extLst>
                </a:gridCol>
              </a:tblGrid>
              <a:tr h="535987">
                <a:tc>
                  <a:txBody>
                    <a:bodyPr/>
                    <a:lstStyle/>
                    <a:p>
                      <a:r>
                        <a:rPr lang="es-ES" sz="2200" b="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title</a:t>
                      </a:r>
                      <a:endParaRPr lang="es-ES" sz="22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9497" marR="19497" marT="127006" marB="1949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200" b="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length</a:t>
                      </a:r>
                      <a:endParaRPr lang="es-ES" sz="22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9497" marR="19497" marT="127006" marB="1949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200" b="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category</a:t>
                      </a:r>
                      <a:endParaRPr lang="es-ES" sz="22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9497" marR="19497" marT="127006" marB="1949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200" b="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num_actors</a:t>
                      </a:r>
                      <a:endParaRPr lang="es-ES" sz="22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9497" marR="19497" marT="127006" marB="1949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06891"/>
                  </a:ext>
                </a:extLst>
              </a:tr>
              <a:tr h="451317">
                <a:tc>
                  <a:txBody>
                    <a:bodyPr/>
                    <a:lstStyle/>
                    <a:p>
                      <a:r>
                        <a:rPr lang="es-ES" sz="1700" b="1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BOONDOCK BALLROOM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76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Travel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619422"/>
                  </a:ext>
                </a:extLst>
              </a:tr>
              <a:tr h="451317">
                <a:tc>
                  <a:txBody>
                    <a:bodyPr/>
                    <a:lstStyle/>
                    <a:p>
                      <a:r>
                        <a:rPr lang="es-ES" sz="1700" b="1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OKLAHOMA JUMANJI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58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New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902475"/>
                  </a:ext>
                </a:extLst>
              </a:tr>
              <a:tr h="451317">
                <a:tc>
                  <a:txBody>
                    <a:bodyPr/>
                    <a:lstStyle/>
                    <a:p>
                      <a:r>
                        <a:rPr lang="es-ES" sz="1700" b="1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CHITTY LOCK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107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Drama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636917"/>
                  </a:ext>
                </a:extLst>
              </a:tr>
              <a:tr h="451317">
                <a:tc>
                  <a:txBody>
                    <a:bodyPr/>
                    <a:lstStyle/>
                    <a:p>
                      <a:r>
                        <a:rPr lang="es-ES" sz="1700" b="1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CONEHEADS SMOOCHY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112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Drama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124289"/>
                  </a:ext>
                </a:extLst>
              </a:tr>
              <a:tr h="451317">
                <a:tc>
                  <a:txBody>
                    <a:bodyPr/>
                    <a:lstStyle/>
                    <a:p>
                      <a:r>
                        <a:rPr lang="es-ES" sz="1700" b="1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STRANGER STRANGERS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139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Children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686029"/>
                  </a:ext>
                </a:extLst>
              </a:tr>
              <a:tr h="451317">
                <a:tc>
                  <a:txBody>
                    <a:bodyPr/>
                    <a:lstStyle/>
                    <a:p>
                      <a:r>
                        <a:rPr lang="es-ES" sz="1700" b="1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FLASH WARS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123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New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422153"/>
                  </a:ext>
                </a:extLst>
              </a:tr>
              <a:tr h="451317">
                <a:tc>
                  <a:txBody>
                    <a:bodyPr/>
                    <a:lstStyle/>
                    <a:p>
                      <a:r>
                        <a:rPr lang="es-ES" sz="1700" b="1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KRAMER CHOCOLATE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171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Sports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521788"/>
                  </a:ext>
                </a:extLst>
              </a:tr>
              <a:tr h="451317">
                <a:tc>
                  <a:txBody>
                    <a:bodyPr/>
                    <a:lstStyle/>
                    <a:p>
                      <a:r>
                        <a:rPr lang="es-ES" sz="1700" b="1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RINGS HEARTBREAKERS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58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Action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496754"/>
                  </a:ext>
                </a:extLst>
              </a:tr>
              <a:tr h="451317">
                <a:tc>
                  <a:txBody>
                    <a:bodyPr/>
                    <a:lstStyle/>
                    <a:p>
                      <a:r>
                        <a:rPr lang="es-ES" sz="1700" b="1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ACADEMY DINOSAUR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86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Documentary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558599"/>
                  </a:ext>
                </a:extLst>
              </a:tr>
              <a:tr h="451317">
                <a:tc>
                  <a:txBody>
                    <a:bodyPr/>
                    <a:lstStyle/>
                    <a:p>
                      <a:r>
                        <a:rPr lang="es-ES" sz="1700" b="1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CALENDAR GUNFIGHT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120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Foreign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es-E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97" marR="19497" marT="127006" marB="194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501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426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454</Words>
  <Application>Microsoft Macintosh PowerPoint</Application>
  <PresentationFormat>Panorámica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Tema de Office</vt:lpstr>
      <vt:lpstr>Presentación de PowerPoint</vt:lpstr>
      <vt:lpstr>OBJETIVO DEL PROYECTO</vt:lpstr>
      <vt:lpstr>Exploracion de los ficheros </vt:lpstr>
      <vt:lpstr>Presentación de PowerPoint</vt:lpstr>
      <vt:lpstr>Presentación de PowerPoint</vt:lpstr>
      <vt:lpstr>Normalización de los datos</vt:lpstr>
      <vt:lpstr>Creación de la BBDD SQL</vt:lpstr>
      <vt:lpstr>Querys de ejemplo</vt:lpstr>
      <vt:lpstr>Las 10 películas con más actores</vt:lpstr>
      <vt:lpstr>Top 5 películas con más actores mejor valoradas</vt:lpstr>
      <vt:lpstr>Número de películas por categoria</vt:lpstr>
      <vt:lpstr>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Basco</dc:creator>
  <cp:lastModifiedBy>Carlos Basco</cp:lastModifiedBy>
  <cp:revision>1</cp:revision>
  <dcterms:created xsi:type="dcterms:W3CDTF">2022-08-29T05:16:40Z</dcterms:created>
  <dcterms:modified xsi:type="dcterms:W3CDTF">2022-08-29T06:02:07Z</dcterms:modified>
</cp:coreProperties>
</file>