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80625" cy="567055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AD540D7-B8CE-413D-884A-257CA4C4432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Outlier detection progression to diabetes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spc="-1" dirty="0"/>
              <a:t>TRIGLYCIREDES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TRIGLYCIREDES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[0,750]?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36" y="1172520"/>
            <a:ext cx="5437689" cy="42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GOT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GOT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[0,150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higher than 150 up to 500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12" y="1216214"/>
            <a:ext cx="5226034" cy="41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GPT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GPT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[0,250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between 250 an 400, some even higher up to 1000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78555"/>
            <a:ext cx="5178108" cy="41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GGT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GGT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[0,1000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some </a:t>
            </a:r>
            <a:r>
              <a:rPr lang="en-US" sz="3200" spc="-1" dirty="0" err="1" smtClean="0"/>
              <a:t>patiens</a:t>
            </a:r>
            <a:r>
              <a:rPr lang="en-US" sz="3200" spc="-1" dirty="0" smtClean="0"/>
              <a:t> even higher 1500 up to 2500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20627"/>
            <a:ext cx="4960989" cy="39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IMC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IMC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Outliers for values out of [10,100]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There are several patients with values between 60 and 100, is that correct. Most of the patients are in the range 18-59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45" name="Imagen 44"/>
          <p:cNvPicPr/>
          <p:nvPr/>
        </p:nvPicPr>
        <p:blipFill>
          <a:blip r:embed="rId2"/>
          <a:stretch/>
        </p:blipFill>
        <p:spPr>
          <a:xfrm>
            <a:off x="4958280" y="1371600"/>
            <a:ext cx="4871520" cy="3886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9246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ALBUMINURIA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ALBUMINURIA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[0,1000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between 1000 and 3000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64" y="1179831"/>
            <a:ext cx="5216007" cy="40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FERRITIN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FERRITIN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[0,1000] or [0,1500</a:t>
            </a:r>
            <a:r>
              <a:rPr lang="en-US" sz="3200" spc="-1" dirty="0" smtClean="0"/>
              <a:t>]?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some patients even higher up to 3000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5153795" cy="40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22460" y="187579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HOMA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HOMA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[0,20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bunch of patients with values higher than 20, between 20 and 50, some even higher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26600"/>
            <a:ext cx="5174891" cy="40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INSULIN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INSULIN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even higher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23110"/>
            <a:ext cx="5149032" cy="41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BLOOD GLUCOSE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BLOOD GLUCOSE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[40,400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between 0 40 (very few) and two with values </a:t>
            </a:r>
            <a:r>
              <a:rPr lang="en-US" sz="3200" spc="-1" dirty="0" err="1" smtClean="0"/>
              <a:t>higheer</a:t>
            </a:r>
            <a:r>
              <a:rPr lang="en-US" sz="3200" spc="-1" dirty="0" smtClean="0"/>
              <a:t> than 400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4933817" cy="40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spc="-1" dirty="0" smtClean="0">
                <a:latin typeface="Arial"/>
              </a:rPr>
              <a:t>AGE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AGE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No outliers, several </a:t>
            </a:r>
            <a:r>
              <a:rPr lang="en-US" sz="3200" spc="-1" dirty="0" smtClean="0"/>
              <a:t>nan's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Keep the revisions up to having 40-50 patients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The limit stands for the </a:t>
            </a:r>
            <a:r>
              <a:rPr lang="en-US" sz="3200" spc="-1" dirty="0" err="1"/>
              <a:t>progesores</a:t>
            </a:r>
            <a:r>
              <a:rPr lang="en-US" sz="3200" spc="-1" dirty="0"/>
              <a:t> class</a:t>
            </a:r>
            <a:endParaRPr lang="en-US" sz="3200" b="0" strike="noStrike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602" y="1449112"/>
            <a:ext cx="4953000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GLYCATED-HB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GLYCATED-HD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[2,15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some with values higher than 20, but only two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40" y="1222263"/>
            <a:ext cx="5296485" cy="41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PCR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PCR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[0,200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pat with 300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99022"/>
            <a:ext cx="5190475" cy="41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VITAMIN-D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VITAMIN-D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[0,80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two patients with values 100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38" y="1172520"/>
            <a:ext cx="5235258" cy="41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TAS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TAS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[50,250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two pats with 450 and 610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5118250" cy="40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TAD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TAD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[30,150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one pat with 225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17873"/>
            <a:ext cx="5208810" cy="41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WEIGHT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WEIGHT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Outliers, for </a:t>
            </a:r>
            <a:r>
              <a:rPr lang="en-US" sz="3200" spc="-1" dirty="0" smtClean="0"/>
              <a:t>values </a:t>
            </a:r>
            <a:r>
              <a:rPr lang="en-US" sz="3200" spc="-1" dirty="0"/>
              <a:t>out of [25,200]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4371"/>
          <a:stretch/>
        </p:blipFill>
        <p:spPr>
          <a:xfrm>
            <a:off x="4643970" y="1326600"/>
            <a:ext cx="5347054" cy="40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SIZE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SIZE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for values out of [120,210]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50312"/>
            <a:ext cx="5010378" cy="370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IMC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IMC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Outliers for values out of [10,100]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There are several patients with values between 60 and 100, is that correct. Most of the patients are in the range 18-59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45" name="Imagen 44"/>
          <p:cNvPicPr/>
          <p:nvPr/>
        </p:nvPicPr>
        <p:blipFill>
          <a:blip r:embed="rId2"/>
          <a:stretch/>
        </p:blipFill>
        <p:spPr>
          <a:xfrm>
            <a:off x="4958280" y="1371600"/>
            <a:ext cx="4871520" cy="3886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22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CREATININE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CREATININE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[0,5]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80" y="1251284"/>
            <a:ext cx="4870586" cy="39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CYSTATIN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CYSTATIN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[0,6</a:t>
            </a:r>
            <a:r>
              <a:rPr lang="en-US" sz="3200" spc="-1" dirty="0" smtClean="0"/>
              <a:t>?]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Bunch of patients with values up to 12, consider this as a limit?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AutoShape 2" descr="data:image/png;base64,iVBORw0KGgoAAAANSUhEUgAAAsIAAAI4CAYAAABgG4+mAAAAOXRFWHRTb2Z0d2FyZQBNYXRwbG90bGliIHZlcnNpb24zLjMuMiwgaHR0cHM6Ly9tYXRwbG90bGliLm9yZy8vihELAAAACXBIWXMAAAsTAAALEwEAmpwYAABPxUlEQVR4nO3de3wV5aHu8eddKyEhkEAUELxB6KYol1QpXk5QkU1r3bWnxdNttYqCl2M9aqm92NOtEitU22p72lJtu2mlWqW1HnY32lNr251d6wWsGygKCKIlgnjjFkjIPWu954+shEzIhJC11rxJ3t83n/V512XWemdNZs088847M8ZaKwAAAMA3MdcjAAAAALhAEAYAAICXCMIAAADwEkEYAAAAXiIIAwAAwEsEYQAAAHiJIAwAA4gx5qAxZrzr8QCA/oAgDAC9ZIy53BizJhU+3zXG/N4Yc04an2eNMf9wFMM/Y4y5ruNz1tqh1tptvR0HAPAJQRgAesEY8yVJ35d0j6TjJJ0s6UeSPuVwtAAAR4EgDABHyRgzTNIiSTdZa39jra211jZba38r6bvGmDpjzLEdhv+wMWa3MSbXGPMPxpi/GGMOGGP2GGN+nRrm2dTgL6damC81xhQbY/5f6r1Vqfsnpoa/W9K5ku5PDX9/6vn2VmVjzEPGmAeMMb8zxtQYY/5qjPlAdFMKAPo2gjAAHL3/Jilf0r93fsFa+56kZyR9psPTcyU9Zq1tlrRY0h8lFUs6UdIPU+87LzXsh1LdG36t1mX0zyWNVWuLc72k+1PD3y7pOUk3p4a/OWRcPyvprlR9b0i6u3dfGQAGHoIwABy9YyXtsda2hLz+sFrDr4wxcbWG0UdSrzWrNdgeb61tsNY+H1aJtXavtfbfrLV11toatYbYmUc5rr+x1r6UGtflkk47yvcDwIBFEAaAo7dX0ghjTE7I609ImpQ6e8NHJR2w1r6Ueu2rkoykl4wxm4wx14RVYowpMMb8qzFmuzGmWtKzkoanwnVPvdfhfp2koUfxXgAY0AjCAHD0VktqkDSnqxettQ2SHpd0haQrdag1WNba96y1/9Nae7ykz0n6UTdniviypImSzrLWFklq6z5h2j4uze8BAF4jCAPAUbLWHpBULukBY8ycVMttrjHmn4wx96YG+4Wk+ZI+KenRtvcaYy5pO+BNUpVaw2wi9fh9SR3PAVyo1n7B+40xx0i6s9OodB4eAHAUCMIA0AvW2v8j6UuS7pC0W9Jbkm6WtDL1+guSkpLWWWvf7PDWMyT91RhzUNKTkr5gra1MvfZ1SQ8bY/YbYz6j1tOzDZa0R9KLkp7uNBo/kPTPqTNKLMnwVwSAAc9Yy541AMgGY8x/SvqltfZnrscFAHA4gjAAZIEx5gxJf5J0UuqMDwCAPoauEQCQYcaYhyX9h6RbCMEA0HfRIgwAAAAv0SIMAAAAL4WdDD4rRowYYceNGxdllQAAABig1q5du8daO7K37480CI8bN05r1qyJskoAAAAMUMaY7em8n64RAAAA8BJBGAAAAF4iCAMAAMBLkfYRBgAAcKW5uVk7d+5UQ0OD61HBUcrPz9eJJ56o3NzcjH4uQRgAAHhh586dKiws1Lhx42SMcT066CFrrfbu3audO3eqpKQko59N1wgAAOCFhoYGHXvssYTgfsYYo2OPPTYrLfkEYQAA4A1CcP+Urf8bQRgAAABeIggDAABEJB6P67TTTtOUKVN0ySWXqK6uzvUoeY0gDAAA0IXly5dr3LhxisViGjdunJYvX572Zw4ePFjr16/Xxo0bNWjQIP3kJz8JvJ5IJNKuIxOf0VlLS0vGP7MvIAgDAAB0snz5cl1//fXavn27rLXavn27rr/++oyE4Tbnnnuu3njjDT3zzDOaNWuWLr/8ck2dOlUNDQ26+uqrNXXqVJ1++un685//LEmqq6vTZz7zGZWWlurSSy/VWWedpTVr1kiShg4dqvLycp111llavXq1Hn30UZ155pk67bTT9LnPfU6JREKJRELz58/XlClTNHXqVH3ve9+TJK1fv15nn322SktLdfHFF6uqqkqSdP755+u2227TzJkz9YMf/EBr167VzJkz9eEPf1gf+9jH9O6770qSlixZokmTJqm0tFSXXXZZxqZPFDh9GgAA8E5vDr6qq6vT3LlzNXfu3G6Hs9Ye8bNaWlr0+9//XhdeeKEk6aWXXtLGjRtVUlKi7373u5KkDRs2aMuWLbrgggu0detW/ehHP1JxcbFeeeUVbdy4Uaeddlr759XW1mrKlClatGiRNm/erG9/+9t64YUXlJubqxtvvFHLly/X5MmT9fbbb2vjxo2SpP3790uSrrrqKv3whz/UzJkzVV5errvuukvf//7324f5y1/+oubmZs2cOVNPPPGERo4cqV//+te6/fbbtWzZMn3rW99SZWWl8vLy2j+zvyAIAwAARKS+vr49wJ577rm69tprtWrVKp155pnt58h9/vnn9fnPf16SdMopp2js2LHaunWrnn/+eX3hC1+QJE2ZMkWlpaXtnxuPx/XpT39aklRRUaG1a9fqjDPOaK9z1KhR+u///b9r27Zt+vznP6+LLrpIF1xwgQ4cOKD9+/dr5syZkqR58+bpkksuaf/cSy+9VJL02muvaePGjfroRz8qqbX7xZgxYyRJpaWluuKKKzRnzhzNmTMnG5MtawjCAAAAEWnrI9zZkCFD2u+HtSh319Kcn5+veDzePty8efP0zW9+87DhXn75Zf3hD3/QAw88oMcff7y9e0SYtvGy1mry5MlavXr1YcP87ne/07PPPqsnn3xSixcv1qZNm5ST0z8iJn2EAQCAd6y13d4effRRFRQUBN5TUFCgRx999IjvTdd5553X3hd569at2rFjhyZOnKhzzjlHjz/+uCTp1Vdf1YYNG7p8/+zZs7VixQrt2rVLkrRv3z5t375de/bsUTKZ1Kc//WktXrxY69at07Bhw1RcXKznnntOkvTII4+0tw53NHHiRO3evbs9CDc3N2vTpk1KJpN66623NGvWLN17773av3+/Dh48mPY0iEr/iOsAAAARuuKKKyRJt99+u3bs2KGTTz5Zd999d/vz2XTjjTfqhhtu0NSpU5WTk6OHHnpIeXl5uvHGGzVv3jyVlpbq9NNPV2lpqYYNG3bY+ydNmqRvfOMbuuCCC5RMJpWbm6sHHnhAgwcP1tVXX61kMilJ7S3GDz/8sG644QbV1dVp/Pjx+vnPf37YZw4aNEgrVqzQggULdODAAbW0tOiWW27RBz/4Qc2dO1cHDhyQtVZf/OIXNXz48KxOn0wymdhy6anp06fbtqMbAQAAorR582adeuqprkej1xKJhJqbm5Wfn6+///3vmj17trZu3apBgwa5HrVIdPX/M8astdZO7+1n0iIMAADQD9TV1WnWrFlqbm6WtVY//vGPvQnB2UIQBgAA6AcKCwvFnvXM4mA5AAAAeIkgDAAAAC8RhAEAAOAlgjAAAAC8RBAGAACIiDFGX/7yl9sff+c739HXv/51dyPkOYIwAABAF95f/r5Wj1utZ2LPaPW41Xp/+ftpf2ZeXp5+85vfaM+ePRkYw64lEok+8RmdtbS0ZPwz00UQBgAA6OT95e/rtetfU+P2RslKjdsb9dr1r6UdhnNycnT99dfre9/73mGvbd++XbNnz1Zpaalmz56tHTt2HDbM17/+dV155ZX6x3/8R02YMEE//elPJUnPPPOMZs2apcsvv1xTp05VQ0ODrr76ak2dOlWnn366/vznP0tqPRfxZz7zGZWWlurSSy/VWWed1X5KtqFDh6q8vFxnnXWWVq9erUcffVRnnnmmTjvtNH3uc59TIpFQIpHQ/PnzNWXKFE2dOrX9e6xfv15nn322SktLdfHFF6uqqkqSdP755+u2227TzJkz9YMf/EBr167VzJkz9eEPf1gf+9jH9O6770qSlixZokmTJqm0tFSXXXZZWtP4aHAeYQAA4J1nzDNH/Z5kXVKb527W5rmbux3ufHt+t6/fdNNNKi0t1Ve/+tXA8zfffLOuuuoqzZs3T8uWLdOCBQu0cuXKw97/yiuv6MUXX1Rtba1OP/10XXTRRZKkl156SRs3blRJSYm++93vSpI2bNigLVu26IILLtDWrVv1ox/9SMXFxXrllVe0ceNGnXbaae2fW1tbqylTpmjRokXavHmzvv3tb+uFF15Qbm6ubrzxRi1fvlyTJ0/W22+/rY0bN0qS9u/fL0m66qqr9MMf/lAzZ85UeXm57rrrLn3/+99vH+Yvf/mLmpubNXPmTD3xxBMaOXKkfv3rX+v222/XsmXL9K1vfUuVlZXKy8tr/8wo0CIMAAAQoaKiIl111VVasmRJ4PnVq1fr8ssvlyRdeeWVev7557t8/6c+9SkNHjxYI0aM0KxZs/TSSy9Jks4880yVlJRIkp5//nldeeWVkqRTTjlFY8eO1datW/X888+3t7hOmTJFpaWl7Z8bj8f16U9/WpJUUVGhtWvX6owzztBpp52miooKbdu2TePHj9e2bdv0+c9/Xk8//bSKiop04MAB7d+/XzNnzpQkzZs3T88++2z751566aWSpNdee00bN27URz/6UZ122mn6xje+oZ07d0qSSktLdcUVV+jRRx9VTk507bS0CAMAAETslltu0bRp03T11VeHDmOM6dHzbY+HDBnS/py1tsv3hj0vSfn5+YrH4+3DzZs3T9/85jcPG+7ll1/WH/7wBz3wwAN6/PHHu+zm0VHbeFlrNXnyZK1evfqwYX73u9/p2Wef1ZNPPqnFixdr06ZNkQRiWoQBAIB3zrfnd3s79dFTFSsIxqRYQUynPnrqEd/bE8ccc4w+85nP6MEHH2x/rqysTI899pgkafny5TrnnHO6fO8TTzyhhoYG7d27V88884zOOOOMw4Y577zztHz5cknS1q1btWPHDk2cOFHnnHOOHn/8cUnSq6++qg0bNnRZx+zZs7VixQrt2rVLkrRv3z5t375de/bsUTKZ1Kc//WktXrxY69at07Bhw1RcXKznnntOkvTII4+0tw53NHHiRO3evbs9CDc3N2vTpk1KJpN66623NGvWLN17773av3+/Dh482KPpmK4jRm1jzDJJn5C0y1o7pdNrX5F0n6SR1trsHf4IAAAQoeOuOE6StO32bWrc0ai8k/M0/u7x7c9nwpe//GXdf//97Y+XLFmia665Rvfdd59Gjhypn//8512+78wzz9RFF12kHTt2aOHChTr++OO1devWwDA33nijbrjhBk2dOlU5OTl66KGHlJeXpxtvvFHz5s1TaWmpTj/9dJWWlmrYsGGH1TFp0iR94xvf0AUXXKBkMqnc3Fw98MADGjx4sK6++molk0lJam8xfvjhh3XDDTeorq5O48eP73LcBw0apBUrVmjBggU6cOCAWlpadMstt+iDH/yg5s6dqwMHDshaqy9+8YsaPnx4byfrUTHdNZFLkjHmPEkHJf2iYxA2xpwk6WeSTpH04Z4E4enTp9u2IxMBAACitHnzZp166qmuRyMtX//61zV06FB95Stf6dX7E4mEmpublZ+fr7///e+aPXu2tm7dqkGDBmV4TDOvq/+fMWattXZ6bz/ziC3C1tpnjTHjunjpe5K+KumJ3lYOAACA6NTV1WnWrFlqbm6WtVY//vGP+0UIzpZe9UI2xnxS0tvW2pfDOnJ3GPZ6SddL0sknn9yb6gAAACClfRW6wsJCsXf+kKM+WM4YUyDpdknlPRneWrvUWjvdWjt95MiRR1sdAABAxhypSyj6pmz933pz1ogPSCqR9LIx5k1JJ0paZ4wZnckRAwAAyKT8/Hzt3buXMNzPWGu1d+9e5efnZ/yzj7prhLV2g6RRbY9TYXg6Z40AAAB92YknnqidO3dq9+7drkcFRyk/P18nnnhixj+3J6dP+5Wk8yWNMMbslHSntfbB7t8FAADQt+Tm5rZfeQ2QenbWiM8e4fVxGRsbAAAAICJcWQ4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0xCBtjlhljdhljNnZ47j5jzBZjzCvGmH83xgzP6lgCAAAAGdaTFuGHJF3Y6bk/SZpirS2VtFXSv2R4vAAAAICsOmIQttY+K2lfp+f+aK1tST18UdKJWRg3AAAAIGsy0Uf4Gkm/z8DnAAAAAJFJKwgbY26X1CJpeTfDXG+MWWOMWbN79+50qgMAAAAyptdB2BgzT9InJF1hrbVhw1lrl1prp1trp48cObK31QEAAAAZldObNxljLpT0vyXNtNbWZXaUAAAAgOzryenTfiVptaSJxpidxphrJd0vqVDSn4wx640xP8nyeAIAAAAZdcQWYWvtZ7t4+sEsjAsAAAAQGa4sBw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2ENVFVVaN2OdqiqqXI8KAACAMwRhD1WWV6p6VbUqyytdjwoAAIAzBGEPlSwqUVFZkUoWlbgeFQAAAGdyXI8Aolc8u1jFs4tdjwYAAIBTtAgDAADASwRhAAAAeIkgDAAAAC8RhAEAAOClIwZhY8wyY8wuY8zGDs8dY4z5kzHm9VTJkVcAAADoV3rSIvyQpAs7Pfc1SRXW2gmSKlKPAQAAgH7jiEHYWvuspH2dnv6UpIdT9x+WNCezowUAAABkV2/7CB9nrX1XklLlqLABjTHXG2PWGGPW7N69u5fVAQAAAJmV9YPlrLVLrbXTrbXTR44cme3qAAAAgB7pbRB+3xgzRpJS5a7MjRIAAACQfb0Nwk9Kmpe6P0/SE5kZHQAAACAaPTl92q8krZY00Riz0xhzraRvSfqoMeZ1SR9NPQYAAAD6jZwjDWCt/WzIS7MzPC4AAABAZLiyH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2kFYWPMF40xm4wxG40xvzLG5GdqxAAAAIBs6nUQNsacIGmBpOnW2imS4pIuy9SIAQDQW1UVVVo3Y52qKqpcjwqAPizdrhE5kgYbY3IkFUh6J/1RAgAgPZXllapeVa3K8krXowKgD+t1ELbWvi3pO5J2SHpX0gFr7R87D2eMud4Ys8YYs2b37t29H1MAAHqoZFGJisqKVLKoxPWoAOjDjLW2d280pljSv0m6VNJ+Sf9X0gpr7aNh75k+fbpds2ZNr+oDAAAAOjLGrLXWTu/t+9PpGvERSZXW2t3W2mZJv5FUlsbnAQAAAJFJJwjvkHS2MabAGGMkzZa0OTOjBQAAAGRXOn2E/ypphaR1kjakPmtphsYLAAAAyKqcdN5srb1T0p0ZGhcAAAAgMlxZDg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pRWEjTHDjTErjDFbjDGbjTH/LVMjBgAAAGRTTprv/4Gkp621/2yMGSSpIAPjBAAAAGRdr4OwMaZI0nmS5kuStbZJUlNmRgsAAADIrnS6RoyXtFvSz40xfzPG/MwYM6TzQMaY640xa4wxa3bv3p1GdQAAAEDmpBOEcyRNk/Rja+3pkmolfa3zQNbapdba6dba6SNHjkyjOgAAACBz0gnCOyXttNb+NfV4hVqDMQAAANDn9ToIW2vfk/SWMWZi6qnZkl7NyFgBAAAAWZbuWSM+L2l56owR2yRdnf4oAQAAANmXVhC21q6XND0zowIAAABEhyvLAQAAwEsEYQAAAHiJIAwAAAAvEYQBAADgJYIwAAAAvEQQBgAAgJcIwgAAAPCSt0G4qqJK62asU1VFletRAQAAgAPeBuHK8kpVr6pWZXml61EBAACAA94G4ZJFJSoqK1LJohLXowIAAAAH0rrEcn9WPLtYxbOLXY8GAAAAHPG2RRgAAAB+Iw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GmqqqjSuhnrVFVR5XpUcBQIwgAAAGmqLK9U9apqVZZXuh4VHAWCMAAAQJpKFpWoqKxIJYtKXI8KjkJOuh9gjIlLWiPpbWvtJ9IfJQAAgP6leHaximcXux4NHKVMtAh/QdLmDHwOAAAAEJm0grAx5kRJF0n6WWZGBwAAAIhGui3C35f0VUnJsAGMMdcbY9YYY9bs3r07zeoAAACAzOh1EDbGfELSLmvt2u6Gs9YutdZOt9ZOHzlyZG+rAwAAADIqnRbhGZI+aYx5U9Jjkv7RGPNoRsYKAAAAyLJeB2Fr7b9Ya0+01o6TdJmk/7TWzs3YmAEAAABZxHmEAQAA4KW0zyMsSdbaZyQ9k4nPAgAAAKJAizAAAAC85G0Qrqqo0roZ61RVUeV6VAAAAOCAt0G4srxS1auqVVle6XpUAAAA4IC3QbhkUYmKyopUsqjE9agAAADAAW+DcPHsYk17YZqKZxe7HhUAAIBeo7tn73kbhAEAAAYCunv2HkEYAACgH6O7Z+9l5DzCAAAAcKN4djFdPXuJFmEAAAB4iSAMAAAALxGEAQAA4CWCMAAAALxEEAYAAICXCMIAAADwEkEYAAAAXiIIAwAAwEsEYQAAAHiJIAwAAAAvEYQBAADgJYIwAAAAvEQQRqSqKqq0bsY6VVVUuR4VAADgOYKwh1yG0crySlWvqlZleWXkdQMAAHREEPaQyzBasqhERWVFKllUEnndAAAAHeW4HgFEr2RRiSrLK52E0eLZxSqeXRx5vQAAAJ152yLsc1/V4tnFmvbCNAIpAADwmrdBmL6qAABgIHDduOe6/nR4G4TpqwpEpz8vJAGgr3PduOe6/nR4G4TpHgBEpz8vJAGgr3PduOe6/nRwsByArHN5gCYADHSuD0R3XX86vG0RBhAd9sC4QZcUAOgeQRgABii6pCBqbHyhvyEIO8LCwo0d9+3Qc0XPacd9O1yPCpB1/bnfHnqPq4cCPUcQdoSFhRvbF29Xoiah7Yu3ux4VIOvokuInrh4K9BxB2BEWFm6MXThW8cK4xi4c63pUACArXK5f2PhCf2OstZFVNn36dLtmzZrI6gMAIGpVFVXtZ0nxLRD6/N3hhjFmrbV2em/fT4swAAAZFEXXhIqKCs2YMUMVFRVZq6M39dPtD/0NQRjwBAdoAtGIomtCeXm5Vq1apfLy8qzV0Zv66fbnp/68fiEIAxFxvaCgpQaIRhT9ZBctWqSysjItWrQoa3X0pn76CPupP69fvO0jTD8mRG3djHWqXlWtorIiTXthWuT1M88DALLB5fqFPsK91J+3XtA/ud5lSEuNG673BABAtvXn9Yu3Qdh1KIF/XC8oCGRusNENAH2Xt0HYdSiBGz6HQQKZG2x0u+Hzbx3+YX7vPW+DMPzkcxgkkLnBRrcbPv/W4QaXtu6fCMKOuPzB+Lzl6HMYJJDBJz7/1uGGyzA6Ys4IxQvjGjFnROR193feBmHXYdDlD8bnLUfCIAAgG1xufO1ZuUeJmoT2rNwTed39nbdB2HUYdPmDcVm36w0QAH5wvYyHf1w2tLjeA9Kf1+3eBmHXM42vWDkBfnC9YmQZD5+43tvZn9ft3gZh1zPN6wteV/Wqar2+4PXI63Y5w7Jycsd1MIFf+vOKEehvXC/f+/O63dsg7HqmccnlDOt6A8RnBBNEyfWKkfkdPnE9v/fndbu3Qdj1TDNhyQQVlRVpwpIJkdftcob1eQPENfqGI0quV4yug7iv+K27wfzee94GYdczTc26GtVuqFXNuhon9bviegPEZy6Dicv/OytmN3bct0PPFT2nHfftyGo9FRUVmjFjhioqKgLPuw7ivnL5W49qngvjclnD/N573gZh17Yv3q5ETULbF293PSqRcr0BAjdc/t/Z+HIjqmVceXm5Vq1apfLy8qzWg55x+Vt3vV5lWdM/eRuEXc+woy4bJcVSJbzgc8uky9YK1yea9/X/PnbhWMUL4xq7cGxW61m0aJHKysq0aNGirNaDnnH5W49qngtDQ0//5G0QjmKGDdtlJ0m1m2qlZKr0iOsNEJdcf3dfA5nrE827/r+7cvKtJ+vc6nN18q0nZ7We2bNn64UXXtDs2bMDz3P1Tv9ENc+F8bl7Qn+e570NwlH00e1ul52vW46+fm/J/Xf3NZC5nu6uW6Rdcb1i5Oqdbrj+v8ON/jzPexuEo+hL1Fd32bGgcsN1a4HrQOiK6+nuskXa5W/d9YrR16t3uub6/+4r1+v1/jzPexuEo+ijG7bLTvK3tYKFpDuuA6ErPq8gfL54jq/zu2uu/+8uuTxrhet1a3/+vXkbhPf9YZ+UTJUOuFxYuNxV6+tuYt+5DKMur+IouV1BcPEcN1yHErjh8qwVPm+ApMvbINy8uzlQ+uS9h95Toiah9x56L/K6XR+4xAE0brgMBonaRKBEZoUdFOx6fndZv8+hxOeNAM4G1T95G4TH3TVO8cK4xt01zkn9USwswlZQzXuaA2WUdbteQWy5ZouqV1VryzVbIq/b9QrC12AQHxIPlFEb6LtLww4Kdj2/u9wT4Lo13Nffumsuzwbl+vfWn/U6CBtjTjLG/NkYs9kYs8kY84VMjli2uT7NShQLi7AVVMv+lkAZZd2uVxAu9wS4XkG4XFC6/L+Pnj9a8cK4Rs8fHXnd0sDfXRp2ULDr+T1xMBEofeLrb901DtDsn9JpEW6R9GVr7amSzpZ0kzFmUmZGK/tcX4px1693qfrFau369a6s1RG2gsoZnhMoo6zbNdd7AlzydUHpsiuQ5P4k/9kWdlCw60AUHxoPlD7x9bfumut53iXXmSodvQ7C1tp3rbXrUvdrJG2WdEKmRizbXF+K8d2fvSslU2WWhK2gYvmxQBll3a653BPg+qCtKM6d7VJYdxzXfYRdznM+7y51vSfAJZeBzHXfcJcGejeo7rjOVOnISBIyxoyTdLqkv3bx2vXGmDXGmDW7d+/ORHUZ4bqVJndkbqCMUkt1S6CMks8LSde7at+8800lahJ68843ndSfbWHdcVz3EXbJ55ZB1wfmuuTrWVpct0puu22bEjUJbbttW+R1u/6t9+cDBdMOwsaYoZL+TdIt1trqzq9ba5daa6dba6ePHDky3eoGjJO+cpLihXGd9JWTIq87sT8RKKP06uWvqnpVtV69/NXI65bcriBc76qNF8YDZZSimO5h3XEmLJmgorIiTVgyIWt1d8flPDfQ9wJ0x3UwcMl166Arzjf2E53KCLnuluHyQMF0pRWEjTG5ag3By621v8nMKEWj8o5KJWoSqrzDzYLire+8pURNQm99563oK8/pVEaoeVdzoIyayxXEsBnDpFiqdCB3RG6gzIaw7glRnK2jr/ZVdTnP9efdlelyuRHges+Xy40AlxueLjf2JWnMdWOkWKr0TH/e8EznrBFG0oOSNltr/0/mRikiyU5lxFyevWD8PeMVL4xr/D3jI6/btSGTh0ixVBmx9x99X0qmSgeiWEGFdU9oeqcpUEbJ9e5SlysIl7srXU93lxsBro8HcLnxF8WB4GGi2NjvzsSlE3V+4nxNXDrRSf3onXRahGdIulLSPxpj1qduH8/QeGXdoOMHBcqouewj7PTUcbFOZcTe+/l7UjJVRszl/1yKZuUYerYQh//3KAJRWEu4ay53V7pujXZ9HIivojgQPIzP3aBc74Xoz91x0jlrxPPWWmOtLbXWnpa6PZXJkcumYz52jBRLlQ647CPs+gcThbBgYltsoIyy7lOWnaKisiKdsuyUyOuWovm/h3VPGD1vtBRLlRGLIhCFtYRLblcQvrZGS243+H0OZDKdygi57hPv8rfuei+El10j+rt3H0pttT4U/VarFM0RzS77a7oWGkzincoo645Ad3W7XFDu+8M+KZkqI7Z7xW4lahLavSJ7Z62ZM2eOCgsLNWfOnMNeGzFnhOKFcY2YMyJr9fdF/fngmf7OZSDLOykvUEbJ9V6I/hwG0+V6IyQd3gZhNXcqIxZFX9WwUNT4dmOgjJKJmUCZLWG76PNOyAuUUdYdRRDt7kImUVxaO4zLPvE1L9UEymxYuXKlampqtHLlysNec3kaL19bo11zvZvY5cbXCTedoHhhXCfcFP1lBVzvhXDZNzt/XH6gjJrrjZB0+BuEHYviwKnQUOTwFC85x+QEymwJ20UfRfeEsLqjuLBDdxcyad7XHCijdNzc46RYqozYoBMHBcps6G4DJIruOGFcHhzqM9d7AVxufLm8kuO+P6b2PP0x+j1PktsDRPc9vS9QRm3YucMCZX8y4INwXz2IJdmUDJTZ0Bev7hYbHAuUA1HoPGc7lREzqU57xkHnvT1P7JGSqTJiLXtbAmU2dPdbi6JFOmyec3mmEtetoi77ybq+rLfLjS+XFw5qercpUEbNZavoMRceEyijtv/P+wNlfzJw00jKggULtGrVKi1YsCD4Qm6nMmoOW2VjQ2KBMkrJ+mSgjNrGf96o6lXV2vjPG7NWR1iXlGRDMlBGLarW+K64PH+0yTOBMmrHfPyYQJkNYfOcy+/uujXaZRB3fRXJKDa+wkRx4aCwDb+c4TmBMmoFpxYEyii19cV31SffWhso+5MBH4RDOe4j7JJttIEySi77qUrRXFUvbDe56+8exV6IvihZlwyUUcs7IU+KuemX7vIqkq7Pm+2ye4LrjV6XZ24YPX+04oVxjZ6fvTPEhG34uT6PcM1/1QTKKLk89keSbIMNlP3JgA/CS5YsUVlZmZYsWeJ6VPoMm7CBMtrKO5VZ4rJLTOhucscXcXEZiuLD44EySrGCWKCMWhTnVe2L3aBct8S7vHqny/74kmRyTaCM0tv3v61ETUJv3/921uoI2/CLIoR3Jz4sHiij5LLrmyQNnjg4UPYnAz4Ih64gHF5mOCou+6qG1X3MPx0TKLMltEuMQ7mjcgOlT3KKcgJllKI4SLE7roO4Ky73PEluz1TiskVWkoaeNjRQRqnpvaZAmQ1h63WXGz+SlHd8XqCMUmxoLFBGraGyIVD2J34tmTtq6VQOQH3xfLZV/1kVKAeisI0A16e3MfkmUEappbolUEbKcTcop/3iHQay4bOGB8qoDf7g4EAZpVheLFBGzWUfYZcbfi6PRZDctkgnDyYDZfQj0KnsR/wNwh7o7iT/2Ra26yqqfkShXWIiuNRv2EaAy7MHSG5b6Fx2y3DO4QpizHVjpFiqjFjVH6sCZdTqt9YHyig5DyUOL2nuek+AS1F0Cwnl8H8uuT0YO10E4QEs9CT/EbQShXZJieDKbt3WH0Eo6e6cstnW7V4Al6dvc7yr2FcHXjggJVNlxFyewkuSF93fQjkMRS7PGV54ZmGgjFrjzsZAGaXijxQHyqi5PlAxHQThASw0kLkMRP1490lPuTxwyWUIl/rmOZRddglxrfGdxkCZDX31XO2uu8S45LJrhstzhkfRP7lbDtdv+36/L1BGzXXXv3QQhAewvngkueuLSgx0rv/nLvulh4liV21fDYNRdEnpi/9z3yVrk4EySi776Ta90xQoveJ43brvqX2Bsj8hCAPIGJct0i5bo30Og312LwS84/TUoK7R/azXCMJZxAIaHcWKYoFyIHLZIu3ylHkuD0x1jb0Q6DMct4q6PF+66yDs9LunaeCukfuAvngu26i43ghwXX9XXF/hDNkTemAqss51izT6kIgOxg7j8owZLi+iIkmjLhklxVJlP0MQRla4bqVxXX+XPDh3tUsuryLpc4uwa65bpPsip1f5yu1UeiTv5LxAGaXckbmBMmquL6meDoJwFvl8eWfXrTSu60f0XAaihx56SDU1NXrooYcirxvorP61+kAZKZdn60h0KiPmcro37WwKlJFzfB7jdPTDUT46fXEXuQ9ct9K4rt8V5nf4xuU8z+8NUeur85zLM5Wka8AH4b54mWEgW1zPc311IZ1t8+fPV2FhoebPn+96VLzj6zL+vvvuU1FRke67777I60aICA5Yc72MH4gGfBDui5cZRvZddNFFMsbooosucj0qkXI9z/m6kOZgOXd8XcYvXrxYNTU1Wrx4ceR1S/5u9Hb7vSM4a4XrZfxANOCDMH333HDdWvHUU08Fyii5XEG47hLi60La1+8tuQ9Evi7jFy5cqMLCQi1cuNBJ/S7PiuRy/eJ6Y9/1Mn4gGvBB2CXXp09zubC48847VVNTozvvvDPyuiXpxBNPDJRRcrmgdB1K1q1bpw0bNmjdunVO6veVy9/6Nddco1WrVumaa66JvG7XXH73adOmaerUqZo2bVrkdbvmcv0yfPjwQOnK+8vf1+pxq/VM7BmtHrc6kjrb1i8r/mVFoO73l/e/M0V0lON6BLJt/vz5Wrx4sZO+e7W1tYEyanfccYeampp0xx136NZbb4207lGjRmn79u0aNcrNOQXfeeedQBmlOXPmaMOGDU521XYM4S5aDDruro16nrvvvvu0ePFiLVy4MPK6FyxYoFdffVULFizQpk2bIq1bcjvd33vvvUAZtSVLlqi8vNxJa/zu3bsDZZRcz3Mu160u1y9PP/10e/n+8ve17fZtatzRmJFTpiVbkkrWJ5WsSypRn1CyrvVxoi7RXv7lpb/o7gfv1pV7r9S0ROtGUOP2xsDnvPHFN2QTVrbFHio73FdCoa91fK7zcF/c8UVtaNygA6sO6H7d3173a9e/lvZ3d2nAB+GOu82iXkEcOHAgUEatpaUlUEZp8uTJ2r59uyZPnhx53ZJ07bXX6sEHH9S1114bed0d+4tGPc8tWrTIWSiQWnfXtoXRqN15552qr6/XnXfeGfl0P3jwYKCM2qmnnqqXXnpJp556auR1jx49Wjt27NDo0aMjr9u1u+66y9n87rqhxeVy7qabbtLixYt10003RVantVbJ+qQumHWBnq54Wuf9w3nacu2W9otndA6j2/5lW3uYbQuyXQbcDs/Z5iN3Lv6KvqLt2q4qVekhPdTlMDu/vzPt79uVAhVIkoZqaOD5/n6RqAEfhF22DO7fvz9QRi0WiymZTCpmYlo9bnXGtlp7ouNWswtLly7V0qVLndTtskW4Y9cEFy3Cr7/+umpra/X6669HXndeXp7q6+uVlxf9yewbGhoCZdReeumlQBmlZcuWOd34ctkyeuutt0YeAtsMGTIkUEatbTn3kZM/Evn6pa2B62c/+JnOeeCc0LqttUrUJpSoab21VLe03q9OqKWm0/3q1DAd77cNn7qvpLRZmyVJlVsrZbs5Km7Ht3Zk5bsf0IFAGaWX9FKgHCgGfBB2HUZdyonnqKWlRSZh2rdWO2+1ZsuECRP02muvacKECZHU11lFRUX7yjnqQHj//ferpqZG999/f+QrSZe7yCXppz/9aXsZ9YZIXV1doIySz8sZ1xtfe/bskSTt2rkr8kDmsjvOjBkztGXLFs2YMSMrn2+TVomDCbUcaA2GLdXB8t5F96rmYI2WPLZEszRL0uHrl81XbT7sDArWdniic460Ifc7va9xZ2p99najGtX1uu25Yc8pcTAh9afGSiPFCmKKF8QVG3yojBXEFB8cV6wgpprf1khWqlZ16Md84LsfkMkxMnEjk2OkuAKPA/c7PNfVcIlkQg3NDapvqtc5t56j5156TmfqzMPqtLIy2TxvXBYN+CDsUnuLbCw7xyQmm5NqfKtR9dvq1VDZoIZtDe3367fVq6GxtXWquZtL/Gz45AYN/uBgFXywoLWcUKBBxw+SMenN0Fu3bg2UUbv88su1a9cuXfY/LtOTxU9GunJ02Wfysssu04MPPqjLLrss8rpdKygoUFNTkwoKCiKv23X3gFGjRmnXrl1O+kwuXLhQjY2NuuO2O7ptnesta61sk1WyIdl6a0wG7u/bu0+StK96nxqruw5FNetrFBsUUywvJjPIBMrYoJhMvHfLu7buOOW3l2flu3fn4YcfVjKZ1MM/f1hX//Hq9rpLFpcEhjuw6sBhITYs3LYcaGm/n6jp/vJse9S6AbJf+0OHef+R7BxE9b/0v/Rz/VxX6+rQYRLVmb+8XCw/poviF+mhuod0obmw25BdcndJIMB2DLbxgq6fM4PMEde9Nm67PD1bxyC6+/zdqq2t7fJ28ODB0Ne6Gq65+fD8UKnKwOMGNShP0e+JyxSCcBYlk8lAebSstWre2xwIuIH7OxrSvpTk3t/uPey52JCYCia0BuPBEzqE5A8WKPeYvncB+URdQk3vNQVuu3e1Hryyt3pv6Mrx1ctfbV0h5qVWiKlbuo9zc3PV1NSkHJMTeQvVL3/5SyWTSf3yl7901jXEFZd98m+++WYtXrxYN998c8YPoOmJ6dOn66mnntLUMVMPzXMnBetuqWkJHizT+eCYRBcH0SS6OcAm9VqyJbWca0mG7nl64ytvtIdX2xgeatvvd3jc1gczTLIHTX5rT1/b/QBxdR+U80yXr+e0tK5C483x0O/+2udeOzRtE4emW/vjZDevJayU7Pq1RFPrwj/RkgjUveWqLYH6/zbjb0ecPr2Rq1w1q1m5in6d8Lpe1zZt0+t6XR/Wh7sdNjY4pnhRXDmFOYoXxg/dL4orXtjpflFqmA73Oz4Xy43pyrFXqq62TisKVmhO7RzlK7+9rrYwamX18pSX1djYqKamptaytin4uJdlW56wsnpP72mURmmXduk4Hdf+/Ic/3P00Sdce7QnU/TP9TLfr9qzWmU1eBeGoQ0lH3a0ca7fUhobdI22VZ0OyNqmD6w/q4PrDD/zJOSYnEIwHTxjc3pIcHxJvHy4WiymRSPS6NTzZnFTzrubDAm7Te01qej/4uKtplKe8I26l7vrVrl6N25HUqvXglbrGutCV44ZPblB8aLxXt9jgWGirQccDaDrO7+PvHp+V79qdqH9vbbtOrbVZq9smuw6I37n3O6qpqdG37/q2zkqepWR968qq8/99z2/3KNmYCoONSSWbOtxvTLa2fKbutw/XlAy+p4vhnvp76/myK16u0B26o7XuHcG6ny96PqPTos1ojdZbektjNCZ0mJ3fzc7BO5I0SIPUoAYN0qDef0hCrQcz1R9do0W96iWpffd8V95d+m7vx6sbx+pY7dIuHatjs/L5klRv6lVv6lVralVn63TQHtRBe1B1qmvf0xi2x9HK6kdFP9KgQYNab3mDDt0fNEh5eXmHPZ+Xl9fl47xBh57Py8vTo196VPWN9fqFfqHL1PXerxP/dqLqVa/6pnrV1dXpQN0B1dXVdX3bW6e6t0Jeq6tTbW1t4LEk7a3dq+/oO7pO1x0WRiXpU5/6VIb/G4dP38/qs+2P/1P/mZV6YrGYhgwZoqFDh6q2tlbV1dVKKhmoWxJBuL8ICyWdz4EX6MN0JD0cdMs1W2Sbuj669L9O/a+e19fJoDGDlD8+X4PHD1Z+SapMPVYPTqE76bFJqttap/qt9ap7vU71r9WrZX/4WSZa9rWo+sVqVb94eP+kQScMam9JTiZSrUSJpFaPXa3Gtw5voXp/+ftdB933mtS8J7w7R080qSlQ9jVdtcT3mFEwHA85dL+jQCvR1cFWoh337ZCMWgO1Ufst3cdh9Xe084c702ohC3vck7rXnrG2y5bQw1o8Q14Ls0utG1V7a/d220K58ZMbQ1/rr97SW4EyG9pbZ/NTtw73G9akDlRU+IGKQz40JLhRkdqQaCt7eyWwoRqq/dp/2FH0UbhYF+sX+oUu1sWHvdaxZfJVvao61alWte1lx/thr9WrXkl75GnTsUW0Y92StKJ6Rca+b1emaEqXdVtZTTg9+8enVKT+2mQrjB6tD33oQxoyZMhht6FDh3b5fHev5eXltTe8zJgxQ6tWrWrv9tmmoKBAiv7QjIzxKgiH2Tx3c9braAvBRys+NK788fnBkFvSWuaPy1d8cPzIHyJpT3yPjkkco33xfTo2cWz7gmrUpcE+hW3dMepfr28Nxx1D8tb6bltMmt5uUtPbTdr/zP72o2mtbHvLVOcWqkxNdzPIaNDoQa2341rL5E9TQbybUHLKI6cEWtk6t7r1+HGnFjtVZeRrhbNqP5K5x2/pdFqebV/dlumx6rE3FryRlc8dpmE6oAMapmGhw9SsqclK3f1BfGhciuvQLXaotMZK8dbSxmxrmbqfNEkllVTSJGWNVUKJ9scJJaQjnKjByuql019Ss2lWs2lWi2lRs2lWk5oOlWotm9SkJttaNtrG1sfJJrUkW5RMJpVIJJRIJFrv1ydaD4bqpt62ULT0jKUqLCxUUVGRioqK2u8XFha23h9SpKF5Q1WYX6iC3ALlKCfY8t6U7DJI59yQo26OWZIkffAnH2ydzpIO1h/U/pr92n9gv6qqq7Rv/z7t279Pe6v2au/+vdqzd4/2Vu1VU6JJSSUPTevUX9tjK6ud2qkWtehpPR3aKipJN+vm7kewF+LxuBKJ1mnfoIYud9FHYa3WOqv7SD7xiU+0t3pnspw7d67+9rfw7i5GRuvXr8/Kd5o8ebJefPFFnXfeeaqsrNSOHTt08skn6+6775aZ2z8PlJMIwn1C7ISYzPFG9jirllEtahnZoobiBtUX16s+t16NTY1qaGhQY2OjGqsa1fBugxr/fOi5sLKjSxKXtN5JHNpqtbK6/PLLVVhYqKFDh7bf2h8PG6rCfyzU0E+2Pj9qyCjl1eQp/k5czW82B0Jyw98bAi1mafcfM1LuyNxDAbebW87wnMO7Cvy064/t2Foxem6WDmzqwfJg8r9PVrI2qcTBxFHfkg3h4b5txe/q6N2YYkoqqZiDi1a2HUXd3dHUmdCilvZQ0vbXE1ZWL+pFNaf+mtSkFrW032/u5q+rYROxhGzcKhlPqpvG0Pa6zzt4Xga+fc91nA+/9revZb2+mGKhoehnP/vZUX1WXl5el6G583N7a1r37HSe5zqG8IuXXax33nlH7733XlbO6f6OgqcG7dwlbNGiRYEuCYFuCSG3I70ej8cDy9yudtEbGb3zzjuqq6tTfX39Yd0NevJc2DDvvtva3aTzLvqOLbJjx45VQUGBhgwZooKCgrRvbZ8zefJk7dixQ8cee2z7+HVmZPTb3/42zf9s1z772c9q8+bNSiQSXR7Ilk2PPfaYksmk1q5dq+rq4Dz/zNxnIh2XTPI+CFtZrT92fWt3CKv2XUFJtZbW2tbWzQ7324bt+Piw4ezhu2vD6p/59kzp7ex/16786le/6tX7cnNzAwF62LRhOiF+gk6wJ2h0y2g1rzly/7F9pfvUOLRRjQWNahzSqPqCejXkN6h+cL3q8+rVYlvaW4ASiYQS+xJK7E4osT4RfL6LW/sZO0JWjlZWH/rQh5RMJkNvbS1PR7p1Hi5Mx5XjqIsPtcQbYw67xWKxLp83uUbx3LgGm8Fq+yswBRqswcq3+bLVh1riu6v/cT0uk/qT1H4/3cdtLfBhLfFWViu18rAWrq7+unotrIWsrZUs7Lu3PX+jbmx/T8cg2/nzwl7r7ryhbRrU0OUBNJJ0m2474vt7LJm6dfiJFakoMEjUG0UuW+e6C0VHq7GxUbt37+7xFeOSSoZ+996c23n48OEaM2aMjj/++NDyH/7hHyS1LmM71v2L3F/o1ubWU7kZmUgu9jF27Nj21kFtP/T8mDHh/cbTEY/Hu13WGhm9+eabWal76NDWbjDHHXecbrvtNt1+++1dfvdsWblypRoaGjRhwgQ1NTVFWrfLCyZlk7dBuOMK4kt7v5T1+rpbOfZHzc3N2rdvn/bt29frz/jnV/45g2PUte5Wjq+88krW6+9JMGjfcDoK3Z2yqCudW4l+op8c1fvT1XF+X6Ilzureoi1HGPrIjDHtrUSDBw9WQUGBtmw59LndHUDzkY98RC0tLe23RCIReNzd8x2fa9st3Vm1qkPnOWOM8vLylJub296yF3a/u9c6D3fPPfe01xH2W3vkkUcUi8UUj8cVj8d7fb+r5z7wgQ8c8X/2r//6r6qurlZNTY2qq6uPeD9s+nanJyG8uLj4iAF3zJgxGjx48FHV/bWxX3O6m7pj6HzGPJP1+np7JqZM6Hhp6SuuuEJXXHFF+2tRfPeOVw/teN7uKOp2eQGZbPIqCLtsrehu5Thp0iTl5eUpPz+/y7K717obpqys7Ijj9cgjj+jgwYM6ePCgampq2u93ftz5fm9WFFL/3wA4WlEc1Rumu9Pb9CT8HE04anvc8epiYb+3xYsXB4Jd54DX2+f++te/HrHuyy+/PLC7sy3IHs1zHQ8eadPx8eqC1aqoO/wAGiOjP/3pTxn4z6aumNVhGrS1Uknhu6mzFR46BuGuGBnNnTs3K3X3hJHR9ddf3+PhrbWqr6/vUXA+0neXpOeff17HH3+8Ro8efdQBtzvGGFlrZczhrZ9R7KaeOHGiXnvtNU2cODHrdXXW1kc5FovppJNOirRV9J577lFNTY3uueceJ6HQ9QVsBiKvgnDYCuLFF19sb2HozS3svR1XTmFHlxqZyC8L2qa3KyhrrRobG7sNzfPmzWsfPiyU3Hrrre2tO5m8xWIxffzjHz/id1+/fn2v/7fdDZeT0/3Pysgc6k7TzS2ZTPZouI7Dd7ygQ9jpbYzMYX3IM6VjEA77vd1xxx1ZqbsnfRaXL1+elbo7Wrp0adZ3lxpjlJOTc8R5LWphu8j7U/0dW/yPdIGUnmwEZO3Kbx1OF+hCPB4PlFH65je/2eUV/aJoFXV9FUmXVw91ecXWbOpbS1FHzjrrrKzXUVBQ4OTSr20yuYIyxig/P1/5+fkaMWJEl8N0DMJhoeTee+9Nb0TS9KEPfSjrdXQ33dv6/UbBxeltXIYil3W72F3akcvvHvUucil4BU8X9bdxvREQtbZLW7eVUVqxYoVqamq0YsWKyMPgkCFDVFtbqyFDhkRabxuXVw8tLy/XqlWrVF5ePqCCcPSHdjs0duxYGWM0duzYyOteunSp0/rffPNNJZNJvfnmm5F3TXD5vV3X31em+9KlSyOv3+V3d1m3a7599wsvvDBQRqntgkFtITzK6d6xbhdqamoCZZTaDkDszYGI6Wpbj7han23atEnJZNLJnuRFixaprKwssOdvIPAqCLtcQVxxxRXeraDauP7erut3peP37thCCWSS60D21FNPBcoote3RiWrPTkdte+PC9spl26xZswJllM4888xAGaUlS5aorKxMS5ZEe9Bvmzlz5qiwsFBz5syJvO7Zs2frhRde6LI12OSbQNmfeBWEAWAgGjRoUKCMUttBeK6O5HcZRl3WnZ+fHyij9h//8R+BMkr33HOPysrKenSwYqZ1FwajsHLlStXU1GjlypWB52NFsUAZNdtgA2V/QhAGgH7OdRj1VV5eXqCMkssQLrmd5xYsWKBVq1ZpwYIFkdftWlj3hGR1MlBGzeSYQNmfEIQBIE1tZ29wdRYHl2cQcLmbWpKuu+46xWIxXXfddZHX3XYAtIsDodsO1nJ10Nbxxx8fKPuC2JBYoByIwlqkC88sDJRRK76gOFD2JwN3boGGDx8eKH3iut+ir1wGQpfze9ulc7NxCd2ecNk66HI3tSRdeumlOvvss3XppZdGXvcZZ5wRKKPkuq/qsmXLVFZWpmXLlkVed9h3T9YlA2XUxvzPMVIsVUbMdYvsgecOBMr+ZMCnBNe7j1zqi1vsUXG5285lIHM9vx9zzDGBMkqXXHKJYrGYLrnkksjrdt06d8IJJwTKKHU8pZILLneTb968OVBGqdu+qqZTGWH9UbRMhtUdHxYPlFEbdekoFZ1dpFGXjoq87pJFJSoqK1LJopLI65akUZeNkmKpsp8Z8EHY5S5D1y2y8+fPV2FhoebPnx953a6/u8v6V6xYobKyMq1YsSLyul3uJpbUfuWsTF5Bq6cee+wxJZNJPfbYY5HX7bqP7oMPPqiysjI9+OCDkdcd1mfRh93UCxcuVGFhoRYuXBh8IdapjNiY61Itk9dF3zKZOJgIlFHKOz4vUEatsrxS1auqVVleGXndxbOLNe2FaSqe7aZrwoEXDkjJVNnPDNwlVIrLQOS6RTbs6NIouAyDknTbbbepsLBQt912m5P6XVm6dKkSiYSWLl16+IsRtBK5bBkNDSURfO+77rpLhYWFuuuuuw57bfDEwYEyG8JayHJH5QbKKOue+sRUFZUVaeoTU7NWtxS+m/yYjx8TKLPh1ltvVXV19WEXdRj/rfGKF8Y1/lvjs1Z3d2o31UrJVOmR0fNHK14Y1+j53V8RMFtct8qidwZ8EHYZyFz34XJ58uvQ3XYRtZS43AgI21UcxYq5O7kjcwNlNoTN81EEsrBQItupjLJuSfVb6wNllCb9cpKKyoo06ZeTIq87qhaqsGVNy/6WQBmlk289WedWn6uTbz058rolt4FswpIJKior0oQlEyKve8/KPUrUJLRnZfRXu5Pct8q65PL/nq4Bf4nl2bNnd92HKiYpqawGstC61bq7MFmbzOpuw7D648PjSuxPKD48+n5UBacUqO7VOhWcUpDVeubMmaMNGzYcdtLx3FG5at7VnNVAtmjRovbrsXd00pdOUsv+Fp30pZOyVnd3ckekvvuI7LYOdjXPTfrlJFWWVzpZMUfxP+9OfFjq9+ag32Lx7GJnK+Wqiqr2/7mLcShZVOJsnnPN5f/dJZ//567153luwLcIh3G960rJTmUWVFRUaMaMGaqoqAg8bxttoIzSsBnDpFiqzKKwFuERnxohxVJlloS1ULnsPya53WJ32VISxf+8OzlFOYHSF1HN72HLOZ9VVVRp3Yx1qqqoirxun/vJon/yNgi73nV13NzjpFiqzJKwXfTj7hqneGFc4+4al7W6w+x6bJeUTJVZFNYtJKr6uzJizgjFC+MaMcdNIPOVy/+5JMWHxgOlL6LaPR+2nHO94emSy+9OP1n0N94GYZdbzFI0BzOEhcHCaYUaMnWICqdFf+LtsQvHKl4Y19iFY7NaT1irbFT1d8V1/7WBHgzCWgZd/s+l/t13Lh1Rtc6FLed8DmQuvzutsuhvTJSnFZs+fbpds2ZNZPV1Z92MdapeVa2isiJNe2Fa5PW77D/n8ru77jfo0o77dmj74u0au3Cskz0RLqd9FHXPmDFDq1atUllZmV544YWs1AEAfZHP61ZjzFpr7fTevt/bFmHXrQUut5pdfveB3irZHdctwi7nuSj+7y7PkgIALvm8bk2Xty3CcMPnrVa+u5/fHQCyzedlbLotwgRhAAAA9Et0jQAAAAB6gSAMAAAALxGEAQAA4CWCMAAAALxEEAYAAICX0grCxpgLjTGvGWPeMMZ8LVMjBQAAAGRbr4OwMSYu6QFJ/yRpkqTPGmMmZWrEAAAAgGxKp0X4TElvWGu3WWubJD0m6VOZGS0AAAAgu3LSeO8Jkt7q8HinpLM6D2SMuV7S9amHB40xr6VRZyaMkOTmGrf9H9Oud5huvZf2tBuiIYUjNOKEPdrzdq1qazI0Xn0d81zvMN16j2nXO0y33mubdmPT+ZB0grDp4rnDLlNnrV0qaWka9WSUMWZNOlcg8RnTrneYbr3HtOsdplvvMN16j2nXO0y33svUtEuna8ROSSd1eHyipHfSGx0AAAAgGukE4f+SNMEYU2KMGSTpMklPZma0AAAAgOzqddcIa22LMeZmSX+QFJe0zFq7KWNjlj19pptGP8S06x2mW+8x7XqH6dY7TLfeY9r1DtOt9zIy7Yy1h3XrBQAAAAY8riwHAAAALxGEAQAA4KUBG4SPdPln02pJ6vVXjDHTXIxnX2KMOckY82djzGZjzCZjzBe6GOZ8Y8wBY8z61K3cxbj2RcaYN40xG1LTZU0XrzPPdWKMmdhhXlpvjKk2xtzSaRjmuRRjzDJjzC5jzMYOzx1jjPmTMeb1VFkc8t5ul4kDWch0u88YsyX1W/x3Y8zwkPd2+7se6EKm3deNMW93+E1+POS9zHPB6fbrDtPsTWPM+pD3ejvPheWQrC7nrLUD7qbWg/f+Lmm8pEGSXpY0qdMwH5f0e7WeD/lsSX91Pd6ub5LGSJqWul8oaWsX0+18Sf/P9bj2xZukNyWN6OZ15rnup19c0nuSxnZ6nnnu0LQ4T9I0SRs7PHevpK+l7n9N0rdDpm23y8SBfAuZbhdIyknd/3ZX0y31Wre/64F+C5l2X5f0lSO8j3mu03Tr9Pp3JZWHvObtPBeWQ7K5nBuoLcI9ufzzpyT9wrZ6UdJwY8yYqEe0L7HWvmutXZe6XyNps1qvIIjMYJ7r3mxJf7fWbnc9In2VtfZZSfs6Pf0pSQ+n7j8saU4Xb+3JMnHA6mq6WWv/aK1tST18Ua3nwkcnIfNcTzDPhUw3Y4yR9BlJv4p0pPqBbnJI1pZzAzUId3X5586BrifDeMsYM07S6ZL+2sXL/80Y87Ix5vfGmMnRjlmfZiX90Riz1rReWrwz5rnuXabwFQPzXLjjrLXvSq0rEUmjuhiGea9716h1b01XjvS79tXNqW4ly0J2UzPPhTtX0vvW2tdDXmee02E5JGvLuYEahHty+eceXSLaR8aYoZL+TdIt1trqTi+vU+uu6w9J+qGklRGPXl82w1o7TdI/SbrJGHNep9eZ50KY1ovyfFLS/+3iZea59DHvhTDG3C6pRdLykEGO9Lv20Y8lfUDSaZLeVetu/s6Y58J9Vt23Bns/zx0hh4S+rYvnjjjPDdQg3JPLP3OJ6C4YY3LVOvMtt9b+pvPr1tpqa+3B1P2nJOUaY0ZEPJp9krX2nVS5S9K/q3U3TUfMc+H+SdI6a+37nV9gnjui99u62KTKXV0Mw7zXBWPMPEmfkHSFTXUy7KwHv2vvWGvft9YmrLVJST9V19OEea4LxpgcSf9D0q/DhvF9ngvJIVlbzg3UINyTyz8/Kemq1JH8Z0s60Nbs7qtUv6UHJW221v6fkGFGp4aTMeZMtc5De6Mby77JGDPEGFPYdl+tB+Js7DQY81y40BYS5rkjelLSvNT9eZKe6GKYniwTvWKMuVDS/5b0SWttXcgwPflde6fTsQ0Xq+tpwjzXtY9I2mKt3dnVi77Pc93kkOwt51wfIZitm1qP0N+q1iMIb089d4OkG1L3jaQHUq9vkDTd9Ti7vkk6R627EV6RtD51+3in6XazpE1qPRrzRUllrse7L9zUepTqy6nbJua5o5p2BWoNtsM6PMc81/W0+pVad0U3q7X141pJx0qqkPR6qjwmNezxkp7q8N7Dlom+3EKm2xtq7U/Ytqz7SefpFva79ukWMu0eSS3DXlFr0BjDPHfk6ZZ6/qG2ZVuHYZnnDk2LsBySteUcl1gGAACAlwZq1wgAAACgWwRhAAAAeIkgDAAAAC8RhAEAAOAlgjAAAAC8RBAGAACAlwjCAAAA8NL/B/qwJl5tcuv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24" y="1172520"/>
            <a:ext cx="5067268" cy="40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HDL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HDL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[10,125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There are some </a:t>
            </a:r>
            <a:r>
              <a:rPr lang="en-US" sz="3200" spc="-1" dirty="0" err="1" smtClean="0"/>
              <a:t>patiens</a:t>
            </a:r>
            <a:r>
              <a:rPr lang="en-US" sz="3200" spc="-1" dirty="0" smtClean="0"/>
              <a:t> with values near 0 (5,10), and </a:t>
            </a:r>
            <a:r>
              <a:rPr lang="en-US" sz="3200" spc="-1" dirty="0" err="1" smtClean="0"/>
              <a:t>othes</a:t>
            </a:r>
            <a:r>
              <a:rPr lang="en-US" sz="3200" spc="-1" dirty="0" smtClean="0"/>
              <a:t> with values higher than 125, like 140,175,160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5258202" cy="40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LDL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LDL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[15,300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most of the values are between 225 and 20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34481"/>
            <a:ext cx="5200048" cy="40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457</Words>
  <Application>Microsoft Office PowerPoint</Application>
  <PresentationFormat>Personalizado</PresentationFormat>
  <Paragraphs>90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USER</dc:creator>
  <dc:description/>
  <cp:lastModifiedBy>ywen20191@outlook.es</cp:lastModifiedBy>
  <cp:revision>8</cp:revision>
  <dcterms:created xsi:type="dcterms:W3CDTF">2021-02-28T10:38:17Z</dcterms:created>
  <dcterms:modified xsi:type="dcterms:W3CDTF">2021-03-05T10:46:41Z</dcterms:modified>
  <dc:language>en-US</dc:language>
</cp:coreProperties>
</file>