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7" r:id="rId61"/>
    <p:sldId id="318" r:id="rId62"/>
    <p:sldId id="319" r:id="rId63"/>
    <p:sldId id="320" r:id="rId64"/>
    <p:sldId id="321" r:id="rId65"/>
    <p:sldId id="322" r:id="rId66"/>
    <p:sldId id="323" r:id="rId67"/>
    <p:sldId id="324" r:id="rId68"/>
    <p:sldId id="327" r:id="rId69"/>
    <p:sldId id="329" r:id="rId70"/>
    <p:sldId id="330" r:id="rId71"/>
    <p:sldId id="331" r:id="rId72"/>
    <p:sldId id="332" r:id="rId73"/>
    <p:sldId id="333" r:id="rId74"/>
    <p:sldId id="334" r:id="rId75"/>
    <p:sldId id="335" r:id="rId76"/>
    <p:sldId id="336" r:id="rId77"/>
    <p:sldId id="337" r:id="rId78"/>
    <p:sldId id="339" r:id="rId79"/>
    <p:sldId id="340" r:id="rId80"/>
    <p:sldId id="341" r:id="rId81"/>
    <p:sldId id="342" r:id="rId82"/>
    <p:sldId id="316" r:id="rId8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A955C32-9751-4E92-A5A3-F961CFD91C29}">
  <a:tblStyle styleId="{5A955C32-9751-4E92-A5A3-F961CFD91C29}"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20207610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20558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27422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99967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20977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04612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96849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9798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5293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99267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4260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459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3602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1159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65195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60994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01099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6127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64683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03517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72789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40845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7583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8976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5577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25808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3396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7349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35302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09561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35941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67510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723556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9641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630921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480050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19834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93680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840360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355875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38771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122539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731803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186341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0550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48096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64563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0929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169985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77969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278688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32287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95438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438052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06092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4682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674277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216696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802292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765688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650731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297933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074928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048245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160179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316656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487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58921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772391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723001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300050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050992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21038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540807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309501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286661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740832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01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817275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985942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468355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7195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6483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000">
                <a:solidFill>
                  <a:schemeClr val="dk2"/>
                </a:solidFill>
              </a:rPr>
              <a:t>‹Nº›</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540308" y="744575"/>
            <a:ext cx="8520600" cy="2052600"/>
          </a:xfrm>
          <a:prstGeom prst="rect">
            <a:avLst/>
          </a:prstGeom>
        </p:spPr>
        <p:txBody>
          <a:bodyPr wrap="square" lIns="91425" tIns="91425" rIns="91425" bIns="91425" anchor="b" anchorCtr="0">
            <a:noAutofit/>
          </a:bodyPr>
          <a:lstStyle/>
          <a:p>
            <a:pPr lvl="0">
              <a:spcBef>
                <a:spcPts val="0"/>
              </a:spcBef>
              <a:buNone/>
            </a:pPr>
            <a:r>
              <a:rPr lang="en-GB"/>
              <a:t>UF1.1 Manejo de Ficheros de texto y binarios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Clases para operaciones de gestión de ficheros</a:t>
            </a:r>
          </a:p>
        </p:txBody>
      </p:sp>
      <p:sp>
        <p:nvSpPr>
          <p:cNvPr id="108" name="Shape 108"/>
          <p:cNvSpPr txBox="1">
            <a:spLocks noGrp="1"/>
          </p:cNvSpPr>
          <p:nvPr>
            <p:ph type="body" idx="1"/>
          </p:nvPr>
        </p:nvSpPr>
        <p:spPr>
          <a:xfrm>
            <a:off x="311700" y="690150"/>
            <a:ext cx="8520600" cy="4068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55000"/>
              <a:buFont typeface="Arial"/>
              <a:buNone/>
            </a:pPr>
            <a:r>
              <a:rPr lang="en-GB" sz="2000">
                <a:solidFill>
                  <a:schemeClr val="dk1"/>
                </a:solidFill>
              </a:rPr>
              <a:t>Ejemplo para mostrar la información del fichero fichprueba.txt</a:t>
            </a: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61111"/>
              <a:buFont typeface="Arial"/>
              <a:buNone/>
            </a:pPr>
            <a:endParaRPr>
              <a:solidFill>
                <a:schemeClr val="dk1"/>
              </a:solidFill>
              <a:latin typeface="Consolas"/>
              <a:ea typeface="Consolas"/>
              <a:cs typeface="Consolas"/>
              <a:sym typeface="Consolas"/>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61111"/>
              <a:buFont typeface="Arial"/>
              <a:buNone/>
            </a:pPr>
            <a:endParaRPr>
              <a:solidFill>
                <a:srgbClr val="000000"/>
              </a:solidFill>
              <a:highlight>
                <a:srgbClr val="FEFEFE"/>
              </a:highlight>
            </a:endParaRPr>
          </a:p>
          <a:p>
            <a:pPr lvl="0" rtl="0">
              <a:spcBef>
                <a:spcPts val="0"/>
              </a:spcBef>
              <a:spcAft>
                <a:spcPts val="0"/>
              </a:spcAft>
              <a:buNone/>
            </a:pPr>
            <a:endParaRPr sz="2000">
              <a:solidFill>
                <a:srgbClr val="000000"/>
              </a:solidFill>
            </a:endParaRPr>
          </a:p>
          <a:p>
            <a:pPr lvl="0" rtl="0">
              <a:spcBef>
                <a:spcPts val="0"/>
              </a:spcBef>
              <a:buNone/>
            </a:pPr>
            <a:endParaRPr sz="2400">
              <a:solidFill>
                <a:schemeClr val="dk1"/>
              </a:solidFill>
            </a:endParaRPr>
          </a:p>
        </p:txBody>
      </p:sp>
      <p:pic>
        <p:nvPicPr>
          <p:cNvPr id="109" name="Shape 109"/>
          <p:cNvPicPr preferRelativeResize="0"/>
          <p:nvPr/>
        </p:nvPicPr>
        <p:blipFill>
          <a:blip r:embed="rId3">
            <a:alphaModFix/>
          </a:blip>
          <a:stretch>
            <a:fillRect/>
          </a:stretch>
        </p:blipFill>
        <p:spPr>
          <a:xfrm>
            <a:off x="1052500" y="1309600"/>
            <a:ext cx="7038975" cy="321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311700" y="1000075"/>
            <a:ext cx="8520600" cy="34164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a:solidFill>
                  <a:srgbClr val="999999"/>
                </a:solidFill>
              </a:rPr>
              <a:t>Introducción</a:t>
            </a:r>
          </a:p>
          <a:p>
            <a:pPr lvl="0" rtl="0">
              <a:spcBef>
                <a:spcPts val="0"/>
              </a:spcBef>
              <a:spcAft>
                <a:spcPts val="0"/>
              </a:spcAft>
              <a:buClr>
                <a:schemeClr val="dk1"/>
              </a:buClr>
              <a:buSzPct val="45833"/>
              <a:buFont typeface="Arial"/>
              <a:buNone/>
            </a:pPr>
            <a:r>
              <a:rPr lang="en-GB" sz="2400">
                <a:solidFill>
                  <a:srgbClr val="999999"/>
                </a:solidFill>
              </a:rPr>
              <a:t>Clases para operaciones de gestión de ficheros</a:t>
            </a:r>
          </a:p>
          <a:p>
            <a:pPr lvl="0" rtl="0">
              <a:spcBef>
                <a:spcPts val="0"/>
              </a:spcBef>
              <a:spcAft>
                <a:spcPts val="0"/>
              </a:spcAft>
              <a:buClr>
                <a:schemeClr val="dk1"/>
              </a:buClr>
              <a:buSzPct val="45833"/>
              <a:buFont typeface="Arial"/>
              <a:buNone/>
            </a:pPr>
            <a:r>
              <a:rPr lang="en-GB" sz="2400" b="1">
                <a:solidFill>
                  <a:srgbClr val="3A81BA"/>
                </a:solidFill>
              </a:rPr>
              <a:t>Flujos o streams</a:t>
            </a:r>
          </a:p>
          <a:p>
            <a:pPr lvl="0" rtl="0">
              <a:spcBef>
                <a:spcPts val="0"/>
              </a:spcBef>
              <a:spcAft>
                <a:spcPts val="0"/>
              </a:spcAft>
              <a:buClr>
                <a:schemeClr val="dk1"/>
              </a:buClr>
              <a:buSzPct val="45833"/>
              <a:buFont typeface="Arial"/>
              <a:buNone/>
            </a:pPr>
            <a:r>
              <a:rPr lang="en-GB" sz="2400">
                <a:solidFill>
                  <a:srgbClr val="999999"/>
                </a:solidFill>
              </a:rPr>
              <a:t>Formas de acceso a un fichero</a:t>
            </a:r>
          </a:p>
          <a:p>
            <a:pPr lvl="0" rtl="0">
              <a:spcBef>
                <a:spcPts val="0"/>
              </a:spcBef>
              <a:spcAft>
                <a:spcPts val="0"/>
              </a:spcAft>
              <a:buClr>
                <a:schemeClr val="dk1"/>
              </a:buClr>
              <a:buSzPct val="45833"/>
              <a:buFont typeface="Arial"/>
              <a:buNone/>
            </a:pPr>
            <a:r>
              <a:rPr lang="en-GB" sz="2400">
                <a:solidFill>
                  <a:srgbClr val="999999"/>
                </a:solidFill>
              </a:rPr>
              <a:t>Operaciones sobre ficheros</a:t>
            </a:r>
          </a:p>
          <a:p>
            <a:pPr lvl="0" rtl="0">
              <a:spcBef>
                <a:spcPts val="0"/>
              </a:spcBef>
              <a:spcAft>
                <a:spcPts val="0"/>
              </a:spcAft>
              <a:buClr>
                <a:schemeClr val="dk1"/>
              </a:buClr>
              <a:buSzPct val="45833"/>
              <a:buFont typeface="Arial"/>
              <a:buNone/>
            </a:pPr>
            <a:r>
              <a:rPr lang="en-GB" sz="2400">
                <a:solidFill>
                  <a:srgbClr val="999999"/>
                </a:solidFill>
              </a:rPr>
              <a:t>Clases para la gestión de flujos de datos con ficheros</a:t>
            </a:r>
          </a:p>
          <a:p>
            <a:pPr lvl="0" rtl="0">
              <a:spcBef>
                <a:spcPts val="0"/>
              </a:spcBef>
              <a:buNone/>
            </a:pPr>
            <a:endParaRPr sz="24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Flujos o streams</a:t>
            </a:r>
          </a:p>
        </p:txBody>
      </p:sp>
      <p:sp>
        <p:nvSpPr>
          <p:cNvPr id="120" name="Shape 120"/>
          <p:cNvSpPr txBox="1">
            <a:spLocks noGrp="1"/>
          </p:cNvSpPr>
          <p:nvPr>
            <p:ph type="body" idx="1"/>
          </p:nvPr>
        </p:nvSpPr>
        <p:spPr>
          <a:xfrm>
            <a:off x="311700" y="757550"/>
            <a:ext cx="8520600" cy="3921600"/>
          </a:xfrm>
          <a:prstGeom prst="rect">
            <a:avLst/>
          </a:prstGeom>
        </p:spPr>
        <p:txBody>
          <a:bodyPr wrap="square" lIns="91425" tIns="91425" rIns="91425" bIns="91425" anchor="t" anchorCtr="0">
            <a:noAutofit/>
          </a:bodyPr>
          <a:lstStyle/>
          <a:p>
            <a:pPr lvl="0" rtl="0">
              <a:lnSpc>
                <a:spcPct val="100000"/>
              </a:lnSpc>
              <a:spcBef>
                <a:spcPts val="0"/>
              </a:spcBef>
              <a:spcAft>
                <a:spcPts val="0"/>
              </a:spcAft>
              <a:buClr>
                <a:schemeClr val="dk1"/>
              </a:buClr>
              <a:buSzPct val="45833"/>
              <a:buFont typeface="Arial"/>
              <a:buNone/>
            </a:pPr>
            <a:r>
              <a:rPr lang="en-GB" sz="2400">
                <a:solidFill>
                  <a:schemeClr val="dk1"/>
                </a:solidFill>
              </a:rPr>
              <a:t>El sistema de I/O en Java presenta una gran cantidad de clases que se implementan en el paquete java.io.</a:t>
            </a:r>
          </a:p>
          <a:p>
            <a:pPr lvl="0" rtl="0">
              <a:lnSpc>
                <a:spcPct val="100000"/>
              </a:lnSpc>
              <a:spcBef>
                <a:spcPts val="0"/>
              </a:spcBef>
              <a:spcAft>
                <a:spcPts val="0"/>
              </a:spcAft>
              <a:buClr>
                <a:schemeClr val="dk1"/>
              </a:buClr>
              <a:buSzPct val="45833"/>
              <a:buFont typeface="Arial"/>
              <a:buNone/>
            </a:pPr>
            <a:r>
              <a:rPr lang="en-GB" sz="2400">
                <a:solidFill>
                  <a:schemeClr val="dk1"/>
                </a:solidFill>
              </a:rPr>
              <a:t>Utiliza la abstracción del stream (flujo) para tratar la comunicación de información entre una fuente y un destino.</a:t>
            </a:r>
          </a:p>
          <a:p>
            <a:pPr lvl="0" rtl="0">
              <a:lnSpc>
                <a:spcPct val="100000"/>
              </a:lnSpc>
              <a:spcBef>
                <a:spcPts val="0"/>
              </a:spcBef>
              <a:spcAft>
                <a:spcPts val="0"/>
              </a:spcAft>
              <a:buClr>
                <a:schemeClr val="dk1"/>
              </a:buClr>
              <a:buSzPct val="45833"/>
              <a:buFont typeface="Arial"/>
              <a:buNone/>
            </a:pPr>
            <a:r>
              <a:rPr lang="en-GB" sz="2400">
                <a:solidFill>
                  <a:schemeClr val="dk1"/>
                </a:solidFill>
              </a:rPr>
              <a:t>La fuente puede estar en un fichero, en la memoria, en la red u otro programa.</a:t>
            </a:r>
          </a:p>
          <a:p>
            <a:pPr lvl="0" rtl="0">
              <a:lnSpc>
                <a:spcPct val="100000"/>
              </a:lnSpc>
              <a:spcBef>
                <a:spcPts val="0"/>
              </a:spcBef>
              <a:spcAft>
                <a:spcPts val="0"/>
              </a:spcAft>
              <a:buClr>
                <a:schemeClr val="dk1"/>
              </a:buClr>
              <a:buSzPct val="45833"/>
              <a:buFont typeface="Arial"/>
              <a:buNone/>
            </a:pPr>
            <a:r>
              <a:rPr lang="en-GB" sz="2400">
                <a:solidFill>
                  <a:schemeClr val="dk1"/>
                </a:solidFill>
              </a:rPr>
              <a:t>Para recibir o enviar información los programas necesitan abrir un stream.</a:t>
            </a:r>
          </a:p>
          <a:p>
            <a:pPr lvl="0" rtl="0">
              <a:lnSpc>
                <a:spcPct val="100000"/>
              </a:lnSpc>
              <a:spcBef>
                <a:spcPts val="0"/>
              </a:spcBef>
              <a:spcAft>
                <a:spcPts val="0"/>
              </a:spcAft>
              <a:buClr>
                <a:schemeClr val="dk1"/>
              </a:buClr>
              <a:buSzPct val="45833"/>
              <a:buFont typeface="Arial"/>
              <a:buNone/>
            </a:pPr>
            <a:r>
              <a:rPr lang="en-GB" sz="2400">
                <a:solidFill>
                  <a:schemeClr val="dk1"/>
                </a:solidFill>
              </a:rPr>
              <a:t>La vinculación de este stream al dispositivo físico lo hace el sistema de I/O de Java.</a:t>
            </a:r>
          </a:p>
          <a:p>
            <a:pPr lvl="0" rtl="0">
              <a:spcBef>
                <a:spcPts val="0"/>
              </a:spcBef>
              <a:spcAft>
                <a:spcPts val="0"/>
              </a:spcAft>
              <a:buNone/>
            </a:pPr>
            <a:endParaRPr sz="2400" b="1">
              <a:solidFill>
                <a:schemeClr val="dk1"/>
              </a:solidFill>
            </a:endParaRPr>
          </a:p>
          <a:p>
            <a:pPr lvl="0" rtl="0">
              <a:spcBef>
                <a:spcPts val="0"/>
              </a:spcBef>
              <a:buNone/>
            </a:pPr>
            <a:endParaRPr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Flujos o streams</a:t>
            </a:r>
          </a:p>
        </p:txBody>
      </p:sp>
      <p:sp>
        <p:nvSpPr>
          <p:cNvPr id="126" name="Shape 126"/>
          <p:cNvSpPr txBox="1">
            <a:spLocks noGrp="1"/>
          </p:cNvSpPr>
          <p:nvPr>
            <p:ph type="body" idx="1"/>
          </p:nvPr>
        </p:nvSpPr>
        <p:spPr>
          <a:xfrm>
            <a:off x="311700" y="757550"/>
            <a:ext cx="8520600" cy="3921600"/>
          </a:xfrm>
          <a:prstGeom prst="rect">
            <a:avLst/>
          </a:prstGeom>
        </p:spPr>
        <p:txBody>
          <a:bodyPr wrap="square" lIns="91425" tIns="91425" rIns="91425" bIns="91425" anchor="t" anchorCtr="0">
            <a:noAutofit/>
          </a:bodyPr>
          <a:lstStyle/>
          <a:p>
            <a:pPr lvl="0" rtl="0">
              <a:spcBef>
                <a:spcPts val="0"/>
              </a:spcBef>
              <a:spcAft>
                <a:spcPts val="0"/>
              </a:spcAft>
              <a:buNone/>
            </a:pPr>
            <a:r>
              <a:rPr lang="en-GB" sz="2000" b="1">
                <a:solidFill>
                  <a:schemeClr val="dk1"/>
                </a:solidFill>
              </a:rPr>
              <a:t>Tipos de flujos</a:t>
            </a:r>
          </a:p>
          <a:p>
            <a:pPr marL="457200" lvl="0" indent="-355600" rtl="0">
              <a:spcBef>
                <a:spcPts val="0"/>
              </a:spcBef>
              <a:spcAft>
                <a:spcPts val="0"/>
              </a:spcAft>
              <a:buClr>
                <a:schemeClr val="dk1"/>
              </a:buClr>
              <a:buSzPct val="100000"/>
              <a:buChar char="-"/>
            </a:pPr>
            <a:r>
              <a:rPr lang="en-GB" sz="2000">
                <a:solidFill>
                  <a:schemeClr val="dk1"/>
                </a:solidFill>
              </a:rPr>
              <a:t>Flujos de bytes (8 bits)</a:t>
            </a:r>
          </a:p>
          <a:p>
            <a:pPr lvl="0" rtl="0">
              <a:spcBef>
                <a:spcPts val="0"/>
              </a:spcBef>
              <a:spcAft>
                <a:spcPts val="0"/>
              </a:spcAft>
              <a:buNone/>
            </a:pPr>
            <a:r>
              <a:rPr lang="en-GB" sz="2000">
                <a:solidFill>
                  <a:schemeClr val="dk1"/>
                </a:solidFill>
              </a:rPr>
              <a:t>Operaciones de entrada y salida de bytes.</a:t>
            </a:r>
          </a:p>
          <a:p>
            <a:pPr lvl="0" rtl="0">
              <a:spcBef>
                <a:spcPts val="0"/>
              </a:spcBef>
              <a:spcAft>
                <a:spcPts val="0"/>
              </a:spcAft>
              <a:buNone/>
            </a:pPr>
            <a:r>
              <a:rPr lang="en-GB" sz="2000">
                <a:solidFill>
                  <a:schemeClr val="dk1"/>
                </a:solidFill>
              </a:rPr>
              <a:t>Se utiliza para leer/escribir datos binarios.</a:t>
            </a:r>
          </a:p>
          <a:p>
            <a:pPr lvl="0" rtl="0">
              <a:spcBef>
                <a:spcPts val="0"/>
              </a:spcBef>
              <a:spcAft>
                <a:spcPts val="0"/>
              </a:spcAft>
              <a:buNone/>
            </a:pPr>
            <a:r>
              <a:rPr lang="en-GB" sz="2000">
                <a:solidFill>
                  <a:schemeClr val="dk1"/>
                </a:solidFill>
              </a:rPr>
              <a:t>Todas las clases descienden de </a:t>
            </a:r>
            <a:r>
              <a:rPr lang="en-GB" sz="2000" b="1">
                <a:solidFill>
                  <a:schemeClr val="dk1"/>
                </a:solidFill>
              </a:rPr>
              <a:t>InputStream </a:t>
            </a:r>
            <a:r>
              <a:rPr lang="en-GB" sz="2000">
                <a:solidFill>
                  <a:schemeClr val="dk1"/>
                </a:solidFill>
              </a:rPr>
              <a:t>y </a:t>
            </a:r>
            <a:r>
              <a:rPr lang="en-GB" sz="2000" b="1">
                <a:solidFill>
                  <a:schemeClr val="dk1"/>
                </a:solidFill>
              </a:rPr>
              <a:t>OutputStream.</a:t>
            </a:r>
          </a:p>
          <a:p>
            <a:pPr lvl="0" rtl="0">
              <a:spcBef>
                <a:spcPts val="0"/>
              </a:spcBef>
              <a:spcAft>
                <a:spcPts val="0"/>
              </a:spcAft>
              <a:buNone/>
            </a:pPr>
            <a:endParaRPr sz="2000" b="1">
              <a:solidFill>
                <a:schemeClr val="dk1"/>
              </a:solidFill>
            </a:endParaRPr>
          </a:p>
          <a:p>
            <a:pPr marL="457200" lvl="0" indent="-355600" rtl="0">
              <a:spcBef>
                <a:spcPts val="0"/>
              </a:spcBef>
              <a:spcAft>
                <a:spcPts val="0"/>
              </a:spcAft>
              <a:buClr>
                <a:schemeClr val="dk1"/>
              </a:buClr>
              <a:buSzPct val="100000"/>
              <a:buChar char="-"/>
            </a:pPr>
            <a:r>
              <a:rPr lang="en-GB" sz="2000">
                <a:solidFill>
                  <a:schemeClr val="dk1"/>
                </a:solidFill>
              </a:rPr>
              <a:t>Flujos de caracteres (16 bits)</a:t>
            </a:r>
          </a:p>
          <a:p>
            <a:pPr lvl="0" rtl="0">
              <a:spcBef>
                <a:spcPts val="0"/>
              </a:spcBef>
              <a:spcAft>
                <a:spcPts val="0"/>
              </a:spcAft>
              <a:buNone/>
            </a:pPr>
            <a:r>
              <a:rPr lang="en-GB" sz="2000">
                <a:solidFill>
                  <a:schemeClr val="dk1"/>
                </a:solidFill>
              </a:rPr>
              <a:t>Operaciones de entrada y salida de caracteres.</a:t>
            </a:r>
          </a:p>
          <a:p>
            <a:pPr lvl="0" rtl="0">
              <a:spcBef>
                <a:spcPts val="0"/>
              </a:spcBef>
              <a:spcAft>
                <a:spcPts val="0"/>
              </a:spcAft>
              <a:buClr>
                <a:srgbClr val="000000"/>
              </a:buClr>
              <a:buSzPct val="55000"/>
              <a:buFont typeface="Arial"/>
              <a:buNone/>
            </a:pPr>
            <a:r>
              <a:rPr lang="en-GB" sz="2000">
                <a:solidFill>
                  <a:schemeClr val="dk1"/>
                </a:solidFill>
              </a:rPr>
              <a:t>Se utiliza para leer/escribir cadenas de caracteres.</a:t>
            </a:r>
          </a:p>
          <a:p>
            <a:pPr lvl="0" rtl="0">
              <a:spcBef>
                <a:spcPts val="0"/>
              </a:spcBef>
              <a:spcAft>
                <a:spcPts val="0"/>
              </a:spcAft>
              <a:buNone/>
            </a:pPr>
            <a:r>
              <a:rPr lang="en-GB" sz="2000">
                <a:solidFill>
                  <a:schemeClr val="dk1"/>
                </a:solidFill>
              </a:rPr>
              <a:t>Es gobernado por las clases </a:t>
            </a:r>
            <a:r>
              <a:rPr lang="en-GB" sz="2000" b="1">
                <a:solidFill>
                  <a:schemeClr val="dk1"/>
                </a:solidFill>
              </a:rPr>
              <a:t>Reader </a:t>
            </a:r>
            <a:r>
              <a:rPr lang="en-GB" sz="2000">
                <a:solidFill>
                  <a:schemeClr val="dk1"/>
                </a:solidFill>
              </a:rPr>
              <a:t>y </a:t>
            </a:r>
            <a:r>
              <a:rPr lang="en-GB" sz="2000" b="1">
                <a:solidFill>
                  <a:schemeClr val="dk1"/>
                </a:solidFill>
              </a:rPr>
              <a:t>Writer.</a:t>
            </a:r>
          </a:p>
          <a:p>
            <a:pPr lvl="0" rtl="0">
              <a:lnSpc>
                <a:spcPct val="100000"/>
              </a:lnSpc>
              <a:spcBef>
                <a:spcPts val="0"/>
              </a:spcBef>
              <a:spcAft>
                <a:spcPts val="0"/>
              </a:spcAft>
              <a:buNone/>
            </a:pPr>
            <a:endParaRPr sz="2000">
              <a:solidFill>
                <a:schemeClr val="dk1"/>
              </a:solidFill>
            </a:endParaRPr>
          </a:p>
          <a:p>
            <a:pPr lvl="0" rtl="0">
              <a:spcBef>
                <a:spcPts val="0"/>
              </a:spcBef>
              <a:spcAft>
                <a:spcPts val="0"/>
              </a:spcAft>
              <a:buNone/>
            </a:pPr>
            <a:endParaRPr sz="2400" b="1">
              <a:solidFill>
                <a:schemeClr val="dk1"/>
              </a:solidFill>
            </a:endParaRPr>
          </a:p>
          <a:p>
            <a:pPr lvl="0" rtl="0">
              <a:spcBef>
                <a:spcPts val="0"/>
              </a:spcBef>
              <a:buNone/>
            </a:pP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Flujos o streams</a:t>
            </a:r>
          </a:p>
        </p:txBody>
      </p:sp>
      <p:sp>
        <p:nvSpPr>
          <p:cNvPr id="132" name="Shape 132"/>
          <p:cNvSpPr txBox="1">
            <a:spLocks noGrp="1"/>
          </p:cNvSpPr>
          <p:nvPr>
            <p:ph type="body" idx="1"/>
          </p:nvPr>
        </p:nvSpPr>
        <p:spPr>
          <a:xfrm>
            <a:off x="311700" y="690150"/>
            <a:ext cx="8520600" cy="39891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61111"/>
              <a:buFont typeface="Arial"/>
              <a:buNone/>
            </a:pPr>
            <a:r>
              <a:rPr lang="en-GB" b="1">
                <a:solidFill>
                  <a:schemeClr val="dk1"/>
                </a:solidFill>
              </a:rPr>
              <a:t>Jerarquía de clases para lectura y escritura</a:t>
            </a:r>
          </a:p>
          <a:p>
            <a:pPr marL="457200" lvl="0" indent="457200" rtl="0">
              <a:spcBef>
                <a:spcPts val="0"/>
              </a:spcBef>
              <a:spcAft>
                <a:spcPts val="0"/>
              </a:spcAft>
              <a:buNone/>
            </a:pPr>
            <a:r>
              <a:rPr lang="en-GB" sz="2000">
                <a:solidFill>
                  <a:schemeClr val="dk1"/>
                </a:solidFill>
              </a:rPr>
              <a:t>Flujos de bytes						Flujos de caracteres</a:t>
            </a:r>
          </a:p>
          <a:p>
            <a:pPr lvl="0" rtl="0">
              <a:spcBef>
                <a:spcPts val="0"/>
              </a:spcBef>
              <a:buNone/>
            </a:pPr>
            <a:endParaRPr sz="2400">
              <a:solidFill>
                <a:schemeClr val="dk1"/>
              </a:solidFill>
            </a:endParaRPr>
          </a:p>
        </p:txBody>
      </p:sp>
      <p:pic>
        <p:nvPicPr>
          <p:cNvPr id="133" name="Shape 133"/>
          <p:cNvPicPr preferRelativeResize="0"/>
          <p:nvPr/>
        </p:nvPicPr>
        <p:blipFill>
          <a:blip r:embed="rId3">
            <a:alphaModFix/>
          </a:blip>
          <a:stretch>
            <a:fillRect/>
          </a:stretch>
        </p:blipFill>
        <p:spPr>
          <a:xfrm>
            <a:off x="4629350" y="1390300"/>
            <a:ext cx="4055378" cy="3288825"/>
          </a:xfrm>
          <a:prstGeom prst="rect">
            <a:avLst/>
          </a:prstGeom>
          <a:noFill/>
          <a:ln>
            <a:noFill/>
          </a:ln>
        </p:spPr>
      </p:pic>
      <p:pic>
        <p:nvPicPr>
          <p:cNvPr id="134" name="Shape 134"/>
          <p:cNvPicPr preferRelativeResize="0"/>
          <p:nvPr/>
        </p:nvPicPr>
        <p:blipFill>
          <a:blip r:embed="rId4">
            <a:alphaModFix/>
          </a:blip>
          <a:stretch>
            <a:fillRect/>
          </a:stretch>
        </p:blipFill>
        <p:spPr>
          <a:xfrm>
            <a:off x="239299" y="1390300"/>
            <a:ext cx="4055374" cy="32219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Flujos o streams. Flujos de bytes</a:t>
            </a:r>
          </a:p>
        </p:txBody>
      </p:sp>
      <p:sp>
        <p:nvSpPr>
          <p:cNvPr id="140" name="Shape 140"/>
          <p:cNvSpPr txBox="1">
            <a:spLocks noGrp="1"/>
          </p:cNvSpPr>
          <p:nvPr>
            <p:ph type="body" idx="1"/>
          </p:nvPr>
        </p:nvSpPr>
        <p:spPr>
          <a:xfrm>
            <a:off x="311700" y="757550"/>
            <a:ext cx="8520600" cy="3921600"/>
          </a:xfrm>
          <a:prstGeom prst="rect">
            <a:avLst/>
          </a:prstGeom>
        </p:spPr>
        <p:txBody>
          <a:bodyPr wrap="square" lIns="91425" tIns="91425" rIns="91425" bIns="91425" anchor="t" anchorCtr="0">
            <a:noAutofit/>
          </a:bodyPr>
          <a:lstStyle/>
          <a:p>
            <a:pPr lvl="0" rtl="0">
              <a:spcBef>
                <a:spcPts val="0"/>
              </a:spcBef>
              <a:spcAft>
                <a:spcPts val="0"/>
              </a:spcAft>
              <a:buNone/>
            </a:pPr>
            <a:r>
              <a:rPr lang="en-GB" sz="2000">
                <a:solidFill>
                  <a:schemeClr val="dk1"/>
                </a:solidFill>
              </a:rPr>
              <a:t>La clase </a:t>
            </a:r>
            <a:r>
              <a:rPr lang="en-GB" sz="2000" b="1">
                <a:solidFill>
                  <a:schemeClr val="dk1"/>
                </a:solidFill>
              </a:rPr>
              <a:t>InputStream </a:t>
            </a:r>
            <a:r>
              <a:rPr lang="en-GB" sz="2000">
                <a:solidFill>
                  <a:schemeClr val="dk1"/>
                </a:solidFill>
              </a:rPr>
              <a:t>permite entradas de distintas fuentes. Estas fuentes pueden ser un array de bytes, un objeto String, un fichero, una </a:t>
            </a:r>
            <a:r>
              <a:rPr lang="en-GB" sz="2000" i="1">
                <a:solidFill>
                  <a:schemeClr val="dk1"/>
                </a:solidFill>
              </a:rPr>
              <a:t>tubería</a:t>
            </a:r>
            <a:r>
              <a:rPr lang="en-GB" sz="2000">
                <a:solidFill>
                  <a:schemeClr val="dk1"/>
                </a:solidFill>
              </a:rPr>
              <a:t>, una secuencia de otros flujos,una conexión de Internet, etc.</a:t>
            </a: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buNone/>
            </a:pPr>
            <a:endParaRPr sz="2400">
              <a:solidFill>
                <a:schemeClr val="dk1"/>
              </a:solidFill>
            </a:endParaRPr>
          </a:p>
        </p:txBody>
      </p:sp>
      <p:graphicFrame>
        <p:nvGraphicFramePr>
          <p:cNvPr id="141" name="Shape 141"/>
          <p:cNvGraphicFramePr/>
          <p:nvPr/>
        </p:nvGraphicFramePr>
        <p:xfrm>
          <a:off x="431150" y="2021425"/>
          <a:ext cx="3000000" cy="3000000"/>
        </p:xfrm>
        <a:graphic>
          <a:graphicData uri="http://schemas.openxmlformats.org/drawingml/2006/table">
            <a:tbl>
              <a:tblPr>
                <a:noFill/>
                <a:tableStyleId>{5A955C32-9751-4E92-A5A3-F961CFD91C29}</a:tableStyleId>
              </a:tblPr>
              <a:tblGrid>
                <a:gridCol w="2581200">
                  <a:extLst>
                    <a:ext uri="{9D8B030D-6E8A-4147-A177-3AD203B41FA5}">
                      <a16:colId xmlns:a16="http://schemas.microsoft.com/office/drawing/2014/main" val="20000"/>
                    </a:ext>
                  </a:extLst>
                </a:gridCol>
                <a:gridCol w="5878750">
                  <a:extLst>
                    <a:ext uri="{9D8B030D-6E8A-4147-A177-3AD203B41FA5}">
                      <a16:colId xmlns:a16="http://schemas.microsoft.com/office/drawing/2014/main" val="20001"/>
                    </a:ext>
                  </a:extLst>
                </a:gridCol>
              </a:tblGrid>
              <a:tr h="349975">
                <a:tc>
                  <a:txBody>
                    <a:bodyPr/>
                    <a:lstStyle/>
                    <a:p>
                      <a:pPr lvl="0" rtl="0">
                        <a:lnSpc>
                          <a:spcPct val="100000"/>
                        </a:lnSpc>
                        <a:spcBef>
                          <a:spcPts val="0"/>
                        </a:spcBef>
                        <a:buNone/>
                      </a:pPr>
                      <a:r>
                        <a:rPr lang="en-GB" b="1"/>
                        <a:t>CLASE</a:t>
                      </a:r>
                    </a:p>
                  </a:txBody>
                  <a:tcPr marL="91425" marR="91425" marT="91425" marB="91425"/>
                </a:tc>
                <a:tc>
                  <a:txBody>
                    <a:bodyPr/>
                    <a:lstStyle/>
                    <a:p>
                      <a:pPr lvl="0" rtl="0">
                        <a:lnSpc>
                          <a:spcPct val="100000"/>
                        </a:lnSpc>
                        <a:spcBef>
                          <a:spcPts val="0"/>
                        </a:spcBef>
                        <a:buNone/>
                      </a:pPr>
                      <a:r>
                        <a:rPr lang="en-GB" b="1"/>
                        <a:t>FUNCIÓN</a:t>
                      </a:r>
                    </a:p>
                  </a:txBody>
                  <a:tcPr marL="91425" marR="91425" marT="91425" marB="91425"/>
                </a:tc>
                <a:extLst>
                  <a:ext uri="{0D108BD9-81ED-4DB2-BD59-A6C34878D82A}">
                    <a16:rowId xmlns:a16="http://schemas.microsoft.com/office/drawing/2014/main" val="10000"/>
                  </a:ext>
                </a:extLst>
              </a:tr>
              <a:tr h="349975">
                <a:tc>
                  <a:txBody>
                    <a:bodyPr/>
                    <a:lstStyle/>
                    <a:p>
                      <a:pPr lvl="0" rtl="0">
                        <a:lnSpc>
                          <a:spcPct val="100000"/>
                        </a:lnSpc>
                        <a:spcBef>
                          <a:spcPts val="0"/>
                        </a:spcBef>
                        <a:buNone/>
                      </a:pPr>
                      <a:r>
                        <a:rPr lang="en-GB">
                          <a:latin typeface="Consolas"/>
                          <a:ea typeface="Consolas"/>
                          <a:cs typeface="Consolas"/>
                          <a:sym typeface="Consolas"/>
                        </a:rPr>
                        <a:t>ByteArrayInputStream</a:t>
                      </a:r>
                    </a:p>
                  </a:txBody>
                  <a:tcPr marL="91425" marR="91425" marT="91425" marB="91425"/>
                </a:tc>
                <a:tc>
                  <a:txBody>
                    <a:bodyPr/>
                    <a:lstStyle/>
                    <a:p>
                      <a:pPr lvl="0" rtl="0">
                        <a:lnSpc>
                          <a:spcPct val="100000"/>
                        </a:lnSpc>
                        <a:spcBef>
                          <a:spcPts val="0"/>
                        </a:spcBef>
                        <a:buNone/>
                      </a:pPr>
                      <a:r>
                        <a:rPr lang="en-GB"/>
                        <a:t>Permite usar un espacio de almacenamiento intermedio de memoria</a:t>
                      </a:r>
                    </a:p>
                  </a:txBody>
                  <a:tcPr marL="91425" marR="91425" marT="91425" marB="91425"/>
                </a:tc>
                <a:extLst>
                  <a:ext uri="{0D108BD9-81ED-4DB2-BD59-A6C34878D82A}">
                    <a16:rowId xmlns:a16="http://schemas.microsoft.com/office/drawing/2014/main" val="10001"/>
                  </a:ext>
                </a:extLst>
              </a:tr>
              <a:tr h="349975">
                <a:tc>
                  <a:txBody>
                    <a:bodyPr/>
                    <a:lstStyle/>
                    <a:p>
                      <a:pPr lvl="0" rtl="0">
                        <a:lnSpc>
                          <a:spcPct val="100000"/>
                        </a:lnSpc>
                        <a:spcBef>
                          <a:spcPts val="0"/>
                        </a:spcBef>
                        <a:buNone/>
                      </a:pPr>
                      <a:r>
                        <a:rPr lang="en-GB">
                          <a:latin typeface="Consolas"/>
                          <a:ea typeface="Consolas"/>
                          <a:cs typeface="Consolas"/>
                          <a:sym typeface="Consolas"/>
                        </a:rPr>
                        <a:t>StringBufferInputStream</a:t>
                      </a:r>
                    </a:p>
                  </a:txBody>
                  <a:tcPr marL="91425" marR="91425" marT="91425" marB="91425"/>
                </a:tc>
                <a:tc>
                  <a:txBody>
                    <a:bodyPr/>
                    <a:lstStyle/>
                    <a:p>
                      <a:pPr lvl="0" rtl="0">
                        <a:lnSpc>
                          <a:spcPct val="100000"/>
                        </a:lnSpc>
                        <a:spcBef>
                          <a:spcPts val="0"/>
                        </a:spcBef>
                        <a:buNone/>
                      </a:pPr>
                      <a:r>
                        <a:rPr lang="en-GB"/>
                        <a:t>Convierte un String en un InputStream</a:t>
                      </a:r>
                    </a:p>
                  </a:txBody>
                  <a:tcPr marL="91425" marR="91425" marT="91425" marB="91425"/>
                </a:tc>
                <a:extLst>
                  <a:ext uri="{0D108BD9-81ED-4DB2-BD59-A6C34878D82A}">
                    <a16:rowId xmlns:a16="http://schemas.microsoft.com/office/drawing/2014/main" val="10002"/>
                  </a:ext>
                </a:extLst>
              </a:tr>
              <a:tr h="349975">
                <a:tc>
                  <a:txBody>
                    <a:bodyPr/>
                    <a:lstStyle/>
                    <a:p>
                      <a:pPr lvl="0" rtl="0">
                        <a:lnSpc>
                          <a:spcPct val="100000"/>
                        </a:lnSpc>
                        <a:spcBef>
                          <a:spcPts val="0"/>
                        </a:spcBef>
                        <a:buNone/>
                      </a:pPr>
                      <a:r>
                        <a:rPr lang="en-GB">
                          <a:latin typeface="Consolas"/>
                          <a:ea typeface="Consolas"/>
                          <a:cs typeface="Consolas"/>
                          <a:sym typeface="Consolas"/>
                        </a:rPr>
                        <a:t>FileInputStream</a:t>
                      </a:r>
                    </a:p>
                  </a:txBody>
                  <a:tcPr marL="91425" marR="91425" marT="91425" marB="91425"/>
                </a:tc>
                <a:tc>
                  <a:txBody>
                    <a:bodyPr/>
                    <a:lstStyle/>
                    <a:p>
                      <a:pPr lvl="0" rtl="0">
                        <a:lnSpc>
                          <a:spcPct val="100000"/>
                        </a:lnSpc>
                        <a:spcBef>
                          <a:spcPts val="0"/>
                        </a:spcBef>
                        <a:buNone/>
                      </a:pPr>
                      <a:r>
                        <a:rPr lang="en-GB"/>
                        <a:t>Para leer información de un fichero</a:t>
                      </a:r>
                    </a:p>
                  </a:txBody>
                  <a:tcPr marL="91425" marR="91425" marT="91425" marB="91425"/>
                </a:tc>
                <a:extLst>
                  <a:ext uri="{0D108BD9-81ED-4DB2-BD59-A6C34878D82A}">
                    <a16:rowId xmlns:a16="http://schemas.microsoft.com/office/drawing/2014/main" val="10003"/>
                  </a:ext>
                </a:extLst>
              </a:tr>
              <a:tr h="349975">
                <a:tc>
                  <a:txBody>
                    <a:bodyPr/>
                    <a:lstStyle/>
                    <a:p>
                      <a:pPr lvl="0" rtl="0">
                        <a:lnSpc>
                          <a:spcPct val="100000"/>
                        </a:lnSpc>
                        <a:spcBef>
                          <a:spcPts val="0"/>
                        </a:spcBef>
                        <a:buNone/>
                      </a:pPr>
                      <a:r>
                        <a:rPr lang="en-GB">
                          <a:latin typeface="Consolas"/>
                          <a:ea typeface="Consolas"/>
                          <a:cs typeface="Consolas"/>
                          <a:sym typeface="Consolas"/>
                        </a:rPr>
                        <a:t>PipedInputStream</a:t>
                      </a:r>
                    </a:p>
                  </a:txBody>
                  <a:tcPr marL="91425" marR="91425" marT="91425" marB="91425"/>
                </a:tc>
                <a:tc>
                  <a:txBody>
                    <a:bodyPr/>
                    <a:lstStyle/>
                    <a:p>
                      <a:pPr lvl="0" rtl="0">
                        <a:lnSpc>
                          <a:spcPct val="100000"/>
                        </a:lnSpc>
                        <a:spcBef>
                          <a:spcPts val="0"/>
                        </a:spcBef>
                        <a:buNone/>
                      </a:pPr>
                      <a:r>
                        <a:rPr lang="en-GB"/>
                        <a:t>Implementa el concepto de tubería</a:t>
                      </a:r>
                    </a:p>
                  </a:txBody>
                  <a:tcPr marL="91425" marR="91425" marT="91425" marB="91425"/>
                </a:tc>
                <a:extLst>
                  <a:ext uri="{0D108BD9-81ED-4DB2-BD59-A6C34878D82A}">
                    <a16:rowId xmlns:a16="http://schemas.microsoft.com/office/drawing/2014/main" val="10004"/>
                  </a:ext>
                </a:extLst>
              </a:tr>
              <a:tr h="419000">
                <a:tc>
                  <a:txBody>
                    <a:bodyPr/>
                    <a:lstStyle/>
                    <a:p>
                      <a:pPr lvl="0" rtl="0">
                        <a:lnSpc>
                          <a:spcPct val="100000"/>
                        </a:lnSpc>
                        <a:spcBef>
                          <a:spcPts val="0"/>
                        </a:spcBef>
                        <a:buNone/>
                      </a:pPr>
                      <a:r>
                        <a:rPr lang="en-GB">
                          <a:latin typeface="Consolas"/>
                          <a:ea typeface="Consolas"/>
                          <a:cs typeface="Consolas"/>
                          <a:sym typeface="Consolas"/>
                        </a:rPr>
                        <a:t>FilterInputStream</a:t>
                      </a:r>
                    </a:p>
                  </a:txBody>
                  <a:tcPr marL="91425" marR="91425" marT="91425" marB="91425"/>
                </a:tc>
                <a:tc>
                  <a:txBody>
                    <a:bodyPr/>
                    <a:lstStyle/>
                    <a:p>
                      <a:pPr lvl="0" rtl="0">
                        <a:lnSpc>
                          <a:spcPct val="100000"/>
                        </a:lnSpc>
                        <a:spcBef>
                          <a:spcPts val="0"/>
                        </a:spcBef>
                        <a:buNone/>
                      </a:pPr>
                      <a:r>
                        <a:rPr lang="en-GB"/>
                        <a:t>Proporciona funcionalidad útil a otras clases InputStream</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Flujos o streams. Flujos de bytes</a:t>
            </a:r>
          </a:p>
        </p:txBody>
      </p:sp>
      <p:sp>
        <p:nvSpPr>
          <p:cNvPr id="147" name="Shape 147"/>
          <p:cNvSpPr txBox="1">
            <a:spLocks noGrp="1"/>
          </p:cNvSpPr>
          <p:nvPr>
            <p:ph type="body" idx="1"/>
          </p:nvPr>
        </p:nvSpPr>
        <p:spPr>
          <a:xfrm>
            <a:off x="311700" y="757550"/>
            <a:ext cx="8520600" cy="3921600"/>
          </a:xfrm>
          <a:prstGeom prst="rect">
            <a:avLst/>
          </a:prstGeom>
        </p:spPr>
        <p:txBody>
          <a:bodyPr wrap="square" lIns="91425" tIns="91425" rIns="91425" bIns="91425" anchor="t" anchorCtr="0">
            <a:noAutofit/>
          </a:bodyPr>
          <a:lstStyle/>
          <a:p>
            <a:pPr lvl="0" rtl="0">
              <a:spcBef>
                <a:spcPts val="0"/>
              </a:spcBef>
              <a:spcAft>
                <a:spcPts val="0"/>
              </a:spcAft>
              <a:buNone/>
            </a:pPr>
            <a:r>
              <a:rPr lang="en-GB" sz="2000">
                <a:solidFill>
                  <a:schemeClr val="dk1"/>
                </a:solidFill>
              </a:rPr>
              <a:t>La clase </a:t>
            </a:r>
            <a:r>
              <a:rPr lang="en-GB" sz="2000" b="1">
                <a:solidFill>
                  <a:schemeClr val="dk1"/>
                </a:solidFill>
              </a:rPr>
              <a:t>OutputStream </a:t>
            </a:r>
            <a:r>
              <a:rPr lang="en-GB" sz="2000">
                <a:solidFill>
                  <a:schemeClr val="dk1"/>
                </a:solidFill>
              </a:rPr>
              <a:t>incluye las clases que deciden dónde irá la salida. Estas pueden ser un array de bytes, un fichero o una tubería.</a:t>
            </a: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buNone/>
            </a:pPr>
            <a:endParaRPr sz="2400">
              <a:solidFill>
                <a:schemeClr val="dk1"/>
              </a:solidFill>
            </a:endParaRPr>
          </a:p>
        </p:txBody>
      </p:sp>
      <p:graphicFrame>
        <p:nvGraphicFramePr>
          <p:cNvPr id="148" name="Shape 148"/>
          <p:cNvGraphicFramePr/>
          <p:nvPr/>
        </p:nvGraphicFramePr>
        <p:xfrm>
          <a:off x="431150" y="1673850"/>
          <a:ext cx="3000000" cy="3000000"/>
        </p:xfrm>
        <a:graphic>
          <a:graphicData uri="http://schemas.openxmlformats.org/drawingml/2006/table">
            <a:tbl>
              <a:tblPr>
                <a:noFill/>
                <a:tableStyleId>{5A955C32-9751-4E92-A5A3-F961CFD91C29}</a:tableStyleId>
              </a:tblPr>
              <a:tblGrid>
                <a:gridCol w="2581200">
                  <a:extLst>
                    <a:ext uri="{9D8B030D-6E8A-4147-A177-3AD203B41FA5}">
                      <a16:colId xmlns:a16="http://schemas.microsoft.com/office/drawing/2014/main" val="20000"/>
                    </a:ext>
                  </a:extLst>
                </a:gridCol>
                <a:gridCol w="5878750">
                  <a:extLst>
                    <a:ext uri="{9D8B030D-6E8A-4147-A177-3AD203B41FA5}">
                      <a16:colId xmlns:a16="http://schemas.microsoft.com/office/drawing/2014/main" val="20001"/>
                    </a:ext>
                  </a:extLst>
                </a:gridCol>
              </a:tblGrid>
              <a:tr h="349975">
                <a:tc>
                  <a:txBody>
                    <a:bodyPr/>
                    <a:lstStyle/>
                    <a:p>
                      <a:pPr lvl="0" rtl="0">
                        <a:lnSpc>
                          <a:spcPct val="100000"/>
                        </a:lnSpc>
                        <a:spcBef>
                          <a:spcPts val="0"/>
                        </a:spcBef>
                        <a:buNone/>
                      </a:pPr>
                      <a:r>
                        <a:rPr lang="en-GB" b="1"/>
                        <a:t>CLASE</a:t>
                      </a:r>
                    </a:p>
                  </a:txBody>
                  <a:tcPr marL="91425" marR="91425" marT="91425" marB="91425"/>
                </a:tc>
                <a:tc>
                  <a:txBody>
                    <a:bodyPr/>
                    <a:lstStyle/>
                    <a:p>
                      <a:pPr lvl="0" rtl="0">
                        <a:lnSpc>
                          <a:spcPct val="100000"/>
                        </a:lnSpc>
                        <a:spcBef>
                          <a:spcPts val="0"/>
                        </a:spcBef>
                        <a:buNone/>
                      </a:pPr>
                      <a:r>
                        <a:rPr lang="en-GB" b="1"/>
                        <a:t>FUNCIÓN</a:t>
                      </a:r>
                    </a:p>
                  </a:txBody>
                  <a:tcPr marL="91425" marR="91425" marT="91425" marB="91425"/>
                </a:tc>
                <a:extLst>
                  <a:ext uri="{0D108BD9-81ED-4DB2-BD59-A6C34878D82A}">
                    <a16:rowId xmlns:a16="http://schemas.microsoft.com/office/drawing/2014/main" val="10000"/>
                  </a:ext>
                </a:extLst>
              </a:tr>
              <a:tr h="349975">
                <a:tc>
                  <a:txBody>
                    <a:bodyPr/>
                    <a:lstStyle/>
                    <a:p>
                      <a:pPr lvl="0" rtl="0">
                        <a:lnSpc>
                          <a:spcPct val="115000"/>
                        </a:lnSpc>
                        <a:spcBef>
                          <a:spcPts val="0"/>
                        </a:spcBef>
                        <a:buNone/>
                      </a:pPr>
                      <a:r>
                        <a:rPr lang="en-GB">
                          <a:latin typeface="Consolas"/>
                          <a:ea typeface="Consolas"/>
                          <a:cs typeface="Consolas"/>
                          <a:sym typeface="Consolas"/>
                        </a:rPr>
                        <a:t>ByteArrayOutputStream</a:t>
                      </a:r>
                    </a:p>
                  </a:txBody>
                  <a:tcPr marL="91425" marR="91425" marT="91425" marB="91425"/>
                </a:tc>
                <a:tc>
                  <a:txBody>
                    <a:bodyPr/>
                    <a:lstStyle/>
                    <a:p>
                      <a:pPr lvl="0" rtl="0">
                        <a:lnSpc>
                          <a:spcPct val="115000"/>
                        </a:lnSpc>
                        <a:spcBef>
                          <a:spcPts val="0"/>
                        </a:spcBef>
                        <a:buNone/>
                      </a:pPr>
                      <a:r>
                        <a:rPr lang="en-GB"/>
                        <a:t>Crea un espacio de almacenamiento intermedio en memoria. Todos los datos que se envían al flujo se ubican en este espacio</a:t>
                      </a:r>
                    </a:p>
                  </a:txBody>
                  <a:tcPr marL="91425" marR="91425" marT="91425" marB="91425"/>
                </a:tc>
                <a:extLst>
                  <a:ext uri="{0D108BD9-81ED-4DB2-BD59-A6C34878D82A}">
                    <a16:rowId xmlns:a16="http://schemas.microsoft.com/office/drawing/2014/main" val="10001"/>
                  </a:ext>
                </a:extLst>
              </a:tr>
              <a:tr h="349975">
                <a:tc>
                  <a:txBody>
                    <a:bodyPr/>
                    <a:lstStyle/>
                    <a:p>
                      <a:pPr lvl="0" rtl="0">
                        <a:lnSpc>
                          <a:spcPct val="115000"/>
                        </a:lnSpc>
                        <a:spcBef>
                          <a:spcPts val="0"/>
                        </a:spcBef>
                        <a:buNone/>
                      </a:pPr>
                      <a:r>
                        <a:rPr lang="en-GB">
                          <a:latin typeface="Consolas"/>
                          <a:ea typeface="Consolas"/>
                          <a:cs typeface="Consolas"/>
                          <a:sym typeface="Consolas"/>
                        </a:rPr>
                        <a:t>FileOutputStream</a:t>
                      </a:r>
                    </a:p>
                  </a:txBody>
                  <a:tcPr marL="91425" marR="91425" marT="91425" marB="91425"/>
                </a:tc>
                <a:tc>
                  <a:txBody>
                    <a:bodyPr/>
                    <a:lstStyle/>
                    <a:p>
                      <a:pPr lvl="0" rtl="0">
                        <a:lnSpc>
                          <a:spcPct val="115000"/>
                        </a:lnSpc>
                        <a:spcBef>
                          <a:spcPts val="0"/>
                        </a:spcBef>
                        <a:buNone/>
                      </a:pPr>
                      <a:r>
                        <a:rPr lang="en-GB"/>
                        <a:t>Para enviar información a un fichero</a:t>
                      </a:r>
                    </a:p>
                  </a:txBody>
                  <a:tcPr marL="91425" marR="91425" marT="91425" marB="91425"/>
                </a:tc>
                <a:extLst>
                  <a:ext uri="{0D108BD9-81ED-4DB2-BD59-A6C34878D82A}">
                    <a16:rowId xmlns:a16="http://schemas.microsoft.com/office/drawing/2014/main" val="10002"/>
                  </a:ext>
                </a:extLst>
              </a:tr>
              <a:tr h="349975">
                <a:tc>
                  <a:txBody>
                    <a:bodyPr/>
                    <a:lstStyle/>
                    <a:p>
                      <a:pPr lvl="0" rtl="0">
                        <a:lnSpc>
                          <a:spcPct val="115000"/>
                        </a:lnSpc>
                        <a:spcBef>
                          <a:spcPts val="0"/>
                        </a:spcBef>
                        <a:buNone/>
                      </a:pPr>
                      <a:r>
                        <a:rPr lang="en-GB">
                          <a:latin typeface="Consolas"/>
                          <a:ea typeface="Consolas"/>
                          <a:cs typeface="Consolas"/>
                          <a:sym typeface="Consolas"/>
                        </a:rPr>
                        <a:t>PipedOutputStream</a:t>
                      </a:r>
                    </a:p>
                  </a:txBody>
                  <a:tcPr marL="91425" marR="91425" marT="91425" marB="91425"/>
                </a:tc>
                <a:tc>
                  <a:txBody>
                    <a:bodyPr/>
                    <a:lstStyle/>
                    <a:p>
                      <a:pPr lvl="0" rtl="0">
                        <a:lnSpc>
                          <a:spcPct val="115000"/>
                        </a:lnSpc>
                        <a:spcBef>
                          <a:spcPts val="0"/>
                        </a:spcBef>
                        <a:buNone/>
                      </a:pPr>
                      <a:r>
                        <a:rPr lang="en-GB"/>
                        <a:t>Cualquier información que se desee escribir aquí acaba automáticamente como entrada del PipedInputStream asociado. Implementa el concepto de </a:t>
                      </a:r>
                      <a:r>
                        <a:rPr lang="en-GB" i="1"/>
                        <a:t>tubería</a:t>
                      </a:r>
                    </a:p>
                  </a:txBody>
                  <a:tcPr marL="91425" marR="91425" marT="91425" marB="91425"/>
                </a:tc>
                <a:extLst>
                  <a:ext uri="{0D108BD9-81ED-4DB2-BD59-A6C34878D82A}">
                    <a16:rowId xmlns:a16="http://schemas.microsoft.com/office/drawing/2014/main" val="10003"/>
                  </a:ext>
                </a:extLst>
              </a:tr>
              <a:tr h="349975">
                <a:tc>
                  <a:txBody>
                    <a:bodyPr/>
                    <a:lstStyle/>
                    <a:p>
                      <a:pPr lvl="0" rtl="0">
                        <a:lnSpc>
                          <a:spcPct val="115000"/>
                        </a:lnSpc>
                        <a:spcBef>
                          <a:spcPts val="0"/>
                        </a:spcBef>
                        <a:buNone/>
                      </a:pPr>
                      <a:r>
                        <a:rPr lang="en-GB">
                          <a:latin typeface="Consolas"/>
                          <a:ea typeface="Consolas"/>
                          <a:cs typeface="Consolas"/>
                          <a:sym typeface="Consolas"/>
                        </a:rPr>
                        <a:t>FilterOutputStream</a:t>
                      </a:r>
                    </a:p>
                  </a:txBody>
                  <a:tcPr marL="91425" marR="91425" marT="91425" marB="91425"/>
                </a:tc>
                <a:tc>
                  <a:txBody>
                    <a:bodyPr/>
                    <a:lstStyle/>
                    <a:p>
                      <a:pPr lvl="0" rtl="0">
                        <a:lnSpc>
                          <a:spcPct val="115000"/>
                        </a:lnSpc>
                        <a:spcBef>
                          <a:spcPts val="0"/>
                        </a:spcBef>
                        <a:buNone/>
                      </a:pPr>
                      <a:r>
                        <a:rPr lang="en-GB"/>
                        <a:t>Proporciona funcionalidad útil a otras clases de OutputStream</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Flujos o streams. Flujos de caracteres</a:t>
            </a:r>
          </a:p>
        </p:txBody>
      </p:sp>
      <p:sp>
        <p:nvSpPr>
          <p:cNvPr id="154" name="Shape 154"/>
          <p:cNvSpPr txBox="1">
            <a:spLocks noGrp="1"/>
          </p:cNvSpPr>
          <p:nvPr>
            <p:ph type="body" idx="1"/>
          </p:nvPr>
        </p:nvSpPr>
        <p:spPr>
          <a:xfrm>
            <a:off x="311700" y="757550"/>
            <a:ext cx="8520600" cy="3921600"/>
          </a:xfrm>
          <a:prstGeom prst="rect">
            <a:avLst/>
          </a:prstGeom>
        </p:spPr>
        <p:txBody>
          <a:bodyPr wrap="square" lIns="91425" tIns="91425" rIns="91425" bIns="91425" anchor="t" anchorCtr="0">
            <a:noAutofit/>
          </a:bodyPr>
          <a:lstStyle/>
          <a:p>
            <a:pPr lvl="0" rtl="0">
              <a:spcBef>
                <a:spcPts val="0"/>
              </a:spcBef>
              <a:spcAft>
                <a:spcPts val="0"/>
              </a:spcAft>
              <a:buNone/>
            </a:pPr>
            <a:r>
              <a:rPr lang="en-GB" sz="2400">
                <a:solidFill>
                  <a:schemeClr val="dk1"/>
                </a:solidFill>
              </a:rPr>
              <a:t>Las clases </a:t>
            </a:r>
            <a:r>
              <a:rPr lang="en-GB" sz="2400" b="1">
                <a:solidFill>
                  <a:schemeClr val="dk1"/>
                </a:solidFill>
              </a:rPr>
              <a:t>Reader </a:t>
            </a:r>
            <a:r>
              <a:rPr lang="en-GB" sz="2400">
                <a:solidFill>
                  <a:schemeClr val="dk1"/>
                </a:solidFill>
              </a:rPr>
              <a:t>y </a:t>
            </a:r>
            <a:r>
              <a:rPr lang="en-GB" sz="2400" b="1">
                <a:solidFill>
                  <a:schemeClr val="dk1"/>
                </a:solidFill>
              </a:rPr>
              <a:t>Writer </a:t>
            </a:r>
            <a:r>
              <a:rPr lang="en-GB" sz="2400">
                <a:solidFill>
                  <a:schemeClr val="dk1"/>
                </a:solidFill>
              </a:rPr>
              <a:t>manejan flujos de caracteres Unicode.</a:t>
            </a:r>
          </a:p>
          <a:p>
            <a:pPr lvl="0" rtl="0">
              <a:spcBef>
                <a:spcPts val="0"/>
              </a:spcBef>
              <a:spcAft>
                <a:spcPts val="0"/>
              </a:spcAft>
              <a:buNone/>
            </a:pPr>
            <a:r>
              <a:rPr lang="en-GB" sz="2400">
                <a:solidFill>
                  <a:schemeClr val="dk1"/>
                </a:solidFill>
              </a:rPr>
              <a:t>En ocasiones es necesario combinar las clases que manejan bytes con las que manejan caracteres, para ello se usan clases puente:</a:t>
            </a:r>
          </a:p>
          <a:p>
            <a:pPr marL="457200" lvl="0" indent="-381000" rtl="0">
              <a:spcBef>
                <a:spcPts val="0"/>
              </a:spcBef>
              <a:spcAft>
                <a:spcPts val="0"/>
              </a:spcAft>
              <a:buClr>
                <a:schemeClr val="dk1"/>
              </a:buClr>
              <a:buSzPct val="100000"/>
              <a:buChar char="-"/>
            </a:pPr>
            <a:r>
              <a:rPr lang="en-GB" sz="2400" b="1">
                <a:solidFill>
                  <a:schemeClr val="dk1"/>
                </a:solidFill>
              </a:rPr>
              <a:t>InputStreamReader </a:t>
            </a:r>
            <a:r>
              <a:rPr lang="en-GB" sz="2400">
                <a:solidFill>
                  <a:schemeClr val="dk1"/>
                </a:solidFill>
              </a:rPr>
              <a:t>convierte un </a:t>
            </a:r>
            <a:r>
              <a:rPr lang="en-GB" sz="2400" b="1">
                <a:solidFill>
                  <a:schemeClr val="dk1"/>
                </a:solidFill>
              </a:rPr>
              <a:t>InputStream </a:t>
            </a:r>
            <a:r>
              <a:rPr lang="en-GB" sz="2400">
                <a:solidFill>
                  <a:schemeClr val="dk1"/>
                </a:solidFill>
              </a:rPr>
              <a:t>en un </a:t>
            </a:r>
            <a:r>
              <a:rPr lang="en-GB" sz="2400" b="1">
                <a:solidFill>
                  <a:schemeClr val="dk1"/>
                </a:solidFill>
              </a:rPr>
              <a:t>Reader</a:t>
            </a:r>
          </a:p>
          <a:p>
            <a:pPr marL="457200" lvl="0" indent="-381000" rtl="0">
              <a:spcBef>
                <a:spcPts val="0"/>
              </a:spcBef>
              <a:spcAft>
                <a:spcPts val="0"/>
              </a:spcAft>
              <a:buClr>
                <a:schemeClr val="dk1"/>
              </a:buClr>
              <a:buSzPct val="100000"/>
              <a:buChar char="-"/>
            </a:pPr>
            <a:r>
              <a:rPr lang="en-GB" sz="2400" b="1">
                <a:solidFill>
                  <a:schemeClr val="dk1"/>
                </a:solidFill>
              </a:rPr>
              <a:t>OutputStreamReader </a:t>
            </a:r>
            <a:r>
              <a:rPr lang="en-GB" sz="2400">
                <a:solidFill>
                  <a:schemeClr val="dk1"/>
                </a:solidFill>
              </a:rPr>
              <a:t>convierte un </a:t>
            </a:r>
            <a:r>
              <a:rPr lang="en-GB" sz="2400" b="1">
                <a:solidFill>
                  <a:schemeClr val="dk1"/>
                </a:solidFill>
              </a:rPr>
              <a:t>OutputStream </a:t>
            </a:r>
            <a:r>
              <a:rPr lang="en-GB" sz="2400">
                <a:solidFill>
                  <a:schemeClr val="dk1"/>
                </a:solidFill>
              </a:rPr>
              <a:t>en un </a:t>
            </a:r>
            <a:r>
              <a:rPr lang="en-GB" sz="2400" b="1">
                <a:solidFill>
                  <a:schemeClr val="dk1"/>
                </a:solidFill>
              </a:rPr>
              <a:t>Writer</a:t>
            </a:r>
          </a:p>
          <a:p>
            <a:pPr lvl="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buNone/>
            </a:pP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Flujos o streams. Flujos de caracteres</a:t>
            </a:r>
          </a:p>
        </p:txBody>
      </p:sp>
      <p:sp>
        <p:nvSpPr>
          <p:cNvPr id="160" name="Shape 160"/>
          <p:cNvSpPr txBox="1">
            <a:spLocks noGrp="1"/>
          </p:cNvSpPr>
          <p:nvPr>
            <p:ph type="body" idx="1"/>
          </p:nvPr>
        </p:nvSpPr>
        <p:spPr>
          <a:xfrm>
            <a:off x="311700" y="886400"/>
            <a:ext cx="8520600" cy="3534000"/>
          </a:xfrm>
          <a:prstGeom prst="rect">
            <a:avLst/>
          </a:prstGeom>
        </p:spPr>
        <p:txBody>
          <a:bodyPr wrap="square" lIns="91425" tIns="91425" rIns="91425" bIns="91425" anchor="t" anchorCtr="0">
            <a:noAutofit/>
          </a:bodyPr>
          <a:lstStyle/>
          <a:p>
            <a:pPr lvl="0" rtl="0">
              <a:spcBef>
                <a:spcPts val="0"/>
              </a:spcBef>
              <a:spcAft>
                <a:spcPts val="0"/>
              </a:spcAft>
              <a:buNone/>
            </a:pPr>
            <a:r>
              <a:rPr lang="en-GB" sz="2000">
                <a:solidFill>
                  <a:schemeClr val="dk1"/>
                </a:solidFill>
              </a:rPr>
              <a:t>Clases de flujos de caracteres más importantes:</a:t>
            </a:r>
          </a:p>
          <a:p>
            <a:pPr marL="457200" lvl="0" indent="-355600" rtl="0">
              <a:spcBef>
                <a:spcPts val="0"/>
              </a:spcBef>
              <a:spcAft>
                <a:spcPts val="0"/>
              </a:spcAft>
              <a:buClr>
                <a:schemeClr val="dk1"/>
              </a:buClr>
              <a:buSzPct val="100000"/>
              <a:buChar char="-"/>
            </a:pPr>
            <a:r>
              <a:rPr lang="en-GB" sz="2000" b="1">
                <a:solidFill>
                  <a:schemeClr val="dk1"/>
                </a:solidFill>
              </a:rPr>
              <a:t>FileReader </a:t>
            </a:r>
            <a:r>
              <a:rPr lang="en-GB" sz="2000">
                <a:solidFill>
                  <a:schemeClr val="dk1"/>
                </a:solidFill>
              </a:rPr>
              <a:t>y </a:t>
            </a:r>
            <a:r>
              <a:rPr lang="en-GB" sz="2000" b="1">
                <a:solidFill>
                  <a:schemeClr val="dk1"/>
                </a:solidFill>
              </a:rPr>
              <a:t>FileWriter: </a:t>
            </a:r>
            <a:r>
              <a:rPr lang="en-GB" sz="2000">
                <a:solidFill>
                  <a:schemeClr val="dk1"/>
                </a:solidFill>
              </a:rPr>
              <a:t>Para acceso a ficheros, lectura y escritura de caracteres en ficheros.</a:t>
            </a:r>
          </a:p>
          <a:p>
            <a:pPr marL="457200" lvl="0" indent="-355600" rtl="0">
              <a:spcBef>
                <a:spcPts val="0"/>
              </a:spcBef>
              <a:spcAft>
                <a:spcPts val="0"/>
              </a:spcAft>
              <a:buClr>
                <a:schemeClr val="dk1"/>
              </a:buClr>
              <a:buSzPct val="100000"/>
              <a:buChar char="-"/>
            </a:pPr>
            <a:r>
              <a:rPr lang="en-GB" sz="2000" b="1">
                <a:solidFill>
                  <a:schemeClr val="dk1"/>
                </a:solidFill>
              </a:rPr>
              <a:t>CharArrayReader </a:t>
            </a:r>
            <a:r>
              <a:rPr lang="en-GB" sz="2000">
                <a:solidFill>
                  <a:schemeClr val="dk1"/>
                </a:solidFill>
              </a:rPr>
              <a:t>y </a:t>
            </a:r>
            <a:r>
              <a:rPr lang="en-GB" sz="2000" b="1">
                <a:solidFill>
                  <a:schemeClr val="dk1"/>
                </a:solidFill>
              </a:rPr>
              <a:t>CharArrayWriter: </a:t>
            </a:r>
            <a:r>
              <a:rPr lang="en-GB" sz="2000">
                <a:solidFill>
                  <a:schemeClr val="dk1"/>
                </a:solidFill>
              </a:rPr>
              <a:t>Para acceso a caracteres, leen y escriben un flujo de caracteres en un array de caracteres. </a:t>
            </a:r>
          </a:p>
          <a:p>
            <a:pPr marL="457200" lvl="0" indent="-355600" rtl="0">
              <a:spcBef>
                <a:spcPts val="0"/>
              </a:spcBef>
              <a:spcAft>
                <a:spcPts val="0"/>
              </a:spcAft>
              <a:buClr>
                <a:schemeClr val="dk1"/>
              </a:buClr>
              <a:buSzPct val="100000"/>
              <a:buChar char="-"/>
            </a:pPr>
            <a:r>
              <a:rPr lang="en-GB" sz="2000" b="1">
                <a:solidFill>
                  <a:schemeClr val="dk1"/>
                </a:solidFill>
              </a:rPr>
              <a:t>BufferedReader </a:t>
            </a:r>
            <a:r>
              <a:rPr lang="en-GB" sz="2000">
                <a:solidFill>
                  <a:schemeClr val="dk1"/>
                </a:solidFill>
              </a:rPr>
              <a:t>y </a:t>
            </a:r>
            <a:r>
              <a:rPr lang="en-GB" sz="2000" b="1">
                <a:solidFill>
                  <a:schemeClr val="dk1"/>
                </a:solidFill>
              </a:rPr>
              <a:t>BufferedWriter: </a:t>
            </a:r>
            <a:r>
              <a:rPr lang="en-GB" sz="2000">
                <a:solidFill>
                  <a:schemeClr val="dk1"/>
                </a:solidFill>
              </a:rPr>
              <a:t>Para buferización de datos, se utilizan para evitar que cada lectura o escritura acceda directamente al fichero, ya que utilizan un buffer intermedio entre la memoria y el stream</a:t>
            </a: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buNone/>
            </a:pP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Flujos o streams</a:t>
            </a:r>
          </a:p>
        </p:txBody>
      </p:sp>
      <p:sp>
        <p:nvSpPr>
          <p:cNvPr id="166" name="Shape 166"/>
          <p:cNvSpPr txBox="1">
            <a:spLocks noGrp="1"/>
          </p:cNvSpPr>
          <p:nvPr>
            <p:ph type="body" idx="1"/>
          </p:nvPr>
        </p:nvSpPr>
        <p:spPr>
          <a:xfrm>
            <a:off x="311700" y="641675"/>
            <a:ext cx="8520600" cy="4037700"/>
          </a:xfrm>
          <a:prstGeom prst="rect">
            <a:avLst/>
          </a:prstGeom>
        </p:spPr>
        <p:txBody>
          <a:bodyPr wrap="square" lIns="91425" tIns="91425" rIns="91425" bIns="91425" anchor="t" anchorCtr="0">
            <a:noAutofit/>
          </a:bodyPr>
          <a:lstStyle/>
          <a:p>
            <a:pPr lvl="0" rtl="0">
              <a:spcBef>
                <a:spcPts val="0"/>
              </a:spcBef>
              <a:spcAft>
                <a:spcPts val="0"/>
              </a:spcAft>
              <a:buNone/>
            </a:pPr>
            <a:r>
              <a:rPr lang="en-GB" sz="2000">
                <a:solidFill>
                  <a:schemeClr val="dk1"/>
                </a:solidFill>
              </a:rPr>
              <a:t>Correspondencia entre las clases de flujos de bytes y caracteres</a:t>
            </a:r>
          </a:p>
          <a:p>
            <a:pPr lvl="0" rtl="0">
              <a:spcBef>
                <a:spcPts val="0"/>
              </a:spcBef>
              <a:spcAft>
                <a:spcPts val="0"/>
              </a:spcAft>
              <a:buNone/>
            </a:pPr>
            <a:endParaRPr sz="24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buNone/>
            </a:pPr>
            <a:endParaRPr sz="2400">
              <a:solidFill>
                <a:schemeClr val="dk1"/>
              </a:solidFill>
            </a:endParaRPr>
          </a:p>
        </p:txBody>
      </p:sp>
      <p:graphicFrame>
        <p:nvGraphicFramePr>
          <p:cNvPr id="167" name="Shape 167"/>
          <p:cNvGraphicFramePr/>
          <p:nvPr/>
        </p:nvGraphicFramePr>
        <p:xfrm>
          <a:off x="464550" y="1151325"/>
          <a:ext cx="3000000" cy="3000000"/>
        </p:xfrm>
        <a:graphic>
          <a:graphicData uri="http://schemas.openxmlformats.org/drawingml/2006/table">
            <a:tbl>
              <a:tblPr>
                <a:noFill/>
                <a:tableStyleId>{5A955C32-9751-4E92-A5A3-F961CFD91C29}</a:tableStyleId>
              </a:tblPr>
              <a:tblGrid>
                <a:gridCol w="2895600">
                  <a:extLst>
                    <a:ext uri="{9D8B030D-6E8A-4147-A177-3AD203B41FA5}">
                      <a16:colId xmlns:a16="http://schemas.microsoft.com/office/drawing/2014/main" val="20000"/>
                    </a:ext>
                  </a:extLst>
                </a:gridCol>
                <a:gridCol w="5319300">
                  <a:extLst>
                    <a:ext uri="{9D8B030D-6E8A-4147-A177-3AD203B41FA5}">
                      <a16:colId xmlns:a16="http://schemas.microsoft.com/office/drawing/2014/main" val="20001"/>
                    </a:ext>
                  </a:extLst>
                </a:gridCol>
              </a:tblGrid>
              <a:tr h="359650">
                <a:tc>
                  <a:txBody>
                    <a:bodyPr/>
                    <a:lstStyle/>
                    <a:p>
                      <a:pPr lvl="0" rtl="0">
                        <a:lnSpc>
                          <a:spcPct val="100000"/>
                        </a:lnSpc>
                        <a:spcBef>
                          <a:spcPts val="0"/>
                        </a:spcBef>
                        <a:buNone/>
                      </a:pPr>
                      <a:r>
                        <a:rPr lang="en-GB" sz="1200" b="1"/>
                        <a:t>CLASE DE FLUJOS DE BYTES</a:t>
                      </a:r>
                    </a:p>
                  </a:txBody>
                  <a:tcPr marL="91425" marR="91425" marT="91425" marB="91425"/>
                </a:tc>
                <a:tc>
                  <a:txBody>
                    <a:bodyPr/>
                    <a:lstStyle/>
                    <a:p>
                      <a:pPr lvl="0" rtl="0">
                        <a:lnSpc>
                          <a:spcPct val="100000"/>
                        </a:lnSpc>
                        <a:spcBef>
                          <a:spcPts val="0"/>
                        </a:spcBef>
                        <a:buNone/>
                      </a:pPr>
                      <a:r>
                        <a:rPr lang="en-GB" sz="1200" b="1"/>
                        <a:t>CLASE CORRESPONDIENTE DE FLUJO DE CARACTERES</a:t>
                      </a:r>
                    </a:p>
                  </a:txBody>
                  <a:tcPr marL="91425" marR="91425" marT="91425" marB="91425"/>
                </a:tc>
                <a:extLst>
                  <a:ext uri="{0D108BD9-81ED-4DB2-BD59-A6C34878D82A}">
                    <a16:rowId xmlns:a16="http://schemas.microsoft.com/office/drawing/2014/main" val="10000"/>
                  </a:ext>
                </a:extLst>
              </a:tr>
              <a:tr h="353700">
                <a:tc>
                  <a:txBody>
                    <a:bodyPr/>
                    <a:lstStyle/>
                    <a:p>
                      <a:pPr lvl="0" rtl="0">
                        <a:lnSpc>
                          <a:spcPct val="100000"/>
                        </a:lnSpc>
                        <a:spcBef>
                          <a:spcPts val="0"/>
                        </a:spcBef>
                        <a:buNone/>
                      </a:pPr>
                      <a:r>
                        <a:rPr lang="en-GB" sz="1200">
                          <a:latin typeface="Consolas"/>
                          <a:ea typeface="Consolas"/>
                          <a:cs typeface="Consolas"/>
                          <a:sym typeface="Consolas"/>
                        </a:rPr>
                        <a:t>InputStream</a:t>
                      </a:r>
                    </a:p>
                  </a:txBody>
                  <a:tcPr marL="91425" marR="91425" marT="91425" marB="91425"/>
                </a:tc>
                <a:tc>
                  <a:txBody>
                    <a:bodyPr/>
                    <a:lstStyle/>
                    <a:p>
                      <a:pPr lvl="0" rtl="0">
                        <a:lnSpc>
                          <a:spcPct val="100000"/>
                        </a:lnSpc>
                        <a:spcBef>
                          <a:spcPts val="0"/>
                        </a:spcBef>
                        <a:buNone/>
                      </a:pPr>
                      <a:r>
                        <a:rPr lang="en-GB" sz="1200">
                          <a:latin typeface="Consolas"/>
                          <a:ea typeface="Consolas"/>
                          <a:cs typeface="Consolas"/>
                          <a:sym typeface="Consolas"/>
                        </a:rPr>
                        <a:t>Reader, convertidor InputStreamReader</a:t>
                      </a:r>
                    </a:p>
                  </a:txBody>
                  <a:tcPr marL="91425" marR="91425" marT="91425" marB="91425"/>
                </a:tc>
                <a:extLst>
                  <a:ext uri="{0D108BD9-81ED-4DB2-BD59-A6C34878D82A}">
                    <a16:rowId xmlns:a16="http://schemas.microsoft.com/office/drawing/2014/main" val="10001"/>
                  </a:ext>
                </a:extLst>
              </a:tr>
              <a:tr h="353700">
                <a:tc>
                  <a:txBody>
                    <a:bodyPr/>
                    <a:lstStyle/>
                    <a:p>
                      <a:pPr lvl="0" rtl="0">
                        <a:lnSpc>
                          <a:spcPct val="100000"/>
                        </a:lnSpc>
                        <a:spcBef>
                          <a:spcPts val="0"/>
                        </a:spcBef>
                        <a:buNone/>
                      </a:pPr>
                      <a:r>
                        <a:rPr lang="en-GB" sz="1200">
                          <a:latin typeface="Consolas"/>
                          <a:ea typeface="Consolas"/>
                          <a:cs typeface="Consolas"/>
                          <a:sym typeface="Consolas"/>
                        </a:rPr>
                        <a:t>OutputStream</a:t>
                      </a:r>
                    </a:p>
                  </a:txBody>
                  <a:tcPr marL="91425" marR="91425" marT="91425" marB="91425"/>
                </a:tc>
                <a:tc>
                  <a:txBody>
                    <a:bodyPr/>
                    <a:lstStyle/>
                    <a:p>
                      <a:pPr marL="0" marR="0" lvl="0" indent="0" algn="l" rtl="0">
                        <a:lnSpc>
                          <a:spcPct val="100000"/>
                        </a:lnSpc>
                        <a:spcBef>
                          <a:spcPts val="0"/>
                        </a:spcBef>
                        <a:spcAft>
                          <a:spcPts val="0"/>
                        </a:spcAft>
                        <a:buNone/>
                      </a:pPr>
                      <a:r>
                        <a:rPr lang="en-GB" sz="1200">
                          <a:latin typeface="Consolas"/>
                          <a:ea typeface="Consolas"/>
                          <a:cs typeface="Consolas"/>
                          <a:sym typeface="Consolas"/>
                        </a:rPr>
                        <a:t>Writer, </a:t>
                      </a:r>
                      <a:r>
                        <a:rPr lang="en-GB" sz="1200">
                          <a:solidFill>
                            <a:schemeClr val="dk1"/>
                          </a:solidFill>
                          <a:latin typeface="Consolas"/>
                          <a:ea typeface="Consolas"/>
                          <a:cs typeface="Consolas"/>
                          <a:sym typeface="Consolas"/>
                        </a:rPr>
                        <a:t>convertidor </a:t>
                      </a:r>
                      <a:r>
                        <a:rPr lang="en-GB" sz="1200">
                          <a:latin typeface="Consolas"/>
                          <a:ea typeface="Consolas"/>
                          <a:cs typeface="Consolas"/>
                          <a:sym typeface="Consolas"/>
                        </a:rPr>
                        <a:t>OutputStreamReader</a:t>
                      </a:r>
                      <a:r>
                        <a:rPr lang="en-GB" sz="1200" b="1">
                          <a:solidFill>
                            <a:schemeClr val="dk1"/>
                          </a:solidFill>
                          <a:latin typeface="Consolas"/>
                          <a:ea typeface="Consolas"/>
                          <a:cs typeface="Consolas"/>
                          <a:sym typeface="Consolas"/>
                        </a:rPr>
                        <a:t> </a:t>
                      </a:r>
                    </a:p>
                  </a:txBody>
                  <a:tcPr marL="91425" marR="91425" marT="91425" marB="91425"/>
                </a:tc>
                <a:extLst>
                  <a:ext uri="{0D108BD9-81ED-4DB2-BD59-A6C34878D82A}">
                    <a16:rowId xmlns:a16="http://schemas.microsoft.com/office/drawing/2014/main" val="10002"/>
                  </a:ext>
                </a:extLst>
              </a:tr>
              <a:tr h="353700">
                <a:tc>
                  <a:txBody>
                    <a:bodyPr/>
                    <a:lstStyle/>
                    <a:p>
                      <a:pPr lvl="0" rtl="0">
                        <a:lnSpc>
                          <a:spcPct val="100000"/>
                        </a:lnSpc>
                        <a:spcBef>
                          <a:spcPts val="0"/>
                        </a:spcBef>
                        <a:buNone/>
                      </a:pPr>
                      <a:r>
                        <a:rPr lang="en-GB" sz="1200">
                          <a:latin typeface="Consolas"/>
                          <a:ea typeface="Consolas"/>
                          <a:cs typeface="Consolas"/>
                          <a:sym typeface="Consolas"/>
                        </a:rPr>
                        <a:t>FileInputStream</a:t>
                      </a:r>
                    </a:p>
                  </a:txBody>
                  <a:tcPr marL="91425" marR="91425" marT="91425" marB="91425"/>
                </a:tc>
                <a:tc>
                  <a:txBody>
                    <a:bodyPr/>
                    <a:lstStyle/>
                    <a:p>
                      <a:pPr lvl="0" rtl="0">
                        <a:lnSpc>
                          <a:spcPct val="100000"/>
                        </a:lnSpc>
                        <a:spcBef>
                          <a:spcPts val="0"/>
                        </a:spcBef>
                        <a:buNone/>
                      </a:pPr>
                      <a:r>
                        <a:rPr lang="en-GB" sz="1200">
                          <a:latin typeface="Consolas"/>
                          <a:ea typeface="Consolas"/>
                          <a:cs typeface="Consolas"/>
                          <a:sym typeface="Consolas"/>
                        </a:rPr>
                        <a:t>FileReader</a:t>
                      </a:r>
                    </a:p>
                  </a:txBody>
                  <a:tcPr marL="91425" marR="91425" marT="91425" marB="91425"/>
                </a:tc>
                <a:extLst>
                  <a:ext uri="{0D108BD9-81ED-4DB2-BD59-A6C34878D82A}">
                    <a16:rowId xmlns:a16="http://schemas.microsoft.com/office/drawing/2014/main" val="10003"/>
                  </a:ext>
                </a:extLst>
              </a:tr>
              <a:tr h="359650">
                <a:tc>
                  <a:txBody>
                    <a:bodyPr/>
                    <a:lstStyle/>
                    <a:p>
                      <a:pPr lvl="0" rtl="0">
                        <a:lnSpc>
                          <a:spcPct val="100000"/>
                        </a:lnSpc>
                        <a:spcBef>
                          <a:spcPts val="0"/>
                        </a:spcBef>
                        <a:buNone/>
                      </a:pPr>
                      <a:r>
                        <a:rPr lang="en-GB" sz="1200">
                          <a:latin typeface="Consolas"/>
                          <a:ea typeface="Consolas"/>
                          <a:cs typeface="Consolas"/>
                          <a:sym typeface="Consolas"/>
                        </a:rPr>
                        <a:t>FileOutputStream</a:t>
                      </a:r>
                    </a:p>
                  </a:txBody>
                  <a:tcPr marL="91425" marR="91425" marT="91425" marB="91425"/>
                </a:tc>
                <a:tc>
                  <a:txBody>
                    <a:bodyPr/>
                    <a:lstStyle/>
                    <a:p>
                      <a:pPr lvl="0" rtl="0">
                        <a:lnSpc>
                          <a:spcPct val="100000"/>
                        </a:lnSpc>
                        <a:spcBef>
                          <a:spcPts val="0"/>
                        </a:spcBef>
                        <a:buNone/>
                      </a:pPr>
                      <a:r>
                        <a:rPr lang="en-GB" sz="1200">
                          <a:latin typeface="Consolas"/>
                          <a:ea typeface="Consolas"/>
                          <a:cs typeface="Consolas"/>
                          <a:sym typeface="Consolas"/>
                        </a:rPr>
                        <a:t>FileWriter</a:t>
                      </a:r>
                    </a:p>
                  </a:txBody>
                  <a:tcPr marL="91425" marR="91425" marT="91425" marB="91425"/>
                </a:tc>
                <a:extLst>
                  <a:ext uri="{0D108BD9-81ED-4DB2-BD59-A6C34878D82A}">
                    <a16:rowId xmlns:a16="http://schemas.microsoft.com/office/drawing/2014/main" val="10004"/>
                  </a:ext>
                </a:extLst>
              </a:tr>
              <a:tr h="359650">
                <a:tc>
                  <a:txBody>
                    <a:bodyPr/>
                    <a:lstStyle/>
                    <a:p>
                      <a:pPr lvl="0" rtl="0">
                        <a:lnSpc>
                          <a:spcPct val="100000"/>
                        </a:lnSpc>
                        <a:spcBef>
                          <a:spcPts val="0"/>
                        </a:spcBef>
                        <a:buNone/>
                      </a:pPr>
                      <a:r>
                        <a:rPr lang="en-GB" sz="1200">
                          <a:latin typeface="Consolas"/>
                          <a:ea typeface="Consolas"/>
                          <a:cs typeface="Consolas"/>
                          <a:sym typeface="Consolas"/>
                        </a:rPr>
                        <a:t>StringBufferInputStream</a:t>
                      </a:r>
                    </a:p>
                  </a:txBody>
                  <a:tcPr marL="91425" marR="91425" marT="91425" marB="91425"/>
                </a:tc>
                <a:tc>
                  <a:txBody>
                    <a:bodyPr/>
                    <a:lstStyle/>
                    <a:p>
                      <a:pPr lvl="0" rtl="0">
                        <a:lnSpc>
                          <a:spcPct val="100000"/>
                        </a:lnSpc>
                        <a:spcBef>
                          <a:spcPts val="0"/>
                        </a:spcBef>
                        <a:buNone/>
                      </a:pPr>
                      <a:r>
                        <a:rPr lang="en-GB" sz="1200">
                          <a:latin typeface="Consolas"/>
                          <a:ea typeface="Consolas"/>
                          <a:cs typeface="Consolas"/>
                          <a:sym typeface="Consolas"/>
                        </a:rPr>
                        <a:t>StringReader</a:t>
                      </a:r>
                    </a:p>
                  </a:txBody>
                  <a:tcPr marL="91425" marR="91425" marT="91425" marB="91425"/>
                </a:tc>
                <a:extLst>
                  <a:ext uri="{0D108BD9-81ED-4DB2-BD59-A6C34878D82A}">
                    <a16:rowId xmlns:a16="http://schemas.microsoft.com/office/drawing/2014/main" val="10005"/>
                  </a:ext>
                </a:extLst>
              </a:tr>
              <a:tr h="359650">
                <a:tc>
                  <a:txBody>
                    <a:bodyPr/>
                    <a:lstStyle/>
                    <a:p>
                      <a:pPr lvl="0" rtl="0">
                        <a:lnSpc>
                          <a:spcPct val="100000"/>
                        </a:lnSpc>
                        <a:spcBef>
                          <a:spcPts val="0"/>
                        </a:spcBef>
                        <a:buNone/>
                      </a:pPr>
                      <a:r>
                        <a:rPr lang="en-GB" sz="1200">
                          <a:latin typeface="Consolas"/>
                          <a:ea typeface="Consolas"/>
                          <a:cs typeface="Consolas"/>
                          <a:sym typeface="Consolas"/>
                        </a:rPr>
                        <a:t>ByteArrayInputStream</a:t>
                      </a:r>
                    </a:p>
                  </a:txBody>
                  <a:tcPr marL="91425" marR="91425" marT="91425" marB="91425"/>
                </a:tc>
                <a:tc>
                  <a:txBody>
                    <a:bodyPr/>
                    <a:lstStyle/>
                    <a:p>
                      <a:pPr lvl="0" rtl="0">
                        <a:lnSpc>
                          <a:spcPct val="100000"/>
                        </a:lnSpc>
                        <a:spcBef>
                          <a:spcPts val="0"/>
                        </a:spcBef>
                        <a:buNone/>
                      </a:pPr>
                      <a:r>
                        <a:rPr lang="en-GB" sz="1200">
                          <a:latin typeface="Consolas"/>
                          <a:ea typeface="Consolas"/>
                          <a:cs typeface="Consolas"/>
                          <a:sym typeface="Consolas"/>
                        </a:rPr>
                        <a:t>CharArrayReader</a:t>
                      </a:r>
                    </a:p>
                  </a:txBody>
                  <a:tcPr marL="91425" marR="91425" marT="91425" marB="91425"/>
                </a:tc>
                <a:extLst>
                  <a:ext uri="{0D108BD9-81ED-4DB2-BD59-A6C34878D82A}">
                    <a16:rowId xmlns:a16="http://schemas.microsoft.com/office/drawing/2014/main" val="10006"/>
                  </a:ext>
                </a:extLst>
              </a:tr>
              <a:tr h="359650">
                <a:tc>
                  <a:txBody>
                    <a:bodyPr/>
                    <a:lstStyle/>
                    <a:p>
                      <a:pPr lvl="0" rtl="0">
                        <a:lnSpc>
                          <a:spcPct val="100000"/>
                        </a:lnSpc>
                        <a:spcBef>
                          <a:spcPts val="0"/>
                        </a:spcBef>
                        <a:buNone/>
                      </a:pPr>
                      <a:r>
                        <a:rPr lang="en-GB" sz="1200">
                          <a:latin typeface="Consolas"/>
                          <a:ea typeface="Consolas"/>
                          <a:cs typeface="Consolas"/>
                          <a:sym typeface="Consolas"/>
                        </a:rPr>
                        <a:t>ByteArrayOutputStream</a:t>
                      </a:r>
                    </a:p>
                  </a:txBody>
                  <a:tcPr marL="91425" marR="91425" marT="91425" marB="91425"/>
                </a:tc>
                <a:tc>
                  <a:txBody>
                    <a:bodyPr/>
                    <a:lstStyle/>
                    <a:p>
                      <a:pPr lvl="0" rtl="0">
                        <a:lnSpc>
                          <a:spcPct val="100000"/>
                        </a:lnSpc>
                        <a:spcBef>
                          <a:spcPts val="0"/>
                        </a:spcBef>
                        <a:buNone/>
                      </a:pPr>
                      <a:r>
                        <a:rPr lang="en-GB" sz="1200">
                          <a:latin typeface="Consolas"/>
                          <a:ea typeface="Consolas"/>
                          <a:cs typeface="Consolas"/>
                          <a:sym typeface="Consolas"/>
                        </a:rPr>
                        <a:t>CharArrayWriter</a:t>
                      </a:r>
                    </a:p>
                  </a:txBody>
                  <a:tcPr marL="91425" marR="91425" marT="91425" marB="91425"/>
                </a:tc>
                <a:extLst>
                  <a:ext uri="{0D108BD9-81ED-4DB2-BD59-A6C34878D82A}">
                    <a16:rowId xmlns:a16="http://schemas.microsoft.com/office/drawing/2014/main" val="10007"/>
                  </a:ext>
                </a:extLst>
              </a:tr>
              <a:tr h="359650">
                <a:tc>
                  <a:txBody>
                    <a:bodyPr/>
                    <a:lstStyle/>
                    <a:p>
                      <a:pPr lvl="0" rtl="0">
                        <a:lnSpc>
                          <a:spcPct val="100000"/>
                        </a:lnSpc>
                        <a:spcBef>
                          <a:spcPts val="0"/>
                        </a:spcBef>
                        <a:buNone/>
                      </a:pPr>
                      <a:r>
                        <a:rPr lang="en-GB" sz="1200">
                          <a:latin typeface="Consolas"/>
                          <a:ea typeface="Consolas"/>
                          <a:cs typeface="Consolas"/>
                          <a:sym typeface="Consolas"/>
                        </a:rPr>
                        <a:t>PipedInputStream</a:t>
                      </a:r>
                    </a:p>
                  </a:txBody>
                  <a:tcPr marL="91425" marR="91425" marT="91425" marB="91425"/>
                </a:tc>
                <a:tc>
                  <a:txBody>
                    <a:bodyPr/>
                    <a:lstStyle/>
                    <a:p>
                      <a:pPr lvl="0" rtl="0">
                        <a:lnSpc>
                          <a:spcPct val="100000"/>
                        </a:lnSpc>
                        <a:spcBef>
                          <a:spcPts val="0"/>
                        </a:spcBef>
                        <a:buNone/>
                      </a:pPr>
                      <a:r>
                        <a:rPr lang="en-GB" sz="1200">
                          <a:latin typeface="Consolas"/>
                          <a:ea typeface="Consolas"/>
                          <a:cs typeface="Consolas"/>
                          <a:sym typeface="Consolas"/>
                        </a:rPr>
                        <a:t>PipedReader</a:t>
                      </a:r>
                    </a:p>
                  </a:txBody>
                  <a:tcPr marL="91425" marR="91425" marT="91425" marB="91425"/>
                </a:tc>
                <a:extLst>
                  <a:ext uri="{0D108BD9-81ED-4DB2-BD59-A6C34878D82A}">
                    <a16:rowId xmlns:a16="http://schemas.microsoft.com/office/drawing/2014/main" val="10008"/>
                  </a:ext>
                </a:extLst>
              </a:tr>
              <a:tr h="359650">
                <a:tc>
                  <a:txBody>
                    <a:bodyPr/>
                    <a:lstStyle/>
                    <a:p>
                      <a:pPr lvl="0" rtl="0">
                        <a:lnSpc>
                          <a:spcPct val="100000"/>
                        </a:lnSpc>
                        <a:spcBef>
                          <a:spcPts val="0"/>
                        </a:spcBef>
                        <a:buNone/>
                      </a:pPr>
                      <a:r>
                        <a:rPr lang="en-GB" sz="1200">
                          <a:latin typeface="Consolas"/>
                          <a:ea typeface="Consolas"/>
                          <a:cs typeface="Consolas"/>
                          <a:sym typeface="Consolas"/>
                        </a:rPr>
                        <a:t>PipedOutputStream</a:t>
                      </a:r>
                    </a:p>
                  </a:txBody>
                  <a:tcPr marL="91425" marR="91425" marT="91425" marB="91425"/>
                </a:tc>
                <a:tc>
                  <a:txBody>
                    <a:bodyPr/>
                    <a:lstStyle/>
                    <a:p>
                      <a:pPr lvl="0" rtl="0">
                        <a:lnSpc>
                          <a:spcPct val="100000"/>
                        </a:lnSpc>
                        <a:spcBef>
                          <a:spcPts val="0"/>
                        </a:spcBef>
                        <a:buNone/>
                      </a:pPr>
                      <a:r>
                        <a:rPr lang="en-GB" sz="1200">
                          <a:latin typeface="Consolas"/>
                          <a:ea typeface="Consolas"/>
                          <a:cs typeface="Consolas"/>
                          <a:sym typeface="Consolas"/>
                        </a:rPr>
                        <a:t>PipedWriter</a:t>
                      </a: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311700" y="1000075"/>
            <a:ext cx="8520600" cy="34164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b="1">
                <a:solidFill>
                  <a:srgbClr val="3A81BA"/>
                </a:solidFill>
              </a:rPr>
              <a:t>Introducción</a:t>
            </a:r>
          </a:p>
          <a:p>
            <a:pPr lvl="0" rtl="0">
              <a:spcBef>
                <a:spcPts val="0"/>
              </a:spcBef>
              <a:spcAft>
                <a:spcPts val="0"/>
              </a:spcAft>
              <a:buClr>
                <a:schemeClr val="dk1"/>
              </a:buClr>
              <a:buSzPct val="45833"/>
              <a:buFont typeface="Arial"/>
              <a:buNone/>
            </a:pPr>
            <a:r>
              <a:rPr lang="en-GB" sz="2400">
                <a:solidFill>
                  <a:srgbClr val="999999"/>
                </a:solidFill>
              </a:rPr>
              <a:t>Clases para operaciones de gestión de ficheros</a:t>
            </a:r>
          </a:p>
          <a:p>
            <a:pPr lvl="0" rtl="0">
              <a:spcBef>
                <a:spcPts val="0"/>
              </a:spcBef>
              <a:spcAft>
                <a:spcPts val="0"/>
              </a:spcAft>
              <a:buClr>
                <a:schemeClr val="dk1"/>
              </a:buClr>
              <a:buSzPct val="45833"/>
              <a:buFont typeface="Arial"/>
              <a:buNone/>
            </a:pPr>
            <a:r>
              <a:rPr lang="en-GB" sz="2400">
                <a:solidFill>
                  <a:srgbClr val="999999"/>
                </a:solidFill>
              </a:rPr>
              <a:t>Flujos o streams</a:t>
            </a:r>
          </a:p>
          <a:p>
            <a:pPr lvl="0" rtl="0">
              <a:spcBef>
                <a:spcPts val="0"/>
              </a:spcBef>
              <a:spcAft>
                <a:spcPts val="0"/>
              </a:spcAft>
              <a:buClr>
                <a:schemeClr val="dk1"/>
              </a:buClr>
              <a:buSzPct val="45833"/>
              <a:buFont typeface="Arial"/>
              <a:buNone/>
            </a:pPr>
            <a:r>
              <a:rPr lang="en-GB" sz="2400">
                <a:solidFill>
                  <a:srgbClr val="999999"/>
                </a:solidFill>
              </a:rPr>
              <a:t>Formas de acceso a un fichero</a:t>
            </a:r>
          </a:p>
          <a:p>
            <a:pPr lvl="0" rtl="0">
              <a:spcBef>
                <a:spcPts val="0"/>
              </a:spcBef>
              <a:spcAft>
                <a:spcPts val="0"/>
              </a:spcAft>
              <a:buClr>
                <a:schemeClr val="dk1"/>
              </a:buClr>
              <a:buSzPct val="45833"/>
              <a:buFont typeface="Arial"/>
              <a:buNone/>
            </a:pPr>
            <a:r>
              <a:rPr lang="en-GB" sz="2400">
                <a:solidFill>
                  <a:srgbClr val="999999"/>
                </a:solidFill>
              </a:rPr>
              <a:t>Operaciones sobre ficheros</a:t>
            </a:r>
          </a:p>
          <a:p>
            <a:pPr lvl="0" rtl="0">
              <a:spcBef>
                <a:spcPts val="0"/>
              </a:spcBef>
              <a:spcAft>
                <a:spcPts val="0"/>
              </a:spcAft>
              <a:buClr>
                <a:schemeClr val="dk1"/>
              </a:buClr>
              <a:buSzPct val="45833"/>
              <a:buFont typeface="Arial"/>
              <a:buNone/>
            </a:pPr>
            <a:r>
              <a:rPr lang="en-GB" sz="2400">
                <a:solidFill>
                  <a:srgbClr val="999999"/>
                </a:solidFill>
              </a:rPr>
              <a:t>Clases para la gestión de flujos de datos con ficheros</a:t>
            </a:r>
          </a:p>
          <a:p>
            <a:pPr lvl="0" rtl="0">
              <a:spcBef>
                <a:spcPts val="0"/>
              </a:spcBef>
              <a:spcAft>
                <a:spcPts val="0"/>
              </a:spcAft>
              <a:buClr>
                <a:schemeClr val="dk1"/>
              </a:buClr>
              <a:buSzPct val="45833"/>
              <a:buFont typeface="Arial"/>
              <a:buNone/>
            </a:pPr>
            <a:endParaRPr sz="2400" b="1">
              <a:solidFill>
                <a:srgbClr val="3A81BA"/>
              </a:solidFill>
            </a:endParaRPr>
          </a:p>
          <a:p>
            <a:pPr lvl="0">
              <a:spcBef>
                <a:spcPts val="0"/>
              </a:spcBef>
              <a:buNone/>
            </a:pPr>
            <a:endParaRPr sz="2400" b="1">
              <a:solidFill>
                <a:srgbClr val="3A81B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311700" y="1000075"/>
            <a:ext cx="8520600" cy="34164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a:solidFill>
                  <a:srgbClr val="999999"/>
                </a:solidFill>
              </a:rPr>
              <a:t>Introducción</a:t>
            </a:r>
          </a:p>
          <a:p>
            <a:pPr lvl="0" rtl="0">
              <a:spcBef>
                <a:spcPts val="0"/>
              </a:spcBef>
              <a:spcAft>
                <a:spcPts val="0"/>
              </a:spcAft>
              <a:buClr>
                <a:schemeClr val="dk1"/>
              </a:buClr>
              <a:buSzPct val="45833"/>
              <a:buFont typeface="Arial"/>
              <a:buNone/>
            </a:pPr>
            <a:r>
              <a:rPr lang="en-GB" sz="2400">
                <a:solidFill>
                  <a:srgbClr val="999999"/>
                </a:solidFill>
              </a:rPr>
              <a:t>Clases para operaciones de gestión de ficheros</a:t>
            </a:r>
          </a:p>
          <a:p>
            <a:pPr lvl="0" rtl="0">
              <a:spcBef>
                <a:spcPts val="0"/>
              </a:spcBef>
              <a:spcAft>
                <a:spcPts val="0"/>
              </a:spcAft>
              <a:buClr>
                <a:schemeClr val="dk1"/>
              </a:buClr>
              <a:buSzPct val="45833"/>
              <a:buFont typeface="Arial"/>
              <a:buNone/>
            </a:pPr>
            <a:r>
              <a:rPr lang="en-GB" sz="2400">
                <a:solidFill>
                  <a:srgbClr val="999999"/>
                </a:solidFill>
              </a:rPr>
              <a:t>Flujos o streams</a:t>
            </a:r>
          </a:p>
          <a:p>
            <a:pPr lvl="0" rtl="0">
              <a:spcBef>
                <a:spcPts val="0"/>
              </a:spcBef>
              <a:spcAft>
                <a:spcPts val="0"/>
              </a:spcAft>
              <a:buClr>
                <a:schemeClr val="dk1"/>
              </a:buClr>
              <a:buSzPct val="45833"/>
              <a:buFont typeface="Arial"/>
              <a:buNone/>
            </a:pPr>
            <a:r>
              <a:rPr lang="en-GB" sz="2400" b="1">
                <a:solidFill>
                  <a:srgbClr val="3A81BA"/>
                </a:solidFill>
              </a:rPr>
              <a:t>Formas de acceso a un fichero</a:t>
            </a:r>
          </a:p>
          <a:p>
            <a:pPr lvl="0" rtl="0">
              <a:spcBef>
                <a:spcPts val="0"/>
              </a:spcBef>
              <a:spcAft>
                <a:spcPts val="0"/>
              </a:spcAft>
              <a:buClr>
                <a:schemeClr val="dk1"/>
              </a:buClr>
              <a:buSzPct val="45833"/>
              <a:buFont typeface="Arial"/>
              <a:buNone/>
            </a:pPr>
            <a:r>
              <a:rPr lang="en-GB" sz="2400">
                <a:solidFill>
                  <a:srgbClr val="999999"/>
                </a:solidFill>
              </a:rPr>
              <a:t>Operaciones sobre ficheros</a:t>
            </a:r>
          </a:p>
          <a:p>
            <a:pPr lvl="0" rtl="0">
              <a:spcBef>
                <a:spcPts val="0"/>
              </a:spcBef>
              <a:spcAft>
                <a:spcPts val="0"/>
              </a:spcAft>
              <a:buClr>
                <a:schemeClr val="dk1"/>
              </a:buClr>
              <a:buSzPct val="45833"/>
              <a:buFont typeface="Arial"/>
              <a:buNone/>
            </a:pPr>
            <a:r>
              <a:rPr lang="en-GB" sz="2400">
                <a:solidFill>
                  <a:srgbClr val="999999"/>
                </a:solidFill>
              </a:rPr>
              <a:t>Clases para la gestión de flujos de datos con ficheros</a:t>
            </a: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buNone/>
            </a:pPr>
            <a:endParaRPr sz="2400">
              <a:solidFill>
                <a:srgbClr val="99999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Formas de acceso a un fichero </a:t>
            </a:r>
          </a:p>
        </p:txBody>
      </p:sp>
      <p:sp>
        <p:nvSpPr>
          <p:cNvPr id="178" name="Shape 178"/>
          <p:cNvSpPr txBox="1">
            <a:spLocks noGrp="1"/>
          </p:cNvSpPr>
          <p:nvPr>
            <p:ph type="body" idx="1"/>
          </p:nvPr>
        </p:nvSpPr>
        <p:spPr>
          <a:xfrm>
            <a:off x="311700" y="804775"/>
            <a:ext cx="8520600" cy="39072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b="1">
                <a:solidFill>
                  <a:schemeClr val="dk1"/>
                </a:solidFill>
              </a:rPr>
              <a:t>Acceso secuencial</a:t>
            </a:r>
          </a:p>
          <a:p>
            <a:pPr lvl="0" rtl="0">
              <a:spcBef>
                <a:spcPts val="0"/>
              </a:spcBef>
              <a:spcAft>
                <a:spcPts val="0"/>
              </a:spcAft>
              <a:buClr>
                <a:schemeClr val="dk1"/>
              </a:buClr>
              <a:buSzPct val="61111"/>
              <a:buFont typeface="Arial"/>
              <a:buNone/>
            </a:pPr>
            <a:r>
              <a:rPr lang="en-GB">
                <a:solidFill>
                  <a:schemeClr val="dk1"/>
                </a:solidFill>
              </a:rPr>
              <a:t>Los datos o registros se leen y escriben en orden.</a:t>
            </a:r>
          </a:p>
          <a:p>
            <a:pPr lvl="0" rtl="0">
              <a:spcBef>
                <a:spcPts val="0"/>
              </a:spcBef>
              <a:spcAft>
                <a:spcPts val="0"/>
              </a:spcAft>
              <a:buClr>
                <a:schemeClr val="dk1"/>
              </a:buClr>
              <a:buSzPct val="61111"/>
              <a:buFont typeface="Arial"/>
              <a:buNone/>
            </a:pPr>
            <a:r>
              <a:rPr lang="en-GB">
                <a:solidFill>
                  <a:schemeClr val="dk1"/>
                </a:solidFill>
              </a:rPr>
              <a:t>Para leer un dato que está en la mitad del fichero, es necesario leer todos los anteriores.</a:t>
            </a:r>
          </a:p>
          <a:p>
            <a:pPr lvl="0" rtl="0">
              <a:spcBef>
                <a:spcPts val="0"/>
              </a:spcBef>
              <a:spcAft>
                <a:spcPts val="0"/>
              </a:spcAft>
              <a:buClr>
                <a:schemeClr val="dk1"/>
              </a:buClr>
              <a:buSzPct val="61111"/>
              <a:buFont typeface="Arial"/>
              <a:buNone/>
            </a:pPr>
            <a:r>
              <a:rPr lang="en-GB">
                <a:solidFill>
                  <a:schemeClr val="dk1"/>
                </a:solidFill>
              </a:rPr>
              <a:t>La escritura se realiza a partir del último dato escrito.</a:t>
            </a:r>
          </a:p>
          <a:p>
            <a:pPr lvl="0" rtl="0">
              <a:spcBef>
                <a:spcPts val="0"/>
              </a:spcBef>
              <a:spcAft>
                <a:spcPts val="0"/>
              </a:spcAft>
              <a:buClr>
                <a:schemeClr val="dk1"/>
              </a:buClr>
              <a:buSzPct val="45833"/>
              <a:buFont typeface="Arial"/>
              <a:buNone/>
            </a:pPr>
            <a:r>
              <a:rPr lang="en-GB" sz="2400" b="1">
                <a:solidFill>
                  <a:schemeClr val="dk1"/>
                </a:solidFill>
              </a:rPr>
              <a:t>Acceso directo o aleatorio</a:t>
            </a:r>
          </a:p>
          <a:p>
            <a:pPr lvl="0" rtl="0">
              <a:spcBef>
                <a:spcPts val="0"/>
              </a:spcBef>
              <a:spcAft>
                <a:spcPts val="0"/>
              </a:spcAft>
              <a:buClr>
                <a:schemeClr val="dk1"/>
              </a:buClr>
              <a:buSzPct val="61111"/>
              <a:buFont typeface="Arial"/>
              <a:buNone/>
            </a:pPr>
            <a:r>
              <a:rPr lang="en-GB">
                <a:solidFill>
                  <a:schemeClr val="dk1"/>
                </a:solidFill>
              </a:rPr>
              <a:t>Permite acceder a un dato o registro sin necesidad de leer los anteriores</a:t>
            </a:r>
          </a:p>
          <a:p>
            <a:pPr lvl="0" rtl="0">
              <a:spcBef>
                <a:spcPts val="0"/>
              </a:spcBef>
              <a:spcAft>
                <a:spcPts val="0"/>
              </a:spcAft>
              <a:buClr>
                <a:schemeClr val="dk1"/>
              </a:buClr>
              <a:buSzPct val="61111"/>
              <a:buFont typeface="Arial"/>
              <a:buNone/>
            </a:pPr>
            <a:r>
              <a:rPr lang="en-GB">
                <a:solidFill>
                  <a:schemeClr val="dk1"/>
                </a:solidFill>
              </a:rPr>
              <a:t>Permite acceder a la información en cualquier orden</a:t>
            </a:r>
          </a:p>
          <a:p>
            <a:pPr lvl="0" rtl="0">
              <a:spcBef>
                <a:spcPts val="0"/>
              </a:spcBef>
              <a:spcAft>
                <a:spcPts val="0"/>
              </a:spcAft>
              <a:buClr>
                <a:schemeClr val="dk1"/>
              </a:buClr>
              <a:buSzPct val="61111"/>
              <a:buFont typeface="Arial"/>
              <a:buNone/>
            </a:pPr>
            <a:r>
              <a:rPr lang="en-GB">
                <a:solidFill>
                  <a:schemeClr val="dk1"/>
                </a:solidFill>
              </a:rPr>
              <a:t>Los datos están almacenados en registros de tamaño conocido</a:t>
            </a:r>
          </a:p>
          <a:p>
            <a:pPr lvl="0" rtl="0">
              <a:spcBef>
                <a:spcPts val="0"/>
              </a:spcBef>
              <a:spcAft>
                <a:spcPts val="0"/>
              </a:spcAft>
              <a:buClr>
                <a:schemeClr val="dk1"/>
              </a:buClr>
              <a:buSzPct val="61111"/>
              <a:buFont typeface="Arial"/>
              <a:buNone/>
            </a:pPr>
            <a:r>
              <a:rPr lang="en-GB">
                <a:solidFill>
                  <a:schemeClr val="dk1"/>
                </a:solidFill>
              </a:rPr>
              <a:t>Permite moverse de un registro a otra de forma aleatoria para leerlos o modificarlos</a:t>
            </a: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buNone/>
            </a:pPr>
            <a:endParaRPr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Formas de acceso a un fichero </a:t>
            </a:r>
          </a:p>
        </p:txBody>
      </p:sp>
      <p:sp>
        <p:nvSpPr>
          <p:cNvPr id="184" name="Shape 184"/>
          <p:cNvSpPr txBox="1">
            <a:spLocks noGrp="1"/>
          </p:cNvSpPr>
          <p:nvPr>
            <p:ph type="body" idx="1"/>
          </p:nvPr>
        </p:nvSpPr>
        <p:spPr>
          <a:xfrm>
            <a:off x="311700" y="804775"/>
            <a:ext cx="8520600" cy="3907200"/>
          </a:xfrm>
          <a:prstGeom prst="rect">
            <a:avLst/>
          </a:prstGeom>
        </p:spPr>
        <p:txBody>
          <a:bodyPr wrap="square" lIns="91425" tIns="91425" rIns="91425" bIns="91425" anchor="t" anchorCtr="0">
            <a:noAutofit/>
          </a:bodyPr>
          <a:lstStyle/>
          <a:p>
            <a:pPr lvl="0" rtl="0">
              <a:spcBef>
                <a:spcPts val="0"/>
              </a:spcBef>
              <a:spcAft>
                <a:spcPts val="0"/>
              </a:spcAft>
              <a:buNone/>
            </a:pPr>
            <a:r>
              <a:rPr lang="en-GB" sz="2400" b="1">
                <a:solidFill>
                  <a:schemeClr val="dk1"/>
                </a:solidFill>
              </a:rPr>
              <a:t>Acceso a ficheros en java</a:t>
            </a:r>
          </a:p>
          <a:p>
            <a:pPr lvl="0" rtl="0">
              <a:spcBef>
                <a:spcPts val="0"/>
              </a:spcBef>
              <a:spcAft>
                <a:spcPts val="0"/>
              </a:spcAft>
              <a:buNone/>
            </a:pPr>
            <a:r>
              <a:rPr lang="en-GB" sz="2400">
                <a:solidFill>
                  <a:schemeClr val="dk1"/>
                </a:solidFill>
              </a:rPr>
              <a:t>El acceso secuencial es más común en ficheros; puede ser binario o a caracteres.</a:t>
            </a:r>
          </a:p>
          <a:p>
            <a:pPr marL="0" marR="0" lvl="0" indent="-69850" algn="l" rtl="0">
              <a:lnSpc>
                <a:spcPct val="115000"/>
              </a:lnSpc>
              <a:spcBef>
                <a:spcPts val="0"/>
              </a:spcBef>
              <a:spcAft>
                <a:spcPts val="0"/>
              </a:spcAft>
              <a:buClr>
                <a:srgbClr val="000000"/>
              </a:buClr>
              <a:buSzPct val="45833"/>
              <a:buFont typeface="Arial"/>
              <a:buNone/>
            </a:pPr>
            <a:r>
              <a:rPr lang="en-GB" sz="2400">
                <a:solidFill>
                  <a:schemeClr val="dk1"/>
                </a:solidFill>
              </a:rPr>
              <a:t>Para el acceso binario: Se utilizan las clases </a:t>
            </a:r>
            <a:r>
              <a:rPr lang="en-GB" sz="2400" b="1">
                <a:solidFill>
                  <a:schemeClr val="dk1"/>
                </a:solidFill>
              </a:rPr>
              <a:t>FileInputStream </a:t>
            </a:r>
            <a:r>
              <a:rPr lang="en-GB" sz="2400">
                <a:solidFill>
                  <a:schemeClr val="dk1"/>
                </a:solidFill>
              </a:rPr>
              <a:t>y </a:t>
            </a:r>
            <a:r>
              <a:rPr lang="en-GB" sz="2400" b="1">
                <a:solidFill>
                  <a:schemeClr val="dk1"/>
                </a:solidFill>
              </a:rPr>
              <a:t>FileOutputStream.</a:t>
            </a:r>
          </a:p>
          <a:p>
            <a:pPr lvl="0" rtl="0">
              <a:spcBef>
                <a:spcPts val="0"/>
              </a:spcBef>
              <a:spcAft>
                <a:spcPts val="0"/>
              </a:spcAft>
              <a:buNone/>
            </a:pPr>
            <a:r>
              <a:rPr lang="en-GB" sz="2400">
                <a:solidFill>
                  <a:schemeClr val="dk1"/>
                </a:solidFill>
              </a:rPr>
              <a:t>Para el acceso a caracteres: Se usan las clases </a:t>
            </a:r>
            <a:r>
              <a:rPr lang="en-GB" sz="2400" b="1">
                <a:solidFill>
                  <a:schemeClr val="dk1"/>
                </a:solidFill>
              </a:rPr>
              <a:t>FileReader </a:t>
            </a:r>
            <a:r>
              <a:rPr lang="en-GB" sz="2400">
                <a:solidFill>
                  <a:schemeClr val="dk1"/>
                </a:solidFill>
              </a:rPr>
              <a:t>y </a:t>
            </a:r>
            <a:r>
              <a:rPr lang="en-GB" sz="2400" b="1">
                <a:solidFill>
                  <a:schemeClr val="dk1"/>
                </a:solidFill>
              </a:rPr>
              <a:t>FileWriter.</a:t>
            </a:r>
          </a:p>
          <a:p>
            <a:pPr lvl="0" rtl="0">
              <a:spcBef>
                <a:spcPts val="0"/>
              </a:spcBef>
              <a:spcAft>
                <a:spcPts val="0"/>
              </a:spcAft>
              <a:buNone/>
            </a:pPr>
            <a:r>
              <a:rPr lang="en-GB" sz="2400">
                <a:solidFill>
                  <a:schemeClr val="dk1"/>
                </a:solidFill>
              </a:rPr>
              <a:t>Para el acceso aleatorio se utiliza la clase </a:t>
            </a:r>
            <a:r>
              <a:rPr lang="en-GB" sz="2400" b="1">
                <a:solidFill>
                  <a:schemeClr val="dk1"/>
                </a:solidFill>
              </a:rPr>
              <a:t>RandomAccessFile.</a:t>
            </a:r>
          </a:p>
          <a:p>
            <a:pPr lvl="0" rtl="0">
              <a:spcBef>
                <a:spcPts val="0"/>
              </a:spcBef>
              <a:spcAft>
                <a:spcPts val="0"/>
              </a:spcAft>
              <a:buNone/>
            </a:pPr>
            <a:endParaRPr>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buNone/>
            </a:pP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311700" y="1000075"/>
            <a:ext cx="8520600" cy="34164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a:solidFill>
                  <a:srgbClr val="999999"/>
                </a:solidFill>
              </a:rPr>
              <a:t>Introducción</a:t>
            </a:r>
          </a:p>
          <a:p>
            <a:pPr lvl="0" rtl="0">
              <a:spcBef>
                <a:spcPts val="0"/>
              </a:spcBef>
              <a:spcAft>
                <a:spcPts val="0"/>
              </a:spcAft>
              <a:buClr>
                <a:schemeClr val="dk1"/>
              </a:buClr>
              <a:buSzPct val="45833"/>
              <a:buFont typeface="Arial"/>
              <a:buNone/>
            </a:pPr>
            <a:r>
              <a:rPr lang="en-GB" sz="2400">
                <a:solidFill>
                  <a:srgbClr val="999999"/>
                </a:solidFill>
              </a:rPr>
              <a:t>Clases para operaciones de gestión de ficheros</a:t>
            </a:r>
          </a:p>
          <a:p>
            <a:pPr lvl="0" rtl="0">
              <a:spcBef>
                <a:spcPts val="0"/>
              </a:spcBef>
              <a:spcAft>
                <a:spcPts val="0"/>
              </a:spcAft>
              <a:buClr>
                <a:schemeClr val="dk1"/>
              </a:buClr>
              <a:buSzPct val="45833"/>
              <a:buFont typeface="Arial"/>
              <a:buNone/>
            </a:pPr>
            <a:r>
              <a:rPr lang="en-GB" sz="2400">
                <a:solidFill>
                  <a:srgbClr val="999999"/>
                </a:solidFill>
              </a:rPr>
              <a:t>Flujos o streams</a:t>
            </a:r>
          </a:p>
          <a:p>
            <a:pPr lvl="0" rtl="0">
              <a:spcBef>
                <a:spcPts val="0"/>
              </a:spcBef>
              <a:spcAft>
                <a:spcPts val="0"/>
              </a:spcAft>
              <a:buClr>
                <a:schemeClr val="dk1"/>
              </a:buClr>
              <a:buSzPct val="45833"/>
              <a:buFont typeface="Arial"/>
              <a:buNone/>
            </a:pPr>
            <a:r>
              <a:rPr lang="en-GB" sz="2400">
                <a:solidFill>
                  <a:srgbClr val="999999"/>
                </a:solidFill>
              </a:rPr>
              <a:t>Formas de acceso a un fichero</a:t>
            </a:r>
          </a:p>
          <a:p>
            <a:pPr lvl="0" rtl="0">
              <a:spcBef>
                <a:spcPts val="0"/>
              </a:spcBef>
              <a:spcAft>
                <a:spcPts val="0"/>
              </a:spcAft>
              <a:buClr>
                <a:schemeClr val="dk1"/>
              </a:buClr>
              <a:buSzPct val="45833"/>
              <a:buFont typeface="Arial"/>
              <a:buNone/>
            </a:pPr>
            <a:r>
              <a:rPr lang="en-GB" sz="2400" b="1">
                <a:solidFill>
                  <a:srgbClr val="3A81BA"/>
                </a:solidFill>
              </a:rPr>
              <a:t>Operaciones sobre ficheros</a:t>
            </a:r>
          </a:p>
          <a:p>
            <a:pPr lvl="0" rtl="0">
              <a:spcBef>
                <a:spcPts val="0"/>
              </a:spcBef>
              <a:spcAft>
                <a:spcPts val="0"/>
              </a:spcAft>
              <a:buClr>
                <a:schemeClr val="dk1"/>
              </a:buClr>
              <a:buSzPct val="45833"/>
              <a:buFont typeface="Arial"/>
              <a:buNone/>
            </a:pPr>
            <a:r>
              <a:rPr lang="en-GB" sz="2400">
                <a:solidFill>
                  <a:srgbClr val="999999"/>
                </a:solidFill>
              </a:rPr>
              <a:t>Clases para la gestión de flujos de datos con ficheros</a:t>
            </a: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buNone/>
            </a:pPr>
            <a:endParaRPr sz="2400">
              <a:solidFill>
                <a:srgbClr val="9999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Operaciones sobre ficheros </a:t>
            </a:r>
          </a:p>
        </p:txBody>
      </p:sp>
      <p:sp>
        <p:nvSpPr>
          <p:cNvPr id="195" name="Shape 195"/>
          <p:cNvSpPr txBox="1">
            <a:spLocks noGrp="1"/>
          </p:cNvSpPr>
          <p:nvPr>
            <p:ph type="body" idx="1"/>
          </p:nvPr>
        </p:nvSpPr>
        <p:spPr>
          <a:xfrm>
            <a:off x="311700" y="874750"/>
            <a:ext cx="8520600" cy="3837300"/>
          </a:xfrm>
          <a:prstGeom prst="rect">
            <a:avLst/>
          </a:prstGeom>
        </p:spPr>
        <p:txBody>
          <a:bodyPr wrap="square" lIns="91425" tIns="91425" rIns="91425" bIns="91425" anchor="t" anchorCtr="0">
            <a:noAutofit/>
          </a:bodyPr>
          <a:lstStyle/>
          <a:p>
            <a:pPr lvl="0" rtl="0">
              <a:spcBef>
                <a:spcPts val="0"/>
              </a:spcBef>
              <a:spcAft>
                <a:spcPts val="0"/>
              </a:spcAft>
              <a:buNone/>
            </a:pPr>
            <a:r>
              <a:rPr lang="en-GB" sz="2000" b="1">
                <a:solidFill>
                  <a:schemeClr val="dk1"/>
                </a:solidFill>
              </a:rPr>
              <a:t>Creación del fichero</a:t>
            </a:r>
            <a:r>
              <a:rPr lang="en-GB" sz="2000">
                <a:solidFill>
                  <a:schemeClr val="dk1"/>
                </a:solidFill>
              </a:rPr>
              <a:t>: Se crea con un nombre que se debe utilizar después para acceder a el. Este proceso se realiza una sola vez.</a:t>
            </a:r>
          </a:p>
          <a:p>
            <a:pPr lvl="0" rtl="0">
              <a:spcBef>
                <a:spcPts val="0"/>
              </a:spcBef>
              <a:spcAft>
                <a:spcPts val="0"/>
              </a:spcAft>
              <a:buNone/>
            </a:pPr>
            <a:r>
              <a:rPr lang="en-GB" sz="2000" b="1">
                <a:solidFill>
                  <a:schemeClr val="dk1"/>
                </a:solidFill>
              </a:rPr>
              <a:t>Apertura del fichero</a:t>
            </a:r>
            <a:r>
              <a:rPr lang="en-GB" sz="2000">
                <a:solidFill>
                  <a:schemeClr val="dk1"/>
                </a:solidFill>
              </a:rPr>
              <a:t>: Para operar con un fichero se necesita abrirlo. Para ello el programa utilizará algún método para identificarlo.</a:t>
            </a:r>
          </a:p>
          <a:p>
            <a:pPr lvl="0" rtl="0">
              <a:spcBef>
                <a:spcPts val="0"/>
              </a:spcBef>
              <a:spcAft>
                <a:spcPts val="0"/>
              </a:spcAft>
              <a:buNone/>
            </a:pPr>
            <a:r>
              <a:rPr lang="en-GB" sz="2000" b="1">
                <a:solidFill>
                  <a:schemeClr val="dk1"/>
                </a:solidFill>
              </a:rPr>
              <a:t>Cierre del fichero</a:t>
            </a:r>
            <a:r>
              <a:rPr lang="en-GB" sz="2000">
                <a:solidFill>
                  <a:schemeClr val="dk1"/>
                </a:solidFill>
              </a:rPr>
              <a:t>: Se debe cerrar cuando el programa no lo vaya a utilizar.</a:t>
            </a:r>
          </a:p>
          <a:p>
            <a:pPr lvl="0" rtl="0">
              <a:spcBef>
                <a:spcPts val="0"/>
              </a:spcBef>
              <a:spcAft>
                <a:spcPts val="0"/>
              </a:spcAft>
              <a:buNone/>
            </a:pPr>
            <a:r>
              <a:rPr lang="en-GB" sz="2000" b="1">
                <a:solidFill>
                  <a:schemeClr val="dk1"/>
                </a:solidFill>
              </a:rPr>
              <a:t>Lectura de los datos del fichero</a:t>
            </a:r>
            <a:r>
              <a:rPr lang="en-GB" sz="2000">
                <a:solidFill>
                  <a:schemeClr val="dk1"/>
                </a:solidFill>
              </a:rPr>
              <a:t>: Transfiere información del fichero a la memoria principal, normalmente a través de alguna variable o variables.</a:t>
            </a:r>
          </a:p>
          <a:p>
            <a:pPr lvl="0" rtl="0">
              <a:spcBef>
                <a:spcPts val="0"/>
              </a:spcBef>
              <a:spcAft>
                <a:spcPts val="0"/>
              </a:spcAft>
              <a:buNone/>
            </a:pPr>
            <a:r>
              <a:rPr lang="en-GB" sz="2000" b="1">
                <a:solidFill>
                  <a:schemeClr val="dk1"/>
                </a:solidFill>
              </a:rPr>
              <a:t>Escritura de los datos en el fichero</a:t>
            </a:r>
            <a:r>
              <a:rPr lang="en-GB" sz="2000">
                <a:solidFill>
                  <a:schemeClr val="dk1"/>
                </a:solidFill>
              </a:rPr>
              <a:t>: Transfiere información de la memoria por medio de variables al fichero.</a:t>
            </a:r>
          </a:p>
          <a:p>
            <a:pPr lvl="0" rtl="0">
              <a:spcBef>
                <a:spcPts val="0"/>
              </a:spcBef>
              <a:buNone/>
            </a:pPr>
            <a:endParaRPr sz="2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Operaciones sobre ficheros </a:t>
            </a:r>
          </a:p>
        </p:txBody>
      </p:sp>
      <p:sp>
        <p:nvSpPr>
          <p:cNvPr id="201" name="Shape 201"/>
          <p:cNvSpPr txBox="1">
            <a:spLocks noGrp="1"/>
          </p:cNvSpPr>
          <p:nvPr>
            <p:ph type="body" idx="1"/>
          </p:nvPr>
        </p:nvSpPr>
        <p:spPr>
          <a:xfrm>
            <a:off x="311700" y="690150"/>
            <a:ext cx="8520600" cy="4021800"/>
          </a:xfrm>
          <a:prstGeom prst="rect">
            <a:avLst/>
          </a:prstGeom>
        </p:spPr>
        <p:txBody>
          <a:bodyPr wrap="square" lIns="91425" tIns="91425" rIns="91425" bIns="91425" anchor="t" anchorCtr="0">
            <a:noAutofit/>
          </a:bodyPr>
          <a:lstStyle/>
          <a:p>
            <a:pPr lvl="0" rtl="0">
              <a:spcBef>
                <a:spcPts val="0"/>
              </a:spcBef>
              <a:spcAft>
                <a:spcPts val="0"/>
              </a:spcAft>
              <a:buNone/>
            </a:pPr>
            <a:r>
              <a:rPr lang="en-GB" sz="2400" b="1">
                <a:solidFill>
                  <a:schemeClr val="dk1"/>
                </a:solidFill>
              </a:rPr>
              <a:t>Operaciones sobre un fichero abierto</a:t>
            </a:r>
          </a:p>
          <a:p>
            <a:pPr lvl="0" rtl="0">
              <a:spcBef>
                <a:spcPts val="0"/>
              </a:spcBef>
              <a:spcAft>
                <a:spcPts val="0"/>
              </a:spcAft>
              <a:buNone/>
            </a:pPr>
            <a:r>
              <a:rPr lang="en-GB" sz="2000" b="1">
                <a:solidFill>
                  <a:schemeClr val="dk1"/>
                </a:solidFill>
              </a:rPr>
              <a:t>Altas</a:t>
            </a:r>
            <a:r>
              <a:rPr lang="en-GB" sz="2000">
                <a:solidFill>
                  <a:schemeClr val="dk1"/>
                </a:solidFill>
              </a:rPr>
              <a:t>: Añade un nuevo registro al fichero.</a:t>
            </a:r>
          </a:p>
          <a:p>
            <a:pPr lvl="0" rtl="0">
              <a:spcBef>
                <a:spcPts val="0"/>
              </a:spcBef>
              <a:spcAft>
                <a:spcPts val="0"/>
              </a:spcAft>
              <a:buNone/>
            </a:pPr>
            <a:r>
              <a:rPr lang="en-GB" sz="2000" b="1">
                <a:solidFill>
                  <a:schemeClr val="dk1"/>
                </a:solidFill>
              </a:rPr>
              <a:t>Bajas</a:t>
            </a:r>
            <a:r>
              <a:rPr lang="en-GB" sz="2000">
                <a:solidFill>
                  <a:schemeClr val="dk1"/>
                </a:solidFill>
              </a:rPr>
              <a:t>: Elimina del fichero un registro. Puede ser:</a:t>
            </a:r>
          </a:p>
          <a:p>
            <a:pPr lvl="0" rtl="0">
              <a:spcBef>
                <a:spcPts val="0"/>
              </a:spcBef>
              <a:spcAft>
                <a:spcPts val="0"/>
              </a:spcAft>
              <a:buNone/>
            </a:pPr>
            <a:r>
              <a:rPr lang="en-GB" sz="2000" i="1">
                <a:solidFill>
                  <a:schemeClr val="dk1"/>
                </a:solidFill>
              </a:rPr>
              <a:t>Lógica</a:t>
            </a:r>
            <a:r>
              <a:rPr lang="en-GB" sz="2000">
                <a:solidFill>
                  <a:schemeClr val="dk1"/>
                </a:solidFill>
              </a:rPr>
              <a:t>, cambiando el valor de algún campo del registro</a:t>
            </a:r>
          </a:p>
          <a:p>
            <a:pPr lvl="0" rtl="0">
              <a:spcBef>
                <a:spcPts val="0"/>
              </a:spcBef>
              <a:spcAft>
                <a:spcPts val="0"/>
              </a:spcAft>
              <a:buNone/>
            </a:pPr>
            <a:r>
              <a:rPr lang="en-GB" sz="2000" i="1">
                <a:solidFill>
                  <a:schemeClr val="dk1"/>
                </a:solidFill>
              </a:rPr>
              <a:t>Física</a:t>
            </a:r>
            <a:r>
              <a:rPr lang="en-GB" sz="2000">
                <a:solidFill>
                  <a:schemeClr val="dk1"/>
                </a:solidFill>
              </a:rPr>
              <a:t>: reescribiendo de nuevo en el fichero o en otro nuevo sin los datos que se desean eliminar renombrandolo por el original.</a:t>
            </a:r>
          </a:p>
          <a:p>
            <a:pPr lvl="0" rtl="0">
              <a:spcBef>
                <a:spcPts val="0"/>
              </a:spcBef>
              <a:spcAft>
                <a:spcPts val="0"/>
              </a:spcAft>
              <a:buNone/>
            </a:pPr>
            <a:r>
              <a:rPr lang="en-GB" sz="2000" b="1">
                <a:solidFill>
                  <a:schemeClr val="dk1"/>
                </a:solidFill>
              </a:rPr>
              <a:t>Modificaciones</a:t>
            </a:r>
            <a:r>
              <a:rPr lang="en-GB" sz="2000">
                <a:solidFill>
                  <a:schemeClr val="dk1"/>
                </a:solidFill>
              </a:rPr>
              <a:t>: cambiar parte del contenido de un registro. Antes se necesita localizar el registro para después realizar los cambios y reescribir el registro.</a:t>
            </a:r>
          </a:p>
          <a:p>
            <a:pPr lvl="0" rtl="0">
              <a:spcBef>
                <a:spcPts val="0"/>
              </a:spcBef>
              <a:spcAft>
                <a:spcPts val="0"/>
              </a:spcAft>
              <a:buNone/>
            </a:pPr>
            <a:r>
              <a:rPr lang="en-GB" sz="2000" b="1">
                <a:solidFill>
                  <a:schemeClr val="dk1"/>
                </a:solidFill>
              </a:rPr>
              <a:t>Consultas</a:t>
            </a:r>
            <a:r>
              <a:rPr lang="en-GB" sz="2000">
                <a:solidFill>
                  <a:schemeClr val="dk1"/>
                </a:solidFill>
              </a:rPr>
              <a:t>: Busca en el fichero un registro.</a:t>
            </a:r>
          </a:p>
          <a:p>
            <a:pPr lvl="0" rtl="0">
              <a:spcBef>
                <a:spcPts val="0"/>
              </a:spcBef>
              <a:buNone/>
            </a:pPr>
            <a:endParaRPr sz="2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Operaciones sobre ficheros </a:t>
            </a:r>
          </a:p>
        </p:txBody>
      </p:sp>
      <p:sp>
        <p:nvSpPr>
          <p:cNvPr id="207" name="Shape 207"/>
          <p:cNvSpPr txBox="1">
            <a:spLocks noGrp="1"/>
          </p:cNvSpPr>
          <p:nvPr>
            <p:ph type="body" idx="1"/>
          </p:nvPr>
        </p:nvSpPr>
        <p:spPr>
          <a:xfrm>
            <a:off x="311700" y="690150"/>
            <a:ext cx="8520600" cy="4021800"/>
          </a:xfrm>
          <a:prstGeom prst="rect">
            <a:avLst/>
          </a:prstGeom>
        </p:spPr>
        <p:txBody>
          <a:bodyPr wrap="square" lIns="91425" tIns="91425" rIns="91425" bIns="91425" anchor="t" anchorCtr="0">
            <a:noAutofit/>
          </a:bodyPr>
          <a:lstStyle/>
          <a:p>
            <a:pPr lvl="0" rtl="0">
              <a:spcBef>
                <a:spcPts val="0"/>
              </a:spcBef>
              <a:spcAft>
                <a:spcPts val="0"/>
              </a:spcAft>
              <a:buNone/>
            </a:pPr>
            <a:r>
              <a:rPr lang="en-GB" sz="2000" b="1">
                <a:solidFill>
                  <a:schemeClr val="dk1"/>
                </a:solidFill>
              </a:rPr>
              <a:t>Ficheros secuenciales</a:t>
            </a:r>
          </a:p>
          <a:p>
            <a:pPr lvl="0" rtl="0">
              <a:spcBef>
                <a:spcPts val="0"/>
              </a:spcBef>
              <a:spcAft>
                <a:spcPts val="0"/>
              </a:spcAft>
              <a:buNone/>
            </a:pPr>
            <a:r>
              <a:rPr lang="en-GB" sz="2000">
                <a:solidFill>
                  <a:schemeClr val="dk1"/>
                </a:solidFill>
              </a:rPr>
              <a:t>Los registros se añaden en orden cronológico. Se usan en aplicaciones de proceso por lotes, por ejemplo en copias de seguridad.</a:t>
            </a:r>
          </a:p>
          <a:p>
            <a:pPr lvl="0" rtl="0">
              <a:spcBef>
                <a:spcPts val="0"/>
              </a:spcBef>
              <a:spcAft>
                <a:spcPts val="0"/>
              </a:spcAft>
              <a:buNone/>
            </a:pPr>
            <a:r>
              <a:rPr lang="en-GB" sz="2000" b="1">
                <a:solidFill>
                  <a:schemeClr val="dk1"/>
                </a:solidFill>
              </a:rPr>
              <a:t>Ventajas</a:t>
            </a:r>
          </a:p>
          <a:p>
            <a:pPr lvl="0" rtl="0">
              <a:spcBef>
                <a:spcPts val="0"/>
              </a:spcBef>
              <a:spcAft>
                <a:spcPts val="0"/>
              </a:spcAft>
              <a:buNone/>
            </a:pPr>
            <a:r>
              <a:rPr lang="en-GB">
                <a:solidFill>
                  <a:schemeClr val="dk1"/>
                </a:solidFill>
              </a:rPr>
              <a:t>Se accede rápidamente a los registros cuando se accede de forma secuencial</a:t>
            </a:r>
          </a:p>
          <a:p>
            <a:pPr lvl="0" rtl="0">
              <a:spcBef>
                <a:spcPts val="0"/>
              </a:spcBef>
              <a:spcAft>
                <a:spcPts val="0"/>
              </a:spcAft>
              <a:buNone/>
            </a:pPr>
            <a:r>
              <a:rPr lang="en-GB">
                <a:solidFill>
                  <a:schemeClr val="dk1"/>
                </a:solidFill>
              </a:rPr>
              <a:t>Aprovechan mejor el espacio</a:t>
            </a:r>
          </a:p>
          <a:p>
            <a:pPr lvl="0" rtl="0">
              <a:spcBef>
                <a:spcPts val="0"/>
              </a:spcBef>
              <a:spcAft>
                <a:spcPts val="0"/>
              </a:spcAft>
              <a:buNone/>
            </a:pPr>
            <a:r>
              <a:rPr lang="en-GB">
                <a:solidFill>
                  <a:schemeClr val="dk1"/>
                </a:solidFill>
              </a:rPr>
              <a:t>Es sencillo de usar y aplicar</a:t>
            </a:r>
          </a:p>
          <a:p>
            <a:pPr lvl="0" rtl="0">
              <a:spcBef>
                <a:spcPts val="0"/>
              </a:spcBef>
              <a:spcAft>
                <a:spcPts val="0"/>
              </a:spcAft>
              <a:buNone/>
            </a:pPr>
            <a:r>
              <a:rPr lang="en-GB" sz="2000" b="1">
                <a:solidFill>
                  <a:schemeClr val="dk1"/>
                </a:solidFill>
              </a:rPr>
              <a:t>Desventajas</a:t>
            </a:r>
          </a:p>
          <a:p>
            <a:pPr lvl="0" rtl="0">
              <a:spcBef>
                <a:spcPts val="0"/>
              </a:spcBef>
              <a:spcAft>
                <a:spcPts val="0"/>
              </a:spcAft>
              <a:buNone/>
            </a:pPr>
            <a:r>
              <a:rPr lang="en-GB">
                <a:solidFill>
                  <a:schemeClr val="dk1"/>
                </a:solidFill>
              </a:rPr>
              <a:t>No se puede acceder directamente a un registro</a:t>
            </a:r>
          </a:p>
          <a:p>
            <a:pPr lvl="0" rtl="0">
              <a:spcBef>
                <a:spcPts val="0"/>
              </a:spcBef>
              <a:spcAft>
                <a:spcPts val="0"/>
              </a:spcAft>
              <a:buNone/>
            </a:pPr>
            <a:r>
              <a:rPr lang="en-GB">
                <a:solidFill>
                  <a:schemeClr val="dk1"/>
                </a:solidFill>
              </a:rPr>
              <a:t>No se pueden actualizar, deben ser reescritos</a:t>
            </a:r>
          </a:p>
          <a:p>
            <a:pPr lvl="0" rtl="0">
              <a:spcBef>
                <a:spcPts val="0"/>
              </a:spcBef>
              <a:spcAft>
                <a:spcPts val="0"/>
              </a:spcAft>
              <a:buNone/>
            </a:pPr>
            <a:r>
              <a:rPr lang="en-GB">
                <a:solidFill>
                  <a:schemeClr val="dk1"/>
                </a:solidFill>
              </a:rPr>
              <a:t>Para aplicaciones con peticiones o actualizaciones de registros individuales tienen un rendimiento pobre</a:t>
            </a:r>
          </a:p>
          <a:p>
            <a:pPr lvl="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buNone/>
            </a:pP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Operaciones sobre ficheros </a:t>
            </a:r>
          </a:p>
        </p:txBody>
      </p:sp>
      <p:sp>
        <p:nvSpPr>
          <p:cNvPr id="213" name="Shape 213"/>
          <p:cNvSpPr txBox="1">
            <a:spLocks noGrp="1"/>
          </p:cNvSpPr>
          <p:nvPr>
            <p:ph type="body" idx="1"/>
          </p:nvPr>
        </p:nvSpPr>
        <p:spPr>
          <a:xfrm>
            <a:off x="311700" y="690150"/>
            <a:ext cx="8520600" cy="4021800"/>
          </a:xfrm>
          <a:prstGeom prst="rect">
            <a:avLst/>
          </a:prstGeom>
        </p:spPr>
        <p:txBody>
          <a:bodyPr wrap="square" lIns="91425" tIns="91425" rIns="91425" bIns="91425" anchor="t" anchorCtr="0">
            <a:noAutofit/>
          </a:bodyPr>
          <a:lstStyle/>
          <a:p>
            <a:pPr lvl="0" rtl="0">
              <a:spcBef>
                <a:spcPts val="0"/>
              </a:spcBef>
              <a:spcAft>
                <a:spcPts val="0"/>
              </a:spcAft>
              <a:buNone/>
            </a:pPr>
            <a:r>
              <a:rPr lang="en-GB" sz="2400" b="1">
                <a:solidFill>
                  <a:schemeClr val="dk1"/>
                </a:solidFill>
              </a:rPr>
              <a:t>Operaciones sobre ficheros secuenciales</a:t>
            </a:r>
          </a:p>
          <a:p>
            <a:pPr lvl="0" rtl="0">
              <a:spcBef>
                <a:spcPts val="0"/>
              </a:spcBef>
              <a:spcAft>
                <a:spcPts val="0"/>
              </a:spcAft>
              <a:buNone/>
            </a:pPr>
            <a:r>
              <a:rPr lang="en-GB" sz="2000" b="1">
                <a:solidFill>
                  <a:schemeClr val="dk1"/>
                </a:solidFill>
              </a:rPr>
              <a:t>Consultas</a:t>
            </a:r>
            <a:r>
              <a:rPr lang="en-GB" sz="2000">
                <a:solidFill>
                  <a:schemeClr val="dk1"/>
                </a:solidFill>
              </a:rPr>
              <a:t>: Es necesario empezar la lectura desde el primer registro hasta localizarlo.</a:t>
            </a:r>
          </a:p>
          <a:p>
            <a:pPr lvl="0" rtl="0">
              <a:spcBef>
                <a:spcPts val="0"/>
              </a:spcBef>
              <a:spcAft>
                <a:spcPts val="0"/>
              </a:spcAft>
              <a:buNone/>
            </a:pPr>
            <a:r>
              <a:rPr lang="en-GB" sz="2000" b="1">
                <a:solidFill>
                  <a:schemeClr val="dk1"/>
                </a:solidFill>
              </a:rPr>
              <a:t>Altas</a:t>
            </a:r>
            <a:r>
              <a:rPr lang="en-GB" sz="2000">
                <a:solidFill>
                  <a:schemeClr val="dk1"/>
                </a:solidFill>
              </a:rPr>
              <a:t>: Se realizan al final del último registro insertado.</a:t>
            </a:r>
          </a:p>
          <a:p>
            <a:pPr lvl="0" rtl="0">
              <a:spcBef>
                <a:spcPts val="0"/>
              </a:spcBef>
              <a:spcAft>
                <a:spcPts val="0"/>
              </a:spcAft>
              <a:buNone/>
            </a:pPr>
            <a:r>
              <a:rPr lang="en-GB" sz="2000" b="1">
                <a:solidFill>
                  <a:schemeClr val="dk1"/>
                </a:solidFill>
              </a:rPr>
              <a:t>Bajas</a:t>
            </a:r>
            <a:r>
              <a:rPr lang="en-GB" sz="2000">
                <a:solidFill>
                  <a:schemeClr val="dk1"/>
                </a:solidFill>
              </a:rPr>
              <a:t>: Se leerán todos los registro uno a uno y se guardarán en un fichero auxiliar menos el que queramos dar de baja. Al final se borrará el inicial y se renombrara el auxiliar.</a:t>
            </a:r>
          </a:p>
          <a:p>
            <a:pPr lvl="0" rtl="0">
              <a:spcBef>
                <a:spcPts val="0"/>
              </a:spcBef>
              <a:spcAft>
                <a:spcPts val="0"/>
              </a:spcAft>
              <a:buNone/>
            </a:pPr>
            <a:r>
              <a:rPr lang="en-GB" sz="2000" b="1">
                <a:solidFill>
                  <a:schemeClr val="dk1"/>
                </a:solidFill>
              </a:rPr>
              <a:t>Modificaciones</a:t>
            </a:r>
            <a:r>
              <a:rPr lang="en-GB" sz="2000">
                <a:solidFill>
                  <a:schemeClr val="dk1"/>
                </a:solidFill>
              </a:rPr>
              <a:t>: Se realiza una copia del fichero inicial, se busca el registro a modificar, se realiza la modificación. Como en las bajas se borra el inicial y se renombra el auxiliar.</a:t>
            </a:r>
          </a:p>
          <a:p>
            <a:pPr lvl="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buNone/>
            </a:pPr>
            <a:endParaRPr sz="2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Operaciones sobre ficheros </a:t>
            </a:r>
          </a:p>
        </p:txBody>
      </p:sp>
      <p:sp>
        <p:nvSpPr>
          <p:cNvPr id="219" name="Shape 219"/>
          <p:cNvSpPr txBox="1">
            <a:spLocks noGrp="1"/>
          </p:cNvSpPr>
          <p:nvPr>
            <p:ph type="body" idx="1"/>
          </p:nvPr>
        </p:nvSpPr>
        <p:spPr>
          <a:xfrm>
            <a:off x="311700" y="690150"/>
            <a:ext cx="8520600" cy="4021800"/>
          </a:xfrm>
          <a:prstGeom prst="rect">
            <a:avLst/>
          </a:prstGeom>
        </p:spPr>
        <p:txBody>
          <a:bodyPr wrap="square" lIns="91425" tIns="91425" rIns="91425" bIns="91425" anchor="t" anchorCtr="0">
            <a:noAutofit/>
          </a:bodyPr>
          <a:lstStyle/>
          <a:p>
            <a:pPr lvl="0" rtl="0">
              <a:spcBef>
                <a:spcPts val="0"/>
              </a:spcBef>
              <a:spcAft>
                <a:spcPts val="0"/>
              </a:spcAft>
              <a:buNone/>
            </a:pPr>
            <a:r>
              <a:rPr lang="en-GB" sz="2000" b="1">
                <a:solidFill>
                  <a:schemeClr val="dk1"/>
                </a:solidFill>
              </a:rPr>
              <a:t>Ficheros aleatorios</a:t>
            </a:r>
          </a:p>
          <a:p>
            <a:pPr lvl="0" rtl="0">
              <a:spcBef>
                <a:spcPts val="0"/>
              </a:spcBef>
              <a:spcAft>
                <a:spcPts val="0"/>
              </a:spcAft>
              <a:buNone/>
            </a:pPr>
            <a:r>
              <a:rPr lang="en-GB" sz="2000">
                <a:solidFill>
                  <a:schemeClr val="dk1"/>
                </a:solidFill>
              </a:rPr>
              <a:t>Para acceder a un registro se necesita localizar su posición o dirección</a:t>
            </a:r>
          </a:p>
          <a:p>
            <a:pPr lvl="0" rtl="0">
              <a:spcBef>
                <a:spcPts val="0"/>
              </a:spcBef>
              <a:spcAft>
                <a:spcPts val="0"/>
              </a:spcAft>
              <a:buNone/>
            </a:pPr>
            <a:r>
              <a:rPr lang="en-GB" sz="2000">
                <a:solidFill>
                  <a:schemeClr val="dk1"/>
                </a:solidFill>
              </a:rPr>
              <a:t>Las direcciones son relativas por lo que el programa es independiente de la dirección absoluta del fichero en el disco.</a:t>
            </a:r>
          </a:p>
          <a:p>
            <a:pPr lvl="0" rtl="0">
              <a:spcBef>
                <a:spcPts val="0"/>
              </a:spcBef>
              <a:spcAft>
                <a:spcPts val="0"/>
              </a:spcAft>
              <a:buNone/>
            </a:pPr>
            <a:r>
              <a:rPr lang="en-GB" sz="2000">
                <a:solidFill>
                  <a:schemeClr val="dk1"/>
                </a:solidFill>
              </a:rPr>
              <a:t>Habitualmente se aplica una función de conversión al fichero con la clave y el tamaño del registro.</a:t>
            </a:r>
          </a:p>
          <a:p>
            <a:pPr lvl="0" rtl="0">
              <a:spcBef>
                <a:spcPts val="0"/>
              </a:spcBef>
              <a:spcAft>
                <a:spcPts val="0"/>
              </a:spcAft>
              <a:buNone/>
            </a:pPr>
            <a:r>
              <a:rPr lang="en-GB" sz="2000">
                <a:solidFill>
                  <a:schemeClr val="dk1"/>
                </a:solidFill>
              </a:rPr>
              <a:t>Si la posición estuviera ocupada por otro se escribirá en una nueva posición o en una zona de excedentes.</a:t>
            </a:r>
          </a:p>
          <a:p>
            <a:pPr lvl="0" rtl="0">
              <a:spcBef>
                <a:spcPts val="0"/>
              </a:spcBef>
              <a:spcAft>
                <a:spcPts val="0"/>
              </a:spcAft>
              <a:buNone/>
            </a:pPr>
            <a:r>
              <a:rPr lang="en-GB" sz="2000">
                <a:solidFill>
                  <a:schemeClr val="dk1"/>
                </a:solidFill>
              </a:rPr>
              <a:t>La mayor ventaja es el rápido acceso a una posición para leer o escribir</a:t>
            </a:r>
          </a:p>
          <a:p>
            <a:pPr lvl="0" rtl="0">
              <a:spcBef>
                <a:spcPts val="0"/>
              </a:spcBef>
              <a:spcAft>
                <a:spcPts val="0"/>
              </a:spcAft>
              <a:buNone/>
            </a:pPr>
            <a:r>
              <a:rPr lang="en-GB" sz="2000">
                <a:solidFill>
                  <a:schemeClr val="dk1"/>
                </a:solidFill>
              </a:rPr>
              <a:t>La mayor desventaja es la posibilidad de obtener posiciones ya ocupadas y el desaprovechamiento de espacio.</a:t>
            </a:r>
          </a:p>
          <a:p>
            <a:pPr lvl="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buNone/>
            </a:pPr>
            <a:endParaRPr sz="24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Operaciones sobre ficheros </a:t>
            </a:r>
          </a:p>
        </p:txBody>
      </p:sp>
      <p:sp>
        <p:nvSpPr>
          <p:cNvPr id="225" name="Shape 225"/>
          <p:cNvSpPr txBox="1">
            <a:spLocks noGrp="1"/>
          </p:cNvSpPr>
          <p:nvPr>
            <p:ph type="body" idx="1"/>
          </p:nvPr>
        </p:nvSpPr>
        <p:spPr>
          <a:xfrm>
            <a:off x="311700" y="781450"/>
            <a:ext cx="8520600" cy="3930600"/>
          </a:xfrm>
          <a:prstGeom prst="rect">
            <a:avLst/>
          </a:prstGeom>
        </p:spPr>
        <p:txBody>
          <a:bodyPr wrap="square" lIns="91425" tIns="91425" rIns="91425" bIns="91425" anchor="t" anchorCtr="0">
            <a:noAutofit/>
          </a:bodyPr>
          <a:lstStyle/>
          <a:p>
            <a:pPr lvl="0" rtl="0">
              <a:spcBef>
                <a:spcPts val="0"/>
              </a:spcBef>
              <a:spcAft>
                <a:spcPts val="0"/>
              </a:spcAft>
              <a:buNone/>
            </a:pPr>
            <a:r>
              <a:rPr lang="en-GB" sz="2400" b="1">
                <a:solidFill>
                  <a:schemeClr val="dk1"/>
                </a:solidFill>
              </a:rPr>
              <a:t>Operaciones sobre ficheros aleatorios</a:t>
            </a:r>
          </a:p>
          <a:p>
            <a:pPr lvl="0" rtl="0">
              <a:spcBef>
                <a:spcPts val="0"/>
              </a:spcBef>
              <a:spcAft>
                <a:spcPts val="0"/>
              </a:spcAft>
              <a:buNone/>
            </a:pPr>
            <a:r>
              <a:rPr lang="en-GB" b="1">
                <a:solidFill>
                  <a:schemeClr val="dk1"/>
                </a:solidFill>
              </a:rPr>
              <a:t>Consultas</a:t>
            </a:r>
            <a:r>
              <a:rPr lang="en-GB">
                <a:solidFill>
                  <a:schemeClr val="dk1"/>
                </a:solidFill>
              </a:rPr>
              <a:t>: Se necesita conocer su clave, aplicar la función de conversión para obtener su dirección y leerlo. Si no estuviera en su posición, se buscaría en la zona de excedentes.</a:t>
            </a:r>
          </a:p>
          <a:p>
            <a:pPr lvl="0" rtl="0">
              <a:spcBef>
                <a:spcPts val="0"/>
              </a:spcBef>
              <a:spcAft>
                <a:spcPts val="0"/>
              </a:spcAft>
              <a:buNone/>
            </a:pPr>
            <a:r>
              <a:rPr lang="en-GB" b="1">
                <a:solidFill>
                  <a:schemeClr val="dk1"/>
                </a:solidFill>
              </a:rPr>
              <a:t>Altas</a:t>
            </a:r>
            <a:r>
              <a:rPr lang="en-GB">
                <a:solidFill>
                  <a:schemeClr val="dk1"/>
                </a:solidFill>
              </a:rPr>
              <a:t>: Se utilizará la clave y se aplicará la función de conversión para escribir en la dirección obtenida o en la zona de excedente si está ocupado.</a:t>
            </a:r>
          </a:p>
          <a:p>
            <a:pPr lvl="0" rtl="0">
              <a:spcBef>
                <a:spcPts val="0"/>
              </a:spcBef>
              <a:spcAft>
                <a:spcPts val="0"/>
              </a:spcAft>
              <a:buNone/>
            </a:pPr>
            <a:r>
              <a:rPr lang="en-GB" b="1">
                <a:solidFill>
                  <a:schemeClr val="dk1"/>
                </a:solidFill>
              </a:rPr>
              <a:t>Bajas</a:t>
            </a:r>
            <a:r>
              <a:rPr lang="en-GB">
                <a:solidFill>
                  <a:schemeClr val="dk1"/>
                </a:solidFill>
              </a:rPr>
              <a:t>: Se realizan de forma lógica. Con la clave se buscará el registro y se cambiará un campo especial del registro a 0 para darlo de baja.</a:t>
            </a:r>
          </a:p>
          <a:p>
            <a:pPr lvl="0" rtl="0">
              <a:spcBef>
                <a:spcPts val="0"/>
              </a:spcBef>
              <a:spcAft>
                <a:spcPts val="0"/>
              </a:spcAft>
              <a:buNone/>
            </a:pPr>
            <a:r>
              <a:rPr lang="en-GB" b="1">
                <a:solidFill>
                  <a:schemeClr val="dk1"/>
                </a:solidFill>
              </a:rPr>
              <a:t>Modificaciones</a:t>
            </a:r>
            <a:r>
              <a:rPr lang="en-GB">
                <a:solidFill>
                  <a:schemeClr val="dk1"/>
                </a:solidFill>
              </a:rPr>
              <a:t>: Con la clave se localizará el registro aplicando la función de conversión para obtener su dirección, se modificarán los datos y se reescribirá en esa posición.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986650" y="180750"/>
            <a:ext cx="6806100" cy="572700"/>
          </a:xfrm>
          <a:prstGeom prst="rect">
            <a:avLst/>
          </a:prstGeom>
        </p:spPr>
        <p:txBody>
          <a:bodyPr wrap="square" lIns="91425" tIns="91425" rIns="91425" bIns="91425" anchor="t" anchorCtr="0">
            <a:noAutofit/>
          </a:bodyPr>
          <a:lstStyle/>
          <a:p>
            <a:pPr lvl="0" rtl="0">
              <a:spcBef>
                <a:spcPts val="0"/>
              </a:spcBef>
              <a:buNone/>
            </a:pPr>
            <a:r>
              <a:rPr lang="en-GB"/>
              <a:t>Introducción</a:t>
            </a:r>
          </a:p>
        </p:txBody>
      </p:sp>
      <p:sp>
        <p:nvSpPr>
          <p:cNvPr id="65" name="Shape 65"/>
          <p:cNvSpPr txBox="1">
            <a:spLocks noGrp="1"/>
          </p:cNvSpPr>
          <p:nvPr>
            <p:ph type="body" idx="1"/>
          </p:nvPr>
        </p:nvSpPr>
        <p:spPr>
          <a:xfrm>
            <a:off x="311700" y="793200"/>
            <a:ext cx="8520600" cy="37758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55000"/>
              <a:buFont typeface="Arial"/>
              <a:buNone/>
            </a:pPr>
            <a:r>
              <a:rPr lang="en-GB" sz="2000">
                <a:solidFill>
                  <a:schemeClr val="dk1"/>
                </a:solidFill>
              </a:rPr>
              <a:t>Un fichero o archivo es un conjunto de bits almacenados en un dispositivo.</a:t>
            </a:r>
          </a:p>
          <a:p>
            <a:pPr lvl="0" rtl="0">
              <a:spcBef>
                <a:spcPts val="0"/>
              </a:spcBef>
              <a:spcAft>
                <a:spcPts val="0"/>
              </a:spcAft>
              <a:buClr>
                <a:schemeClr val="dk1"/>
              </a:buClr>
              <a:buSzPct val="55000"/>
              <a:buFont typeface="Arial"/>
              <a:buNone/>
            </a:pPr>
            <a:r>
              <a:rPr lang="en-GB" sz="2000">
                <a:solidFill>
                  <a:schemeClr val="dk1"/>
                </a:solidFill>
              </a:rPr>
              <a:t>Se almacenan en directorios o carpetas y dentro de estos disponen de un nombre único.</a:t>
            </a:r>
          </a:p>
          <a:p>
            <a:pPr lvl="0" rtl="0">
              <a:spcBef>
                <a:spcPts val="0"/>
              </a:spcBef>
              <a:spcAft>
                <a:spcPts val="0"/>
              </a:spcAft>
              <a:buClr>
                <a:schemeClr val="dk1"/>
              </a:buClr>
              <a:buSzPct val="55000"/>
              <a:buFont typeface="Arial"/>
              <a:buNone/>
            </a:pPr>
            <a:r>
              <a:rPr lang="en-GB" sz="2000">
                <a:solidFill>
                  <a:schemeClr val="dk1"/>
                </a:solidFill>
              </a:rPr>
              <a:t>Utilizan extensiones que suelen ser de tres letras y permiten saber de qué tipo de archivo se trata.</a:t>
            </a:r>
          </a:p>
          <a:p>
            <a:pPr lvl="0" rtl="0">
              <a:spcBef>
                <a:spcPts val="0"/>
              </a:spcBef>
              <a:spcAft>
                <a:spcPts val="0"/>
              </a:spcAft>
              <a:buClr>
                <a:schemeClr val="dk1"/>
              </a:buClr>
              <a:buSzPct val="55000"/>
              <a:buFont typeface="Arial"/>
              <a:buNone/>
            </a:pPr>
            <a:r>
              <a:rPr lang="en-GB" sz="2000">
                <a:solidFill>
                  <a:schemeClr val="dk1"/>
                </a:solidFill>
              </a:rPr>
              <a:t>Están formados por un conjunto de registros o líneas y cada registro por un conjunto de campos relacionados.</a:t>
            </a:r>
          </a:p>
          <a:p>
            <a:pPr lvl="0" rtl="0">
              <a:spcBef>
                <a:spcPts val="0"/>
              </a:spcBef>
              <a:spcAft>
                <a:spcPts val="0"/>
              </a:spcAft>
              <a:buClr>
                <a:schemeClr val="dk1"/>
              </a:buClr>
              <a:buSzPct val="55000"/>
              <a:buFont typeface="Arial"/>
              <a:buNone/>
            </a:pPr>
            <a:r>
              <a:rPr lang="en-GB" sz="2000">
                <a:solidFill>
                  <a:schemeClr val="dk1"/>
                </a:solidFill>
              </a:rPr>
              <a:t>En esta unidad formativa aprenderemos a manejar ficheros con el lenguaje Java.</a:t>
            </a: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buNone/>
            </a:pPr>
            <a:endParaRPr sz="2400" b="1">
              <a:solidFill>
                <a:srgbClr val="3A81BA"/>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311700" y="1000075"/>
            <a:ext cx="8520600" cy="34164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a:solidFill>
                  <a:srgbClr val="999999"/>
                </a:solidFill>
              </a:rPr>
              <a:t>Introducción</a:t>
            </a:r>
          </a:p>
          <a:p>
            <a:pPr lvl="0" rtl="0">
              <a:spcBef>
                <a:spcPts val="0"/>
              </a:spcBef>
              <a:spcAft>
                <a:spcPts val="0"/>
              </a:spcAft>
              <a:buClr>
                <a:schemeClr val="dk1"/>
              </a:buClr>
              <a:buSzPct val="45833"/>
              <a:buFont typeface="Arial"/>
              <a:buNone/>
            </a:pPr>
            <a:r>
              <a:rPr lang="en-GB" sz="2400">
                <a:solidFill>
                  <a:srgbClr val="999999"/>
                </a:solidFill>
              </a:rPr>
              <a:t>Clases para operaciones de gestión de ficheros</a:t>
            </a:r>
          </a:p>
          <a:p>
            <a:pPr lvl="0" rtl="0">
              <a:spcBef>
                <a:spcPts val="0"/>
              </a:spcBef>
              <a:spcAft>
                <a:spcPts val="0"/>
              </a:spcAft>
              <a:buClr>
                <a:schemeClr val="dk1"/>
              </a:buClr>
              <a:buSzPct val="45833"/>
              <a:buFont typeface="Arial"/>
              <a:buNone/>
            </a:pPr>
            <a:r>
              <a:rPr lang="en-GB" sz="2400">
                <a:solidFill>
                  <a:srgbClr val="999999"/>
                </a:solidFill>
              </a:rPr>
              <a:t>Flujos o streams</a:t>
            </a:r>
          </a:p>
          <a:p>
            <a:pPr lvl="0" rtl="0">
              <a:spcBef>
                <a:spcPts val="0"/>
              </a:spcBef>
              <a:spcAft>
                <a:spcPts val="0"/>
              </a:spcAft>
              <a:buClr>
                <a:schemeClr val="dk1"/>
              </a:buClr>
              <a:buSzPct val="45833"/>
              <a:buFont typeface="Arial"/>
              <a:buNone/>
            </a:pPr>
            <a:r>
              <a:rPr lang="en-GB" sz="2400">
                <a:solidFill>
                  <a:srgbClr val="999999"/>
                </a:solidFill>
              </a:rPr>
              <a:t>Formas de acceso a un fichero</a:t>
            </a:r>
          </a:p>
          <a:p>
            <a:pPr lvl="0" rtl="0">
              <a:spcBef>
                <a:spcPts val="0"/>
              </a:spcBef>
              <a:spcAft>
                <a:spcPts val="0"/>
              </a:spcAft>
              <a:buClr>
                <a:schemeClr val="dk1"/>
              </a:buClr>
              <a:buSzPct val="45833"/>
              <a:buFont typeface="Arial"/>
              <a:buNone/>
            </a:pPr>
            <a:r>
              <a:rPr lang="en-GB" sz="2400">
                <a:solidFill>
                  <a:srgbClr val="999999"/>
                </a:solidFill>
              </a:rPr>
              <a:t>Operaciones sobre ficheros</a:t>
            </a:r>
          </a:p>
          <a:p>
            <a:pPr lvl="0" rtl="0">
              <a:spcBef>
                <a:spcPts val="0"/>
              </a:spcBef>
              <a:spcAft>
                <a:spcPts val="0"/>
              </a:spcAft>
              <a:buClr>
                <a:schemeClr val="dk1"/>
              </a:buClr>
              <a:buSzPct val="45833"/>
              <a:buFont typeface="Arial"/>
              <a:buNone/>
            </a:pPr>
            <a:r>
              <a:rPr lang="en-GB" sz="2400" b="1">
                <a:solidFill>
                  <a:srgbClr val="3A81BA"/>
                </a:solidFill>
              </a:rPr>
              <a:t>Clases para la gestión de flujos de datos con ficheros</a:t>
            </a: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buNone/>
            </a:pPr>
            <a:endParaRPr sz="2400">
              <a:solidFill>
                <a:srgbClr val="99999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a:t>
            </a:r>
          </a:p>
        </p:txBody>
      </p:sp>
      <p:sp>
        <p:nvSpPr>
          <p:cNvPr id="236" name="Shape 236"/>
          <p:cNvSpPr txBox="1">
            <a:spLocks noGrp="1"/>
          </p:cNvSpPr>
          <p:nvPr>
            <p:ph type="body" idx="1"/>
          </p:nvPr>
        </p:nvSpPr>
        <p:spPr>
          <a:xfrm>
            <a:off x="311700" y="1020150"/>
            <a:ext cx="4155300" cy="3691800"/>
          </a:xfrm>
          <a:prstGeom prst="rect">
            <a:avLst/>
          </a:prstGeom>
        </p:spPr>
        <p:txBody>
          <a:bodyPr wrap="square" lIns="91425" tIns="91425" rIns="91425" bIns="91425" anchor="t" anchorCtr="0">
            <a:noAutofit/>
          </a:bodyPr>
          <a:lstStyle/>
          <a:p>
            <a:pPr lvl="0" rtl="0">
              <a:spcBef>
                <a:spcPts val="0"/>
              </a:spcBef>
              <a:spcAft>
                <a:spcPts val="0"/>
              </a:spcAft>
              <a:buNone/>
            </a:pPr>
            <a:r>
              <a:rPr lang="en-GB" sz="2400">
                <a:solidFill>
                  <a:schemeClr val="dk1"/>
                </a:solidFill>
              </a:rPr>
              <a:t>En java se pueden utilizar dos tipos de ficheros:</a:t>
            </a:r>
          </a:p>
          <a:p>
            <a:pPr marL="457200" lvl="0" indent="-228600" rtl="0">
              <a:spcBef>
                <a:spcPts val="0"/>
              </a:spcBef>
              <a:spcAft>
                <a:spcPts val="0"/>
              </a:spcAft>
              <a:buClr>
                <a:schemeClr val="dk1"/>
              </a:buClr>
              <a:buChar char="-"/>
            </a:pPr>
            <a:r>
              <a:rPr lang="en-GB">
                <a:solidFill>
                  <a:schemeClr val="dk1"/>
                </a:solidFill>
              </a:rPr>
              <a:t>Texto: Compuestos por caracteres legibles</a:t>
            </a:r>
          </a:p>
          <a:p>
            <a:pPr marL="457200" lvl="0" indent="-228600" rtl="0">
              <a:spcBef>
                <a:spcPts val="0"/>
              </a:spcBef>
              <a:spcAft>
                <a:spcPts val="0"/>
              </a:spcAft>
              <a:buClr>
                <a:schemeClr val="dk1"/>
              </a:buClr>
              <a:buChar char="-"/>
            </a:pPr>
            <a:r>
              <a:rPr lang="en-GB">
                <a:solidFill>
                  <a:schemeClr val="dk1"/>
                </a:solidFill>
              </a:rPr>
              <a:t>Binarios: Pueden almacenar cualquier tipo de dato (int, float, boolean,...)</a:t>
            </a:r>
          </a:p>
          <a:p>
            <a:pPr lvl="0" rtl="0">
              <a:spcBef>
                <a:spcPts val="0"/>
              </a:spcBef>
              <a:spcAft>
                <a:spcPts val="0"/>
              </a:spcAft>
              <a:buNone/>
            </a:pPr>
            <a:r>
              <a:rPr lang="en-GB" sz="2400">
                <a:solidFill>
                  <a:schemeClr val="dk1"/>
                </a:solidFill>
              </a:rPr>
              <a:t>El acceso se puede realizar de forma secuencial o aleatoria.</a:t>
            </a:r>
          </a:p>
          <a:p>
            <a:pPr lvl="0" rtl="0">
              <a:spcBef>
                <a:spcPts val="0"/>
              </a:spcBef>
              <a:spcAft>
                <a:spcPts val="0"/>
              </a:spcAft>
              <a:buNone/>
            </a:pPr>
            <a:endParaRPr sz="2400" b="1">
              <a:solidFill>
                <a:schemeClr val="dk1"/>
              </a:solidFill>
            </a:endParaRPr>
          </a:p>
        </p:txBody>
      </p:sp>
      <p:pic>
        <p:nvPicPr>
          <p:cNvPr id="237" name="Shape 237"/>
          <p:cNvPicPr preferRelativeResize="0"/>
          <p:nvPr/>
        </p:nvPicPr>
        <p:blipFill>
          <a:blip r:embed="rId3">
            <a:alphaModFix/>
          </a:blip>
          <a:stretch>
            <a:fillRect/>
          </a:stretch>
        </p:blipFill>
        <p:spPr>
          <a:xfrm>
            <a:off x="4851899" y="1652724"/>
            <a:ext cx="3804275" cy="261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a:t>
            </a:r>
          </a:p>
        </p:txBody>
      </p:sp>
      <p:sp>
        <p:nvSpPr>
          <p:cNvPr id="243" name="Shape 243"/>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lvl="0" rtl="0">
              <a:spcBef>
                <a:spcPts val="0"/>
              </a:spcBef>
              <a:spcAft>
                <a:spcPts val="0"/>
              </a:spcAft>
              <a:buNone/>
            </a:pPr>
            <a:r>
              <a:rPr lang="en-GB" sz="2400" b="1">
                <a:solidFill>
                  <a:schemeClr val="dk1"/>
                </a:solidFill>
              </a:rPr>
              <a:t>Ficheros de texto</a:t>
            </a:r>
          </a:p>
          <a:p>
            <a:pPr lvl="0" rtl="0">
              <a:spcBef>
                <a:spcPts val="0"/>
              </a:spcBef>
              <a:spcAft>
                <a:spcPts val="0"/>
              </a:spcAft>
              <a:buNone/>
            </a:pPr>
            <a:r>
              <a:rPr lang="en-GB" sz="2000">
                <a:solidFill>
                  <a:schemeClr val="dk1"/>
                </a:solidFill>
              </a:rPr>
              <a:t>Son ficheros que se suelen general con editores y almacenan caracteres en un formato estándar (ASCII, UTF8, etc.)</a:t>
            </a:r>
          </a:p>
          <a:p>
            <a:pPr lvl="0" rtl="0">
              <a:spcBef>
                <a:spcPts val="0"/>
              </a:spcBef>
              <a:spcAft>
                <a:spcPts val="0"/>
              </a:spcAft>
              <a:buNone/>
            </a:pPr>
            <a:r>
              <a:rPr lang="en-GB" sz="2000">
                <a:solidFill>
                  <a:schemeClr val="dk1"/>
                </a:solidFill>
              </a:rPr>
              <a:t>Para trabajar con ellos se utilizan las clases.</a:t>
            </a:r>
          </a:p>
          <a:p>
            <a:pPr lvl="0" indent="457200" rtl="0">
              <a:spcBef>
                <a:spcPts val="0"/>
              </a:spcBef>
              <a:spcAft>
                <a:spcPts val="0"/>
              </a:spcAft>
              <a:buNone/>
            </a:pPr>
            <a:r>
              <a:rPr lang="en-GB">
                <a:solidFill>
                  <a:schemeClr val="dk1"/>
                </a:solidFill>
                <a:latin typeface="Consolas"/>
                <a:ea typeface="Consolas"/>
                <a:cs typeface="Consolas"/>
                <a:sym typeface="Consolas"/>
              </a:rPr>
              <a:t>FileReader: Para leer caracteres</a:t>
            </a:r>
          </a:p>
          <a:p>
            <a:pPr lvl="0" indent="457200" rtl="0">
              <a:spcBef>
                <a:spcPts val="0"/>
              </a:spcBef>
              <a:spcAft>
                <a:spcPts val="0"/>
              </a:spcAft>
              <a:buNone/>
            </a:pPr>
            <a:r>
              <a:rPr lang="en-GB">
                <a:solidFill>
                  <a:schemeClr val="dk1"/>
                </a:solidFill>
                <a:latin typeface="Consolas"/>
                <a:ea typeface="Consolas"/>
                <a:cs typeface="Consolas"/>
                <a:sym typeface="Consolas"/>
              </a:rPr>
              <a:t>FileWriter: Para escribir caracteres</a:t>
            </a:r>
          </a:p>
          <a:p>
            <a:pPr lvl="0" rtl="0">
              <a:spcBef>
                <a:spcPts val="0"/>
              </a:spcBef>
              <a:spcAft>
                <a:spcPts val="0"/>
              </a:spcAft>
              <a:buNone/>
            </a:pPr>
            <a:r>
              <a:rPr lang="en-GB" sz="2000">
                <a:solidFill>
                  <a:schemeClr val="dk1"/>
                </a:solidFill>
              </a:rPr>
              <a:t>Para trabajar con ficheros se hará dentro de un manejador de excepciones try-catch pues se pueden generar excepciones.</a:t>
            </a:r>
          </a:p>
          <a:p>
            <a:pPr lvl="0" indent="457200" rtl="0">
              <a:spcBef>
                <a:spcPts val="0"/>
              </a:spcBef>
              <a:spcAft>
                <a:spcPts val="0"/>
              </a:spcAft>
              <a:buNone/>
            </a:pPr>
            <a:r>
              <a:rPr lang="en-GB">
                <a:solidFill>
                  <a:schemeClr val="dk1"/>
                </a:solidFill>
                <a:latin typeface="Consolas"/>
                <a:ea typeface="Consolas"/>
                <a:cs typeface="Consolas"/>
                <a:sym typeface="Consolas"/>
              </a:rPr>
              <a:t>FileNotFoundException: con FileReader</a:t>
            </a:r>
          </a:p>
          <a:p>
            <a:pPr lvl="0" indent="457200" rtl="0">
              <a:spcBef>
                <a:spcPts val="0"/>
              </a:spcBef>
              <a:spcAft>
                <a:spcPts val="0"/>
              </a:spcAft>
              <a:buNone/>
            </a:pPr>
            <a:r>
              <a:rPr lang="en-GB">
                <a:solidFill>
                  <a:schemeClr val="dk1"/>
                </a:solidFill>
                <a:latin typeface="Consolas"/>
                <a:ea typeface="Consolas"/>
                <a:cs typeface="Consolas"/>
                <a:sym typeface="Consolas"/>
              </a:rPr>
              <a:t>IOException: con FileWriter</a:t>
            </a:r>
          </a:p>
          <a:p>
            <a:pPr lvl="0" rtl="0">
              <a:spcBef>
                <a:spcPts val="0"/>
              </a:spcBef>
              <a:spcAft>
                <a:spcPts val="0"/>
              </a:spcAft>
              <a:buNone/>
            </a:pPr>
            <a:endParaRPr>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a:t>
            </a:r>
          </a:p>
        </p:txBody>
      </p:sp>
      <p:sp>
        <p:nvSpPr>
          <p:cNvPr id="249" name="Shape 249"/>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0" marR="0" lvl="0" indent="-69850" algn="l" rtl="0">
              <a:lnSpc>
                <a:spcPct val="115000"/>
              </a:lnSpc>
              <a:spcBef>
                <a:spcPts val="0"/>
              </a:spcBef>
              <a:spcAft>
                <a:spcPts val="0"/>
              </a:spcAft>
              <a:buClr>
                <a:srgbClr val="000000"/>
              </a:buClr>
              <a:buSzPct val="55000"/>
              <a:buFont typeface="Arial"/>
              <a:buNone/>
            </a:pPr>
            <a:r>
              <a:rPr lang="en-GB" sz="2000" b="1">
                <a:solidFill>
                  <a:schemeClr val="dk1"/>
                </a:solidFill>
              </a:rPr>
              <a:t>Métodos de lectura de la clase FileReader</a:t>
            </a:r>
          </a:p>
          <a:p>
            <a:pPr lvl="0" rtl="0">
              <a:spcBef>
                <a:spcPts val="0"/>
              </a:spcBef>
              <a:spcAft>
                <a:spcPts val="0"/>
              </a:spcAft>
              <a:buNone/>
            </a:pPr>
            <a:r>
              <a:rPr lang="en-GB" sz="2000">
                <a:solidFill>
                  <a:schemeClr val="dk1"/>
                </a:solidFill>
              </a:rPr>
              <a:t>int </a:t>
            </a:r>
            <a:r>
              <a:rPr lang="en-GB" sz="2000" b="1">
                <a:solidFill>
                  <a:schemeClr val="dk1"/>
                </a:solidFill>
              </a:rPr>
              <a:t>read()</a:t>
            </a:r>
            <a:r>
              <a:rPr lang="en-GB" sz="2000">
                <a:solidFill>
                  <a:schemeClr val="dk1"/>
                </a:solidFill>
              </a:rPr>
              <a:t>: lee un carácter y lo devuelve.</a:t>
            </a:r>
          </a:p>
          <a:p>
            <a:pPr lvl="0" rtl="0">
              <a:spcBef>
                <a:spcPts val="0"/>
              </a:spcBef>
              <a:spcAft>
                <a:spcPts val="0"/>
              </a:spcAft>
              <a:buNone/>
            </a:pPr>
            <a:r>
              <a:rPr lang="en-GB" sz="2000">
                <a:solidFill>
                  <a:schemeClr val="dk1"/>
                </a:solidFill>
              </a:rPr>
              <a:t>int </a:t>
            </a:r>
            <a:r>
              <a:rPr lang="en-GB" sz="2000" b="1">
                <a:solidFill>
                  <a:schemeClr val="dk1"/>
                </a:solidFill>
              </a:rPr>
              <a:t>read(char[] buf)</a:t>
            </a:r>
            <a:r>
              <a:rPr lang="en-GB" sz="2000">
                <a:solidFill>
                  <a:schemeClr val="dk1"/>
                </a:solidFill>
              </a:rPr>
              <a:t>: lee hasta buf.length caracteres de la matriz de caracteres (buf) que se irán guardando dentro de esta.</a:t>
            </a:r>
          </a:p>
          <a:p>
            <a:pPr lvl="0" rtl="0">
              <a:spcBef>
                <a:spcPts val="0"/>
              </a:spcBef>
              <a:spcAft>
                <a:spcPts val="0"/>
              </a:spcAft>
              <a:buNone/>
            </a:pPr>
            <a:r>
              <a:rPr lang="en-GB" sz="2000">
                <a:solidFill>
                  <a:schemeClr val="dk1"/>
                </a:solidFill>
              </a:rPr>
              <a:t>int </a:t>
            </a:r>
            <a:r>
              <a:rPr lang="en-GB" sz="2000" b="1">
                <a:solidFill>
                  <a:schemeClr val="dk1"/>
                </a:solidFill>
              </a:rPr>
              <a:t>read(char[] buf, int desplazamiento, int n)</a:t>
            </a:r>
            <a:r>
              <a:rPr lang="en-GB" sz="2000">
                <a:solidFill>
                  <a:schemeClr val="dk1"/>
                </a:solidFill>
              </a:rPr>
              <a:t>: lee hasta n caracteres de datos de la matriz buf empezando por buf[desplazamiento] y devuelve el número leído de caracteres.</a:t>
            </a:r>
          </a:p>
          <a:p>
            <a:pPr lvl="0" rtl="0">
              <a:spcBef>
                <a:spcPts val="0"/>
              </a:spcBef>
              <a:spcAft>
                <a:spcPts val="0"/>
              </a:spcAft>
              <a:buNone/>
            </a:pPr>
            <a:endParaRPr sz="2000">
              <a:solidFill>
                <a:schemeClr val="dk1"/>
              </a:solidFill>
            </a:endParaRPr>
          </a:p>
          <a:p>
            <a:pPr lvl="0" rtl="0">
              <a:spcBef>
                <a:spcPts val="0"/>
              </a:spcBef>
              <a:spcAft>
                <a:spcPts val="0"/>
              </a:spcAft>
              <a:buNone/>
            </a:pPr>
            <a:r>
              <a:rPr lang="en-GB" sz="2000">
                <a:solidFill>
                  <a:schemeClr val="dk1"/>
                </a:solidFill>
              </a:rPr>
              <a:t>Estos métodos pueden lanzar una excepción IOException</a:t>
            </a: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a:t>
            </a:r>
          </a:p>
        </p:txBody>
      </p:sp>
      <p:sp>
        <p:nvSpPr>
          <p:cNvPr id="255" name="Shape 255"/>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Métodos de escritura de la clase FileReader</a:t>
            </a:r>
          </a:p>
          <a:p>
            <a:pPr marL="0" marR="0" lvl="0" indent="-69850" algn="l" rtl="0">
              <a:lnSpc>
                <a:spcPct val="115000"/>
              </a:lnSpc>
              <a:spcBef>
                <a:spcPts val="0"/>
              </a:spcBef>
              <a:spcAft>
                <a:spcPts val="0"/>
              </a:spcAft>
              <a:buClr>
                <a:srgbClr val="000000"/>
              </a:buClr>
              <a:buSzPct val="45833"/>
              <a:buFont typeface="Arial"/>
              <a:buNone/>
            </a:pPr>
            <a:r>
              <a:rPr lang="en-GB" sz="2400">
                <a:solidFill>
                  <a:schemeClr val="dk1"/>
                </a:solidFill>
              </a:rPr>
              <a:t>void </a:t>
            </a:r>
            <a:r>
              <a:rPr lang="en-GB" sz="2400" b="1">
                <a:solidFill>
                  <a:schemeClr val="dk1"/>
                </a:solidFill>
              </a:rPr>
              <a:t>write(int c)</a:t>
            </a:r>
            <a:r>
              <a:rPr lang="en-GB" sz="2400">
                <a:solidFill>
                  <a:schemeClr val="dk1"/>
                </a:solidFill>
              </a:rPr>
              <a:t>: escribe un caracter.</a:t>
            </a:r>
          </a:p>
          <a:p>
            <a:pPr marL="0" marR="0" lvl="0" indent="-69850" algn="l" rtl="0">
              <a:lnSpc>
                <a:spcPct val="115000"/>
              </a:lnSpc>
              <a:spcBef>
                <a:spcPts val="0"/>
              </a:spcBef>
              <a:spcAft>
                <a:spcPts val="0"/>
              </a:spcAft>
              <a:buClr>
                <a:srgbClr val="000000"/>
              </a:buClr>
              <a:buSzPct val="45833"/>
              <a:buFont typeface="Arial"/>
              <a:buNone/>
            </a:pPr>
            <a:r>
              <a:rPr lang="en-GB" sz="2400">
                <a:solidFill>
                  <a:schemeClr val="dk1"/>
                </a:solidFill>
              </a:rPr>
              <a:t>void </a:t>
            </a:r>
            <a:r>
              <a:rPr lang="en-GB" sz="2400" b="1">
                <a:solidFill>
                  <a:schemeClr val="dk1"/>
                </a:solidFill>
              </a:rPr>
              <a:t>write(char[] buf):</a:t>
            </a:r>
            <a:r>
              <a:rPr lang="en-GB" sz="2400">
                <a:solidFill>
                  <a:schemeClr val="dk1"/>
                </a:solidFill>
              </a:rPr>
              <a:t> Escribe un array de caracteres.</a:t>
            </a:r>
          </a:p>
          <a:p>
            <a:pPr marL="0" marR="0" lvl="0" indent="-69850" algn="l" rtl="0">
              <a:lnSpc>
                <a:spcPct val="115000"/>
              </a:lnSpc>
              <a:spcBef>
                <a:spcPts val="0"/>
              </a:spcBef>
              <a:spcAft>
                <a:spcPts val="0"/>
              </a:spcAft>
              <a:buClr>
                <a:srgbClr val="000000"/>
              </a:buClr>
              <a:buSzPct val="45833"/>
              <a:buFont typeface="Arial"/>
              <a:buNone/>
            </a:pPr>
            <a:r>
              <a:rPr lang="en-GB" sz="2400">
                <a:solidFill>
                  <a:schemeClr val="dk1"/>
                </a:solidFill>
              </a:rPr>
              <a:t>void </a:t>
            </a:r>
            <a:r>
              <a:rPr lang="en-GB" sz="2400" b="1">
                <a:solidFill>
                  <a:schemeClr val="dk1"/>
                </a:solidFill>
              </a:rPr>
              <a:t>write(char[] buf, int desplazamiento, int n)</a:t>
            </a:r>
            <a:r>
              <a:rPr lang="en-GB" sz="2400">
                <a:solidFill>
                  <a:schemeClr val="dk1"/>
                </a:solidFill>
              </a:rPr>
              <a:t>: escribe n caracteres de datos en la matriz  buf comenzando por buf(desplazamiento).</a:t>
            </a:r>
          </a:p>
          <a:p>
            <a:pPr marL="0" marR="0" lvl="0" indent="-69850" algn="l" rtl="0">
              <a:lnSpc>
                <a:spcPct val="115000"/>
              </a:lnSpc>
              <a:spcBef>
                <a:spcPts val="0"/>
              </a:spcBef>
              <a:spcAft>
                <a:spcPts val="0"/>
              </a:spcAft>
              <a:buClr>
                <a:srgbClr val="000000"/>
              </a:buClr>
              <a:buSzPct val="45833"/>
              <a:buFont typeface="Arial"/>
              <a:buNone/>
            </a:pPr>
            <a:r>
              <a:rPr lang="en-GB" sz="2400">
                <a:solidFill>
                  <a:schemeClr val="dk1"/>
                </a:solidFill>
              </a:rPr>
              <a:t>void </a:t>
            </a:r>
            <a:r>
              <a:rPr lang="en-GB" sz="2400" b="1">
                <a:solidFill>
                  <a:schemeClr val="dk1"/>
                </a:solidFill>
              </a:rPr>
              <a:t>write(String str)</a:t>
            </a:r>
            <a:r>
              <a:rPr lang="en-GB" sz="2400">
                <a:solidFill>
                  <a:schemeClr val="dk1"/>
                </a:solidFill>
              </a:rPr>
              <a:t>: Escribe una cadena de caracteres.</a:t>
            </a:r>
          </a:p>
          <a:p>
            <a:pPr marL="0" marR="0" lvl="0" indent="-69850" algn="l" rtl="0">
              <a:lnSpc>
                <a:spcPct val="115000"/>
              </a:lnSpc>
              <a:spcBef>
                <a:spcPts val="0"/>
              </a:spcBef>
              <a:spcAft>
                <a:spcPts val="0"/>
              </a:spcAft>
              <a:buClr>
                <a:srgbClr val="000000"/>
              </a:buClr>
              <a:buSzPct val="45833"/>
              <a:buFont typeface="Arial"/>
              <a:buNone/>
            </a:pPr>
            <a:r>
              <a:rPr lang="en-GB" sz="2400" b="1">
                <a:solidFill>
                  <a:schemeClr val="dk1"/>
                </a:solidFill>
              </a:rPr>
              <a:t>append(char c)</a:t>
            </a:r>
            <a:r>
              <a:rPr lang="en-GB" sz="2400">
                <a:solidFill>
                  <a:schemeClr val="dk1"/>
                </a:solidFill>
              </a:rPr>
              <a:t>: Añade un carácter al fichero.</a:t>
            </a: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261" name="Shape 261"/>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Ejemplo:</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import java.io.*;</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//Importamos todas las clases de java.io.</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public class FicheroTextoApp {</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    public static void main(String[] args) {</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        try{</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            //Creo los objetos, abro streams</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            FileWriter fw=new FileWriter("C:\\fichero1.txt");</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            FileReader fr=new FileReader("C:\\fichero1.txt");</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0668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 //Escribimos en el fichero un String y un caracter 97 (a)</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            fw.write("Esto es una prueb");</a:t>
            </a:r>
          </a:p>
          <a:p>
            <a:pPr marL="152400" marR="152400" lvl="0" indent="-69850" rtl="0">
              <a:spcBef>
                <a:spcPts val="0"/>
              </a:spcBef>
              <a:spcAft>
                <a:spcPts val="0"/>
              </a:spcAft>
              <a:buClr>
                <a:schemeClr val="dk1"/>
              </a:buClr>
              <a:buSzPct val="78571"/>
              <a:buFont typeface="Arial"/>
              <a:buNone/>
            </a:pPr>
            <a:r>
              <a:rPr lang="en-GB" sz="1400">
                <a:solidFill>
                  <a:srgbClr val="000000"/>
                </a:solidFill>
                <a:highlight>
                  <a:srgbClr val="FFFFFF"/>
                </a:highlight>
                <a:latin typeface="Consolas"/>
                <a:ea typeface="Consolas"/>
                <a:cs typeface="Consolas"/>
                <a:sym typeface="Consolas"/>
              </a:rPr>
              <a:t>            fw.write(97);</a:t>
            </a:r>
          </a:p>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a:t>
            </a:r>
          </a:p>
        </p:txBody>
      </p:sp>
      <p:sp>
        <p:nvSpPr>
          <p:cNvPr id="267" name="Shape 267"/>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r>
              <a:rPr lang="en-GB" sz="1400">
                <a:solidFill>
                  <a:srgbClr val="000000"/>
                </a:solidFill>
                <a:highlight>
                  <a:srgbClr val="FFFFFF"/>
                </a:highlight>
                <a:latin typeface="Consolas"/>
                <a:ea typeface="Consolas"/>
                <a:cs typeface="Consolas"/>
                <a:sym typeface="Consolas"/>
              </a:rPr>
              <a:t> //Leemos el fichero y lo mostramos por pantalla</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int valor=fr.read();</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while(valor!=-1){</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System.out.print((char)valor);</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valor=fr.read();</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//Cerramos el stream</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fw.close();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fr.close();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}catch(IOException 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System.out.println("Error E/S: "+e);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a:t>
            </a:r>
          </a:p>
          <a:p>
            <a:pPr marL="0" marR="0" lvl="0" indent="0" algn="l" rtl="0">
              <a:lnSpc>
                <a:spcPct val="115000"/>
              </a:lnSpc>
              <a:spcBef>
                <a:spcPts val="0"/>
              </a:spcBef>
              <a:spcAft>
                <a:spcPts val="0"/>
              </a:spcAft>
              <a:buNone/>
            </a:pPr>
            <a:endParaRPr sz="1400" b="1">
              <a:solidFill>
                <a:srgbClr val="000000"/>
              </a:solidFill>
            </a:endParaRP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273" name="Shape 273"/>
          <p:cNvSpPr txBox="1">
            <a:spLocks noGrp="1"/>
          </p:cNvSpPr>
          <p:nvPr>
            <p:ph type="body" idx="1"/>
          </p:nvPr>
        </p:nvSpPr>
        <p:spPr>
          <a:xfrm>
            <a:off x="311700" y="898075"/>
            <a:ext cx="8540700" cy="39537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Ejemplo 2:</a:t>
            </a:r>
            <a:r>
              <a:rPr lang="en-GB">
                <a:solidFill>
                  <a:schemeClr val="dk1"/>
                </a:solidFill>
              </a:rPr>
              <a:t> (borrar el fichero)</a:t>
            </a:r>
          </a:p>
          <a:p>
            <a:pPr marL="0" marR="0" lvl="0" indent="0" algn="l" rtl="0">
              <a:lnSpc>
                <a:spcPct val="115000"/>
              </a:lnSpc>
              <a:spcBef>
                <a:spcPts val="0"/>
              </a:spcBef>
              <a:spcAft>
                <a:spcPts val="0"/>
              </a:spcAft>
              <a:buNone/>
            </a:pPr>
            <a:r>
              <a:rPr lang="en-GB">
                <a:solidFill>
                  <a:schemeClr val="dk1"/>
                </a:solidFill>
              </a:rPr>
              <a:t>   </a:t>
            </a:r>
            <a:r>
              <a:rPr lang="en-GB" sz="1400">
                <a:solidFill>
                  <a:srgbClr val="000000"/>
                </a:solidFill>
                <a:highlight>
                  <a:srgbClr val="FFFFFF"/>
                </a:highlight>
                <a:latin typeface="Consolas"/>
                <a:ea typeface="Consolas"/>
                <a:cs typeface="Consolas"/>
                <a:sym typeface="Consolas"/>
              </a:rPr>
              <a:t>import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//Importamos todas las clases de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public class FicheroTextoApp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public static void main(String[] args)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try{</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//Creo los objetos, abro streams</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FileWriter fw=new FileWriter("C:\\fichero1.txt");</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FileReader fr=new FileReader("C:\\fichero1.txt");</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//Escribimos en el fichero un String y un caracter 97 (a)</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fw.write("Esto es una prueb");</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fw.write(97);</a:t>
            </a:r>
          </a:p>
          <a:p>
            <a:pPr marL="152400" marR="152400" lvl="0" indent="0" rtl="0">
              <a:spcBef>
                <a:spcPts val="0"/>
              </a:spcBef>
              <a:spcAft>
                <a:spcPts val="0"/>
              </a:spcAft>
              <a:buNone/>
            </a:pPr>
            <a:endParaRPr sz="1200">
              <a:solidFill>
                <a:srgbClr val="767676"/>
              </a:solidFill>
              <a:highlight>
                <a:srgbClr val="FFFFFF"/>
              </a:highlight>
              <a:latin typeface="Consolas"/>
              <a:ea typeface="Consolas"/>
              <a:cs typeface="Consolas"/>
              <a:sym typeface="Consolas"/>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279" name="Shape 279"/>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//Guardamos los cambios del fichero</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fw.flush();</a:t>
            </a:r>
          </a:p>
          <a:p>
            <a:pPr marL="1066800" marR="152400" lvl="0" indent="304800" rtl="0">
              <a:spcBef>
                <a:spcPts val="0"/>
              </a:spcBef>
              <a:spcAft>
                <a:spcPts val="0"/>
              </a:spcAft>
              <a:buNone/>
            </a:pPr>
            <a:r>
              <a:rPr lang="en-GB" sz="1400">
                <a:solidFill>
                  <a:srgbClr val="000000"/>
                </a:solidFill>
                <a:highlight>
                  <a:srgbClr val="FFFFFF"/>
                </a:highlight>
                <a:latin typeface="Consolas"/>
                <a:ea typeface="Consolas"/>
                <a:cs typeface="Consolas"/>
                <a:sym typeface="Consolas"/>
              </a:rPr>
              <a:t>//Leemos el fichero y lo mostramos por pantalla</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int valor=fr.read();</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while(valor!=-1){</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System.out.print((char)valor);</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valor=fr.read();</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//Cerramos el stream</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fw.close();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fr.close();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}catch(IOException 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System.out.println("Error E/S: "+e);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a:t>
            </a:r>
          </a:p>
          <a:p>
            <a:pPr marL="0" marR="0" lvl="0" indent="0" algn="l" rtl="0">
              <a:lnSpc>
                <a:spcPct val="115000"/>
              </a:lnSpc>
              <a:spcBef>
                <a:spcPts val="0"/>
              </a:spcBef>
              <a:spcAft>
                <a:spcPts val="0"/>
              </a:spcAft>
              <a:buNone/>
            </a:pPr>
            <a:endParaRPr sz="1400" b="1">
              <a:solidFill>
                <a:srgbClr val="000000"/>
              </a:solidFill>
            </a:endParaRP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285" name="Shape 285"/>
          <p:cNvSpPr txBox="1">
            <a:spLocks noGrp="1"/>
          </p:cNvSpPr>
          <p:nvPr>
            <p:ph type="body" idx="1"/>
          </p:nvPr>
        </p:nvSpPr>
        <p:spPr>
          <a:xfrm>
            <a:off x="311700" y="1020150"/>
            <a:ext cx="8540700" cy="39483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a:solidFill>
                  <a:schemeClr val="dk1"/>
                </a:solidFill>
              </a:rPr>
              <a:t>Los objetos </a:t>
            </a:r>
            <a:r>
              <a:rPr lang="en-GB" sz="2400" b="1">
                <a:solidFill>
                  <a:schemeClr val="dk1"/>
                </a:solidFill>
              </a:rPr>
              <a:t>FileReader </a:t>
            </a:r>
            <a:r>
              <a:rPr lang="en-GB" sz="2400">
                <a:solidFill>
                  <a:schemeClr val="dk1"/>
                </a:solidFill>
              </a:rPr>
              <a:t>y </a:t>
            </a:r>
            <a:r>
              <a:rPr lang="en-GB" sz="2400" b="1">
                <a:solidFill>
                  <a:schemeClr val="dk1"/>
                </a:solidFill>
              </a:rPr>
              <a:t>FileWriter </a:t>
            </a:r>
            <a:r>
              <a:rPr lang="en-GB" sz="2400">
                <a:solidFill>
                  <a:schemeClr val="dk1"/>
                </a:solidFill>
              </a:rPr>
              <a:t>deben cerrarse después de operar con ellos.</a:t>
            </a:r>
          </a:p>
          <a:p>
            <a:pPr marL="0" marR="0" lvl="0" indent="0" algn="l" rtl="0">
              <a:lnSpc>
                <a:spcPct val="115000"/>
              </a:lnSpc>
              <a:spcBef>
                <a:spcPts val="0"/>
              </a:spcBef>
              <a:spcAft>
                <a:spcPts val="0"/>
              </a:spcAft>
              <a:buNone/>
            </a:pPr>
            <a:r>
              <a:rPr lang="en-GB" sz="2400">
                <a:solidFill>
                  <a:schemeClr val="dk1"/>
                </a:solidFill>
              </a:rPr>
              <a:t>Cuando se cierra un stream es cuando se guarda lo que se haya añadido, es decir, que si no cerramos el stream es como si no hubiéramos añadido nada al fichero.</a:t>
            </a:r>
          </a:p>
          <a:p>
            <a:pPr marL="0" marR="0" lvl="0" indent="0" algn="l" rtl="0">
              <a:lnSpc>
                <a:spcPct val="115000"/>
              </a:lnSpc>
              <a:spcBef>
                <a:spcPts val="0"/>
              </a:spcBef>
              <a:spcAft>
                <a:spcPts val="0"/>
              </a:spcAft>
              <a:buNone/>
            </a:pPr>
            <a:r>
              <a:rPr lang="en-GB" sz="2400">
                <a:solidFill>
                  <a:schemeClr val="dk1"/>
                </a:solidFill>
              </a:rPr>
              <a:t>Hay una forma para no tener que cerrar los streams, en el try creamos los objetos que queremos manejar, separados con un ; con esta forma los streams se cierran automáticamente.</a:t>
            </a:r>
          </a:p>
          <a:p>
            <a:pPr lvl="0" rtl="0">
              <a:spcBef>
                <a:spcPts val="0"/>
              </a:spcBef>
              <a:spcAft>
                <a:spcPts val="0"/>
              </a:spcAft>
              <a:buNone/>
            </a:pPr>
            <a:endParaRPr sz="2400"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311700" y="1000075"/>
            <a:ext cx="8520600" cy="34164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a:solidFill>
                  <a:srgbClr val="999999"/>
                </a:solidFill>
              </a:rPr>
              <a:t>Introducción</a:t>
            </a:r>
          </a:p>
          <a:p>
            <a:pPr lvl="0" rtl="0">
              <a:spcBef>
                <a:spcPts val="0"/>
              </a:spcBef>
              <a:spcAft>
                <a:spcPts val="0"/>
              </a:spcAft>
              <a:buClr>
                <a:schemeClr val="dk1"/>
              </a:buClr>
              <a:buSzPct val="45833"/>
              <a:buFont typeface="Arial"/>
              <a:buNone/>
            </a:pPr>
            <a:r>
              <a:rPr lang="en-GB" sz="2400" b="1">
                <a:solidFill>
                  <a:srgbClr val="3A81BA"/>
                </a:solidFill>
              </a:rPr>
              <a:t>Clases para operaciones de gestión de ficheros</a:t>
            </a:r>
          </a:p>
          <a:p>
            <a:pPr lvl="0" rtl="0">
              <a:spcBef>
                <a:spcPts val="0"/>
              </a:spcBef>
              <a:spcAft>
                <a:spcPts val="0"/>
              </a:spcAft>
              <a:buClr>
                <a:schemeClr val="dk1"/>
              </a:buClr>
              <a:buSzPct val="45833"/>
              <a:buFont typeface="Arial"/>
              <a:buNone/>
            </a:pPr>
            <a:r>
              <a:rPr lang="en-GB" sz="2400">
                <a:solidFill>
                  <a:srgbClr val="999999"/>
                </a:solidFill>
              </a:rPr>
              <a:t>Flujos o streams</a:t>
            </a:r>
          </a:p>
          <a:p>
            <a:pPr lvl="0" rtl="0">
              <a:spcBef>
                <a:spcPts val="0"/>
              </a:spcBef>
              <a:spcAft>
                <a:spcPts val="0"/>
              </a:spcAft>
              <a:buClr>
                <a:schemeClr val="dk1"/>
              </a:buClr>
              <a:buSzPct val="45833"/>
              <a:buFont typeface="Arial"/>
              <a:buNone/>
            </a:pPr>
            <a:r>
              <a:rPr lang="en-GB" sz="2400">
                <a:solidFill>
                  <a:srgbClr val="999999"/>
                </a:solidFill>
              </a:rPr>
              <a:t>Formas de acceso a un fichero</a:t>
            </a:r>
          </a:p>
          <a:p>
            <a:pPr lvl="0" rtl="0">
              <a:spcBef>
                <a:spcPts val="0"/>
              </a:spcBef>
              <a:spcAft>
                <a:spcPts val="0"/>
              </a:spcAft>
              <a:buClr>
                <a:schemeClr val="dk1"/>
              </a:buClr>
              <a:buSzPct val="45833"/>
              <a:buFont typeface="Arial"/>
              <a:buNone/>
            </a:pPr>
            <a:r>
              <a:rPr lang="en-GB" sz="2400">
                <a:solidFill>
                  <a:srgbClr val="999999"/>
                </a:solidFill>
              </a:rPr>
              <a:t>Operaciones sobre ficheros</a:t>
            </a:r>
          </a:p>
          <a:p>
            <a:pPr lvl="0" rtl="0">
              <a:spcBef>
                <a:spcPts val="0"/>
              </a:spcBef>
              <a:spcAft>
                <a:spcPts val="0"/>
              </a:spcAft>
              <a:buClr>
                <a:schemeClr val="dk1"/>
              </a:buClr>
              <a:buSzPct val="45833"/>
              <a:buFont typeface="Arial"/>
              <a:buNone/>
            </a:pPr>
            <a:r>
              <a:rPr lang="en-GB" sz="2400">
                <a:solidFill>
                  <a:srgbClr val="999999"/>
                </a:solidFill>
              </a:rPr>
              <a:t>Clases para la gestión de flujos de datos con ficheros</a:t>
            </a:r>
          </a:p>
          <a:p>
            <a:pPr lvl="0" rtl="0">
              <a:spcBef>
                <a:spcPts val="0"/>
              </a:spcBef>
              <a:spcAft>
                <a:spcPts val="0"/>
              </a:spcAft>
              <a:buClr>
                <a:schemeClr val="dk1"/>
              </a:buClr>
              <a:buSzPct val="45833"/>
              <a:buFont typeface="Arial"/>
              <a:buNone/>
            </a:pPr>
            <a:endParaRPr sz="2400">
              <a:solidFill>
                <a:srgbClr val="999999"/>
              </a:solidFill>
            </a:endParaRPr>
          </a:p>
          <a:p>
            <a:pPr lvl="0" rtl="0">
              <a:spcBef>
                <a:spcPts val="0"/>
              </a:spcBef>
              <a:buNone/>
            </a:pPr>
            <a:endParaRPr sz="2400">
              <a:solidFill>
                <a:srgbClr val="99999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291" name="Shape 291"/>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Ejemplo 3: </a:t>
            </a:r>
            <a:r>
              <a:rPr lang="en-GB">
                <a:solidFill>
                  <a:schemeClr val="dk1"/>
                </a:solidFill>
              </a:rPr>
              <a:t>Si queremos añadir más texto a un fichero de texto que ya tenga contenido, al construir el objeto de la clase FileWriter añadimos como segundo parámetro un true.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//Importamos todas las clases de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public class FicheroTextoApp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public static void main(String[] args)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try(FileWriter fw=new FileWriter("C:\\fichero1.txt", true);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FileReader fr=new FileReader("C:\\fichero1.txt")){</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//Escribimos en el fichero un String y un caracter 97 (a)</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fw.write("Esto es una prueb");</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fw.write(97);</a:t>
            </a:r>
          </a:p>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p>
          <a:p>
            <a:pPr marL="152400" marR="152400" lvl="0" indent="0" rtl="0">
              <a:spcBef>
                <a:spcPts val="0"/>
              </a:spcBef>
              <a:spcAft>
                <a:spcPts val="0"/>
              </a:spcAft>
              <a:buNone/>
            </a:pPr>
            <a:endParaRPr sz="1200">
              <a:solidFill>
                <a:srgbClr val="767676"/>
              </a:solidFill>
              <a:highlight>
                <a:srgbClr val="FFFFFF"/>
              </a:highlight>
              <a:latin typeface="Consolas"/>
              <a:ea typeface="Consolas"/>
              <a:cs typeface="Consolas"/>
              <a:sym typeface="Consolas"/>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297" name="Shape 297"/>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r>
              <a:rPr lang="en-GB" sz="1400">
                <a:solidFill>
                  <a:srgbClr val="000000"/>
                </a:solidFill>
                <a:highlight>
                  <a:srgbClr val="FFFFFF"/>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//Guardamos los cambios del fichero</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fw.flush();</a:t>
            </a:r>
          </a:p>
          <a:p>
            <a:pPr marL="10668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//Leemos el fichero y lo mostramos por pantalla</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int valor=fr.read();</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while(valor!=-1){</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System.out.print((char)valor);</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valor=fr.read();</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}catch(IOException 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System.out.println("Error E/S: "+e);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a:t>
            </a:r>
          </a:p>
          <a:p>
            <a:pPr marL="0" marR="0" lvl="0" indent="0" algn="l" rtl="0">
              <a:lnSpc>
                <a:spcPct val="115000"/>
              </a:lnSpc>
              <a:spcBef>
                <a:spcPts val="0"/>
              </a:spcBef>
              <a:spcAft>
                <a:spcPts val="0"/>
              </a:spcAft>
              <a:buNone/>
            </a:pPr>
            <a:endParaRPr sz="1400" b="1">
              <a:solidFill>
                <a:srgbClr val="000000"/>
              </a:solidFill>
            </a:endParaRP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303" name="Shape 303"/>
          <p:cNvSpPr txBox="1">
            <a:spLocks noGrp="1"/>
          </p:cNvSpPr>
          <p:nvPr>
            <p:ph type="body" idx="1"/>
          </p:nvPr>
        </p:nvSpPr>
        <p:spPr>
          <a:xfrm>
            <a:off x="311700" y="944725"/>
            <a:ext cx="8540700" cy="40236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b="1">
                <a:solidFill>
                  <a:schemeClr val="dk1"/>
                </a:solidFill>
              </a:rPr>
              <a:t>BufferReader </a:t>
            </a:r>
            <a:r>
              <a:rPr lang="en-GB" sz="2400">
                <a:solidFill>
                  <a:schemeClr val="dk1"/>
                </a:solidFill>
              </a:rPr>
              <a:t>deriva de la clase Reader.</a:t>
            </a:r>
          </a:p>
          <a:p>
            <a:pPr lvl="0" rtl="0">
              <a:spcBef>
                <a:spcPts val="0"/>
              </a:spcBef>
              <a:spcAft>
                <a:spcPts val="0"/>
              </a:spcAft>
              <a:buClr>
                <a:schemeClr val="dk1"/>
              </a:buClr>
              <a:buSzPct val="45833"/>
              <a:buFont typeface="Arial"/>
              <a:buNone/>
            </a:pPr>
            <a:r>
              <a:rPr lang="en-GB" sz="2400">
                <a:solidFill>
                  <a:schemeClr val="dk1"/>
                </a:solidFill>
              </a:rPr>
              <a:t>Si vas a realizar muchas operaciones de E/S o necesitas leer ficheros muy grandes es conveniente utilizar esta clase.</a:t>
            </a:r>
          </a:p>
          <a:p>
            <a:pPr lvl="0" rtl="0">
              <a:spcBef>
                <a:spcPts val="0"/>
              </a:spcBef>
              <a:spcAft>
                <a:spcPts val="0"/>
              </a:spcAft>
              <a:buClr>
                <a:schemeClr val="dk1"/>
              </a:buClr>
              <a:buSzPct val="45833"/>
              <a:buFont typeface="Arial"/>
              <a:buNone/>
            </a:pPr>
            <a:r>
              <a:rPr lang="en-GB" sz="2400">
                <a:solidFill>
                  <a:schemeClr val="dk1"/>
                </a:solidFill>
              </a:rPr>
              <a:t>Esta clase crea automáticamente un buffer interno para realizar el menor número posible de operaciones E/S.</a:t>
            </a:r>
          </a:p>
          <a:p>
            <a:pPr lvl="0" rtl="0">
              <a:spcBef>
                <a:spcPts val="0"/>
              </a:spcBef>
              <a:spcAft>
                <a:spcPts val="0"/>
              </a:spcAft>
              <a:buClr>
                <a:schemeClr val="dk1"/>
              </a:buClr>
              <a:buSzPct val="45833"/>
              <a:buFont typeface="Arial"/>
              <a:buNone/>
            </a:pPr>
            <a:r>
              <a:rPr lang="en-GB" sz="2400">
                <a:solidFill>
                  <a:schemeClr val="dk1"/>
                </a:solidFill>
              </a:rPr>
              <a:t>Se instancia pasándole un objeto FileReader</a:t>
            </a:r>
          </a:p>
          <a:p>
            <a:pPr lvl="0" indent="387350" rtl="0">
              <a:spcBef>
                <a:spcPts val="0"/>
              </a:spcBef>
              <a:spcAft>
                <a:spcPts val="0"/>
              </a:spcAft>
              <a:buClr>
                <a:schemeClr val="dk1"/>
              </a:buClr>
              <a:buSzPct val="45833"/>
              <a:buFont typeface="Arial"/>
              <a:buNone/>
            </a:pPr>
            <a:r>
              <a:rPr lang="en-GB" sz="2400">
                <a:solidFill>
                  <a:schemeClr val="dk1"/>
                </a:solidFill>
              </a:rPr>
              <a:t>new BufferedReader(FileReader)</a:t>
            </a:r>
          </a:p>
          <a:p>
            <a:pPr lvl="0" rtl="0">
              <a:spcBef>
                <a:spcPts val="0"/>
              </a:spcBef>
              <a:spcAft>
                <a:spcPts val="0"/>
              </a:spcAft>
              <a:buClr>
                <a:schemeClr val="dk1"/>
              </a:buClr>
              <a:buSzPct val="45833"/>
              <a:buFont typeface="Arial"/>
              <a:buNone/>
            </a:pPr>
            <a:r>
              <a:rPr lang="en-GB" sz="2400">
                <a:solidFill>
                  <a:schemeClr val="dk1"/>
                </a:solidFill>
              </a:rPr>
              <a:t>Podemos definir el tamaño interno del buffer</a:t>
            </a:r>
          </a:p>
          <a:p>
            <a:pPr lvl="0" indent="387350" rtl="0">
              <a:spcBef>
                <a:spcPts val="0"/>
              </a:spcBef>
              <a:spcAft>
                <a:spcPts val="0"/>
              </a:spcAft>
              <a:buClr>
                <a:schemeClr val="dk1"/>
              </a:buClr>
              <a:buSzPct val="45833"/>
              <a:buFont typeface="Arial"/>
              <a:buNone/>
            </a:pPr>
            <a:r>
              <a:rPr lang="en-GB" sz="2400">
                <a:solidFill>
                  <a:schemeClr val="dk1"/>
                </a:solidFill>
              </a:rPr>
              <a:t>new BufferedReader(FileReader, TAM_BUFFER)</a:t>
            </a:r>
          </a:p>
          <a:p>
            <a:pPr marL="0" marR="0" lvl="0" indent="0" algn="l" rtl="0">
              <a:lnSpc>
                <a:spcPct val="115000"/>
              </a:lnSpc>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309" name="Shape 309"/>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Ejemplo: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//Importamos todas las clases de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public class LeerFichTextBuf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public static void main(String[] args)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try{</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String nombre="C:\\fichero1.txt";</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 FileReader fr=new FileReader(nombre);</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 BufferedReader bfr=new BufferedReader(fr);</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BufferedReader bfr=new BufferedReader(new FileReader(nombre));</a:t>
            </a:r>
          </a:p>
          <a:p>
            <a:pPr marL="152400" marR="152400" lvl="0" indent="0" rtl="0">
              <a:spcBef>
                <a:spcPts val="0"/>
              </a:spcBef>
              <a:spcAft>
                <a:spcPts val="0"/>
              </a:spcAft>
              <a:buNone/>
            </a:pPr>
            <a:endParaRPr sz="1400">
              <a:solidFill>
                <a:srgbClr val="000000"/>
              </a:solidFill>
              <a:highlight>
                <a:srgbClr val="FFFFFF"/>
              </a:highlight>
              <a:latin typeface="Consolas"/>
              <a:ea typeface="Consolas"/>
              <a:cs typeface="Consolas"/>
              <a:sym typeface="Consolas"/>
            </a:endParaRP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//leemos línea a línea</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String linea;</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p>
          <a:p>
            <a:pPr marL="152400" marR="152400" lvl="0" indent="0" rtl="0">
              <a:spcBef>
                <a:spcPts val="0"/>
              </a:spcBef>
              <a:spcAft>
                <a:spcPts val="0"/>
              </a:spcAft>
              <a:buNone/>
            </a:pPr>
            <a:endParaRPr sz="1200">
              <a:solidFill>
                <a:srgbClr val="767676"/>
              </a:solidFill>
              <a:highlight>
                <a:srgbClr val="FFFFFF"/>
              </a:highlight>
              <a:latin typeface="Consolas"/>
              <a:ea typeface="Consolas"/>
              <a:cs typeface="Consolas"/>
              <a:sym typeface="Consolas"/>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315" name="Shape 315"/>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r>
              <a:rPr lang="en-GB" sz="1400">
                <a:solidFill>
                  <a:srgbClr val="000000"/>
                </a:solidFill>
                <a:highlight>
                  <a:srgbClr val="FFFFFF"/>
                </a:highlight>
                <a:latin typeface="Consolas"/>
                <a:ea typeface="Consolas"/>
                <a:cs typeface="Consolas"/>
                <a:sym typeface="Consolas"/>
              </a:rPr>
              <a:t>   while((linea = bfr.readLine())!=null){</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System.out.print(linea);</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bfr.close();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}catch(FileNotFoundException fnfe){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System.out.println("Error E/S: "+fnfe);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}catch(IOException ioe){</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System.out.println("Error E/S: "+ioe);</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a:t>
            </a:r>
          </a:p>
          <a:p>
            <a:pPr marL="0" marR="0" lvl="0" indent="0" algn="l" rtl="0">
              <a:lnSpc>
                <a:spcPct val="115000"/>
              </a:lnSpc>
              <a:spcBef>
                <a:spcPts val="0"/>
              </a:spcBef>
              <a:spcAft>
                <a:spcPts val="0"/>
              </a:spcAft>
              <a:buNone/>
            </a:pPr>
            <a:endParaRPr sz="1400" b="1">
              <a:solidFill>
                <a:srgbClr val="000000"/>
              </a:solidFill>
            </a:endParaRP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321" name="Shape 321"/>
          <p:cNvSpPr txBox="1">
            <a:spLocks noGrp="1"/>
          </p:cNvSpPr>
          <p:nvPr>
            <p:ph type="body" idx="1"/>
          </p:nvPr>
        </p:nvSpPr>
        <p:spPr>
          <a:xfrm>
            <a:off x="311700" y="921400"/>
            <a:ext cx="8540700" cy="3779100"/>
          </a:xfrm>
          <a:prstGeom prst="rect">
            <a:avLst/>
          </a:prstGeom>
        </p:spPr>
        <p:txBody>
          <a:bodyPr wrap="square" lIns="91425" tIns="91425" rIns="91425" bIns="91425" anchor="t" anchorCtr="0">
            <a:noAutofit/>
          </a:bodyPr>
          <a:lstStyle/>
          <a:p>
            <a:pPr lvl="0" rtl="0">
              <a:spcBef>
                <a:spcPts val="0"/>
              </a:spcBef>
              <a:spcAft>
                <a:spcPts val="0"/>
              </a:spcAft>
              <a:buNone/>
            </a:pPr>
            <a:r>
              <a:rPr lang="en-GB" sz="2400" b="1">
                <a:solidFill>
                  <a:schemeClr val="dk1"/>
                </a:solidFill>
              </a:rPr>
              <a:t>BufferWriter </a:t>
            </a:r>
            <a:r>
              <a:rPr lang="en-GB" sz="2400">
                <a:solidFill>
                  <a:schemeClr val="dk1"/>
                </a:solidFill>
              </a:rPr>
              <a:t>deriva de la clase Writer.</a:t>
            </a:r>
          </a:p>
          <a:p>
            <a:pPr lvl="0" rtl="0">
              <a:spcBef>
                <a:spcPts val="0"/>
              </a:spcBef>
              <a:spcAft>
                <a:spcPts val="0"/>
              </a:spcAft>
              <a:buNone/>
            </a:pPr>
            <a:r>
              <a:rPr lang="en-GB" sz="2400">
                <a:solidFill>
                  <a:schemeClr val="dk1"/>
                </a:solidFill>
              </a:rPr>
              <a:t>Si vas a realizar muchas operaciones de E/S o necesitas escribir ficheros grandes es conveniente utilizar esta clase.</a:t>
            </a:r>
          </a:p>
          <a:p>
            <a:pPr lvl="0" rtl="0">
              <a:spcBef>
                <a:spcPts val="0"/>
              </a:spcBef>
              <a:spcAft>
                <a:spcPts val="0"/>
              </a:spcAft>
              <a:buNone/>
            </a:pPr>
            <a:r>
              <a:rPr lang="en-GB" sz="2400">
                <a:solidFill>
                  <a:schemeClr val="dk1"/>
                </a:solidFill>
              </a:rPr>
              <a:t>Esta clase crea automáticamente un buffer interno para realizar el menor número posible de operaciones E/S.</a:t>
            </a:r>
          </a:p>
          <a:p>
            <a:pPr lvl="0" rtl="0">
              <a:spcBef>
                <a:spcPts val="0"/>
              </a:spcBef>
              <a:spcAft>
                <a:spcPts val="0"/>
              </a:spcAft>
              <a:buNone/>
            </a:pPr>
            <a:r>
              <a:rPr lang="en-GB" sz="2400">
                <a:solidFill>
                  <a:schemeClr val="dk1"/>
                </a:solidFill>
              </a:rPr>
              <a:t>Se instancia pasándole un objeto FileWriter</a:t>
            </a:r>
          </a:p>
          <a:p>
            <a:pPr lvl="0" indent="457200" rtl="0">
              <a:spcBef>
                <a:spcPts val="0"/>
              </a:spcBef>
              <a:spcAft>
                <a:spcPts val="0"/>
              </a:spcAft>
              <a:buNone/>
            </a:pPr>
            <a:r>
              <a:rPr lang="en-GB" sz="2400">
                <a:solidFill>
                  <a:schemeClr val="dk1"/>
                </a:solidFill>
              </a:rPr>
              <a:t>new BufferWriter(FileWriter)</a:t>
            </a:r>
          </a:p>
          <a:p>
            <a:pPr lvl="0" rtl="0">
              <a:spcBef>
                <a:spcPts val="0"/>
              </a:spcBef>
              <a:spcAft>
                <a:spcPts val="0"/>
              </a:spcAft>
              <a:buNone/>
            </a:pPr>
            <a:r>
              <a:rPr lang="en-GB" sz="2400">
                <a:solidFill>
                  <a:schemeClr val="dk1"/>
                </a:solidFill>
              </a:rPr>
              <a:t>Podemos definir el tamaño interno del buffer</a:t>
            </a:r>
          </a:p>
          <a:p>
            <a:pPr lvl="0" indent="457200" rtl="0">
              <a:spcBef>
                <a:spcPts val="0"/>
              </a:spcBef>
              <a:spcAft>
                <a:spcPts val="0"/>
              </a:spcAft>
              <a:buNone/>
            </a:pPr>
            <a:r>
              <a:rPr lang="en-GB" sz="2400">
                <a:solidFill>
                  <a:schemeClr val="dk1"/>
                </a:solidFill>
              </a:rPr>
              <a:t>new BufferWriter(FileWriter, TAM_BUFFER)</a:t>
            </a:r>
          </a:p>
          <a:p>
            <a:pPr lvl="0" indent="457200" rtl="0">
              <a:spcBef>
                <a:spcPts val="0"/>
              </a:spcBef>
              <a:spcAft>
                <a:spcPts val="0"/>
              </a:spcAft>
              <a:buNone/>
            </a:pPr>
            <a:endParaRPr sz="2400" b="1">
              <a:solidFill>
                <a:schemeClr val="dk1"/>
              </a:solidFill>
            </a:endParaRPr>
          </a:p>
          <a:p>
            <a:pPr marL="0" marR="0" lvl="0" indent="0" algn="l" rtl="0">
              <a:lnSpc>
                <a:spcPct val="115000"/>
              </a:lnSpc>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327" name="Shape 327"/>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Ejemplo: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//Importamos todas las clases de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public class EscrituraFichTextBuf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public static void main(String[] args)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BufferedWriter bfr=null;</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String[] lineas = { "Uno", "Dos", "Tres", "Cuatro", "Cinco", "Seis"};</a:t>
            </a:r>
          </a:p>
          <a:p>
            <a:pPr marL="152400" marR="152400" lvl="0" indent="-69850" algn="l" rtl="0">
              <a:lnSpc>
                <a:spcPct val="115000"/>
              </a:lnSpc>
              <a:spcBef>
                <a:spcPts val="0"/>
              </a:spcBef>
              <a:spcAft>
                <a:spcPts val="0"/>
              </a:spcAft>
              <a:buClr>
                <a:srgbClr val="000000"/>
              </a:buClr>
              <a:buSzPct val="78571"/>
              <a:buFont typeface="Arial"/>
              <a:buNone/>
            </a:pPr>
            <a:endParaRPr sz="1400">
              <a:solidFill>
                <a:schemeClr val="dk1"/>
              </a:solidFill>
              <a:highlight>
                <a:srgbClr val="FFFFFF"/>
              </a:highlight>
              <a:latin typeface="Consolas"/>
              <a:ea typeface="Consolas"/>
              <a:cs typeface="Consolas"/>
              <a:sym typeface="Consolas"/>
            </a:endParaRP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try{</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String nombre="C:\\fichero1.txt";</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BufferedWriter bfw=new BufferedWriter(new FileWriter(nombre));</a:t>
            </a:r>
          </a:p>
          <a:p>
            <a:pPr marL="152400" marR="152400" lvl="0" indent="0" rtl="0">
              <a:spcBef>
                <a:spcPts val="0"/>
              </a:spcBef>
              <a:spcAft>
                <a:spcPts val="0"/>
              </a:spcAft>
              <a:buNone/>
            </a:pPr>
            <a:endParaRPr sz="1400">
              <a:solidFill>
                <a:srgbClr val="000000"/>
              </a:solidFill>
              <a:highlight>
                <a:srgbClr val="FFFFFF"/>
              </a:highlight>
              <a:latin typeface="Consolas"/>
              <a:ea typeface="Consolas"/>
              <a:cs typeface="Consolas"/>
              <a:sym typeface="Consolas"/>
            </a:endParaRP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//Escribimos en el fichero cada una de las lineas</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for (int i = 0; i &lt; lineas.length; i++)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p>
          <a:p>
            <a:pPr marL="152400" marR="152400" lvl="0" indent="0" rtl="0">
              <a:spcBef>
                <a:spcPts val="0"/>
              </a:spcBef>
              <a:spcAft>
                <a:spcPts val="0"/>
              </a:spcAft>
              <a:buNone/>
            </a:pPr>
            <a:endParaRPr sz="1200">
              <a:solidFill>
                <a:srgbClr val="767676"/>
              </a:solidFill>
              <a:highlight>
                <a:srgbClr val="FFFFFF"/>
              </a:highlight>
              <a:latin typeface="Consolas"/>
              <a:ea typeface="Consolas"/>
              <a:cs typeface="Consolas"/>
              <a:sym typeface="Consolas"/>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333" name="Shape 333"/>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r>
              <a:rPr lang="en-GB" sz="1400">
                <a:solidFill>
                  <a:srgbClr val="000000"/>
                </a:solidFill>
                <a:highlight>
                  <a:srgbClr val="FFFFFF"/>
                </a:highlight>
                <a:latin typeface="Consolas"/>
                <a:ea typeface="Consolas"/>
                <a:cs typeface="Consolas"/>
                <a:sym typeface="Consolas"/>
              </a:rPr>
              <a:t>       bfw.write(lineas[i]+"\n");</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}catch(FileNotFoundException fnfe){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System.out.println("El fichero no se encuentra");</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}catch(IOException ioe){</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System.out.println("Error E/S: "+ioe);</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}finally{</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try{</a:t>
            </a:r>
          </a:p>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       bfr.close();</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}catch(IOException ioef){</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r>
              <a:rPr lang="en-GB" sz="1200">
                <a:solidFill>
                  <a:srgbClr val="767676"/>
                </a:solidFill>
                <a:highlight>
                  <a:srgbClr val="FFFFFF"/>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       System.out.println("Error E/S: "+ioef);</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a:t>
            </a:r>
          </a:p>
          <a:p>
            <a:pPr marL="0" marR="0" lvl="0" indent="0" algn="l" rtl="0">
              <a:lnSpc>
                <a:spcPct val="115000"/>
              </a:lnSpc>
              <a:spcBef>
                <a:spcPts val="0"/>
              </a:spcBef>
              <a:spcAft>
                <a:spcPts val="0"/>
              </a:spcAft>
              <a:buNone/>
            </a:pPr>
            <a:endParaRPr sz="1400" b="1">
              <a:solidFill>
                <a:srgbClr val="000000"/>
              </a:solidFill>
            </a:endParaRP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de texto </a:t>
            </a:r>
          </a:p>
        </p:txBody>
      </p:sp>
      <p:sp>
        <p:nvSpPr>
          <p:cNvPr id="339" name="Shape 339"/>
          <p:cNvSpPr txBox="1">
            <a:spLocks noGrp="1"/>
          </p:cNvSpPr>
          <p:nvPr>
            <p:ph type="body" idx="1"/>
          </p:nvPr>
        </p:nvSpPr>
        <p:spPr>
          <a:xfrm>
            <a:off x="311700" y="944725"/>
            <a:ext cx="8540700" cy="4023600"/>
          </a:xfrm>
          <a:prstGeom prst="rect">
            <a:avLst/>
          </a:prstGeom>
        </p:spPr>
        <p:txBody>
          <a:bodyPr wrap="square" lIns="91425" tIns="91425" rIns="91425" bIns="91425" anchor="t" anchorCtr="0">
            <a:noAutofit/>
          </a:bodyPr>
          <a:lstStyle/>
          <a:p>
            <a:pPr marL="0" marR="0" lvl="0" indent="-69850" algn="l" rtl="0">
              <a:lnSpc>
                <a:spcPct val="115000"/>
              </a:lnSpc>
              <a:spcBef>
                <a:spcPts val="0"/>
              </a:spcBef>
              <a:spcAft>
                <a:spcPts val="0"/>
              </a:spcAft>
              <a:buClr>
                <a:srgbClr val="000000"/>
              </a:buClr>
              <a:buSzPct val="45833"/>
              <a:buFont typeface="Arial"/>
              <a:buNone/>
            </a:pPr>
            <a:r>
              <a:rPr lang="en-GB" sz="2400" b="1">
                <a:solidFill>
                  <a:schemeClr val="dk1"/>
                </a:solidFill>
              </a:rPr>
              <a:t>Clase PrintWriter</a:t>
            </a:r>
          </a:p>
          <a:p>
            <a:pPr lvl="0" rtl="0">
              <a:spcBef>
                <a:spcPts val="0"/>
              </a:spcBef>
              <a:spcAft>
                <a:spcPts val="0"/>
              </a:spcAft>
              <a:buNone/>
            </a:pPr>
            <a:r>
              <a:rPr lang="en-GB" sz="2400">
                <a:solidFill>
                  <a:schemeClr val="dk1"/>
                </a:solidFill>
              </a:rPr>
              <a:t>Deriva también de Writer y tiene dos métodos para escribir en un fichero</a:t>
            </a:r>
          </a:p>
          <a:p>
            <a:pPr lvl="0" indent="457200" rtl="0">
              <a:spcBef>
                <a:spcPts val="0"/>
              </a:spcBef>
              <a:spcAft>
                <a:spcPts val="0"/>
              </a:spcAft>
              <a:buNone/>
            </a:pPr>
            <a:r>
              <a:rPr lang="en-GB">
                <a:solidFill>
                  <a:schemeClr val="dk1"/>
                </a:solidFill>
                <a:latin typeface="Consolas"/>
                <a:ea typeface="Consolas"/>
                <a:cs typeface="Consolas"/>
                <a:sym typeface="Consolas"/>
              </a:rPr>
              <a:t>print(String): Escribe un String</a:t>
            </a:r>
          </a:p>
          <a:p>
            <a:pPr lvl="0" indent="457200" rtl="0">
              <a:spcBef>
                <a:spcPts val="0"/>
              </a:spcBef>
              <a:spcAft>
                <a:spcPts val="0"/>
              </a:spcAft>
              <a:buNone/>
            </a:pPr>
            <a:r>
              <a:rPr lang="en-GB">
                <a:solidFill>
                  <a:schemeClr val="dk1"/>
                </a:solidFill>
                <a:latin typeface="Consolas"/>
                <a:ea typeface="Consolas"/>
                <a:cs typeface="Consolas"/>
                <a:sym typeface="Consolas"/>
              </a:rPr>
              <a:t>println(String): Escribe un String más un salto de línea</a:t>
            </a:r>
          </a:p>
          <a:p>
            <a:pPr lvl="0" rtl="0">
              <a:spcBef>
                <a:spcPts val="0"/>
              </a:spcBef>
              <a:spcAft>
                <a:spcPts val="0"/>
              </a:spcAft>
              <a:buNone/>
            </a:pPr>
            <a:r>
              <a:rPr lang="en-GB" sz="2400">
                <a:solidFill>
                  <a:schemeClr val="dk1"/>
                </a:solidFill>
                <a:latin typeface="Consolas"/>
                <a:ea typeface="Consolas"/>
                <a:cs typeface="Consolas"/>
                <a:sym typeface="Consolas"/>
              </a:rPr>
              <a:t>Para escribir un PrintWriter se necesita la clase FileWriter</a:t>
            </a:r>
          </a:p>
          <a:p>
            <a:pPr lvl="0" rtl="0">
              <a:spcBef>
                <a:spcPts val="0"/>
              </a:spcBef>
              <a:spcAft>
                <a:spcPts val="0"/>
              </a:spcAft>
              <a:buNone/>
            </a:pPr>
            <a:r>
              <a:rPr lang="en-GB">
                <a:solidFill>
                  <a:schemeClr val="dk1"/>
                </a:solidFill>
                <a:latin typeface="Consolas"/>
                <a:ea typeface="Consolas"/>
                <a:cs typeface="Consolas"/>
                <a:sym typeface="Consolas"/>
              </a:rPr>
              <a:t>PrintWriter f = new PrintWriter (newFileWriter(nombreFichero));</a:t>
            </a:r>
          </a:p>
          <a:p>
            <a:pPr lvl="0" indent="457200" rtl="0">
              <a:spcBef>
                <a:spcPts val="0"/>
              </a:spcBef>
              <a:spcAft>
                <a:spcPts val="0"/>
              </a:spcAft>
              <a:buNone/>
            </a:pPr>
            <a:endParaRPr sz="2400" b="1">
              <a:solidFill>
                <a:schemeClr val="dk1"/>
              </a:solidFill>
            </a:endParaRPr>
          </a:p>
          <a:p>
            <a:pPr marL="0" marR="0" lvl="0" indent="0" algn="l" rtl="0">
              <a:lnSpc>
                <a:spcPct val="115000"/>
              </a:lnSpc>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a:t>
            </a:r>
          </a:p>
        </p:txBody>
      </p:sp>
      <p:sp>
        <p:nvSpPr>
          <p:cNvPr id="345" name="Shape 345"/>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lvl="0" rtl="0">
              <a:spcBef>
                <a:spcPts val="0"/>
              </a:spcBef>
              <a:spcAft>
                <a:spcPts val="0"/>
              </a:spcAft>
              <a:buNone/>
            </a:pPr>
            <a:r>
              <a:rPr lang="en-GB" sz="2400" b="1">
                <a:solidFill>
                  <a:schemeClr val="dk1"/>
                </a:solidFill>
              </a:rPr>
              <a:t>Ficheros binarios</a:t>
            </a:r>
          </a:p>
          <a:p>
            <a:pPr lvl="0" rtl="0">
              <a:spcBef>
                <a:spcPts val="0"/>
              </a:spcBef>
              <a:spcAft>
                <a:spcPts val="0"/>
              </a:spcAft>
              <a:buNone/>
            </a:pPr>
            <a:r>
              <a:rPr lang="en-GB" sz="2400">
                <a:solidFill>
                  <a:schemeClr val="dk1"/>
                </a:solidFill>
              </a:rPr>
              <a:t>Almacenan dígitos binarios que no son legibles directamente por el usuario.</a:t>
            </a:r>
          </a:p>
          <a:p>
            <a:pPr lvl="0" rtl="0">
              <a:spcBef>
                <a:spcPts val="0"/>
              </a:spcBef>
              <a:spcAft>
                <a:spcPts val="0"/>
              </a:spcAft>
              <a:buNone/>
            </a:pPr>
            <a:r>
              <a:rPr lang="en-GB" sz="2400">
                <a:solidFill>
                  <a:schemeClr val="dk1"/>
                </a:solidFill>
              </a:rPr>
              <a:t>Ocupan menos espacio en disco que los ficheros de texto.</a:t>
            </a:r>
          </a:p>
          <a:p>
            <a:pPr lvl="0" rtl="0">
              <a:spcBef>
                <a:spcPts val="0"/>
              </a:spcBef>
              <a:spcAft>
                <a:spcPts val="0"/>
              </a:spcAft>
              <a:buNone/>
            </a:pPr>
            <a:r>
              <a:rPr lang="en-GB" sz="2400">
                <a:solidFill>
                  <a:schemeClr val="dk1"/>
                </a:solidFill>
              </a:rPr>
              <a:t>Las clases que trabajan con ficheros binarios:</a:t>
            </a:r>
          </a:p>
          <a:p>
            <a:pPr marL="457200" lvl="0" indent="-381000" rtl="0">
              <a:spcBef>
                <a:spcPts val="0"/>
              </a:spcBef>
              <a:spcAft>
                <a:spcPts val="0"/>
              </a:spcAft>
              <a:buClr>
                <a:schemeClr val="dk1"/>
              </a:buClr>
              <a:buSzPct val="100000"/>
              <a:buFont typeface="Consolas"/>
              <a:buChar char="-"/>
            </a:pPr>
            <a:r>
              <a:rPr lang="en-GB" sz="2400" b="1">
                <a:solidFill>
                  <a:schemeClr val="dk1"/>
                </a:solidFill>
                <a:latin typeface="Consolas"/>
                <a:ea typeface="Consolas"/>
                <a:cs typeface="Consolas"/>
                <a:sym typeface="Consolas"/>
              </a:rPr>
              <a:t>FileInputStream</a:t>
            </a:r>
            <a:r>
              <a:rPr lang="en-GB" sz="2400">
                <a:solidFill>
                  <a:schemeClr val="dk1"/>
                </a:solidFill>
                <a:latin typeface="Consolas"/>
                <a:ea typeface="Consolas"/>
                <a:cs typeface="Consolas"/>
                <a:sym typeface="Consolas"/>
              </a:rPr>
              <a:t>: para entrada</a:t>
            </a:r>
          </a:p>
          <a:p>
            <a:pPr marL="457200" lvl="0" indent="-381000" rtl="0">
              <a:spcBef>
                <a:spcPts val="0"/>
              </a:spcBef>
              <a:spcAft>
                <a:spcPts val="0"/>
              </a:spcAft>
              <a:buClr>
                <a:schemeClr val="dk1"/>
              </a:buClr>
              <a:buSzPct val="100000"/>
              <a:buFont typeface="Consolas"/>
              <a:buChar char="-"/>
            </a:pPr>
            <a:r>
              <a:rPr lang="en-GB" sz="2400" b="1">
                <a:solidFill>
                  <a:schemeClr val="dk1"/>
                </a:solidFill>
                <a:latin typeface="Consolas"/>
                <a:ea typeface="Consolas"/>
                <a:cs typeface="Consolas"/>
                <a:sym typeface="Consolas"/>
              </a:rPr>
              <a:t>FileOutputStream</a:t>
            </a:r>
            <a:r>
              <a:rPr lang="en-GB" sz="2400">
                <a:solidFill>
                  <a:schemeClr val="dk1"/>
                </a:solidFill>
                <a:latin typeface="Consolas"/>
                <a:ea typeface="Consolas"/>
                <a:cs typeface="Consolas"/>
                <a:sym typeface="Consolas"/>
              </a:rPr>
              <a:t>: para salida</a:t>
            </a: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Clases para operaciones de gestión de ficheros</a:t>
            </a:r>
          </a:p>
        </p:txBody>
      </p:sp>
      <p:sp>
        <p:nvSpPr>
          <p:cNvPr id="76" name="Shape 76"/>
          <p:cNvSpPr txBox="1">
            <a:spLocks noGrp="1"/>
          </p:cNvSpPr>
          <p:nvPr>
            <p:ph type="body" idx="1"/>
          </p:nvPr>
        </p:nvSpPr>
        <p:spPr>
          <a:xfrm>
            <a:off x="311700" y="757550"/>
            <a:ext cx="8520600" cy="39216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b="1">
                <a:solidFill>
                  <a:schemeClr val="dk1"/>
                </a:solidFill>
              </a:rPr>
              <a:t>Clase File</a:t>
            </a:r>
          </a:p>
          <a:p>
            <a:pPr lvl="0" rtl="0">
              <a:spcBef>
                <a:spcPts val="0"/>
              </a:spcBef>
              <a:spcAft>
                <a:spcPts val="0"/>
              </a:spcAft>
              <a:buClr>
                <a:schemeClr val="dk1"/>
              </a:buClr>
              <a:buSzPct val="45833"/>
              <a:buFont typeface="Arial"/>
              <a:buNone/>
            </a:pPr>
            <a:r>
              <a:rPr lang="en-GB" sz="2400">
                <a:solidFill>
                  <a:schemeClr val="dk1"/>
                </a:solidFill>
              </a:rPr>
              <a:t>La clase File proporciona un conjunto de utilidades relacionadas con los ficheros que nos va a proporcionar información acerca de los mismos (nombre, atributos, directorios...)</a:t>
            </a:r>
          </a:p>
          <a:p>
            <a:pPr lvl="0" rtl="0">
              <a:spcBef>
                <a:spcPts val="0"/>
              </a:spcBef>
              <a:spcAft>
                <a:spcPts val="0"/>
              </a:spcAft>
              <a:buClr>
                <a:schemeClr val="dk1"/>
              </a:buClr>
              <a:buSzPct val="45833"/>
              <a:buFont typeface="Arial"/>
              <a:buNone/>
            </a:pPr>
            <a:r>
              <a:rPr lang="en-GB" sz="2400">
                <a:solidFill>
                  <a:schemeClr val="dk1"/>
                </a:solidFill>
              </a:rPr>
              <a:t>Puede representar el nombre de un fichero o los nombres de un conjunto de ficheros de un directorio.</a:t>
            </a:r>
          </a:p>
          <a:p>
            <a:pPr lvl="0" rtl="0">
              <a:spcBef>
                <a:spcPts val="0"/>
              </a:spcBef>
              <a:spcAft>
                <a:spcPts val="0"/>
              </a:spcAft>
              <a:buClr>
                <a:schemeClr val="dk1"/>
              </a:buClr>
              <a:buSzPct val="45833"/>
              <a:buFont typeface="Arial"/>
              <a:buNone/>
            </a:pPr>
            <a:r>
              <a:rPr lang="en-GB" sz="2400">
                <a:solidFill>
                  <a:schemeClr val="dk1"/>
                </a:solidFill>
              </a:rPr>
              <a:t>Se puede usar para crear un nuevo directorio o una trayectoria de directorios completa si no existieran.</a:t>
            </a:r>
          </a:p>
          <a:p>
            <a:pPr lvl="0" rtl="0">
              <a:spcBef>
                <a:spcPts val="0"/>
              </a:spcBef>
              <a:spcAft>
                <a:spcPts val="0"/>
              </a:spcAft>
              <a:buClr>
                <a:schemeClr val="dk1"/>
              </a:buClr>
              <a:buSzPct val="61111"/>
              <a:buFont typeface="Arial"/>
              <a:buNone/>
            </a:pPr>
            <a:endParaRPr>
              <a:solidFill>
                <a:srgbClr val="000000"/>
              </a:solidFill>
              <a:highlight>
                <a:srgbClr val="FEFEFE"/>
              </a:highlight>
            </a:endParaRPr>
          </a:p>
          <a:p>
            <a:pPr lvl="0" rtl="0">
              <a:spcBef>
                <a:spcPts val="0"/>
              </a:spcBef>
              <a:spcAft>
                <a:spcPts val="0"/>
              </a:spcAft>
              <a:buNone/>
            </a:pPr>
            <a:endParaRPr sz="2000">
              <a:solidFill>
                <a:srgbClr val="000000"/>
              </a:solidFill>
            </a:endParaRPr>
          </a:p>
          <a:p>
            <a:pPr lvl="0" rtl="0">
              <a:spcBef>
                <a:spcPts val="0"/>
              </a:spcBef>
              <a:buNone/>
            </a:pPr>
            <a:endParaRPr sz="24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a:t>
            </a:r>
          </a:p>
        </p:txBody>
      </p:sp>
      <p:sp>
        <p:nvSpPr>
          <p:cNvPr id="351" name="Shape 351"/>
          <p:cNvSpPr txBox="1">
            <a:spLocks noGrp="1"/>
          </p:cNvSpPr>
          <p:nvPr>
            <p:ph type="body" idx="1"/>
          </p:nvPr>
        </p:nvSpPr>
        <p:spPr>
          <a:xfrm>
            <a:off x="311700" y="1020150"/>
            <a:ext cx="8540700" cy="37851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Métodos de lectura de la clase FileInputStream</a:t>
            </a:r>
          </a:p>
          <a:p>
            <a:pPr marL="0" marR="0" lvl="0" indent="-69850" algn="l" rtl="0">
              <a:lnSpc>
                <a:spcPct val="115000"/>
              </a:lnSpc>
              <a:spcBef>
                <a:spcPts val="0"/>
              </a:spcBef>
              <a:spcAft>
                <a:spcPts val="0"/>
              </a:spcAft>
              <a:buClr>
                <a:srgbClr val="000000"/>
              </a:buClr>
              <a:buSzPct val="45833"/>
              <a:buFont typeface="Arial"/>
              <a:buNone/>
            </a:pPr>
            <a:r>
              <a:rPr lang="en-GB" sz="2400">
                <a:solidFill>
                  <a:schemeClr val="dk1"/>
                </a:solidFill>
              </a:rPr>
              <a:t>int </a:t>
            </a:r>
            <a:r>
              <a:rPr lang="en-GB" sz="2400" b="1">
                <a:solidFill>
                  <a:schemeClr val="dk1"/>
                </a:solidFill>
              </a:rPr>
              <a:t>read()</a:t>
            </a:r>
            <a:r>
              <a:rPr lang="en-GB" sz="2400">
                <a:solidFill>
                  <a:schemeClr val="dk1"/>
                </a:solidFill>
              </a:rPr>
              <a:t>: lee un byte y lo devuelve.</a:t>
            </a:r>
          </a:p>
          <a:p>
            <a:pPr marL="0" marR="0" lvl="0" indent="-69850" algn="l" rtl="0">
              <a:lnSpc>
                <a:spcPct val="115000"/>
              </a:lnSpc>
              <a:spcBef>
                <a:spcPts val="0"/>
              </a:spcBef>
              <a:spcAft>
                <a:spcPts val="0"/>
              </a:spcAft>
              <a:buClr>
                <a:srgbClr val="000000"/>
              </a:buClr>
              <a:buSzPct val="45833"/>
              <a:buFont typeface="Arial"/>
              <a:buNone/>
            </a:pPr>
            <a:r>
              <a:rPr lang="en-GB" sz="2400">
                <a:solidFill>
                  <a:schemeClr val="dk1"/>
                </a:solidFill>
              </a:rPr>
              <a:t>int </a:t>
            </a:r>
            <a:r>
              <a:rPr lang="en-GB" sz="2400" b="1">
                <a:solidFill>
                  <a:schemeClr val="dk1"/>
                </a:solidFill>
              </a:rPr>
              <a:t>read(byte[] b):</a:t>
            </a:r>
            <a:r>
              <a:rPr lang="en-GB" sz="2400">
                <a:solidFill>
                  <a:schemeClr val="dk1"/>
                </a:solidFill>
              </a:rPr>
              <a:t> lee hasta b.length bytes de la matriz de bytes.</a:t>
            </a:r>
          </a:p>
          <a:p>
            <a:pPr marL="0" marR="0" lvl="0" indent="-69850" algn="l" rtl="0">
              <a:lnSpc>
                <a:spcPct val="115000"/>
              </a:lnSpc>
              <a:spcBef>
                <a:spcPts val="0"/>
              </a:spcBef>
              <a:spcAft>
                <a:spcPts val="1000"/>
              </a:spcAft>
              <a:buClr>
                <a:srgbClr val="000000"/>
              </a:buClr>
              <a:buSzPct val="45833"/>
              <a:buFont typeface="Arial"/>
              <a:buNone/>
            </a:pPr>
            <a:r>
              <a:rPr lang="en-GB" sz="2400">
                <a:solidFill>
                  <a:schemeClr val="dk1"/>
                </a:solidFill>
              </a:rPr>
              <a:t>int </a:t>
            </a:r>
            <a:r>
              <a:rPr lang="en-GB" sz="2400" b="1">
                <a:solidFill>
                  <a:schemeClr val="dk1"/>
                </a:solidFill>
              </a:rPr>
              <a:t>read(byte[] b, int desplazamiento, int n)</a:t>
            </a:r>
            <a:r>
              <a:rPr lang="en-GB" sz="2400">
                <a:solidFill>
                  <a:schemeClr val="dk1"/>
                </a:solidFill>
              </a:rPr>
              <a:t>: lee hasta n bytes de datos de la matriz b empezando por b[desplazamiento] y devuelve el número leído de bytes.</a:t>
            </a:r>
          </a:p>
          <a:p>
            <a:pPr lvl="0" rtl="0">
              <a:spcBef>
                <a:spcPts val="0"/>
              </a:spcBef>
              <a:spcAft>
                <a:spcPts val="0"/>
              </a:spcAft>
              <a:buNone/>
            </a:pPr>
            <a:r>
              <a:rPr lang="en-GB" sz="2400">
                <a:solidFill>
                  <a:schemeClr val="dk1"/>
                </a:solidFill>
              </a:rPr>
              <a:t>Estos métodos pueden lanzar una excepción IOException</a:t>
            </a: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a:t>
            </a:r>
          </a:p>
        </p:txBody>
      </p:sp>
      <p:sp>
        <p:nvSpPr>
          <p:cNvPr id="357" name="Shape 357"/>
          <p:cNvSpPr txBox="1">
            <a:spLocks noGrp="1"/>
          </p:cNvSpPr>
          <p:nvPr>
            <p:ph type="body" idx="1"/>
          </p:nvPr>
        </p:nvSpPr>
        <p:spPr>
          <a:xfrm>
            <a:off x="311700" y="1166325"/>
            <a:ext cx="8540700" cy="35457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Métodos de escritura de la clase FileInputStream</a:t>
            </a:r>
          </a:p>
          <a:p>
            <a:pPr marL="0" marR="0" lvl="0" indent="0" algn="l" rtl="0">
              <a:lnSpc>
                <a:spcPct val="115000"/>
              </a:lnSpc>
              <a:spcBef>
                <a:spcPts val="0"/>
              </a:spcBef>
              <a:spcAft>
                <a:spcPts val="0"/>
              </a:spcAft>
              <a:buNone/>
            </a:pPr>
            <a:r>
              <a:rPr lang="en-GB" sz="2400">
                <a:solidFill>
                  <a:schemeClr val="dk1"/>
                </a:solidFill>
              </a:rPr>
              <a:t>void </a:t>
            </a:r>
            <a:r>
              <a:rPr lang="en-GB" sz="2400" b="1">
                <a:solidFill>
                  <a:schemeClr val="dk1"/>
                </a:solidFill>
              </a:rPr>
              <a:t>write(int b)</a:t>
            </a:r>
            <a:r>
              <a:rPr lang="en-GB" sz="2400">
                <a:solidFill>
                  <a:schemeClr val="dk1"/>
                </a:solidFill>
              </a:rPr>
              <a:t>: escribe un byte.</a:t>
            </a:r>
          </a:p>
          <a:p>
            <a:pPr marL="0" marR="0" lvl="0" indent="0" algn="l" rtl="0">
              <a:lnSpc>
                <a:spcPct val="115000"/>
              </a:lnSpc>
              <a:spcBef>
                <a:spcPts val="0"/>
              </a:spcBef>
              <a:spcAft>
                <a:spcPts val="0"/>
              </a:spcAft>
              <a:buNone/>
            </a:pPr>
            <a:r>
              <a:rPr lang="en-GB" sz="2400">
                <a:solidFill>
                  <a:schemeClr val="dk1"/>
                </a:solidFill>
              </a:rPr>
              <a:t>void </a:t>
            </a:r>
            <a:r>
              <a:rPr lang="en-GB" sz="2400" b="1">
                <a:solidFill>
                  <a:schemeClr val="dk1"/>
                </a:solidFill>
              </a:rPr>
              <a:t>write(byte[] b):</a:t>
            </a:r>
            <a:r>
              <a:rPr lang="en-GB" sz="2400">
                <a:solidFill>
                  <a:schemeClr val="dk1"/>
                </a:solidFill>
              </a:rPr>
              <a:t> Escribe un array de b.length bytes.</a:t>
            </a:r>
          </a:p>
          <a:p>
            <a:pPr marL="0" marR="0" lvl="0" indent="0" algn="l" rtl="0">
              <a:lnSpc>
                <a:spcPct val="115000"/>
              </a:lnSpc>
              <a:spcBef>
                <a:spcPts val="0"/>
              </a:spcBef>
              <a:spcAft>
                <a:spcPts val="0"/>
              </a:spcAft>
              <a:buNone/>
            </a:pPr>
            <a:r>
              <a:rPr lang="en-GB" sz="2400">
                <a:solidFill>
                  <a:schemeClr val="dk1"/>
                </a:solidFill>
              </a:rPr>
              <a:t>void </a:t>
            </a:r>
            <a:r>
              <a:rPr lang="en-GB" sz="2400" b="1">
                <a:solidFill>
                  <a:schemeClr val="dk1"/>
                </a:solidFill>
              </a:rPr>
              <a:t>write(byte[] b, int desplazamiento, int n)</a:t>
            </a:r>
            <a:r>
              <a:rPr lang="en-GB" sz="2400">
                <a:solidFill>
                  <a:schemeClr val="dk1"/>
                </a:solidFill>
              </a:rPr>
              <a:t>: escribe n bytes de datos en la matriz b comenzando por b (desplazamiento).</a:t>
            </a: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 </a:t>
            </a:r>
          </a:p>
        </p:txBody>
      </p:sp>
      <p:sp>
        <p:nvSpPr>
          <p:cNvPr id="363" name="Shape 363"/>
          <p:cNvSpPr txBox="1">
            <a:spLocks noGrp="1"/>
          </p:cNvSpPr>
          <p:nvPr>
            <p:ph type="body" idx="1"/>
          </p:nvPr>
        </p:nvSpPr>
        <p:spPr>
          <a:xfrm>
            <a:off x="311700" y="921400"/>
            <a:ext cx="8540700" cy="37905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Ejemplo: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public class EscrituraFichBin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public static void main(String[] args) throws IOException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File f = new File("fichero.dat");</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FileOutputStream fo = new FileOutputStream(f, true);</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FileInputStream fi = new FileInputStream(f);</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for (int i = 0; i &lt; 100; i++) { fo.write(i);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fo.close;</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While ((i = fi.read()) != -1) { System.out.print(i);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fi.close;</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    } </a:t>
            </a:r>
          </a:p>
          <a:p>
            <a:pPr marL="15240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a:t>
            </a:r>
          </a:p>
          <a:p>
            <a:pPr marL="152400" marR="152400" lvl="0" indent="0" rtl="0">
              <a:spcBef>
                <a:spcPts val="0"/>
              </a:spcBef>
              <a:spcAft>
                <a:spcPts val="0"/>
              </a:spcAft>
              <a:buNone/>
            </a:pPr>
            <a:endParaRPr sz="1400">
              <a:solidFill>
                <a:schemeClr val="dk1"/>
              </a:solidFill>
              <a:highlight>
                <a:srgbClr val="FFFFFF"/>
              </a:highlight>
              <a:latin typeface="Consolas"/>
              <a:ea typeface="Consolas"/>
              <a:cs typeface="Consolas"/>
              <a:sym typeface="Consolas"/>
            </a:endParaRPr>
          </a:p>
          <a:p>
            <a:pPr marL="152400" marR="152400" lvl="0" indent="0" rtl="0">
              <a:spcBef>
                <a:spcPts val="0"/>
              </a:spcBef>
              <a:spcAft>
                <a:spcPts val="0"/>
              </a:spcAft>
              <a:buNone/>
            </a:pPr>
            <a:endParaRPr sz="1400">
              <a:solidFill>
                <a:schemeClr val="dk1"/>
              </a:solidFill>
              <a:highlight>
                <a:srgbClr val="FFFFFF"/>
              </a:highlight>
              <a:latin typeface="Consolas"/>
              <a:ea typeface="Consolas"/>
              <a:cs typeface="Consolas"/>
              <a:sym typeface="Consolas"/>
            </a:endParaRP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p>
          <a:p>
            <a:pPr marL="152400" marR="152400" lvl="0" indent="0" rtl="0">
              <a:spcBef>
                <a:spcPts val="0"/>
              </a:spcBef>
              <a:spcAft>
                <a:spcPts val="0"/>
              </a:spcAft>
              <a:buNone/>
            </a:pPr>
            <a:endParaRPr sz="1200">
              <a:solidFill>
                <a:srgbClr val="767676"/>
              </a:solidFill>
              <a:highlight>
                <a:srgbClr val="FFFFFF"/>
              </a:highlight>
              <a:latin typeface="Consolas"/>
              <a:ea typeface="Consolas"/>
              <a:cs typeface="Consolas"/>
              <a:sym typeface="Consolas"/>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 </a:t>
            </a:r>
          </a:p>
        </p:txBody>
      </p:sp>
      <p:sp>
        <p:nvSpPr>
          <p:cNvPr id="369" name="Shape 369"/>
          <p:cNvSpPr txBox="1">
            <a:spLocks noGrp="1"/>
          </p:cNvSpPr>
          <p:nvPr>
            <p:ph type="body" idx="1"/>
          </p:nvPr>
        </p:nvSpPr>
        <p:spPr>
          <a:xfrm>
            <a:off x="311700" y="851425"/>
            <a:ext cx="8610600" cy="4116900"/>
          </a:xfrm>
          <a:prstGeom prst="rect">
            <a:avLst/>
          </a:prstGeom>
        </p:spPr>
        <p:txBody>
          <a:bodyPr wrap="square" lIns="91425" tIns="91425" rIns="91425" bIns="91425" anchor="t" anchorCtr="0">
            <a:noAutofit/>
          </a:bodyPr>
          <a:lstStyle/>
          <a:p>
            <a:pPr lvl="0" rtl="0">
              <a:spcBef>
                <a:spcPts val="400"/>
              </a:spcBef>
              <a:spcAft>
                <a:spcPts val="600"/>
              </a:spcAft>
              <a:buNone/>
            </a:pPr>
            <a:r>
              <a:rPr lang="en-GB" b="1">
                <a:solidFill>
                  <a:schemeClr val="dk1"/>
                </a:solidFill>
                <a:highlight>
                  <a:srgbClr val="FFFFFF"/>
                </a:highlight>
              </a:rPr>
              <a:t>BufferedInputStream</a:t>
            </a:r>
            <a:r>
              <a:rPr lang="en-GB">
                <a:solidFill>
                  <a:schemeClr val="dk1"/>
                </a:solidFill>
                <a:highlight>
                  <a:srgbClr val="FFFFFF"/>
                </a:highlight>
              </a:rPr>
              <a:t> y </a:t>
            </a:r>
            <a:r>
              <a:rPr lang="en-GB" b="1">
                <a:solidFill>
                  <a:schemeClr val="dk1"/>
                </a:solidFill>
                <a:highlight>
                  <a:srgbClr val="FFFFFF"/>
                </a:highlight>
              </a:rPr>
              <a:t>BufferedOutputStream</a:t>
            </a:r>
          </a:p>
          <a:p>
            <a:pPr lvl="0" rtl="0">
              <a:spcBef>
                <a:spcPts val="400"/>
              </a:spcBef>
              <a:spcAft>
                <a:spcPts val="600"/>
              </a:spcAft>
              <a:buNone/>
            </a:pPr>
            <a:r>
              <a:rPr lang="en-GB">
                <a:solidFill>
                  <a:schemeClr val="dk1"/>
                </a:solidFill>
                <a:highlight>
                  <a:srgbClr val="FFFFFF"/>
                </a:highlight>
              </a:rPr>
              <a:t>Si usamos sólo </a:t>
            </a:r>
            <a:r>
              <a:rPr lang="en-GB" b="1">
                <a:solidFill>
                  <a:schemeClr val="dk1"/>
                </a:solidFill>
                <a:highlight>
                  <a:srgbClr val="FFFFFF"/>
                </a:highlight>
              </a:rPr>
              <a:t>FileInputStream</a:t>
            </a:r>
            <a:r>
              <a:rPr lang="en-GB">
                <a:solidFill>
                  <a:schemeClr val="dk1"/>
                </a:solidFill>
                <a:highlight>
                  <a:srgbClr val="FFFFFF"/>
                </a:highlight>
              </a:rPr>
              <a:t> o </a:t>
            </a:r>
            <a:r>
              <a:rPr lang="en-GB" b="1">
                <a:solidFill>
                  <a:schemeClr val="dk1"/>
                </a:solidFill>
                <a:highlight>
                  <a:srgbClr val="FFFFFF"/>
                </a:highlight>
              </a:rPr>
              <a:t>FileOutputStream</a:t>
            </a:r>
            <a:r>
              <a:rPr lang="en-GB">
                <a:solidFill>
                  <a:schemeClr val="dk1"/>
                </a:solidFill>
                <a:highlight>
                  <a:srgbClr val="FFFFFF"/>
                </a:highlight>
              </a:rPr>
              <a:t>, cada vez que hagamos una lectura o escritura, se hará físicamente en el disco duro. Si escribimos o leemos pocos caracteres cada vez, el proceso se hace costoso y lento, con muchos accesos a disco duro.</a:t>
            </a:r>
          </a:p>
          <a:p>
            <a:pPr lvl="0" rtl="0">
              <a:spcBef>
                <a:spcPts val="400"/>
              </a:spcBef>
              <a:spcAft>
                <a:spcPts val="600"/>
              </a:spcAft>
              <a:buNone/>
            </a:pPr>
            <a:r>
              <a:rPr lang="en-GB" b="1">
                <a:solidFill>
                  <a:schemeClr val="dk1"/>
                </a:solidFill>
                <a:highlight>
                  <a:srgbClr val="FFFFFF"/>
                </a:highlight>
              </a:rPr>
              <a:t>BufferedInputStream</a:t>
            </a:r>
            <a:r>
              <a:rPr lang="en-GB">
                <a:solidFill>
                  <a:schemeClr val="dk1"/>
                </a:solidFill>
                <a:highlight>
                  <a:srgbClr val="FFFFFF"/>
                </a:highlight>
              </a:rPr>
              <a:t> y </a:t>
            </a:r>
            <a:r>
              <a:rPr lang="en-GB" b="1">
                <a:solidFill>
                  <a:schemeClr val="dk1"/>
                </a:solidFill>
                <a:highlight>
                  <a:srgbClr val="FFFFFF"/>
                </a:highlight>
              </a:rPr>
              <a:t>BufferedOutputStream</a:t>
            </a:r>
            <a:r>
              <a:rPr lang="en-GB">
                <a:solidFill>
                  <a:schemeClr val="dk1"/>
                </a:solidFill>
                <a:highlight>
                  <a:srgbClr val="FFFFFF"/>
                </a:highlight>
              </a:rPr>
              <a:t> añaden un buffer intermedio. Cuando leamos o escribamos, esta clase controlará los accesos a disco.</a:t>
            </a:r>
          </a:p>
          <a:p>
            <a:pPr marL="685800" lvl="0" indent="-317500" rtl="0">
              <a:spcBef>
                <a:spcPts val="300"/>
              </a:spcBef>
              <a:spcAft>
                <a:spcPts val="100"/>
              </a:spcAft>
              <a:buClr>
                <a:schemeClr val="dk1"/>
              </a:buClr>
              <a:buSzPct val="100000"/>
              <a:buFont typeface="Wingdings"/>
              <a:buChar char="§"/>
            </a:pPr>
            <a:r>
              <a:rPr lang="en-GB" sz="1400">
                <a:solidFill>
                  <a:schemeClr val="dk1"/>
                </a:solidFill>
                <a:highlight>
                  <a:srgbClr val="FFFFFF"/>
                </a:highlight>
              </a:rPr>
              <a:t>Al escribir, se guardarán los datos hasta que tenga bastantes datos como para hacer la escritura eficiente.</a:t>
            </a:r>
          </a:p>
          <a:p>
            <a:pPr marL="685800" lvl="0" indent="-317500" rtl="0">
              <a:spcBef>
                <a:spcPts val="300"/>
              </a:spcBef>
              <a:spcAft>
                <a:spcPts val="100"/>
              </a:spcAft>
              <a:buClr>
                <a:schemeClr val="dk1"/>
              </a:buClr>
              <a:buSzPct val="100000"/>
              <a:buFont typeface="Wingdings"/>
              <a:buChar char="§"/>
            </a:pPr>
            <a:r>
              <a:rPr lang="en-GB" sz="1400">
                <a:solidFill>
                  <a:schemeClr val="dk1"/>
                </a:solidFill>
                <a:highlight>
                  <a:srgbClr val="FFFFFF"/>
                </a:highlight>
              </a:rPr>
              <a:t>Al leer, la clase leerá muchos datos de golpe, aunque sólo nos dé los que hayamos pedido. En las siguientes lecturas nos dará lo que tiene almacenado, hasta que necesite leer otra vez.</a:t>
            </a:r>
          </a:p>
          <a:p>
            <a:pPr lvl="0" rtl="0">
              <a:spcBef>
                <a:spcPts val="400"/>
              </a:spcBef>
              <a:spcAft>
                <a:spcPts val="600"/>
              </a:spcAft>
              <a:buNone/>
            </a:pPr>
            <a:r>
              <a:rPr lang="en-GB">
                <a:solidFill>
                  <a:schemeClr val="dk1"/>
                </a:solidFill>
                <a:highlight>
                  <a:srgbClr val="FFFFFF"/>
                </a:highlight>
              </a:rPr>
              <a:t>Esto hace los accesos a disco más eficientes y el programa correrá más rápido. </a:t>
            </a:r>
          </a:p>
          <a:p>
            <a:pPr marL="0" marR="0" lvl="0" indent="0" algn="l" rtl="0">
              <a:lnSpc>
                <a:spcPct val="115000"/>
              </a:lnSpc>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  </a:t>
            </a:r>
          </a:p>
        </p:txBody>
      </p:sp>
      <p:sp>
        <p:nvSpPr>
          <p:cNvPr id="375" name="Shape 375"/>
          <p:cNvSpPr txBox="1">
            <a:spLocks noGrp="1"/>
          </p:cNvSpPr>
          <p:nvPr>
            <p:ph type="body" idx="1"/>
          </p:nvPr>
        </p:nvSpPr>
        <p:spPr>
          <a:xfrm>
            <a:off x="311700" y="1020150"/>
            <a:ext cx="8680800" cy="36918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a:solidFill>
                  <a:schemeClr val="dk1"/>
                </a:solidFill>
              </a:rPr>
              <a:t>Ejemplo: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 java.io.*;</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//Importamos todas las clases de java.io.</a:t>
            </a:r>
          </a:p>
          <a:p>
            <a:pPr marL="139700" marR="139700" lvl="0" indent="0" rtl="0">
              <a:lnSpc>
                <a:spcPct val="110000"/>
              </a:lnSpc>
              <a:spcBef>
                <a:spcPts val="0"/>
              </a:spcBef>
              <a:spcAft>
                <a:spcPts val="0"/>
              </a:spcAft>
              <a:buNone/>
            </a:pPr>
            <a:r>
              <a:rPr lang="en-GB" sz="1400">
                <a:solidFill>
                  <a:schemeClr val="dk1"/>
                </a:solidFill>
                <a:highlight>
                  <a:srgbClr val="F9F9F9"/>
                </a:highlight>
                <a:latin typeface="Consolas"/>
                <a:ea typeface="Consolas"/>
                <a:cs typeface="Consolas"/>
                <a:sym typeface="Consolas"/>
              </a:rPr>
              <a:t>public class CopiaFicheros {</a:t>
            </a:r>
            <a:br>
              <a:rPr lang="en-GB" sz="1400">
                <a:solidFill>
                  <a:schemeClr val="dk1"/>
                </a:solidFill>
                <a:highlight>
                  <a:srgbClr val="F9F9F9"/>
                </a:highlight>
                <a:latin typeface="Consolas"/>
                <a:ea typeface="Consolas"/>
                <a:cs typeface="Consolas"/>
                <a:sym typeface="Consolas"/>
              </a:rPr>
            </a:b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a:t>
            </a:r>
            <a:r>
              <a:rPr lang="en-GB" sz="1400">
                <a:solidFill>
                  <a:schemeClr val="dk1"/>
                </a:solidFill>
                <a:highlight>
                  <a:srgbClr val="FFFFFF"/>
                </a:highlight>
                <a:latin typeface="Consolas"/>
                <a:ea typeface="Consolas"/>
                <a:cs typeface="Consolas"/>
                <a:sym typeface="Consolas"/>
              </a:rPr>
              <a:t>public static void main(String[] args) {</a:t>
            </a:r>
          </a:p>
          <a:p>
            <a:pPr marL="596900" marR="139700" lvl="0" indent="317500" rtl="0">
              <a:lnSpc>
                <a:spcPct val="110000"/>
              </a:lnSpc>
              <a:spcBef>
                <a:spcPts val="0"/>
              </a:spcBef>
              <a:spcAft>
                <a:spcPts val="0"/>
              </a:spcAft>
              <a:buNone/>
            </a:pPr>
            <a:r>
              <a:rPr lang="en-GB" sz="1400">
                <a:solidFill>
                  <a:schemeClr val="dk1"/>
                </a:solidFill>
                <a:highlight>
                  <a:srgbClr val="F9F9F9"/>
                </a:highlight>
                <a:latin typeface="Consolas"/>
                <a:ea typeface="Consolas"/>
                <a:cs typeface="Consolas"/>
                <a:sym typeface="Consolas"/>
              </a:rPr>
              <a:t>try {</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 Se abre el fichero original para lectura</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FileInputStream fi = new FileInputStream("c:/fichOrigen.bin");</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BufferedInputStream bi = new BufferedInputStream(fi);</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 Se abre el fichero donde se hará la copia</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FileOutputStream fo = new FileOutputStream ("c:/fichDest.bin");</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BufferedOutputStream bo = new BufferedOutputStream(fo);</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 </a:t>
            </a:r>
          </a:p>
        </p:txBody>
      </p:sp>
      <p:sp>
        <p:nvSpPr>
          <p:cNvPr id="381" name="Shape 381"/>
          <p:cNvSpPr txBox="1">
            <a:spLocks noGrp="1"/>
          </p:cNvSpPr>
          <p:nvPr>
            <p:ph type="body" idx="1"/>
          </p:nvPr>
        </p:nvSpPr>
        <p:spPr>
          <a:xfrm>
            <a:off x="311700" y="1020150"/>
            <a:ext cx="8540700" cy="3691800"/>
          </a:xfrm>
          <a:prstGeom prst="rect">
            <a:avLst/>
          </a:prstGeom>
        </p:spPr>
        <p:txBody>
          <a:bodyPr wrap="square" lIns="91425" tIns="91425" rIns="91425" bIns="91425" anchor="t" anchorCtr="0">
            <a:noAutofit/>
          </a:bodyPr>
          <a:lstStyle/>
          <a:p>
            <a:pPr marL="152400" marR="152400" lvl="0" indent="0" rtl="0">
              <a:spcBef>
                <a:spcPts val="0"/>
              </a:spcBef>
              <a:spcAft>
                <a:spcPts val="0"/>
              </a:spcAft>
              <a:buNone/>
            </a:pPr>
            <a:r>
              <a:rPr lang="en-GB" sz="1200">
                <a:solidFill>
                  <a:srgbClr val="767676"/>
                </a:solidFill>
                <a:highlight>
                  <a:srgbClr val="FFFFFF"/>
                </a:highlight>
                <a:latin typeface="Consolas"/>
                <a:ea typeface="Consolas"/>
                <a:cs typeface="Consolas"/>
                <a:sym typeface="Consolas"/>
              </a:rPr>
              <a:t>           </a:t>
            </a:r>
            <a:r>
              <a:rPr lang="en-GB" sz="1400">
                <a:solidFill>
                  <a:srgbClr val="000000"/>
                </a:solidFill>
                <a:highlight>
                  <a:srgbClr val="FFFFFF"/>
                </a:highlight>
                <a:latin typeface="Consolas"/>
                <a:ea typeface="Consolas"/>
                <a:cs typeface="Consolas"/>
                <a:sym typeface="Consolas"/>
              </a:rPr>
              <a:t>   </a:t>
            </a:r>
            <a:r>
              <a:rPr lang="en-GB" sz="1400">
                <a:solidFill>
                  <a:schemeClr val="dk1"/>
                </a:solidFill>
                <a:highlight>
                  <a:srgbClr val="F9F9F9"/>
                </a:highlight>
                <a:latin typeface="Consolas"/>
                <a:ea typeface="Consolas"/>
                <a:cs typeface="Consolas"/>
                <a:sym typeface="Consolas"/>
              </a:rPr>
              <a:t>// Bucle para leer de un fichero y escribir en el otro.</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byte [] array = new byte[1000];</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int leidos = bufferedInput.read(array);</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while (leidos &gt; 0) {</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bufferedOutput.write(array,0,leidos);</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leidos=bufferedInput.read(array);</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a:t>
            </a:r>
            <a:br>
              <a:rPr lang="en-GB" sz="1400">
                <a:solidFill>
                  <a:schemeClr val="dk1"/>
                </a:solidFill>
                <a:highlight>
                  <a:srgbClr val="F9F9F9"/>
                </a:highlight>
                <a:latin typeface="Consolas"/>
                <a:ea typeface="Consolas"/>
                <a:cs typeface="Consolas"/>
                <a:sym typeface="Consolas"/>
              </a:rPr>
            </a:b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 Cierre de los ficheros</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bufferedInput.close();</a:t>
            </a:r>
            <a:br>
              <a:rPr lang="en-GB" sz="1400">
                <a:solidFill>
                  <a:schemeClr val="dk1"/>
                </a:solidFill>
                <a:highlight>
                  <a:srgbClr val="F9F9F9"/>
                </a:highlight>
                <a:latin typeface="Consolas"/>
                <a:ea typeface="Consolas"/>
                <a:cs typeface="Consolas"/>
                <a:sym typeface="Consolas"/>
              </a:rPr>
            </a:br>
            <a:r>
              <a:rPr lang="en-GB" sz="1400">
                <a:solidFill>
                  <a:schemeClr val="dk1"/>
                </a:solidFill>
                <a:highlight>
                  <a:srgbClr val="F9F9F9"/>
                </a:highlight>
                <a:latin typeface="Consolas"/>
                <a:ea typeface="Consolas"/>
                <a:cs typeface="Consolas"/>
                <a:sym typeface="Consolas"/>
              </a:rPr>
              <a:t>			bufferedOutput.close();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}catch(Exception 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System.out.println("Error: "+e);</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p>
          <a:p>
            <a:pPr marL="152400" marR="152400" lvl="0" indent="0" rtl="0">
              <a:spcBef>
                <a:spcPts val="0"/>
              </a:spcBef>
              <a:spcAft>
                <a:spcPts val="0"/>
              </a:spcAft>
              <a:buNone/>
            </a:pPr>
            <a:r>
              <a:rPr lang="en-GB" sz="1400">
                <a:solidFill>
                  <a:srgbClr val="000000"/>
                </a:solidFill>
                <a:highlight>
                  <a:srgbClr val="FFFFFF"/>
                </a:highlight>
                <a:latin typeface="Consolas"/>
                <a:ea typeface="Consolas"/>
                <a:cs typeface="Consolas"/>
                <a:sym typeface="Consolas"/>
              </a:rPr>
              <a:t>}</a:t>
            </a:r>
          </a:p>
          <a:p>
            <a:pPr marL="0" marR="0" lvl="0" indent="0" algn="l" rtl="0">
              <a:lnSpc>
                <a:spcPct val="115000"/>
              </a:lnSpc>
              <a:spcBef>
                <a:spcPts val="0"/>
              </a:spcBef>
              <a:spcAft>
                <a:spcPts val="0"/>
              </a:spcAft>
              <a:buNone/>
            </a:pPr>
            <a:endParaRPr sz="1400" b="1">
              <a:solidFill>
                <a:srgbClr val="000000"/>
              </a:solidFill>
            </a:endParaRPr>
          </a:p>
          <a:p>
            <a:pPr lvl="0" indent="457200" rtl="0">
              <a:spcBef>
                <a:spcPts val="0"/>
              </a:spcBef>
              <a:spcAft>
                <a:spcPts val="0"/>
              </a:spcAft>
              <a:buNone/>
            </a:pPr>
            <a:endParaRPr sz="2000">
              <a:solidFill>
                <a:schemeClr val="dk1"/>
              </a:solidFill>
            </a:endParaRPr>
          </a:p>
          <a:p>
            <a:pPr lvl="0" rtl="0">
              <a:spcBef>
                <a:spcPts val="0"/>
              </a:spcBef>
              <a:spcAft>
                <a:spcPts val="0"/>
              </a:spcAft>
              <a:buNone/>
            </a:pPr>
            <a:endParaRPr sz="2000">
              <a:solidFill>
                <a:schemeClr val="dk1"/>
              </a:solidFill>
            </a:endParaRPr>
          </a:p>
          <a:p>
            <a:pPr lvl="0" rtl="0">
              <a:spcBef>
                <a:spcPts val="0"/>
              </a:spcBef>
              <a:spcAft>
                <a:spcPts val="0"/>
              </a:spcAft>
              <a:buNone/>
            </a:pPr>
            <a:endParaRPr sz="2400">
              <a:solidFill>
                <a:schemeClr val="dk1"/>
              </a:solidFill>
            </a:endParaRPr>
          </a:p>
          <a:p>
            <a:pPr lvl="0" rtl="0">
              <a:spcBef>
                <a:spcPts val="0"/>
              </a:spcBef>
              <a:spcAft>
                <a:spcPts val="0"/>
              </a:spcAft>
              <a:buNone/>
            </a:pPr>
            <a:endParaRPr sz="2400" b="1">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 </a:t>
            </a:r>
          </a:p>
        </p:txBody>
      </p:sp>
      <p:sp>
        <p:nvSpPr>
          <p:cNvPr id="387" name="Shape 387"/>
          <p:cNvSpPr txBox="1">
            <a:spLocks noGrp="1"/>
          </p:cNvSpPr>
          <p:nvPr>
            <p:ph type="body" idx="1"/>
          </p:nvPr>
        </p:nvSpPr>
        <p:spPr>
          <a:xfrm>
            <a:off x="311700" y="927625"/>
            <a:ext cx="8513700" cy="594900"/>
          </a:xfrm>
          <a:prstGeom prst="rect">
            <a:avLst/>
          </a:prstGeom>
        </p:spPr>
        <p:txBody>
          <a:bodyPr wrap="square" lIns="91425" tIns="91425" rIns="91425" bIns="91425" anchor="t" anchorCtr="0">
            <a:noAutofit/>
          </a:bodyPr>
          <a:lstStyle/>
          <a:p>
            <a:pPr lvl="0" rtl="0">
              <a:spcBef>
                <a:spcPts val="400"/>
              </a:spcBef>
              <a:spcAft>
                <a:spcPts val="600"/>
              </a:spcAft>
              <a:buNone/>
            </a:pPr>
            <a:r>
              <a:rPr lang="en-GB" sz="2400" b="1" dirty="0" err="1">
                <a:solidFill>
                  <a:schemeClr val="dk1"/>
                </a:solidFill>
                <a:highlight>
                  <a:srgbClr val="FFFFFF"/>
                </a:highlight>
              </a:rPr>
              <a:t>DataInputStream</a:t>
            </a:r>
            <a:r>
              <a:rPr lang="en-GB" sz="2400" dirty="0">
                <a:solidFill>
                  <a:schemeClr val="dk1"/>
                </a:solidFill>
                <a:highlight>
                  <a:srgbClr val="FFFFFF"/>
                </a:highlight>
              </a:rPr>
              <a:t> y </a:t>
            </a:r>
            <a:r>
              <a:rPr lang="en-GB" sz="2400" b="1" dirty="0" err="1">
                <a:solidFill>
                  <a:schemeClr val="dk1"/>
                </a:solidFill>
                <a:highlight>
                  <a:srgbClr val="FFFFFF"/>
                </a:highlight>
              </a:rPr>
              <a:t>DataOutputStream</a:t>
            </a:r>
            <a:endParaRPr lang="en-GB" sz="2400" b="1" dirty="0">
              <a:solidFill>
                <a:schemeClr val="dk1"/>
              </a:solidFill>
              <a:highlight>
                <a:srgbClr val="FFFFFF"/>
              </a:highlight>
            </a:endParaRPr>
          </a:p>
          <a:p>
            <a:pPr marL="0" marR="0" lvl="0" indent="0" algn="l" rtl="0">
              <a:lnSpc>
                <a:spcPct val="115000"/>
              </a:lnSpc>
              <a:spcBef>
                <a:spcPts val="400"/>
              </a:spcBef>
              <a:spcAft>
                <a:spcPts val="600"/>
              </a:spcAft>
              <a:buNone/>
            </a:pPr>
            <a:endParaRPr sz="2400" b="1" dirty="0">
              <a:solidFill>
                <a:schemeClr val="dk1"/>
              </a:solidFill>
            </a:endParaRPr>
          </a:p>
        </p:txBody>
      </p:sp>
      <p:graphicFrame>
        <p:nvGraphicFramePr>
          <p:cNvPr id="388" name="Shape 388"/>
          <p:cNvGraphicFramePr/>
          <p:nvPr/>
        </p:nvGraphicFramePr>
        <p:xfrm>
          <a:off x="3213525" y="1465425"/>
          <a:ext cx="5611975" cy="3278064"/>
        </p:xfrm>
        <a:graphic>
          <a:graphicData uri="http://schemas.openxmlformats.org/drawingml/2006/table">
            <a:tbl>
              <a:tblPr>
                <a:noFill/>
                <a:tableStyleId>{5A955C32-9751-4E92-A5A3-F961CFD91C29}</a:tableStyleId>
              </a:tblPr>
              <a:tblGrid>
                <a:gridCol w="2553200">
                  <a:extLst>
                    <a:ext uri="{9D8B030D-6E8A-4147-A177-3AD203B41FA5}">
                      <a16:colId xmlns:a16="http://schemas.microsoft.com/office/drawing/2014/main" val="20000"/>
                    </a:ext>
                  </a:extLst>
                </a:gridCol>
                <a:gridCol w="3058775">
                  <a:extLst>
                    <a:ext uri="{9D8B030D-6E8A-4147-A177-3AD203B41FA5}">
                      <a16:colId xmlns:a16="http://schemas.microsoft.com/office/drawing/2014/main" val="20001"/>
                    </a:ext>
                  </a:extLst>
                </a:gridCol>
              </a:tblGrid>
              <a:tr h="381000">
                <a:tc>
                  <a:txBody>
                    <a:bodyPr/>
                    <a:lstStyle/>
                    <a:p>
                      <a:pPr lvl="0" rtl="0">
                        <a:lnSpc>
                          <a:spcPct val="100000"/>
                        </a:lnSpc>
                        <a:spcBef>
                          <a:spcPts val="0"/>
                        </a:spcBef>
                        <a:buNone/>
                      </a:pPr>
                      <a:r>
                        <a:rPr lang="en-GB" b="1"/>
                        <a:t>MÉTODOS PARA LECTURA</a:t>
                      </a:r>
                    </a:p>
                  </a:txBody>
                  <a:tcPr marL="91425" marR="91425" marT="91425" marB="91425"/>
                </a:tc>
                <a:tc>
                  <a:txBody>
                    <a:bodyPr/>
                    <a:lstStyle/>
                    <a:p>
                      <a:pPr lvl="0" rtl="0">
                        <a:lnSpc>
                          <a:spcPct val="100000"/>
                        </a:lnSpc>
                        <a:spcBef>
                          <a:spcPts val="0"/>
                        </a:spcBef>
                        <a:buNone/>
                      </a:pPr>
                      <a:r>
                        <a:rPr lang="en-GB" b="1"/>
                        <a:t>MÉTODOS PARA ESCRITURA</a:t>
                      </a:r>
                    </a:p>
                  </a:txBody>
                  <a:tcPr marL="91425" marR="91425" marT="91425" marB="91425"/>
                </a:tc>
                <a:extLst>
                  <a:ext uri="{0D108BD9-81ED-4DB2-BD59-A6C34878D82A}">
                    <a16:rowId xmlns:a16="http://schemas.microsoft.com/office/drawing/2014/main" val="10000"/>
                  </a:ext>
                </a:extLst>
              </a:tr>
              <a:tr h="381000">
                <a:tc>
                  <a:txBody>
                    <a:bodyPr/>
                    <a:lstStyle/>
                    <a:p>
                      <a:pPr lvl="0" rtl="0">
                        <a:lnSpc>
                          <a:spcPct val="115000"/>
                        </a:lnSpc>
                        <a:spcBef>
                          <a:spcPts val="0"/>
                        </a:spcBef>
                        <a:buNone/>
                      </a:pPr>
                      <a:r>
                        <a:rPr lang="en-GB" i="1">
                          <a:latin typeface="Consolas"/>
                          <a:ea typeface="Consolas"/>
                          <a:cs typeface="Consolas"/>
                          <a:sym typeface="Consolas"/>
                        </a:rPr>
                        <a:t>boolean readBoolean();</a:t>
                      </a:r>
                    </a:p>
                    <a:p>
                      <a:pPr lvl="0" rtl="0">
                        <a:lnSpc>
                          <a:spcPct val="115000"/>
                        </a:lnSpc>
                        <a:spcBef>
                          <a:spcPts val="0"/>
                        </a:spcBef>
                        <a:buNone/>
                      </a:pPr>
                      <a:r>
                        <a:rPr lang="en-GB" i="1">
                          <a:latin typeface="Consolas"/>
                          <a:ea typeface="Consolas"/>
                          <a:cs typeface="Consolas"/>
                          <a:sym typeface="Consolas"/>
                        </a:rPr>
                        <a:t>byte readByte();</a:t>
                      </a:r>
                    </a:p>
                    <a:p>
                      <a:pPr lvl="0" rtl="0">
                        <a:lnSpc>
                          <a:spcPct val="115000"/>
                        </a:lnSpc>
                        <a:spcBef>
                          <a:spcPts val="0"/>
                        </a:spcBef>
                        <a:buNone/>
                      </a:pPr>
                      <a:r>
                        <a:rPr lang="en-GB" i="1">
                          <a:latin typeface="Consolas"/>
                          <a:ea typeface="Consolas"/>
                          <a:cs typeface="Consolas"/>
                          <a:sym typeface="Consolas"/>
                        </a:rPr>
                        <a:t>int readUnsignedByte();</a:t>
                      </a:r>
                    </a:p>
                    <a:p>
                      <a:pPr lvl="0" rtl="0">
                        <a:lnSpc>
                          <a:spcPct val="115000"/>
                        </a:lnSpc>
                        <a:spcBef>
                          <a:spcPts val="0"/>
                        </a:spcBef>
                        <a:buNone/>
                      </a:pPr>
                      <a:r>
                        <a:rPr lang="en-GB" i="1">
                          <a:latin typeface="Consolas"/>
                          <a:ea typeface="Consolas"/>
                          <a:cs typeface="Consolas"/>
                          <a:sym typeface="Consolas"/>
                        </a:rPr>
                        <a:t>short readShort();</a:t>
                      </a:r>
                    </a:p>
                    <a:p>
                      <a:pPr lvl="0" rtl="0">
                        <a:lnSpc>
                          <a:spcPct val="115000"/>
                        </a:lnSpc>
                        <a:spcBef>
                          <a:spcPts val="0"/>
                        </a:spcBef>
                        <a:buNone/>
                      </a:pPr>
                      <a:r>
                        <a:rPr lang="en-GB" i="1">
                          <a:latin typeface="Consolas"/>
                          <a:ea typeface="Consolas"/>
                          <a:cs typeface="Consolas"/>
                          <a:sym typeface="Consolas"/>
                        </a:rPr>
                        <a:t>int readUnsignedShort();</a:t>
                      </a:r>
                    </a:p>
                    <a:p>
                      <a:pPr lvl="0" rtl="0">
                        <a:lnSpc>
                          <a:spcPct val="115000"/>
                        </a:lnSpc>
                        <a:spcBef>
                          <a:spcPts val="0"/>
                        </a:spcBef>
                        <a:buNone/>
                      </a:pPr>
                      <a:r>
                        <a:rPr lang="en-GB" i="1">
                          <a:latin typeface="Consolas"/>
                          <a:ea typeface="Consolas"/>
                          <a:cs typeface="Consolas"/>
                          <a:sym typeface="Consolas"/>
                        </a:rPr>
                        <a:t>char readChar();</a:t>
                      </a:r>
                    </a:p>
                    <a:p>
                      <a:pPr lvl="0" rtl="0">
                        <a:lnSpc>
                          <a:spcPct val="115000"/>
                        </a:lnSpc>
                        <a:spcBef>
                          <a:spcPts val="0"/>
                        </a:spcBef>
                        <a:buNone/>
                      </a:pPr>
                      <a:r>
                        <a:rPr lang="en-GB" i="1">
                          <a:latin typeface="Consolas"/>
                          <a:ea typeface="Consolas"/>
                          <a:cs typeface="Consolas"/>
                          <a:sym typeface="Consolas"/>
                        </a:rPr>
                        <a:t>int readInt();</a:t>
                      </a:r>
                    </a:p>
                    <a:p>
                      <a:pPr lvl="0" rtl="0">
                        <a:lnSpc>
                          <a:spcPct val="115000"/>
                        </a:lnSpc>
                        <a:spcBef>
                          <a:spcPts val="0"/>
                        </a:spcBef>
                        <a:buNone/>
                      </a:pPr>
                      <a:r>
                        <a:rPr lang="en-GB" i="1">
                          <a:latin typeface="Consolas"/>
                          <a:ea typeface="Consolas"/>
                          <a:cs typeface="Consolas"/>
                          <a:sym typeface="Consolas"/>
                        </a:rPr>
                        <a:t>String readLine();</a:t>
                      </a:r>
                    </a:p>
                    <a:p>
                      <a:pPr lvl="0" rtl="0">
                        <a:lnSpc>
                          <a:spcPct val="115000"/>
                        </a:lnSpc>
                        <a:spcBef>
                          <a:spcPts val="0"/>
                        </a:spcBef>
                        <a:buNone/>
                      </a:pPr>
                      <a:r>
                        <a:rPr lang="en-GB" i="1">
                          <a:latin typeface="Consolas"/>
                          <a:ea typeface="Consolas"/>
                          <a:cs typeface="Consolas"/>
                          <a:sym typeface="Consolas"/>
                        </a:rPr>
                        <a:t>long readLong();</a:t>
                      </a:r>
                    </a:p>
                    <a:p>
                      <a:pPr lvl="0" rtl="0">
                        <a:lnSpc>
                          <a:spcPct val="115000"/>
                        </a:lnSpc>
                        <a:spcBef>
                          <a:spcPts val="0"/>
                        </a:spcBef>
                        <a:buNone/>
                      </a:pPr>
                      <a:r>
                        <a:rPr lang="en-GB" i="1">
                          <a:latin typeface="Consolas"/>
                          <a:ea typeface="Consolas"/>
                          <a:cs typeface="Consolas"/>
                          <a:sym typeface="Consolas"/>
                        </a:rPr>
                        <a:t>float readFloat();</a:t>
                      </a:r>
                    </a:p>
                    <a:p>
                      <a:pPr lvl="0" rtl="0">
                        <a:lnSpc>
                          <a:spcPct val="115000"/>
                        </a:lnSpc>
                        <a:spcBef>
                          <a:spcPts val="0"/>
                        </a:spcBef>
                        <a:buNone/>
                      </a:pPr>
                      <a:r>
                        <a:rPr lang="en-GB" i="1">
                          <a:latin typeface="Consolas"/>
                          <a:ea typeface="Consolas"/>
                          <a:cs typeface="Consolas"/>
                          <a:sym typeface="Consolas"/>
                        </a:rPr>
                        <a:t>double readDouble();</a:t>
                      </a:r>
                    </a:p>
                  </a:txBody>
                  <a:tcPr marL="91425" marR="91425" marT="91425" marB="91425"/>
                </a:tc>
                <a:tc>
                  <a:txBody>
                    <a:bodyPr/>
                    <a:lstStyle/>
                    <a:p>
                      <a:pPr lvl="0" rtl="0">
                        <a:lnSpc>
                          <a:spcPct val="115000"/>
                        </a:lnSpc>
                        <a:spcBef>
                          <a:spcPts val="0"/>
                        </a:spcBef>
                        <a:buNone/>
                      </a:pPr>
                      <a:r>
                        <a:rPr lang="en-GB" i="1">
                          <a:latin typeface="Consolas"/>
                          <a:ea typeface="Consolas"/>
                          <a:cs typeface="Consolas"/>
                          <a:sym typeface="Consolas"/>
                        </a:rPr>
                        <a:t>void writeBoolean(boolean v);</a:t>
                      </a:r>
                    </a:p>
                    <a:p>
                      <a:pPr lvl="0" rtl="0">
                        <a:lnSpc>
                          <a:spcPct val="115000"/>
                        </a:lnSpc>
                        <a:spcBef>
                          <a:spcPts val="0"/>
                        </a:spcBef>
                        <a:buNone/>
                      </a:pPr>
                      <a:r>
                        <a:rPr lang="en-GB" i="1">
                          <a:latin typeface="Consolas"/>
                          <a:ea typeface="Consolas"/>
                          <a:cs typeface="Consolas"/>
                          <a:sym typeface="Consolas"/>
                        </a:rPr>
                        <a:t>void writeByte(int v);</a:t>
                      </a:r>
                    </a:p>
                    <a:p>
                      <a:pPr lvl="0" rtl="0">
                        <a:lnSpc>
                          <a:spcPct val="115000"/>
                        </a:lnSpc>
                        <a:spcBef>
                          <a:spcPts val="0"/>
                        </a:spcBef>
                        <a:buNone/>
                      </a:pPr>
                      <a:r>
                        <a:rPr lang="en-GB" i="1">
                          <a:latin typeface="Consolas"/>
                          <a:ea typeface="Consolas"/>
                          <a:cs typeface="Consolas"/>
                          <a:sym typeface="Consolas"/>
                        </a:rPr>
                        <a:t>void writeBytes(String s);</a:t>
                      </a:r>
                    </a:p>
                    <a:p>
                      <a:pPr lvl="0" rtl="0">
                        <a:lnSpc>
                          <a:spcPct val="115000"/>
                        </a:lnSpc>
                        <a:spcBef>
                          <a:spcPts val="0"/>
                        </a:spcBef>
                        <a:buNone/>
                      </a:pPr>
                      <a:r>
                        <a:rPr lang="en-GB" i="1">
                          <a:latin typeface="Consolas"/>
                          <a:ea typeface="Consolas"/>
                          <a:cs typeface="Consolas"/>
                          <a:sym typeface="Consolas"/>
                        </a:rPr>
                        <a:t>void writeShort(int v);</a:t>
                      </a:r>
                    </a:p>
                    <a:p>
                      <a:pPr lvl="0" rtl="0">
                        <a:lnSpc>
                          <a:spcPct val="115000"/>
                        </a:lnSpc>
                        <a:spcBef>
                          <a:spcPts val="0"/>
                        </a:spcBef>
                        <a:buNone/>
                      </a:pPr>
                      <a:r>
                        <a:rPr lang="en-GB" i="1">
                          <a:latin typeface="Consolas"/>
                          <a:ea typeface="Consolas"/>
                          <a:cs typeface="Consolas"/>
                          <a:sym typeface="Consolas"/>
                        </a:rPr>
                        <a:t>void writeChars(String s);</a:t>
                      </a:r>
                    </a:p>
                    <a:p>
                      <a:pPr lvl="0" rtl="0">
                        <a:lnSpc>
                          <a:spcPct val="115000"/>
                        </a:lnSpc>
                        <a:spcBef>
                          <a:spcPts val="0"/>
                        </a:spcBef>
                        <a:buNone/>
                      </a:pPr>
                      <a:r>
                        <a:rPr lang="en-GB" i="1">
                          <a:latin typeface="Consolas"/>
                          <a:ea typeface="Consolas"/>
                          <a:cs typeface="Consolas"/>
                          <a:sym typeface="Consolas"/>
                        </a:rPr>
                        <a:t>void writeChar(int v);</a:t>
                      </a:r>
                    </a:p>
                    <a:p>
                      <a:pPr lvl="0" rtl="0">
                        <a:lnSpc>
                          <a:spcPct val="115000"/>
                        </a:lnSpc>
                        <a:spcBef>
                          <a:spcPts val="0"/>
                        </a:spcBef>
                        <a:buNone/>
                      </a:pPr>
                      <a:r>
                        <a:rPr lang="en-GB" i="1">
                          <a:latin typeface="Consolas"/>
                          <a:ea typeface="Consolas"/>
                          <a:cs typeface="Consolas"/>
                          <a:sym typeface="Consolas"/>
                        </a:rPr>
                        <a:t>void writeInt(int v);</a:t>
                      </a:r>
                    </a:p>
                    <a:p>
                      <a:pPr lvl="0" rtl="0">
                        <a:lnSpc>
                          <a:spcPct val="115000"/>
                        </a:lnSpc>
                        <a:spcBef>
                          <a:spcPts val="0"/>
                        </a:spcBef>
                        <a:buNone/>
                      </a:pPr>
                      <a:r>
                        <a:rPr lang="en-GB" i="1">
                          <a:latin typeface="Consolas"/>
                          <a:ea typeface="Consolas"/>
                          <a:cs typeface="Consolas"/>
                          <a:sym typeface="Consolas"/>
                        </a:rPr>
                        <a:t>void writeLong(long v);</a:t>
                      </a:r>
                    </a:p>
                    <a:p>
                      <a:pPr lvl="0" rtl="0">
                        <a:lnSpc>
                          <a:spcPct val="115000"/>
                        </a:lnSpc>
                        <a:spcBef>
                          <a:spcPts val="0"/>
                        </a:spcBef>
                        <a:buNone/>
                      </a:pPr>
                      <a:r>
                        <a:rPr lang="en-GB" i="1">
                          <a:latin typeface="Consolas"/>
                          <a:ea typeface="Consolas"/>
                          <a:cs typeface="Consolas"/>
                          <a:sym typeface="Consolas"/>
                        </a:rPr>
                        <a:t>void writeFloat(float v);</a:t>
                      </a:r>
                    </a:p>
                    <a:p>
                      <a:pPr lvl="0" rtl="0">
                        <a:lnSpc>
                          <a:spcPct val="115000"/>
                        </a:lnSpc>
                        <a:spcBef>
                          <a:spcPts val="0"/>
                        </a:spcBef>
                        <a:buNone/>
                      </a:pPr>
                      <a:r>
                        <a:rPr lang="en-GB" i="1">
                          <a:latin typeface="Consolas"/>
                          <a:ea typeface="Consolas"/>
                          <a:cs typeface="Consolas"/>
                          <a:sym typeface="Consolas"/>
                        </a:rPr>
                        <a:t>void writeDouble(double v);</a:t>
                      </a:r>
                    </a:p>
                  </a:txBody>
                  <a:tcPr marL="91425" marR="91425" marT="91425" marB="91425"/>
                </a:tc>
                <a:extLst>
                  <a:ext uri="{0D108BD9-81ED-4DB2-BD59-A6C34878D82A}">
                    <a16:rowId xmlns:a16="http://schemas.microsoft.com/office/drawing/2014/main" val="10001"/>
                  </a:ext>
                </a:extLst>
              </a:tr>
            </a:tbl>
          </a:graphicData>
        </a:graphic>
      </p:graphicFrame>
      <p:sp>
        <p:nvSpPr>
          <p:cNvPr id="389" name="Shape 389"/>
          <p:cNvSpPr txBox="1">
            <a:spLocks noGrp="1"/>
          </p:cNvSpPr>
          <p:nvPr>
            <p:ph type="body" idx="1"/>
          </p:nvPr>
        </p:nvSpPr>
        <p:spPr>
          <a:xfrm>
            <a:off x="311700" y="1389225"/>
            <a:ext cx="2744100" cy="2926200"/>
          </a:xfrm>
          <a:prstGeom prst="rect">
            <a:avLst/>
          </a:prstGeom>
        </p:spPr>
        <p:txBody>
          <a:bodyPr wrap="square" lIns="91425" tIns="91425" rIns="91425" bIns="91425" anchor="t" anchorCtr="0">
            <a:noAutofit/>
          </a:bodyPr>
          <a:lstStyle/>
          <a:p>
            <a:pPr marL="0" marR="0" lvl="0" indent="0" algn="l" rtl="0">
              <a:lnSpc>
                <a:spcPct val="115000"/>
              </a:lnSpc>
              <a:spcBef>
                <a:spcPts val="400"/>
              </a:spcBef>
              <a:spcAft>
                <a:spcPts val="600"/>
              </a:spcAft>
              <a:buNone/>
            </a:pPr>
            <a:r>
              <a:rPr lang="en-GB" sz="2000">
                <a:solidFill>
                  <a:schemeClr val="dk1"/>
                </a:solidFill>
                <a:highlight>
                  <a:srgbClr val="FFFFFF"/>
                </a:highlight>
              </a:rPr>
              <a:t>Nos permiten escribir y leer datos en ficheros binarios, indicando un tipo.</a:t>
            </a:r>
          </a:p>
          <a:p>
            <a:pPr marL="0" marR="0" lvl="0" indent="0" algn="l" rtl="0">
              <a:lnSpc>
                <a:spcPct val="115000"/>
              </a:lnSpc>
              <a:spcBef>
                <a:spcPts val="400"/>
              </a:spcBef>
              <a:spcAft>
                <a:spcPts val="600"/>
              </a:spcAft>
              <a:buNone/>
            </a:pPr>
            <a:r>
              <a:rPr lang="en-GB" sz="2000">
                <a:solidFill>
                  <a:schemeClr val="dk1"/>
                </a:solidFill>
                <a:highlight>
                  <a:srgbClr val="FFFFFF"/>
                </a:highlight>
              </a:rPr>
              <a:t>Estas clases se encuentran en el paquete java.io.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 </a:t>
            </a:r>
          </a:p>
        </p:txBody>
      </p:sp>
      <p:sp>
        <p:nvSpPr>
          <p:cNvPr id="395" name="Shape 395"/>
          <p:cNvSpPr txBox="1">
            <a:spLocks noGrp="1"/>
          </p:cNvSpPr>
          <p:nvPr>
            <p:ph type="body" idx="1"/>
          </p:nvPr>
        </p:nvSpPr>
        <p:spPr>
          <a:xfrm>
            <a:off x="311700" y="1020150"/>
            <a:ext cx="8513700" cy="3645300"/>
          </a:xfrm>
          <a:prstGeom prst="rect">
            <a:avLst/>
          </a:prstGeom>
        </p:spPr>
        <p:txBody>
          <a:bodyPr wrap="square" lIns="91425" tIns="91425" rIns="91425" bIns="91425" anchor="t" anchorCtr="0">
            <a:noAutofit/>
          </a:bodyPr>
          <a:lstStyle/>
          <a:p>
            <a:pPr lvl="0" rtl="0">
              <a:spcBef>
                <a:spcPts val="0"/>
              </a:spcBef>
              <a:spcAft>
                <a:spcPts val="0"/>
              </a:spcAft>
              <a:buNone/>
            </a:pPr>
            <a:r>
              <a:rPr lang="en-GB" sz="2400">
                <a:solidFill>
                  <a:schemeClr val="dk1"/>
                </a:solidFill>
              </a:rPr>
              <a:t>Para instanciar un </a:t>
            </a:r>
            <a:r>
              <a:rPr lang="en-GB" sz="2400" b="1">
                <a:solidFill>
                  <a:schemeClr val="dk1"/>
                </a:solidFill>
              </a:rPr>
              <a:t>DataInputSteam </a:t>
            </a:r>
            <a:r>
              <a:rPr lang="en-GB" sz="2400">
                <a:solidFill>
                  <a:schemeClr val="dk1"/>
                </a:solidFill>
              </a:rPr>
              <a:t>se le pasa un objeto </a:t>
            </a:r>
            <a:r>
              <a:rPr lang="en-GB" sz="2400" b="1">
                <a:solidFill>
                  <a:schemeClr val="dk1"/>
                </a:solidFill>
              </a:rPr>
              <a:t>FileInputStream</a:t>
            </a:r>
          </a:p>
          <a:p>
            <a:pPr marL="0" marR="152400" lvl="0" indent="0" rtl="0">
              <a:spcBef>
                <a:spcPts val="0"/>
              </a:spcBef>
              <a:spcAft>
                <a:spcPts val="0"/>
              </a:spcAft>
              <a:buNone/>
            </a:pPr>
            <a:r>
              <a:rPr lang="en-GB" sz="1400">
                <a:solidFill>
                  <a:schemeClr val="dk1"/>
                </a:solidFill>
                <a:highlight>
                  <a:srgbClr val="FFFFFF"/>
                </a:highlight>
                <a:latin typeface="Consolas"/>
                <a:ea typeface="Consolas"/>
                <a:cs typeface="Consolas"/>
                <a:sym typeface="Consolas"/>
              </a:rPr>
              <a:t>FileInputStream </a:t>
            </a:r>
            <a:r>
              <a:rPr lang="en-GB" sz="1400">
                <a:solidFill>
                  <a:srgbClr val="000000"/>
                </a:solidFill>
                <a:highlight>
                  <a:srgbClr val="FFFFFF"/>
                </a:highlight>
                <a:latin typeface="Consolas"/>
                <a:ea typeface="Consolas"/>
                <a:cs typeface="Consolas"/>
                <a:sym typeface="Consolas"/>
              </a:rPr>
              <a:t>fis=new FileInputStream("C:\\fichBin.bin");</a:t>
            </a:r>
          </a:p>
          <a:p>
            <a:pPr marR="152400" lvl="0" rtl="0">
              <a:spcBef>
                <a:spcPts val="0"/>
              </a:spcBef>
              <a:spcAft>
                <a:spcPts val="0"/>
              </a:spcAft>
              <a:buNone/>
            </a:pPr>
            <a:r>
              <a:rPr lang="en-GB" sz="1400">
                <a:solidFill>
                  <a:schemeClr val="dk1"/>
                </a:solidFill>
                <a:highlight>
                  <a:srgbClr val="FFFFFF"/>
                </a:highlight>
                <a:latin typeface="Consolas"/>
                <a:ea typeface="Consolas"/>
                <a:cs typeface="Consolas"/>
                <a:sym typeface="Consolas"/>
              </a:rPr>
              <a:t>DataInputStream dis=new DataInputStream(fis);</a:t>
            </a:r>
          </a:p>
          <a:p>
            <a:pPr marL="0" marR="0" lvl="0" indent="-69850" algn="l" rtl="0">
              <a:lnSpc>
                <a:spcPct val="115000"/>
              </a:lnSpc>
              <a:spcBef>
                <a:spcPts val="0"/>
              </a:spcBef>
              <a:spcAft>
                <a:spcPts val="0"/>
              </a:spcAft>
              <a:buClr>
                <a:srgbClr val="000000"/>
              </a:buClr>
              <a:buSzPct val="45833"/>
              <a:buFont typeface="Arial"/>
              <a:buNone/>
            </a:pPr>
            <a:endParaRPr sz="2400">
              <a:solidFill>
                <a:schemeClr val="dk1"/>
              </a:solidFill>
            </a:endParaRPr>
          </a:p>
          <a:p>
            <a:pPr lvl="0" rtl="0">
              <a:spcBef>
                <a:spcPts val="0"/>
              </a:spcBef>
              <a:spcAft>
                <a:spcPts val="0"/>
              </a:spcAft>
              <a:buNone/>
            </a:pPr>
            <a:r>
              <a:rPr lang="en-GB" sz="2400">
                <a:solidFill>
                  <a:schemeClr val="dk1"/>
                </a:solidFill>
              </a:rPr>
              <a:t>Para instanciar un </a:t>
            </a:r>
            <a:r>
              <a:rPr lang="en-GB" sz="2400" b="1">
                <a:solidFill>
                  <a:schemeClr val="dk1"/>
                </a:solidFill>
              </a:rPr>
              <a:t>DataOutputSteam </a:t>
            </a:r>
            <a:r>
              <a:rPr lang="en-GB" sz="2400">
                <a:solidFill>
                  <a:schemeClr val="dk1"/>
                </a:solidFill>
              </a:rPr>
              <a:t>se le pasa un objeto </a:t>
            </a:r>
            <a:r>
              <a:rPr lang="en-GB" sz="2400" b="1">
                <a:solidFill>
                  <a:schemeClr val="dk1"/>
                </a:solidFill>
              </a:rPr>
              <a:t>FileOutputStream</a:t>
            </a:r>
          </a:p>
          <a:p>
            <a:pPr marL="0" marR="152400" lvl="0" indent="-69850" algn="l" rtl="0">
              <a:lnSpc>
                <a:spcPct val="115000"/>
              </a:lnSpc>
              <a:spcBef>
                <a:spcPts val="0"/>
              </a:spcBef>
              <a:spcAft>
                <a:spcPts val="0"/>
              </a:spcAft>
              <a:buClr>
                <a:srgbClr val="000000"/>
              </a:buClr>
              <a:buSzPct val="78571"/>
              <a:buFont typeface="Arial"/>
              <a:buNone/>
            </a:pPr>
            <a:r>
              <a:rPr lang="en-GB" sz="1400">
                <a:solidFill>
                  <a:srgbClr val="000000"/>
                </a:solidFill>
                <a:highlight>
                  <a:srgbClr val="FFFFFF"/>
                </a:highlight>
                <a:latin typeface="Consolas"/>
                <a:ea typeface="Consolas"/>
                <a:cs typeface="Consolas"/>
                <a:sym typeface="Consolas"/>
              </a:rPr>
              <a:t>DataOutputStream dos=new DataOutputStream(new FileOutputStream("C:\\fichBin.bin"));</a:t>
            </a:r>
          </a:p>
          <a:p>
            <a:pPr marL="0" lvl="0" indent="0" rtl="0">
              <a:spcBef>
                <a:spcPts val="0"/>
              </a:spcBef>
              <a:spcAft>
                <a:spcPts val="0"/>
              </a:spcAft>
              <a:buNone/>
            </a:pPr>
            <a:endParaRPr sz="2400">
              <a:solidFill>
                <a:schemeClr val="dk1"/>
              </a:solidFill>
            </a:endParaRPr>
          </a:p>
          <a:p>
            <a:pPr lvl="0" rtl="0">
              <a:spcBef>
                <a:spcPts val="400"/>
              </a:spcBef>
              <a:spcAft>
                <a:spcPts val="600"/>
              </a:spcAft>
              <a:buNone/>
            </a:pPr>
            <a:endParaRPr sz="2000" b="1">
              <a:solidFill>
                <a:schemeClr val="dk1"/>
              </a:solidFill>
              <a:highlight>
                <a:srgbClr val="FFFFFF"/>
              </a:highlight>
            </a:endParaRPr>
          </a:p>
          <a:p>
            <a:pPr marL="0" marR="0" lvl="0" indent="0" algn="l" rtl="0">
              <a:lnSpc>
                <a:spcPct val="115000"/>
              </a:lnSpc>
              <a:spcBef>
                <a:spcPts val="400"/>
              </a:spcBef>
              <a:spcAft>
                <a:spcPts val="600"/>
              </a:spcAft>
              <a:buNone/>
            </a:pPr>
            <a:endParaRPr sz="2400" b="1">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  </a:t>
            </a:r>
          </a:p>
        </p:txBody>
      </p:sp>
      <p:sp>
        <p:nvSpPr>
          <p:cNvPr id="401" name="Shape 401"/>
          <p:cNvSpPr txBox="1">
            <a:spLocks noGrp="1"/>
          </p:cNvSpPr>
          <p:nvPr>
            <p:ph type="body" idx="1"/>
          </p:nvPr>
        </p:nvSpPr>
        <p:spPr>
          <a:xfrm>
            <a:off x="69975" y="898075"/>
            <a:ext cx="9074100" cy="38139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dirty="0">
                <a:solidFill>
                  <a:schemeClr val="dk1"/>
                </a:solidFill>
              </a:rPr>
              <a:t>  </a:t>
            </a:r>
            <a:r>
              <a:rPr lang="en-GB" sz="2400" b="1" dirty="0" err="1">
                <a:solidFill>
                  <a:schemeClr val="dk1"/>
                </a:solidFill>
              </a:rPr>
              <a:t>Ejemplo</a:t>
            </a:r>
            <a:r>
              <a:rPr lang="en-GB" sz="2400" b="1" dirty="0">
                <a:solidFill>
                  <a:schemeClr val="dk1"/>
                </a:solidFill>
              </a:rPr>
              <a:t>: </a:t>
            </a:r>
          </a:p>
          <a:p>
            <a:pPr marL="152400" marR="152400" lvl="0" indent="0" rtl="0">
              <a:spcBef>
                <a:spcPts val="0"/>
              </a:spcBef>
              <a:spcAft>
                <a:spcPts val="0"/>
              </a:spcAft>
              <a:buNone/>
            </a:pPr>
            <a:r>
              <a:rPr lang="en-GB" sz="1400" dirty="0">
                <a:solidFill>
                  <a:srgbClr val="000000"/>
                </a:solidFill>
                <a:highlight>
                  <a:srgbClr val="FFFFFF"/>
                </a:highlight>
                <a:latin typeface="Consolas"/>
                <a:ea typeface="Consolas"/>
                <a:cs typeface="Consolas"/>
                <a:sym typeface="Consolas"/>
              </a:rPr>
              <a:t>import java.io.*;</a:t>
            </a:r>
          </a:p>
          <a:p>
            <a:pPr marL="152400" marR="152400" lvl="0" indent="0" rtl="0">
              <a:spcBef>
                <a:spcPts val="0"/>
              </a:spcBef>
              <a:spcAft>
                <a:spcPts val="0"/>
              </a:spcAft>
              <a:buNone/>
            </a:pPr>
            <a:r>
              <a:rPr lang="en-GB" sz="1400" dirty="0">
                <a:solidFill>
                  <a:srgbClr val="000000"/>
                </a:solidFill>
                <a:highlight>
                  <a:srgbClr val="FFFFFF"/>
                </a:highlight>
                <a:latin typeface="Consolas"/>
                <a:ea typeface="Consolas"/>
                <a:cs typeface="Consolas"/>
                <a:sym typeface="Consolas"/>
              </a:rPr>
              <a:t>//</a:t>
            </a:r>
            <a:r>
              <a:rPr lang="en-GB" sz="1400" dirty="0" err="1">
                <a:solidFill>
                  <a:srgbClr val="000000"/>
                </a:solidFill>
                <a:highlight>
                  <a:srgbClr val="FFFFFF"/>
                </a:highlight>
                <a:latin typeface="Consolas"/>
                <a:ea typeface="Consolas"/>
                <a:cs typeface="Consolas"/>
                <a:sym typeface="Consolas"/>
              </a:rPr>
              <a:t>Importamos</a:t>
            </a:r>
            <a:r>
              <a:rPr lang="en-GB" sz="1400" dirty="0">
                <a:solidFill>
                  <a:srgbClr val="000000"/>
                </a:solidFill>
                <a:highlight>
                  <a:srgbClr val="FFFFFF"/>
                </a:highlight>
                <a:latin typeface="Consolas"/>
                <a:ea typeface="Consolas"/>
                <a:cs typeface="Consolas"/>
                <a:sym typeface="Consolas"/>
              </a:rPr>
              <a:t> </a:t>
            </a:r>
            <a:r>
              <a:rPr lang="en-GB" sz="1400" dirty="0" err="1">
                <a:solidFill>
                  <a:srgbClr val="000000"/>
                </a:solidFill>
                <a:highlight>
                  <a:srgbClr val="FFFFFF"/>
                </a:highlight>
                <a:latin typeface="Consolas"/>
                <a:ea typeface="Consolas"/>
                <a:cs typeface="Consolas"/>
                <a:sym typeface="Consolas"/>
              </a:rPr>
              <a:t>todas</a:t>
            </a:r>
            <a:r>
              <a:rPr lang="en-GB" sz="1400" dirty="0">
                <a:solidFill>
                  <a:srgbClr val="000000"/>
                </a:solidFill>
                <a:highlight>
                  <a:srgbClr val="FFFFFF"/>
                </a:highlight>
                <a:latin typeface="Consolas"/>
                <a:ea typeface="Consolas"/>
                <a:cs typeface="Consolas"/>
                <a:sym typeface="Consolas"/>
              </a:rPr>
              <a:t> las </a:t>
            </a:r>
            <a:r>
              <a:rPr lang="en-GB" sz="1400" dirty="0" err="1">
                <a:solidFill>
                  <a:srgbClr val="000000"/>
                </a:solidFill>
                <a:highlight>
                  <a:srgbClr val="FFFFFF"/>
                </a:highlight>
                <a:latin typeface="Consolas"/>
                <a:ea typeface="Consolas"/>
                <a:cs typeface="Consolas"/>
                <a:sym typeface="Consolas"/>
              </a:rPr>
              <a:t>clases</a:t>
            </a:r>
            <a:r>
              <a:rPr lang="en-GB" sz="1400" dirty="0">
                <a:solidFill>
                  <a:srgbClr val="000000"/>
                </a:solidFill>
                <a:highlight>
                  <a:srgbClr val="FFFFFF"/>
                </a:highlight>
                <a:latin typeface="Consolas"/>
                <a:ea typeface="Consolas"/>
                <a:cs typeface="Consolas"/>
                <a:sym typeface="Consolas"/>
              </a:rPr>
              <a:t> de java.io.</a:t>
            </a:r>
          </a:p>
          <a:p>
            <a:pPr marL="139700" marR="139700" lvl="0" indent="0" rtl="0">
              <a:lnSpc>
                <a:spcPct val="110000"/>
              </a:lnSpc>
              <a:spcBef>
                <a:spcPts val="0"/>
              </a:spcBef>
              <a:spcAft>
                <a:spcPts val="0"/>
              </a:spcAft>
              <a:buNone/>
            </a:pPr>
            <a:r>
              <a:rPr lang="en-GB" sz="1400" dirty="0">
                <a:solidFill>
                  <a:schemeClr val="dk1"/>
                </a:solidFill>
                <a:highlight>
                  <a:srgbClr val="F9F9F9"/>
                </a:highlight>
                <a:latin typeface="Consolas"/>
                <a:ea typeface="Consolas"/>
                <a:cs typeface="Consolas"/>
                <a:sym typeface="Consolas"/>
              </a:rPr>
              <a:t>public class </a:t>
            </a:r>
            <a:r>
              <a:rPr lang="en-GB" sz="1400" dirty="0" err="1">
                <a:solidFill>
                  <a:schemeClr val="dk1"/>
                </a:solidFill>
                <a:highlight>
                  <a:srgbClr val="F9F9F9"/>
                </a:highlight>
                <a:latin typeface="Consolas"/>
                <a:ea typeface="Consolas"/>
                <a:cs typeface="Consolas"/>
                <a:sym typeface="Consolas"/>
              </a:rPr>
              <a:t>EscribirFicheroBin</a:t>
            </a:r>
            <a:r>
              <a:rPr lang="en-GB" sz="1400" dirty="0">
                <a:solidFill>
                  <a:schemeClr val="dk1"/>
                </a:solidFill>
                <a:highlight>
                  <a:srgbClr val="F9F9F9"/>
                </a:highlight>
                <a:latin typeface="Consolas"/>
                <a:ea typeface="Consolas"/>
                <a:cs typeface="Consolas"/>
                <a:sym typeface="Consolas"/>
              </a:rPr>
              <a:t> {</a:t>
            </a:r>
            <a:br>
              <a:rPr lang="en-GB" sz="1400" dirty="0">
                <a:solidFill>
                  <a:schemeClr val="dk1"/>
                </a:solidFill>
                <a:highlight>
                  <a:srgbClr val="F9F9F9"/>
                </a:highlight>
                <a:latin typeface="Consolas"/>
                <a:ea typeface="Consolas"/>
                <a:cs typeface="Consolas"/>
                <a:sym typeface="Consolas"/>
              </a:rPr>
            </a:br>
            <a:r>
              <a:rPr lang="en-GB" sz="1400" dirty="0">
                <a:solidFill>
                  <a:schemeClr val="dk1"/>
                </a:solidFill>
                <a:highlight>
                  <a:srgbClr val="F9F9F9"/>
                </a:highlight>
                <a:latin typeface="Consolas"/>
                <a:ea typeface="Consolas"/>
                <a:cs typeface="Consolas"/>
                <a:sym typeface="Consolas"/>
              </a:rPr>
              <a:t>	</a:t>
            </a:r>
            <a:r>
              <a:rPr lang="en-GB" sz="1400" dirty="0">
                <a:solidFill>
                  <a:schemeClr val="dk1"/>
                </a:solidFill>
                <a:highlight>
                  <a:srgbClr val="FFFFFF"/>
                </a:highlight>
                <a:latin typeface="Consolas"/>
                <a:ea typeface="Consolas"/>
                <a:cs typeface="Consolas"/>
                <a:sym typeface="Consolas"/>
              </a:rPr>
              <a:t>public static void main(String[] </a:t>
            </a:r>
            <a:r>
              <a:rPr lang="en-GB" sz="1400" dirty="0" err="1">
                <a:solidFill>
                  <a:schemeClr val="dk1"/>
                </a:solidFill>
                <a:highlight>
                  <a:srgbClr val="FFFFFF"/>
                </a:highlight>
                <a:latin typeface="Consolas"/>
                <a:ea typeface="Consolas"/>
                <a:cs typeface="Consolas"/>
                <a:sym typeface="Consolas"/>
              </a:rPr>
              <a:t>args</a:t>
            </a:r>
            <a:r>
              <a:rPr lang="en-GB" sz="1400" dirty="0">
                <a:solidFill>
                  <a:schemeClr val="dk1"/>
                </a:solidFill>
                <a:highlight>
                  <a:srgbClr val="FFFFFF"/>
                </a:highlight>
                <a:latin typeface="Consolas"/>
                <a:ea typeface="Consolas"/>
                <a:cs typeface="Consolas"/>
                <a:sym typeface="Consolas"/>
              </a:rPr>
              <a:t>) throws </a:t>
            </a:r>
            <a:r>
              <a:rPr lang="en-GB" sz="1400" dirty="0" err="1">
                <a:solidFill>
                  <a:schemeClr val="dk1"/>
                </a:solidFill>
                <a:highlight>
                  <a:srgbClr val="FFFFFF"/>
                </a:highlight>
                <a:latin typeface="Consolas"/>
                <a:ea typeface="Consolas"/>
                <a:cs typeface="Consolas"/>
                <a:sym typeface="Consolas"/>
              </a:rPr>
              <a:t>IOException</a:t>
            </a:r>
            <a:r>
              <a:rPr lang="en-GB" sz="1400" dirty="0">
                <a:solidFill>
                  <a:schemeClr val="dk1"/>
                </a:solidFill>
                <a:highlight>
                  <a:srgbClr val="FFFFFF"/>
                </a:highlight>
                <a:latin typeface="Consolas"/>
                <a:ea typeface="Consolas"/>
                <a:cs typeface="Consolas"/>
                <a:sym typeface="Consolas"/>
              </a:rPr>
              <a:t> {</a:t>
            </a:r>
          </a:p>
          <a:p>
            <a:pPr marL="596900" marR="139700" lvl="0" indent="317500" rtl="0">
              <a:lnSpc>
                <a:spcPct val="110000"/>
              </a:lnSpc>
              <a:spcBef>
                <a:spcPts val="0"/>
              </a:spcBef>
              <a:spcAft>
                <a:spcPts val="0"/>
              </a:spcAft>
              <a:buNone/>
            </a:pPr>
            <a:r>
              <a:rPr lang="en-GB" sz="1400" dirty="0" err="1">
                <a:solidFill>
                  <a:schemeClr val="dk1"/>
                </a:solidFill>
                <a:highlight>
                  <a:srgbClr val="F9F9F9"/>
                </a:highlight>
                <a:latin typeface="Consolas"/>
                <a:ea typeface="Consolas"/>
                <a:cs typeface="Consolas"/>
                <a:sym typeface="Consolas"/>
              </a:rPr>
              <a:t>DataOutputStream</a:t>
            </a:r>
            <a:r>
              <a:rPr lang="en-GB" sz="1400" dirty="0">
                <a:solidFill>
                  <a:schemeClr val="dk1"/>
                </a:solidFill>
                <a:highlight>
                  <a:srgbClr val="F9F9F9"/>
                </a:highlight>
                <a:latin typeface="Consolas"/>
                <a:ea typeface="Consolas"/>
                <a:cs typeface="Consolas"/>
                <a:sym typeface="Consolas"/>
              </a:rPr>
              <a:t> dos = new </a:t>
            </a:r>
            <a:r>
              <a:rPr lang="en-GB" sz="1400" dirty="0" err="1">
                <a:solidFill>
                  <a:schemeClr val="dk1"/>
                </a:solidFill>
                <a:highlight>
                  <a:srgbClr val="F9F9F9"/>
                </a:highlight>
                <a:latin typeface="Consolas"/>
                <a:ea typeface="Consolas"/>
                <a:cs typeface="Consolas"/>
                <a:sym typeface="Consolas"/>
              </a:rPr>
              <a:t>DataOutputStream</a:t>
            </a:r>
            <a:r>
              <a:rPr lang="en-GB" sz="1400" dirty="0">
                <a:solidFill>
                  <a:schemeClr val="dk1"/>
                </a:solidFill>
                <a:highlight>
                  <a:srgbClr val="F9F9F9"/>
                </a:highlight>
                <a:latin typeface="Consolas"/>
                <a:ea typeface="Consolas"/>
                <a:cs typeface="Consolas"/>
                <a:sym typeface="Consolas"/>
              </a:rPr>
              <a:t>(new </a:t>
            </a:r>
            <a:r>
              <a:rPr lang="en-GB" sz="1400" dirty="0" err="1">
                <a:solidFill>
                  <a:schemeClr val="dk1"/>
                </a:solidFill>
                <a:highlight>
                  <a:srgbClr val="F9F9F9"/>
                </a:highlight>
                <a:latin typeface="Consolas"/>
                <a:ea typeface="Consolas"/>
                <a:cs typeface="Consolas"/>
                <a:sym typeface="Consolas"/>
              </a:rPr>
              <a:t>FileOutputStream</a:t>
            </a:r>
            <a:r>
              <a:rPr lang="en-GB" sz="1400" dirty="0">
                <a:solidFill>
                  <a:schemeClr val="dk1"/>
                </a:solidFill>
                <a:highlight>
                  <a:srgbClr val="F9F9F9"/>
                </a:highlight>
                <a:latin typeface="Consolas"/>
                <a:ea typeface="Consolas"/>
                <a:cs typeface="Consolas"/>
                <a:sym typeface="Consolas"/>
              </a:rPr>
              <a:t> ("clase.dat"));</a:t>
            </a:r>
          </a:p>
          <a:p>
            <a:pPr marL="596900" marR="139700" lvl="0" indent="317500" rtl="0">
              <a:lnSpc>
                <a:spcPct val="110000"/>
              </a:lnSpc>
              <a:spcBef>
                <a:spcPts val="0"/>
              </a:spcBef>
              <a:spcAft>
                <a:spcPts val="0"/>
              </a:spcAft>
              <a:buNone/>
            </a:pPr>
            <a:r>
              <a:rPr lang="en-GB" sz="1400" dirty="0">
                <a:solidFill>
                  <a:schemeClr val="dk1"/>
                </a:solidFill>
                <a:highlight>
                  <a:srgbClr val="FFFFFF"/>
                </a:highlight>
                <a:latin typeface="Consolas"/>
                <a:ea typeface="Consolas"/>
                <a:cs typeface="Consolas"/>
                <a:sym typeface="Consolas"/>
              </a:rPr>
              <a:t>String[] </a:t>
            </a:r>
            <a:r>
              <a:rPr lang="en-GB" sz="1400" dirty="0" err="1">
                <a:solidFill>
                  <a:schemeClr val="dk1"/>
                </a:solidFill>
                <a:highlight>
                  <a:srgbClr val="FFFFFF"/>
                </a:highlight>
                <a:latin typeface="Consolas"/>
                <a:ea typeface="Consolas"/>
                <a:cs typeface="Consolas"/>
                <a:sym typeface="Consolas"/>
              </a:rPr>
              <a:t>nombres</a:t>
            </a:r>
            <a:r>
              <a:rPr lang="en-GB" sz="1400" dirty="0">
                <a:solidFill>
                  <a:schemeClr val="dk1"/>
                </a:solidFill>
                <a:highlight>
                  <a:srgbClr val="FFFFFF"/>
                </a:highlight>
                <a:latin typeface="Consolas"/>
                <a:ea typeface="Consolas"/>
                <a:cs typeface="Consolas"/>
                <a:sym typeface="Consolas"/>
              </a:rPr>
              <a:t> = { "Juan", "Miguel", "Carlos", "Javier", "Pedro"};</a:t>
            </a:r>
          </a:p>
          <a:p>
            <a:pPr marL="596900" marR="139700" lvl="0" indent="317500" rtl="0">
              <a:lnSpc>
                <a:spcPct val="110000"/>
              </a:lnSpc>
              <a:spcBef>
                <a:spcPts val="0"/>
              </a:spcBef>
              <a:spcAft>
                <a:spcPts val="0"/>
              </a:spcAft>
              <a:buNone/>
            </a:pPr>
            <a:r>
              <a:rPr lang="en-GB" sz="1400" dirty="0" err="1">
                <a:solidFill>
                  <a:schemeClr val="dk1"/>
                </a:solidFill>
                <a:highlight>
                  <a:srgbClr val="FFFFFF"/>
                </a:highlight>
                <a:latin typeface="Consolas"/>
                <a:ea typeface="Consolas"/>
                <a:cs typeface="Consolas"/>
                <a:sym typeface="Consolas"/>
              </a:rPr>
              <a:t>int</a:t>
            </a:r>
            <a:r>
              <a:rPr lang="en-GB" sz="1400" dirty="0">
                <a:solidFill>
                  <a:schemeClr val="dk1"/>
                </a:solidFill>
                <a:highlight>
                  <a:srgbClr val="FFFFFF"/>
                </a:highlight>
                <a:latin typeface="Consolas"/>
                <a:ea typeface="Consolas"/>
                <a:cs typeface="Consolas"/>
                <a:sym typeface="Consolas"/>
              </a:rPr>
              <a:t>[] </a:t>
            </a:r>
            <a:r>
              <a:rPr lang="en-GB" sz="1400" dirty="0" err="1">
                <a:solidFill>
                  <a:schemeClr val="dk1"/>
                </a:solidFill>
                <a:highlight>
                  <a:srgbClr val="FFFFFF"/>
                </a:highlight>
                <a:latin typeface="Consolas"/>
                <a:ea typeface="Consolas"/>
                <a:cs typeface="Consolas"/>
                <a:sym typeface="Consolas"/>
              </a:rPr>
              <a:t>edades</a:t>
            </a:r>
            <a:r>
              <a:rPr lang="en-GB" sz="1400" dirty="0">
                <a:solidFill>
                  <a:schemeClr val="dk1"/>
                </a:solidFill>
                <a:highlight>
                  <a:srgbClr val="FFFFFF"/>
                </a:highlight>
                <a:latin typeface="Consolas"/>
                <a:ea typeface="Consolas"/>
                <a:cs typeface="Consolas"/>
                <a:sym typeface="Consolas"/>
              </a:rPr>
              <a:t> = { 20, 19, 22, 23, 19, 20};</a:t>
            </a:r>
          </a:p>
          <a:p>
            <a:pPr marL="596900" marR="139700" lvl="0" indent="317500" rtl="0">
              <a:lnSpc>
                <a:spcPct val="110000"/>
              </a:lnSpc>
              <a:spcBef>
                <a:spcPts val="0"/>
              </a:spcBef>
              <a:spcAft>
                <a:spcPts val="0"/>
              </a:spcAft>
              <a:buNone/>
            </a:pPr>
            <a:endParaRPr sz="1400" dirty="0">
              <a:solidFill>
                <a:schemeClr val="dk1"/>
              </a:solidFill>
              <a:highlight>
                <a:srgbClr val="F9F9F9"/>
              </a:highlight>
              <a:latin typeface="Consolas"/>
              <a:ea typeface="Consolas"/>
              <a:cs typeface="Consolas"/>
              <a:sym typeface="Consolas"/>
            </a:endParaRPr>
          </a:p>
          <a:p>
            <a:pPr marL="609600" marR="152400" lvl="0" indent="304800" rtl="0">
              <a:spcBef>
                <a:spcPts val="0"/>
              </a:spcBef>
              <a:spcAft>
                <a:spcPts val="0"/>
              </a:spcAft>
              <a:buNone/>
            </a:pPr>
            <a:r>
              <a:rPr lang="en-GB" sz="1400" dirty="0">
                <a:solidFill>
                  <a:schemeClr val="dk1"/>
                </a:solidFill>
                <a:highlight>
                  <a:srgbClr val="FFFFFF"/>
                </a:highlight>
                <a:latin typeface="Consolas"/>
                <a:ea typeface="Consolas"/>
                <a:cs typeface="Consolas"/>
                <a:sym typeface="Consolas"/>
              </a:rPr>
              <a:t>for (</a:t>
            </a:r>
            <a:r>
              <a:rPr lang="en-GB" sz="1400" dirty="0" err="1">
                <a:solidFill>
                  <a:schemeClr val="dk1"/>
                </a:solidFill>
                <a:highlight>
                  <a:srgbClr val="FFFFFF"/>
                </a:highlight>
                <a:latin typeface="Consolas"/>
                <a:ea typeface="Consolas"/>
                <a:cs typeface="Consolas"/>
                <a:sym typeface="Consolas"/>
              </a:rPr>
              <a:t>int</a:t>
            </a:r>
            <a:r>
              <a:rPr lang="en-GB" sz="1400" dirty="0">
                <a:solidFill>
                  <a:schemeClr val="dk1"/>
                </a:solidFill>
                <a:highlight>
                  <a:srgbClr val="FFFFFF"/>
                </a:highlight>
                <a:latin typeface="Consolas"/>
                <a:ea typeface="Consolas"/>
                <a:cs typeface="Consolas"/>
                <a:sym typeface="Consolas"/>
              </a:rPr>
              <a:t> </a:t>
            </a:r>
            <a:r>
              <a:rPr lang="en-GB" sz="1400" dirty="0" err="1">
                <a:solidFill>
                  <a:schemeClr val="dk1"/>
                </a:solidFill>
                <a:highlight>
                  <a:srgbClr val="FFFFFF"/>
                </a:highlight>
                <a:latin typeface="Consolas"/>
                <a:ea typeface="Consolas"/>
                <a:cs typeface="Consolas"/>
                <a:sym typeface="Consolas"/>
              </a:rPr>
              <a:t>i</a:t>
            </a:r>
            <a:r>
              <a:rPr lang="en-GB" sz="1400" dirty="0">
                <a:solidFill>
                  <a:schemeClr val="dk1"/>
                </a:solidFill>
                <a:highlight>
                  <a:srgbClr val="FFFFFF"/>
                </a:highlight>
                <a:latin typeface="Consolas"/>
                <a:ea typeface="Consolas"/>
                <a:cs typeface="Consolas"/>
                <a:sym typeface="Consolas"/>
              </a:rPr>
              <a:t> = 0; </a:t>
            </a:r>
            <a:r>
              <a:rPr lang="en-GB" sz="1400" dirty="0" err="1">
                <a:solidFill>
                  <a:schemeClr val="dk1"/>
                </a:solidFill>
                <a:highlight>
                  <a:srgbClr val="FFFFFF"/>
                </a:highlight>
                <a:latin typeface="Consolas"/>
                <a:ea typeface="Consolas"/>
                <a:cs typeface="Consolas"/>
                <a:sym typeface="Consolas"/>
              </a:rPr>
              <a:t>i</a:t>
            </a:r>
            <a:r>
              <a:rPr lang="en-GB" sz="1400" dirty="0">
                <a:solidFill>
                  <a:schemeClr val="dk1"/>
                </a:solidFill>
                <a:highlight>
                  <a:srgbClr val="FFFFFF"/>
                </a:highlight>
                <a:latin typeface="Consolas"/>
                <a:ea typeface="Consolas"/>
                <a:cs typeface="Consolas"/>
                <a:sym typeface="Consolas"/>
              </a:rPr>
              <a:t> &lt; </a:t>
            </a:r>
            <a:r>
              <a:rPr lang="en-GB" sz="1400" dirty="0" err="1">
                <a:solidFill>
                  <a:schemeClr val="dk1"/>
                </a:solidFill>
                <a:highlight>
                  <a:srgbClr val="FFFFFF"/>
                </a:highlight>
                <a:latin typeface="Consolas"/>
                <a:ea typeface="Consolas"/>
                <a:cs typeface="Consolas"/>
                <a:sym typeface="Consolas"/>
              </a:rPr>
              <a:t>nombres.length</a:t>
            </a:r>
            <a:r>
              <a:rPr lang="en-GB" sz="1400" dirty="0">
                <a:solidFill>
                  <a:schemeClr val="dk1"/>
                </a:solidFill>
                <a:highlight>
                  <a:srgbClr val="FFFFFF"/>
                </a:highlight>
                <a:latin typeface="Consolas"/>
                <a:ea typeface="Consolas"/>
                <a:cs typeface="Consolas"/>
                <a:sym typeface="Consolas"/>
              </a:rPr>
              <a:t>; </a:t>
            </a:r>
            <a:r>
              <a:rPr lang="en-GB" sz="1400" dirty="0" err="1">
                <a:solidFill>
                  <a:schemeClr val="dk1"/>
                </a:solidFill>
                <a:highlight>
                  <a:srgbClr val="FFFFFF"/>
                </a:highlight>
                <a:latin typeface="Consolas"/>
                <a:ea typeface="Consolas"/>
                <a:cs typeface="Consolas"/>
                <a:sym typeface="Consolas"/>
              </a:rPr>
              <a:t>i</a:t>
            </a:r>
            <a:r>
              <a:rPr lang="en-GB" sz="1400" dirty="0">
                <a:solidFill>
                  <a:schemeClr val="dk1"/>
                </a:solidFill>
                <a:highlight>
                  <a:srgbClr val="FFFFFF"/>
                </a:highlight>
                <a:latin typeface="Consolas"/>
                <a:ea typeface="Consolas"/>
                <a:cs typeface="Consolas"/>
                <a:sym typeface="Consolas"/>
              </a:rPr>
              <a:t>++) { </a:t>
            </a:r>
          </a:p>
          <a:p>
            <a:pPr marL="1066800" marR="152400" lvl="0" indent="304800" rtl="0">
              <a:spcBef>
                <a:spcPts val="0"/>
              </a:spcBef>
              <a:spcAft>
                <a:spcPts val="0"/>
              </a:spcAft>
              <a:buNone/>
            </a:pPr>
            <a:r>
              <a:rPr lang="en-GB" sz="1400" dirty="0" err="1">
                <a:solidFill>
                  <a:schemeClr val="dk1"/>
                </a:solidFill>
                <a:highlight>
                  <a:srgbClr val="F9F9F9"/>
                </a:highlight>
                <a:latin typeface="Consolas"/>
                <a:ea typeface="Consolas"/>
                <a:cs typeface="Consolas"/>
                <a:sym typeface="Consolas"/>
              </a:rPr>
              <a:t>dos</a:t>
            </a:r>
            <a:r>
              <a:rPr lang="en-GB" sz="1400" dirty="0" err="1">
                <a:solidFill>
                  <a:schemeClr val="dk1"/>
                </a:solidFill>
                <a:highlight>
                  <a:srgbClr val="FFFFFF"/>
                </a:highlight>
                <a:latin typeface="Consolas"/>
                <a:ea typeface="Consolas"/>
                <a:cs typeface="Consolas"/>
                <a:sym typeface="Consolas"/>
              </a:rPr>
              <a:t>.writeUTF</a:t>
            </a:r>
            <a:r>
              <a:rPr lang="en-GB" sz="1400" dirty="0">
                <a:solidFill>
                  <a:schemeClr val="dk1"/>
                </a:solidFill>
                <a:highlight>
                  <a:srgbClr val="FFFFFF"/>
                </a:highlight>
                <a:latin typeface="Consolas"/>
                <a:ea typeface="Consolas"/>
                <a:cs typeface="Consolas"/>
                <a:sym typeface="Consolas"/>
              </a:rPr>
              <a:t>(</a:t>
            </a:r>
            <a:r>
              <a:rPr lang="en-GB" sz="1400" dirty="0" err="1">
                <a:solidFill>
                  <a:schemeClr val="dk1"/>
                </a:solidFill>
                <a:highlight>
                  <a:srgbClr val="FFFFFF"/>
                </a:highlight>
                <a:latin typeface="Consolas"/>
                <a:ea typeface="Consolas"/>
                <a:cs typeface="Consolas"/>
                <a:sym typeface="Consolas"/>
              </a:rPr>
              <a:t>nombres</a:t>
            </a:r>
            <a:r>
              <a:rPr lang="en-GB" sz="1400" dirty="0">
                <a:solidFill>
                  <a:schemeClr val="dk1"/>
                </a:solidFill>
                <a:highlight>
                  <a:srgbClr val="FFFFFF"/>
                </a:highlight>
                <a:latin typeface="Consolas"/>
                <a:ea typeface="Consolas"/>
                <a:cs typeface="Consolas"/>
                <a:sym typeface="Consolas"/>
              </a:rPr>
              <a:t>[</a:t>
            </a:r>
            <a:r>
              <a:rPr lang="en-GB" sz="1400" dirty="0" err="1">
                <a:solidFill>
                  <a:schemeClr val="dk1"/>
                </a:solidFill>
                <a:highlight>
                  <a:srgbClr val="FFFFFF"/>
                </a:highlight>
                <a:latin typeface="Consolas"/>
                <a:ea typeface="Consolas"/>
                <a:cs typeface="Consolas"/>
                <a:sym typeface="Consolas"/>
              </a:rPr>
              <a:t>i</a:t>
            </a:r>
            <a:r>
              <a:rPr lang="en-GB" sz="1400" dirty="0">
                <a:solidFill>
                  <a:schemeClr val="dk1"/>
                </a:solidFill>
                <a:highlight>
                  <a:srgbClr val="FFFFFF"/>
                </a:highlight>
                <a:latin typeface="Consolas"/>
                <a:ea typeface="Consolas"/>
                <a:cs typeface="Consolas"/>
                <a:sym typeface="Consolas"/>
              </a:rPr>
              <a:t>]); </a:t>
            </a:r>
          </a:p>
          <a:p>
            <a:pPr marL="1066800" marR="152400" lvl="0" indent="304800" rtl="0">
              <a:spcBef>
                <a:spcPts val="0"/>
              </a:spcBef>
              <a:spcAft>
                <a:spcPts val="0"/>
              </a:spcAft>
              <a:buNone/>
            </a:pPr>
            <a:r>
              <a:rPr lang="en-GB" sz="1400" dirty="0" err="1">
                <a:solidFill>
                  <a:schemeClr val="dk1"/>
                </a:solidFill>
                <a:highlight>
                  <a:srgbClr val="F9F9F9"/>
                </a:highlight>
                <a:latin typeface="Consolas"/>
                <a:ea typeface="Consolas"/>
                <a:cs typeface="Consolas"/>
                <a:sym typeface="Consolas"/>
              </a:rPr>
              <a:t>dos</a:t>
            </a:r>
            <a:r>
              <a:rPr lang="en-GB" sz="1400" dirty="0" err="1">
                <a:solidFill>
                  <a:schemeClr val="dk1"/>
                </a:solidFill>
                <a:highlight>
                  <a:srgbClr val="FFFFFF"/>
                </a:highlight>
                <a:latin typeface="Consolas"/>
                <a:ea typeface="Consolas"/>
                <a:cs typeface="Consolas"/>
                <a:sym typeface="Consolas"/>
              </a:rPr>
              <a:t>.writeInt</a:t>
            </a:r>
            <a:r>
              <a:rPr lang="en-GB" sz="1400" dirty="0">
                <a:solidFill>
                  <a:schemeClr val="dk1"/>
                </a:solidFill>
                <a:highlight>
                  <a:srgbClr val="FFFFFF"/>
                </a:highlight>
                <a:latin typeface="Consolas"/>
                <a:ea typeface="Consolas"/>
                <a:cs typeface="Consolas"/>
                <a:sym typeface="Consolas"/>
              </a:rPr>
              <a:t>(</a:t>
            </a:r>
            <a:r>
              <a:rPr lang="en-GB" sz="1400" dirty="0" err="1">
                <a:solidFill>
                  <a:schemeClr val="dk1"/>
                </a:solidFill>
                <a:highlight>
                  <a:srgbClr val="FFFFFF"/>
                </a:highlight>
                <a:latin typeface="Consolas"/>
                <a:ea typeface="Consolas"/>
                <a:cs typeface="Consolas"/>
                <a:sym typeface="Consolas"/>
              </a:rPr>
              <a:t>edades</a:t>
            </a:r>
            <a:r>
              <a:rPr lang="en-GB" sz="1400" dirty="0">
                <a:solidFill>
                  <a:schemeClr val="dk1"/>
                </a:solidFill>
                <a:highlight>
                  <a:srgbClr val="FFFFFF"/>
                </a:highlight>
                <a:latin typeface="Consolas"/>
                <a:ea typeface="Consolas"/>
                <a:cs typeface="Consolas"/>
                <a:sym typeface="Consolas"/>
              </a:rPr>
              <a:t>[</a:t>
            </a:r>
            <a:r>
              <a:rPr lang="en-GB" sz="1400" dirty="0" err="1">
                <a:solidFill>
                  <a:schemeClr val="dk1"/>
                </a:solidFill>
                <a:highlight>
                  <a:srgbClr val="FFFFFF"/>
                </a:highlight>
                <a:latin typeface="Consolas"/>
                <a:ea typeface="Consolas"/>
                <a:cs typeface="Consolas"/>
                <a:sym typeface="Consolas"/>
              </a:rPr>
              <a:t>i</a:t>
            </a:r>
            <a:r>
              <a:rPr lang="en-GB" sz="1400" dirty="0">
                <a:solidFill>
                  <a:schemeClr val="dk1"/>
                </a:solidFill>
                <a:highlight>
                  <a:srgbClr val="FFFFFF"/>
                </a:highlight>
                <a:latin typeface="Consolas"/>
                <a:ea typeface="Consolas"/>
                <a:cs typeface="Consolas"/>
                <a:sym typeface="Consolas"/>
              </a:rPr>
              <a:t>]); </a:t>
            </a:r>
          </a:p>
          <a:p>
            <a:pPr marL="457200" marR="152400" lvl="0" indent="457200" rtl="0">
              <a:spcBef>
                <a:spcPts val="0"/>
              </a:spcBef>
              <a:spcAft>
                <a:spcPts val="0"/>
              </a:spcAft>
              <a:buNone/>
            </a:pPr>
            <a:r>
              <a:rPr lang="en-GB" sz="1400" dirty="0">
                <a:solidFill>
                  <a:schemeClr val="dk1"/>
                </a:solidFill>
                <a:highlight>
                  <a:srgbClr val="FFFFFF"/>
                </a:highlight>
                <a:latin typeface="Consolas"/>
                <a:ea typeface="Consolas"/>
                <a:cs typeface="Consolas"/>
                <a:sym typeface="Consolas"/>
              </a:rPr>
              <a:t>}</a:t>
            </a:r>
          </a:p>
          <a:p>
            <a:pPr marL="596900" marR="139700" lvl="0" indent="317500" rtl="0">
              <a:lnSpc>
                <a:spcPct val="110000"/>
              </a:lnSpc>
              <a:spcBef>
                <a:spcPts val="0"/>
              </a:spcBef>
              <a:spcAft>
                <a:spcPts val="0"/>
              </a:spcAft>
              <a:buNone/>
            </a:pPr>
            <a:r>
              <a:rPr lang="en-GB" sz="1400" dirty="0" err="1">
                <a:solidFill>
                  <a:schemeClr val="dk1"/>
                </a:solidFill>
                <a:highlight>
                  <a:srgbClr val="F9F9F9"/>
                </a:highlight>
                <a:latin typeface="Consolas"/>
                <a:ea typeface="Consolas"/>
                <a:cs typeface="Consolas"/>
                <a:sym typeface="Consolas"/>
              </a:rPr>
              <a:t>dos</a:t>
            </a:r>
            <a:r>
              <a:rPr lang="en-GB" sz="1400" dirty="0" err="1">
                <a:solidFill>
                  <a:schemeClr val="dk1"/>
                </a:solidFill>
                <a:highlight>
                  <a:srgbClr val="FFFFFF"/>
                </a:highlight>
                <a:latin typeface="Consolas"/>
                <a:ea typeface="Consolas"/>
                <a:cs typeface="Consolas"/>
                <a:sym typeface="Consolas"/>
              </a:rPr>
              <a:t>.close</a:t>
            </a:r>
            <a:r>
              <a:rPr lang="en-GB" sz="1400" dirty="0">
                <a:solidFill>
                  <a:schemeClr val="dk1"/>
                </a:solidFill>
                <a:highlight>
                  <a:srgbClr val="FFFFFF"/>
                </a:highlight>
                <a:latin typeface="Consolas"/>
                <a:ea typeface="Consolas"/>
                <a:cs typeface="Consolas"/>
                <a:sym typeface="Consolas"/>
              </a:rPr>
              <a:t>;</a:t>
            </a:r>
          </a:p>
          <a:p>
            <a:pPr marL="596900" marR="139700" lvl="0" indent="0" rtl="0">
              <a:lnSpc>
                <a:spcPct val="110000"/>
              </a:lnSpc>
              <a:spcBef>
                <a:spcPts val="0"/>
              </a:spcBef>
              <a:spcAft>
                <a:spcPts val="0"/>
              </a:spcAft>
              <a:buNone/>
            </a:pPr>
            <a:r>
              <a:rPr lang="en-GB" sz="1400" dirty="0">
                <a:solidFill>
                  <a:schemeClr val="dk1"/>
                </a:solidFill>
                <a:highlight>
                  <a:srgbClr val="F9F9F9"/>
                </a:highlight>
                <a:latin typeface="Consolas"/>
                <a:ea typeface="Consolas"/>
                <a:cs typeface="Consolas"/>
                <a:sym typeface="Consolas"/>
              </a:rPr>
              <a:t>}</a:t>
            </a:r>
          </a:p>
          <a:p>
            <a:pPr marL="0" marR="139700" lvl="0" indent="0" rtl="0">
              <a:lnSpc>
                <a:spcPct val="110000"/>
              </a:lnSpc>
              <a:spcBef>
                <a:spcPts val="0"/>
              </a:spcBef>
              <a:spcAft>
                <a:spcPts val="0"/>
              </a:spcAft>
              <a:buNone/>
            </a:pPr>
            <a:r>
              <a:rPr lang="en-GB" sz="1400" dirty="0">
                <a:solidFill>
                  <a:schemeClr val="dk1"/>
                </a:solidFill>
                <a:highlight>
                  <a:srgbClr val="F9F9F9"/>
                </a:highlight>
                <a:latin typeface="Consolas"/>
                <a:ea typeface="Consolas"/>
                <a:cs typeface="Consolas"/>
                <a:sym typeface="Consolas"/>
              </a:rPr>
              <a:t>  }</a:t>
            </a:r>
            <a:br>
              <a:rPr lang="en-GB" sz="1400" dirty="0">
                <a:solidFill>
                  <a:schemeClr val="dk1"/>
                </a:solidFill>
                <a:highlight>
                  <a:srgbClr val="F9F9F9"/>
                </a:highlight>
                <a:latin typeface="Consolas"/>
                <a:ea typeface="Consolas"/>
                <a:cs typeface="Consolas"/>
                <a:sym typeface="Consolas"/>
              </a:rPr>
            </a:br>
            <a:br>
              <a:rPr lang="en-GB" sz="1400" dirty="0">
                <a:solidFill>
                  <a:schemeClr val="dk1"/>
                </a:solidFill>
                <a:highlight>
                  <a:srgbClr val="F9F9F9"/>
                </a:highlight>
                <a:latin typeface="Consolas"/>
                <a:ea typeface="Consolas"/>
                <a:cs typeface="Consolas"/>
                <a:sym typeface="Consolas"/>
              </a:rPr>
            </a:br>
            <a:r>
              <a:rPr lang="en-GB" sz="1400" dirty="0">
                <a:solidFill>
                  <a:schemeClr val="dk1"/>
                </a:solidFill>
                <a:highlight>
                  <a:srgbClr val="F9F9F9"/>
                </a:highlight>
                <a:latin typeface="Consolas"/>
                <a:ea typeface="Consolas"/>
                <a:cs typeface="Consolas"/>
                <a:sym typeface="Consolas"/>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a:t>Clases para la gestión de flujos de datos con ficheros. Ficheros binarios  </a:t>
            </a:r>
          </a:p>
        </p:txBody>
      </p:sp>
      <p:sp>
        <p:nvSpPr>
          <p:cNvPr id="407" name="Shape 407"/>
          <p:cNvSpPr txBox="1">
            <a:spLocks noGrp="1"/>
          </p:cNvSpPr>
          <p:nvPr>
            <p:ph type="body" idx="1"/>
          </p:nvPr>
        </p:nvSpPr>
        <p:spPr>
          <a:xfrm>
            <a:off x="69975" y="898075"/>
            <a:ext cx="9074100" cy="40473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GB" sz="2400" b="1" dirty="0">
                <a:solidFill>
                  <a:schemeClr val="dk1"/>
                </a:solidFill>
              </a:rPr>
              <a:t>  </a:t>
            </a:r>
            <a:r>
              <a:rPr lang="en-GB" sz="2400" b="1" dirty="0" err="1">
                <a:solidFill>
                  <a:schemeClr val="dk1"/>
                </a:solidFill>
              </a:rPr>
              <a:t>Ejemplo</a:t>
            </a:r>
            <a:r>
              <a:rPr lang="en-GB" sz="2400" b="1" dirty="0">
                <a:solidFill>
                  <a:schemeClr val="dk1"/>
                </a:solidFill>
              </a:rPr>
              <a:t>: </a:t>
            </a:r>
          </a:p>
          <a:p>
            <a:pPr marL="152400" marR="152400" lvl="0" indent="0" rtl="0">
              <a:spcBef>
                <a:spcPts val="0"/>
              </a:spcBef>
              <a:spcAft>
                <a:spcPts val="0"/>
              </a:spcAft>
              <a:buNone/>
            </a:pPr>
            <a:r>
              <a:rPr lang="en-GB" sz="1300" dirty="0">
                <a:solidFill>
                  <a:srgbClr val="000000"/>
                </a:solidFill>
                <a:highlight>
                  <a:srgbClr val="FFFFFF"/>
                </a:highlight>
                <a:latin typeface="Consolas"/>
                <a:ea typeface="Consolas"/>
                <a:cs typeface="Consolas"/>
                <a:sym typeface="Consolas"/>
              </a:rPr>
              <a:t>import java.io.*;</a:t>
            </a:r>
          </a:p>
          <a:p>
            <a:pPr marL="152400" marR="152400" lvl="0" indent="0" rtl="0">
              <a:spcBef>
                <a:spcPts val="0"/>
              </a:spcBef>
              <a:spcAft>
                <a:spcPts val="0"/>
              </a:spcAft>
              <a:buNone/>
            </a:pPr>
            <a:r>
              <a:rPr lang="en-GB" sz="1300" dirty="0">
                <a:solidFill>
                  <a:srgbClr val="000000"/>
                </a:solidFill>
                <a:highlight>
                  <a:srgbClr val="FFFFFF"/>
                </a:highlight>
                <a:latin typeface="Consolas"/>
                <a:ea typeface="Consolas"/>
                <a:cs typeface="Consolas"/>
                <a:sym typeface="Consolas"/>
              </a:rPr>
              <a:t>//</a:t>
            </a:r>
            <a:r>
              <a:rPr lang="en-GB" sz="1300" dirty="0" err="1">
                <a:solidFill>
                  <a:srgbClr val="000000"/>
                </a:solidFill>
                <a:highlight>
                  <a:srgbClr val="FFFFFF"/>
                </a:highlight>
                <a:latin typeface="Consolas"/>
                <a:ea typeface="Consolas"/>
                <a:cs typeface="Consolas"/>
                <a:sym typeface="Consolas"/>
              </a:rPr>
              <a:t>Importamos</a:t>
            </a:r>
            <a:r>
              <a:rPr lang="en-GB" sz="1300" dirty="0">
                <a:solidFill>
                  <a:srgbClr val="000000"/>
                </a:solidFill>
                <a:highlight>
                  <a:srgbClr val="FFFFFF"/>
                </a:highlight>
                <a:latin typeface="Consolas"/>
                <a:ea typeface="Consolas"/>
                <a:cs typeface="Consolas"/>
                <a:sym typeface="Consolas"/>
              </a:rPr>
              <a:t> </a:t>
            </a:r>
            <a:r>
              <a:rPr lang="en-GB" sz="1300" dirty="0" err="1">
                <a:solidFill>
                  <a:srgbClr val="000000"/>
                </a:solidFill>
                <a:highlight>
                  <a:srgbClr val="FFFFFF"/>
                </a:highlight>
                <a:latin typeface="Consolas"/>
                <a:ea typeface="Consolas"/>
                <a:cs typeface="Consolas"/>
                <a:sym typeface="Consolas"/>
              </a:rPr>
              <a:t>todas</a:t>
            </a:r>
            <a:r>
              <a:rPr lang="en-GB" sz="1300" dirty="0">
                <a:solidFill>
                  <a:srgbClr val="000000"/>
                </a:solidFill>
                <a:highlight>
                  <a:srgbClr val="FFFFFF"/>
                </a:highlight>
                <a:latin typeface="Consolas"/>
                <a:ea typeface="Consolas"/>
                <a:cs typeface="Consolas"/>
                <a:sym typeface="Consolas"/>
              </a:rPr>
              <a:t> las </a:t>
            </a:r>
            <a:r>
              <a:rPr lang="en-GB" sz="1300" dirty="0" err="1">
                <a:solidFill>
                  <a:srgbClr val="000000"/>
                </a:solidFill>
                <a:highlight>
                  <a:srgbClr val="FFFFFF"/>
                </a:highlight>
                <a:latin typeface="Consolas"/>
                <a:ea typeface="Consolas"/>
                <a:cs typeface="Consolas"/>
                <a:sym typeface="Consolas"/>
              </a:rPr>
              <a:t>clases</a:t>
            </a:r>
            <a:r>
              <a:rPr lang="en-GB" sz="1300" dirty="0">
                <a:solidFill>
                  <a:srgbClr val="000000"/>
                </a:solidFill>
                <a:highlight>
                  <a:srgbClr val="FFFFFF"/>
                </a:highlight>
                <a:latin typeface="Consolas"/>
                <a:ea typeface="Consolas"/>
                <a:cs typeface="Consolas"/>
                <a:sym typeface="Consolas"/>
              </a:rPr>
              <a:t> de java.io.</a:t>
            </a:r>
          </a:p>
          <a:p>
            <a:pPr marL="139700" marR="139700" lvl="0" indent="0" rtl="0">
              <a:lnSpc>
                <a:spcPct val="110000"/>
              </a:lnSpc>
              <a:spcBef>
                <a:spcPts val="0"/>
              </a:spcBef>
              <a:spcAft>
                <a:spcPts val="0"/>
              </a:spcAft>
              <a:buNone/>
            </a:pPr>
            <a:r>
              <a:rPr lang="en-GB" sz="1300" dirty="0">
                <a:solidFill>
                  <a:schemeClr val="dk1"/>
                </a:solidFill>
                <a:highlight>
                  <a:srgbClr val="F9F9F9"/>
                </a:highlight>
                <a:latin typeface="Consolas"/>
                <a:ea typeface="Consolas"/>
                <a:cs typeface="Consolas"/>
                <a:sym typeface="Consolas"/>
              </a:rPr>
              <a:t>public class </a:t>
            </a:r>
            <a:r>
              <a:rPr lang="en-GB" sz="1300" dirty="0" err="1">
                <a:solidFill>
                  <a:schemeClr val="dk1"/>
                </a:solidFill>
                <a:highlight>
                  <a:srgbClr val="F9F9F9"/>
                </a:highlight>
                <a:latin typeface="Consolas"/>
                <a:ea typeface="Consolas"/>
                <a:cs typeface="Consolas"/>
                <a:sym typeface="Consolas"/>
              </a:rPr>
              <a:t>LecturaFicheroBin</a:t>
            </a:r>
            <a:r>
              <a:rPr lang="en-GB" sz="1300" dirty="0">
                <a:solidFill>
                  <a:schemeClr val="dk1"/>
                </a:solidFill>
                <a:highlight>
                  <a:srgbClr val="F9F9F9"/>
                </a:highlight>
                <a:latin typeface="Consolas"/>
                <a:ea typeface="Consolas"/>
                <a:cs typeface="Consolas"/>
                <a:sym typeface="Consolas"/>
              </a:rPr>
              <a:t> {</a:t>
            </a:r>
            <a:br>
              <a:rPr lang="en-GB" sz="1300" dirty="0">
                <a:solidFill>
                  <a:schemeClr val="dk1"/>
                </a:solidFill>
                <a:highlight>
                  <a:srgbClr val="F9F9F9"/>
                </a:highlight>
                <a:latin typeface="Consolas"/>
                <a:ea typeface="Consolas"/>
                <a:cs typeface="Consolas"/>
                <a:sym typeface="Consolas"/>
              </a:rPr>
            </a:br>
            <a:r>
              <a:rPr lang="en-GB" sz="1300" dirty="0">
                <a:solidFill>
                  <a:schemeClr val="dk1"/>
                </a:solidFill>
                <a:highlight>
                  <a:srgbClr val="F9F9F9"/>
                </a:highlight>
                <a:latin typeface="Consolas"/>
                <a:ea typeface="Consolas"/>
                <a:cs typeface="Consolas"/>
                <a:sym typeface="Consolas"/>
              </a:rPr>
              <a:t>	</a:t>
            </a:r>
            <a:r>
              <a:rPr lang="en-GB" sz="1300" dirty="0">
                <a:solidFill>
                  <a:schemeClr val="dk1"/>
                </a:solidFill>
                <a:highlight>
                  <a:srgbClr val="FFFFFF"/>
                </a:highlight>
                <a:latin typeface="Consolas"/>
                <a:ea typeface="Consolas"/>
                <a:cs typeface="Consolas"/>
                <a:sym typeface="Consolas"/>
              </a:rPr>
              <a:t>public static void main(String[] </a:t>
            </a:r>
            <a:r>
              <a:rPr lang="en-GB" sz="1300" dirty="0" err="1">
                <a:solidFill>
                  <a:schemeClr val="dk1"/>
                </a:solidFill>
                <a:highlight>
                  <a:srgbClr val="FFFFFF"/>
                </a:highlight>
                <a:latin typeface="Consolas"/>
                <a:ea typeface="Consolas"/>
                <a:cs typeface="Consolas"/>
                <a:sym typeface="Consolas"/>
              </a:rPr>
              <a:t>args</a:t>
            </a:r>
            <a:r>
              <a:rPr lang="en-GB" sz="1300" dirty="0">
                <a:solidFill>
                  <a:schemeClr val="dk1"/>
                </a:solidFill>
                <a:highlight>
                  <a:srgbClr val="FFFFFF"/>
                </a:highlight>
                <a:latin typeface="Consolas"/>
                <a:ea typeface="Consolas"/>
                <a:cs typeface="Consolas"/>
                <a:sym typeface="Consolas"/>
              </a:rPr>
              <a:t>) throws </a:t>
            </a:r>
            <a:r>
              <a:rPr lang="en-GB" sz="1300" dirty="0" err="1">
                <a:solidFill>
                  <a:schemeClr val="dk1"/>
                </a:solidFill>
                <a:highlight>
                  <a:srgbClr val="FFFFFF"/>
                </a:highlight>
                <a:latin typeface="Consolas"/>
                <a:ea typeface="Consolas"/>
                <a:cs typeface="Consolas"/>
                <a:sym typeface="Consolas"/>
              </a:rPr>
              <a:t>IOException</a:t>
            </a:r>
            <a:r>
              <a:rPr lang="en-GB" sz="1300" dirty="0">
                <a:solidFill>
                  <a:schemeClr val="dk1"/>
                </a:solidFill>
                <a:highlight>
                  <a:srgbClr val="FFFFFF"/>
                </a:highlight>
                <a:latin typeface="Consolas"/>
                <a:ea typeface="Consolas"/>
                <a:cs typeface="Consolas"/>
                <a:sym typeface="Consolas"/>
              </a:rPr>
              <a:t> {</a:t>
            </a:r>
          </a:p>
          <a:p>
            <a:pPr marL="596900" marR="139700" lvl="0" indent="317500" rtl="0">
              <a:lnSpc>
                <a:spcPct val="110000"/>
              </a:lnSpc>
              <a:spcBef>
                <a:spcPts val="0"/>
              </a:spcBef>
              <a:spcAft>
                <a:spcPts val="0"/>
              </a:spcAft>
              <a:buNone/>
            </a:pPr>
            <a:r>
              <a:rPr lang="en-GB" sz="1300" dirty="0" err="1">
                <a:solidFill>
                  <a:schemeClr val="dk1"/>
                </a:solidFill>
                <a:highlight>
                  <a:srgbClr val="F9F9F9"/>
                </a:highlight>
                <a:latin typeface="Consolas"/>
                <a:ea typeface="Consolas"/>
                <a:cs typeface="Consolas"/>
                <a:sym typeface="Consolas"/>
              </a:rPr>
              <a:t>DataInputStream</a:t>
            </a:r>
            <a:r>
              <a:rPr lang="en-GB" sz="1300" dirty="0">
                <a:solidFill>
                  <a:schemeClr val="dk1"/>
                </a:solidFill>
                <a:highlight>
                  <a:srgbClr val="F9F9F9"/>
                </a:highlight>
                <a:latin typeface="Consolas"/>
                <a:ea typeface="Consolas"/>
                <a:cs typeface="Consolas"/>
                <a:sym typeface="Consolas"/>
              </a:rPr>
              <a:t> dis = new </a:t>
            </a:r>
            <a:r>
              <a:rPr lang="en-GB" sz="1300" dirty="0" err="1">
                <a:solidFill>
                  <a:schemeClr val="dk1"/>
                </a:solidFill>
                <a:highlight>
                  <a:srgbClr val="F9F9F9"/>
                </a:highlight>
                <a:latin typeface="Consolas"/>
                <a:ea typeface="Consolas"/>
                <a:cs typeface="Consolas"/>
                <a:sym typeface="Consolas"/>
              </a:rPr>
              <a:t>DataInputStream</a:t>
            </a:r>
            <a:r>
              <a:rPr lang="en-GB" sz="1300" dirty="0">
                <a:solidFill>
                  <a:schemeClr val="dk1"/>
                </a:solidFill>
                <a:highlight>
                  <a:srgbClr val="F9F9F9"/>
                </a:highlight>
                <a:latin typeface="Consolas"/>
                <a:ea typeface="Consolas"/>
                <a:cs typeface="Consolas"/>
                <a:sym typeface="Consolas"/>
              </a:rPr>
              <a:t>(new </a:t>
            </a:r>
            <a:r>
              <a:rPr lang="en-GB" sz="1300" dirty="0" err="1">
                <a:solidFill>
                  <a:schemeClr val="dk1"/>
                </a:solidFill>
                <a:highlight>
                  <a:srgbClr val="F9F9F9"/>
                </a:highlight>
                <a:latin typeface="Consolas"/>
                <a:ea typeface="Consolas"/>
                <a:cs typeface="Consolas"/>
                <a:sym typeface="Consolas"/>
              </a:rPr>
              <a:t>FileInputStream</a:t>
            </a:r>
            <a:r>
              <a:rPr lang="en-GB" sz="1300" dirty="0">
                <a:solidFill>
                  <a:schemeClr val="dk1"/>
                </a:solidFill>
                <a:highlight>
                  <a:srgbClr val="F9F9F9"/>
                </a:highlight>
                <a:latin typeface="Consolas"/>
                <a:ea typeface="Consolas"/>
                <a:cs typeface="Consolas"/>
                <a:sym typeface="Consolas"/>
              </a:rPr>
              <a:t> ("clase.dat"));</a:t>
            </a:r>
          </a:p>
          <a:p>
            <a:pPr marL="596900" marR="139700" lvl="0" indent="317500" rtl="0">
              <a:lnSpc>
                <a:spcPct val="110000"/>
              </a:lnSpc>
              <a:spcBef>
                <a:spcPts val="0"/>
              </a:spcBef>
              <a:spcAft>
                <a:spcPts val="0"/>
              </a:spcAft>
              <a:buNone/>
            </a:pPr>
            <a:r>
              <a:rPr lang="en-GB" sz="1300" dirty="0">
                <a:solidFill>
                  <a:schemeClr val="dk1"/>
                </a:solidFill>
                <a:highlight>
                  <a:srgbClr val="FFFFFF"/>
                </a:highlight>
                <a:latin typeface="Consolas"/>
                <a:ea typeface="Consolas"/>
                <a:cs typeface="Consolas"/>
                <a:sym typeface="Consolas"/>
              </a:rPr>
              <a:t>String n = "";</a:t>
            </a:r>
          </a:p>
          <a:p>
            <a:pPr marL="596900" marR="139700" lvl="0" indent="317500" rtl="0">
              <a:lnSpc>
                <a:spcPct val="110000"/>
              </a:lnSpc>
              <a:spcBef>
                <a:spcPts val="0"/>
              </a:spcBef>
              <a:spcAft>
                <a:spcPts val="0"/>
              </a:spcAft>
              <a:buNone/>
            </a:pPr>
            <a:r>
              <a:rPr lang="en-GB" sz="1300" dirty="0" err="1">
                <a:solidFill>
                  <a:schemeClr val="dk1"/>
                </a:solidFill>
                <a:highlight>
                  <a:srgbClr val="FFFFFF"/>
                </a:highlight>
                <a:latin typeface="Consolas"/>
                <a:ea typeface="Consolas"/>
                <a:cs typeface="Consolas"/>
                <a:sym typeface="Consolas"/>
              </a:rPr>
              <a:t>int</a:t>
            </a:r>
            <a:r>
              <a:rPr lang="en-GB" sz="1300" dirty="0">
                <a:solidFill>
                  <a:schemeClr val="dk1"/>
                </a:solidFill>
                <a:highlight>
                  <a:srgbClr val="FFFFFF"/>
                </a:highlight>
                <a:latin typeface="Consolas"/>
                <a:ea typeface="Consolas"/>
                <a:cs typeface="Consolas"/>
                <a:sym typeface="Consolas"/>
              </a:rPr>
              <a:t> e = 0;</a:t>
            </a:r>
          </a:p>
          <a:p>
            <a:pPr marL="596900" marR="139700" lvl="0" indent="317500" rtl="0">
              <a:lnSpc>
                <a:spcPct val="110000"/>
              </a:lnSpc>
              <a:spcBef>
                <a:spcPts val="0"/>
              </a:spcBef>
              <a:spcAft>
                <a:spcPts val="0"/>
              </a:spcAft>
              <a:buNone/>
            </a:pPr>
            <a:endParaRPr sz="600" dirty="0">
              <a:solidFill>
                <a:schemeClr val="dk1"/>
              </a:solidFill>
              <a:highlight>
                <a:srgbClr val="F9F9F9"/>
              </a:highlight>
              <a:latin typeface="Consolas"/>
              <a:ea typeface="Consolas"/>
              <a:cs typeface="Consolas"/>
              <a:sym typeface="Consolas"/>
            </a:endParaRPr>
          </a:p>
          <a:p>
            <a:pPr marL="609600" marR="152400" lvl="0" indent="304800" rtl="0">
              <a:spcBef>
                <a:spcPts val="0"/>
              </a:spcBef>
              <a:spcAft>
                <a:spcPts val="0"/>
              </a:spcAft>
              <a:buNone/>
            </a:pPr>
            <a:r>
              <a:rPr lang="en-GB" sz="1300" dirty="0">
                <a:solidFill>
                  <a:schemeClr val="dk1"/>
                </a:solidFill>
                <a:highlight>
                  <a:srgbClr val="FFFFFF"/>
                </a:highlight>
                <a:latin typeface="Consolas"/>
                <a:ea typeface="Consolas"/>
                <a:cs typeface="Consolas"/>
                <a:sym typeface="Consolas"/>
              </a:rPr>
              <a:t>try { </a:t>
            </a:r>
          </a:p>
          <a:p>
            <a:pPr marL="609600" marR="152400" lvl="0" indent="304800" rtl="0">
              <a:spcBef>
                <a:spcPts val="0"/>
              </a:spcBef>
              <a:spcAft>
                <a:spcPts val="0"/>
              </a:spcAft>
              <a:buNone/>
            </a:pPr>
            <a:r>
              <a:rPr lang="en-GB" sz="1300" dirty="0">
                <a:solidFill>
                  <a:schemeClr val="dk1"/>
                </a:solidFill>
                <a:highlight>
                  <a:srgbClr val="FFFFFF"/>
                </a:highlight>
                <a:latin typeface="Consolas"/>
                <a:ea typeface="Consolas"/>
                <a:cs typeface="Consolas"/>
                <a:sym typeface="Consolas"/>
              </a:rPr>
              <a:t>	while (true) {</a:t>
            </a:r>
          </a:p>
          <a:p>
            <a:pPr marL="1524000" marR="152400" lvl="0" indent="304800" rtl="0">
              <a:spcBef>
                <a:spcPts val="0"/>
              </a:spcBef>
              <a:spcAft>
                <a:spcPts val="0"/>
              </a:spcAft>
              <a:buNone/>
            </a:pPr>
            <a:r>
              <a:rPr lang="en-GB" sz="1300" dirty="0">
                <a:solidFill>
                  <a:schemeClr val="dk1"/>
                </a:solidFill>
                <a:highlight>
                  <a:srgbClr val="F9F9F9"/>
                </a:highlight>
                <a:latin typeface="Consolas"/>
                <a:ea typeface="Consolas"/>
                <a:cs typeface="Consolas"/>
                <a:sym typeface="Consolas"/>
              </a:rPr>
              <a:t>n = </a:t>
            </a:r>
            <a:r>
              <a:rPr lang="en-GB" sz="1300" dirty="0" err="1">
                <a:solidFill>
                  <a:schemeClr val="dk1"/>
                </a:solidFill>
                <a:highlight>
                  <a:srgbClr val="F9F9F9"/>
                </a:highlight>
                <a:latin typeface="Consolas"/>
                <a:ea typeface="Consolas"/>
                <a:cs typeface="Consolas"/>
                <a:sym typeface="Consolas"/>
              </a:rPr>
              <a:t>dis</a:t>
            </a:r>
            <a:r>
              <a:rPr lang="en-GB" sz="1300" dirty="0" err="1">
                <a:solidFill>
                  <a:schemeClr val="dk1"/>
                </a:solidFill>
                <a:highlight>
                  <a:srgbClr val="FFFFFF"/>
                </a:highlight>
                <a:latin typeface="Consolas"/>
                <a:ea typeface="Consolas"/>
                <a:cs typeface="Consolas"/>
                <a:sym typeface="Consolas"/>
              </a:rPr>
              <a:t>.readUTF</a:t>
            </a:r>
            <a:r>
              <a:rPr lang="en-GB" sz="1300" dirty="0">
                <a:solidFill>
                  <a:schemeClr val="dk1"/>
                </a:solidFill>
                <a:highlight>
                  <a:srgbClr val="FFFFFF"/>
                </a:highlight>
                <a:latin typeface="Consolas"/>
                <a:ea typeface="Consolas"/>
                <a:cs typeface="Consolas"/>
                <a:sym typeface="Consolas"/>
              </a:rPr>
              <a:t>(); </a:t>
            </a:r>
          </a:p>
          <a:p>
            <a:pPr marL="1524000" marR="152400" lvl="0" indent="304800" rtl="0">
              <a:spcBef>
                <a:spcPts val="0"/>
              </a:spcBef>
              <a:spcAft>
                <a:spcPts val="0"/>
              </a:spcAft>
              <a:buNone/>
            </a:pPr>
            <a:r>
              <a:rPr lang="en-GB" sz="1300" dirty="0">
                <a:solidFill>
                  <a:schemeClr val="dk1"/>
                </a:solidFill>
                <a:highlight>
                  <a:srgbClr val="F9F9F9"/>
                </a:highlight>
                <a:latin typeface="Consolas"/>
                <a:ea typeface="Consolas"/>
                <a:cs typeface="Consolas"/>
                <a:sym typeface="Consolas"/>
              </a:rPr>
              <a:t>e = </a:t>
            </a:r>
            <a:r>
              <a:rPr lang="en-GB" sz="1300" dirty="0" err="1">
                <a:solidFill>
                  <a:schemeClr val="dk1"/>
                </a:solidFill>
                <a:highlight>
                  <a:srgbClr val="F9F9F9"/>
                </a:highlight>
                <a:latin typeface="Consolas"/>
                <a:ea typeface="Consolas"/>
                <a:cs typeface="Consolas"/>
                <a:sym typeface="Consolas"/>
              </a:rPr>
              <a:t>dis</a:t>
            </a:r>
            <a:r>
              <a:rPr lang="en-GB" sz="1300" dirty="0" err="1">
                <a:solidFill>
                  <a:schemeClr val="dk1"/>
                </a:solidFill>
                <a:highlight>
                  <a:srgbClr val="FFFFFF"/>
                </a:highlight>
                <a:latin typeface="Consolas"/>
                <a:ea typeface="Consolas"/>
                <a:cs typeface="Consolas"/>
                <a:sym typeface="Consolas"/>
              </a:rPr>
              <a:t>.readInt</a:t>
            </a:r>
            <a:r>
              <a:rPr lang="en-GB" sz="1300" dirty="0">
                <a:solidFill>
                  <a:schemeClr val="dk1"/>
                </a:solidFill>
                <a:highlight>
                  <a:srgbClr val="FFFFFF"/>
                </a:highlight>
                <a:latin typeface="Consolas"/>
                <a:ea typeface="Consolas"/>
                <a:cs typeface="Consolas"/>
                <a:sym typeface="Consolas"/>
              </a:rPr>
              <a:t>(); </a:t>
            </a:r>
          </a:p>
          <a:p>
            <a:pPr marL="1524000" marR="152400" lvl="0" indent="304800" rtl="0">
              <a:spcBef>
                <a:spcPts val="0"/>
              </a:spcBef>
              <a:spcAft>
                <a:spcPts val="0"/>
              </a:spcAft>
              <a:buNone/>
            </a:pPr>
            <a:r>
              <a:rPr lang="en-GB" sz="1300" dirty="0" err="1">
                <a:solidFill>
                  <a:schemeClr val="dk1"/>
                </a:solidFill>
                <a:highlight>
                  <a:srgbClr val="FFFFFF"/>
                </a:highlight>
                <a:latin typeface="Consolas"/>
                <a:ea typeface="Consolas"/>
                <a:cs typeface="Consolas"/>
                <a:sym typeface="Consolas"/>
              </a:rPr>
              <a:t>System.out.println</a:t>
            </a:r>
            <a:r>
              <a:rPr lang="en-GB" sz="1300" dirty="0">
                <a:solidFill>
                  <a:schemeClr val="dk1"/>
                </a:solidFill>
                <a:highlight>
                  <a:srgbClr val="FFFFFF"/>
                </a:highlight>
                <a:latin typeface="Consolas"/>
                <a:ea typeface="Consolas"/>
                <a:cs typeface="Consolas"/>
                <a:sym typeface="Consolas"/>
              </a:rPr>
              <a:t>("</a:t>
            </a:r>
            <a:r>
              <a:rPr lang="en-GB" sz="1300" dirty="0" err="1">
                <a:solidFill>
                  <a:schemeClr val="dk1"/>
                </a:solidFill>
                <a:highlight>
                  <a:srgbClr val="FFFFFF"/>
                </a:highlight>
                <a:latin typeface="Consolas"/>
                <a:ea typeface="Consolas"/>
                <a:cs typeface="Consolas"/>
                <a:sym typeface="Consolas"/>
              </a:rPr>
              <a:t>Nombre</a:t>
            </a:r>
            <a:r>
              <a:rPr lang="en-GB" sz="1300" dirty="0">
                <a:solidFill>
                  <a:schemeClr val="dk1"/>
                </a:solidFill>
                <a:highlight>
                  <a:srgbClr val="FFFFFF"/>
                </a:highlight>
                <a:latin typeface="Consolas"/>
                <a:ea typeface="Consolas"/>
                <a:cs typeface="Consolas"/>
                <a:sym typeface="Consolas"/>
              </a:rPr>
              <a:t>: "+ n + " </a:t>
            </a:r>
            <a:r>
              <a:rPr lang="en-GB" sz="1300" dirty="0" err="1">
                <a:solidFill>
                  <a:schemeClr val="dk1"/>
                </a:solidFill>
                <a:highlight>
                  <a:srgbClr val="FFFFFF"/>
                </a:highlight>
                <a:latin typeface="Consolas"/>
                <a:ea typeface="Consolas"/>
                <a:cs typeface="Consolas"/>
                <a:sym typeface="Consolas"/>
              </a:rPr>
              <a:t>Edad</a:t>
            </a:r>
            <a:r>
              <a:rPr lang="en-GB" sz="1300" dirty="0">
                <a:solidFill>
                  <a:schemeClr val="dk1"/>
                </a:solidFill>
                <a:highlight>
                  <a:srgbClr val="FFFFFF"/>
                </a:highlight>
                <a:latin typeface="Consolas"/>
                <a:ea typeface="Consolas"/>
                <a:cs typeface="Consolas"/>
                <a:sym typeface="Consolas"/>
              </a:rPr>
              <a:t>: "+ e);</a:t>
            </a:r>
          </a:p>
          <a:p>
            <a:pPr marL="0" marR="152400" lvl="0" indent="0" rtl="0">
              <a:spcBef>
                <a:spcPts val="0"/>
              </a:spcBef>
              <a:spcAft>
                <a:spcPts val="0"/>
              </a:spcAft>
              <a:buNone/>
            </a:pPr>
            <a:r>
              <a:rPr lang="en-GB" sz="1300" dirty="0">
                <a:solidFill>
                  <a:schemeClr val="dk1"/>
                </a:solidFill>
                <a:highlight>
                  <a:srgbClr val="FFFFFF"/>
                </a:highlight>
                <a:latin typeface="Consolas"/>
                <a:ea typeface="Consolas"/>
                <a:cs typeface="Consolas"/>
                <a:sym typeface="Consolas"/>
              </a:rPr>
              <a:t>			}</a:t>
            </a:r>
          </a:p>
          <a:p>
            <a:pPr marL="457200" marR="152400" lvl="0" indent="457200" rtl="0">
              <a:spcBef>
                <a:spcPts val="0"/>
              </a:spcBef>
              <a:spcAft>
                <a:spcPts val="0"/>
              </a:spcAft>
              <a:buNone/>
            </a:pPr>
            <a:r>
              <a:rPr lang="en-GB" sz="1300" dirty="0">
                <a:solidFill>
                  <a:schemeClr val="dk1"/>
                </a:solidFill>
                <a:highlight>
                  <a:srgbClr val="FFFFFF"/>
                </a:highlight>
                <a:latin typeface="Consolas"/>
                <a:ea typeface="Consolas"/>
                <a:cs typeface="Consolas"/>
                <a:sym typeface="Consolas"/>
              </a:rPr>
              <a:t>} catch(</a:t>
            </a:r>
            <a:r>
              <a:rPr lang="en-GB" sz="1300" dirty="0" err="1">
                <a:solidFill>
                  <a:schemeClr val="dk1"/>
                </a:solidFill>
                <a:highlight>
                  <a:srgbClr val="FFFFFF"/>
                </a:highlight>
                <a:latin typeface="Consolas"/>
                <a:ea typeface="Consolas"/>
                <a:cs typeface="Consolas"/>
                <a:sym typeface="Consolas"/>
              </a:rPr>
              <a:t>EOFException</a:t>
            </a:r>
            <a:r>
              <a:rPr lang="en-GB" sz="1300" dirty="0">
                <a:solidFill>
                  <a:schemeClr val="dk1"/>
                </a:solidFill>
                <a:highlight>
                  <a:srgbClr val="FFFFFF"/>
                </a:highlight>
                <a:latin typeface="Consolas"/>
                <a:ea typeface="Consolas"/>
                <a:cs typeface="Consolas"/>
                <a:sym typeface="Consolas"/>
              </a:rPr>
              <a:t> e) {}</a:t>
            </a:r>
          </a:p>
          <a:p>
            <a:pPr marL="596900" marR="139700" lvl="0" indent="317500" rtl="0">
              <a:lnSpc>
                <a:spcPct val="110000"/>
              </a:lnSpc>
              <a:spcBef>
                <a:spcPts val="0"/>
              </a:spcBef>
              <a:spcAft>
                <a:spcPts val="0"/>
              </a:spcAft>
              <a:buNone/>
            </a:pPr>
            <a:r>
              <a:rPr lang="en-GB" sz="1300" dirty="0" err="1">
                <a:solidFill>
                  <a:schemeClr val="dk1"/>
                </a:solidFill>
                <a:highlight>
                  <a:srgbClr val="F9F9F9"/>
                </a:highlight>
                <a:latin typeface="Consolas"/>
                <a:ea typeface="Consolas"/>
                <a:cs typeface="Consolas"/>
                <a:sym typeface="Consolas"/>
              </a:rPr>
              <a:t>dis</a:t>
            </a:r>
            <a:r>
              <a:rPr lang="en-GB" sz="1300" dirty="0" err="1">
                <a:solidFill>
                  <a:schemeClr val="dk1"/>
                </a:solidFill>
                <a:highlight>
                  <a:srgbClr val="FFFFFF"/>
                </a:highlight>
                <a:latin typeface="Consolas"/>
                <a:ea typeface="Consolas"/>
                <a:cs typeface="Consolas"/>
                <a:sym typeface="Consolas"/>
              </a:rPr>
              <a:t>.close</a:t>
            </a:r>
            <a:r>
              <a:rPr lang="en-GB" sz="1300" dirty="0">
                <a:solidFill>
                  <a:schemeClr val="dk1"/>
                </a:solidFill>
                <a:highlight>
                  <a:srgbClr val="FFFFFF"/>
                </a:highlight>
                <a:latin typeface="Consolas"/>
                <a:ea typeface="Consolas"/>
                <a:cs typeface="Consolas"/>
                <a:sym typeface="Consolas"/>
              </a:rPr>
              <a:t>;</a:t>
            </a:r>
          </a:p>
          <a:p>
            <a:pPr marL="596900" marR="139700" lvl="0" indent="0" rtl="0">
              <a:lnSpc>
                <a:spcPct val="110000"/>
              </a:lnSpc>
              <a:spcBef>
                <a:spcPts val="0"/>
              </a:spcBef>
              <a:spcAft>
                <a:spcPts val="0"/>
              </a:spcAft>
              <a:buNone/>
            </a:pPr>
            <a:r>
              <a:rPr lang="en-GB" sz="1300" dirty="0">
                <a:solidFill>
                  <a:schemeClr val="dk1"/>
                </a:solidFill>
                <a:highlight>
                  <a:srgbClr val="F9F9F9"/>
                </a:highlight>
                <a:latin typeface="Consolas"/>
                <a:ea typeface="Consolas"/>
                <a:cs typeface="Consolas"/>
                <a:sym typeface="Consolas"/>
              </a:rPr>
              <a:t>}</a:t>
            </a:r>
          </a:p>
          <a:p>
            <a:pPr marL="0" marR="139700" lvl="0" indent="0" rtl="0">
              <a:lnSpc>
                <a:spcPct val="110000"/>
              </a:lnSpc>
              <a:spcBef>
                <a:spcPts val="0"/>
              </a:spcBef>
              <a:spcAft>
                <a:spcPts val="0"/>
              </a:spcAft>
              <a:buNone/>
            </a:pPr>
            <a:r>
              <a:rPr lang="en-GB" sz="1300" dirty="0">
                <a:solidFill>
                  <a:schemeClr val="dk1"/>
                </a:solidFill>
                <a:highlight>
                  <a:srgbClr val="F9F9F9"/>
                </a:highlight>
                <a:latin typeface="Consolas"/>
                <a:ea typeface="Consolas"/>
                <a:cs typeface="Consolas"/>
                <a:sym typeface="Consolas"/>
              </a:rPr>
              <a:t>  }</a:t>
            </a:r>
            <a:br>
              <a:rPr lang="en-GB" sz="1300" dirty="0">
                <a:solidFill>
                  <a:schemeClr val="dk1"/>
                </a:solidFill>
                <a:highlight>
                  <a:srgbClr val="F9F9F9"/>
                </a:highlight>
                <a:latin typeface="Consolas"/>
                <a:ea typeface="Consolas"/>
                <a:cs typeface="Consolas"/>
                <a:sym typeface="Consolas"/>
              </a:rPr>
            </a:br>
            <a:br>
              <a:rPr lang="en-GB" sz="1400" dirty="0">
                <a:solidFill>
                  <a:schemeClr val="dk1"/>
                </a:solidFill>
                <a:highlight>
                  <a:srgbClr val="F9F9F9"/>
                </a:highlight>
                <a:latin typeface="Consolas"/>
                <a:ea typeface="Consolas"/>
                <a:cs typeface="Consolas"/>
                <a:sym typeface="Consolas"/>
              </a:rPr>
            </a:br>
            <a:r>
              <a:rPr lang="en-GB" sz="1400" dirty="0">
                <a:solidFill>
                  <a:schemeClr val="dk1"/>
                </a:solidFill>
                <a:highlight>
                  <a:srgbClr val="F9F9F9"/>
                </a:highlight>
                <a:latin typeface="Consolas"/>
                <a:ea typeface="Consolas"/>
                <a:cs typeface="Consolas"/>
                <a:sym typeface="Consolas"/>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Clases para operaciones de gestión de ficheros</a:t>
            </a:r>
          </a:p>
        </p:txBody>
      </p:sp>
      <p:sp>
        <p:nvSpPr>
          <p:cNvPr id="82" name="Shape 82"/>
          <p:cNvSpPr txBox="1">
            <a:spLocks noGrp="1"/>
          </p:cNvSpPr>
          <p:nvPr>
            <p:ph type="body" idx="1"/>
          </p:nvPr>
        </p:nvSpPr>
        <p:spPr>
          <a:xfrm>
            <a:off x="311700" y="757550"/>
            <a:ext cx="8520600" cy="39216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a:solidFill>
                  <a:schemeClr val="dk1"/>
                </a:solidFill>
              </a:rPr>
              <a:t>Podemos usar cualquiera de los siguientes constructores:</a:t>
            </a:r>
          </a:p>
          <a:p>
            <a:pPr lvl="0" rtl="0">
              <a:spcBef>
                <a:spcPts val="0"/>
              </a:spcBef>
              <a:spcAft>
                <a:spcPts val="0"/>
              </a:spcAft>
              <a:buClr>
                <a:schemeClr val="dk1"/>
              </a:buClr>
              <a:buSzPct val="61111"/>
              <a:buFont typeface="Arial"/>
              <a:buNone/>
            </a:pPr>
            <a:r>
              <a:rPr lang="en-GB">
                <a:solidFill>
                  <a:schemeClr val="dk1"/>
                </a:solidFill>
                <a:latin typeface="Consolas"/>
                <a:ea typeface="Consolas"/>
                <a:cs typeface="Consolas"/>
                <a:sym typeface="Consolas"/>
              </a:rPr>
              <a:t>new File(String "directorio_fichero"):</a:t>
            </a:r>
          </a:p>
          <a:p>
            <a:pPr lvl="0" rtl="0">
              <a:spcBef>
                <a:spcPts val="0"/>
              </a:spcBef>
              <a:spcAft>
                <a:spcPts val="0"/>
              </a:spcAft>
              <a:buClr>
                <a:schemeClr val="dk1"/>
              </a:buClr>
              <a:buSzPct val="61111"/>
              <a:buFont typeface="Arial"/>
              <a:buNone/>
            </a:pPr>
            <a:r>
              <a:rPr lang="en-GB">
                <a:solidFill>
                  <a:schemeClr val="dk1"/>
                </a:solidFill>
                <a:latin typeface="Consolas"/>
                <a:ea typeface="Consolas"/>
                <a:cs typeface="Consolas"/>
                <a:sym typeface="Consolas"/>
              </a:rPr>
              <a:t>new File(String "directorio", String "nombreFichero")</a:t>
            </a:r>
          </a:p>
          <a:p>
            <a:pPr lvl="0" rtl="0">
              <a:spcBef>
                <a:spcPts val="0"/>
              </a:spcBef>
              <a:spcAft>
                <a:spcPts val="0"/>
              </a:spcAft>
              <a:buClr>
                <a:schemeClr val="dk1"/>
              </a:buClr>
              <a:buSzPct val="61111"/>
              <a:buFont typeface="Arial"/>
              <a:buNone/>
            </a:pPr>
            <a:r>
              <a:rPr lang="en-GB">
                <a:solidFill>
                  <a:schemeClr val="dk1"/>
                </a:solidFill>
                <a:latin typeface="Consolas"/>
                <a:ea typeface="Consolas"/>
                <a:cs typeface="Consolas"/>
                <a:sym typeface="Consolas"/>
              </a:rPr>
              <a:t>new File(File "directorio", String "fichero")</a:t>
            </a:r>
          </a:p>
          <a:p>
            <a:pPr lvl="0" rtl="0">
              <a:spcBef>
                <a:spcPts val="0"/>
              </a:spcBef>
              <a:spcAft>
                <a:spcPts val="0"/>
              </a:spcAft>
              <a:buClr>
                <a:schemeClr val="dk1"/>
              </a:buClr>
              <a:buSzPct val="61111"/>
              <a:buFont typeface="Arial"/>
              <a:buNone/>
            </a:pPr>
            <a:endParaRPr>
              <a:solidFill>
                <a:schemeClr val="dk1"/>
              </a:solidFill>
              <a:latin typeface="Consolas"/>
              <a:ea typeface="Consolas"/>
              <a:cs typeface="Consolas"/>
              <a:sym typeface="Consolas"/>
            </a:endParaRPr>
          </a:p>
          <a:p>
            <a:pPr lvl="0" rtl="0">
              <a:spcBef>
                <a:spcPts val="0"/>
              </a:spcBef>
              <a:spcAft>
                <a:spcPts val="0"/>
              </a:spcAft>
              <a:buClr>
                <a:schemeClr val="dk1"/>
              </a:buClr>
              <a:buSzPct val="45833"/>
              <a:buFont typeface="Arial"/>
              <a:buNone/>
            </a:pPr>
            <a:r>
              <a:rPr lang="en-GB" sz="2400">
                <a:solidFill>
                  <a:schemeClr val="dk1"/>
                </a:solidFill>
              </a:rPr>
              <a:t>En linux se usa como ruta absoluta y separación de directorios la barra /(</a:t>
            </a:r>
            <a:r>
              <a:rPr lang="en-GB" sz="2400" i="1">
                <a:solidFill>
                  <a:schemeClr val="dk1"/>
                </a:solidFill>
              </a:rPr>
              <a:t>right slash)</a:t>
            </a:r>
          </a:p>
          <a:p>
            <a:pPr lvl="0" rtl="0">
              <a:spcBef>
                <a:spcPts val="0"/>
              </a:spcBef>
              <a:spcAft>
                <a:spcPts val="0"/>
              </a:spcAft>
              <a:buClr>
                <a:schemeClr val="dk1"/>
              </a:buClr>
              <a:buSzPct val="45833"/>
              <a:buFont typeface="Arial"/>
              <a:buNone/>
            </a:pPr>
            <a:r>
              <a:rPr lang="en-GB" sz="2400">
                <a:solidFill>
                  <a:schemeClr val="dk1"/>
                </a:solidFill>
              </a:rPr>
              <a:t>En windows se usa como ruta absoluta la unidad seguida de dos puntos y dos contrabarras \\ </a:t>
            </a:r>
            <a:r>
              <a:rPr lang="en-GB" sz="2400" i="1">
                <a:solidFill>
                  <a:schemeClr val="dk1"/>
                </a:solidFill>
              </a:rPr>
              <a:t>(left slash)</a:t>
            </a:r>
            <a:r>
              <a:rPr lang="en-GB" sz="2400">
                <a:solidFill>
                  <a:schemeClr val="dk1"/>
                </a:solidFill>
              </a:rPr>
              <a:t>, ej: C:\\. Los directorios se separan con contrabarras.</a:t>
            </a:r>
          </a:p>
          <a:p>
            <a:pPr lvl="0" rtl="0">
              <a:spcBef>
                <a:spcPts val="0"/>
              </a:spcBef>
              <a:spcAft>
                <a:spcPts val="0"/>
              </a:spcAft>
              <a:buClr>
                <a:schemeClr val="dk1"/>
              </a:buClr>
              <a:buSzPct val="61111"/>
              <a:buFont typeface="Arial"/>
              <a:buNone/>
            </a:pPr>
            <a:endParaRPr>
              <a:solidFill>
                <a:schemeClr val="dk1"/>
              </a:solidFill>
              <a:latin typeface="Consolas"/>
              <a:ea typeface="Consolas"/>
              <a:cs typeface="Consolas"/>
              <a:sym typeface="Consolas"/>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61111"/>
              <a:buFont typeface="Arial"/>
              <a:buNone/>
            </a:pPr>
            <a:endParaRPr>
              <a:solidFill>
                <a:srgbClr val="000000"/>
              </a:solidFill>
              <a:highlight>
                <a:srgbClr val="FEFEFE"/>
              </a:highlight>
            </a:endParaRPr>
          </a:p>
          <a:p>
            <a:pPr lvl="0" rtl="0">
              <a:spcBef>
                <a:spcPts val="0"/>
              </a:spcBef>
              <a:spcAft>
                <a:spcPts val="0"/>
              </a:spcAft>
              <a:buNone/>
            </a:pPr>
            <a:endParaRPr sz="2000">
              <a:solidFill>
                <a:srgbClr val="000000"/>
              </a:solidFill>
            </a:endParaRPr>
          </a:p>
          <a:p>
            <a:pPr lvl="0" rtl="0">
              <a:spcBef>
                <a:spcPts val="0"/>
              </a:spcBef>
              <a:buNone/>
            </a:pPr>
            <a:endParaRPr sz="24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a:t>
            </a:r>
            <a:r>
              <a:rPr lang="en-GB" dirty="0" err="1"/>
              <a:t>binarios</a:t>
            </a:r>
            <a:r>
              <a:rPr lang="en-GB" dirty="0"/>
              <a:t>. Serializable </a:t>
            </a:r>
          </a:p>
        </p:txBody>
      </p:sp>
      <p:sp>
        <p:nvSpPr>
          <p:cNvPr id="395" name="Shape 395"/>
          <p:cNvSpPr txBox="1">
            <a:spLocks noGrp="1"/>
          </p:cNvSpPr>
          <p:nvPr>
            <p:ph type="body" idx="1"/>
          </p:nvPr>
        </p:nvSpPr>
        <p:spPr>
          <a:xfrm>
            <a:off x="311700" y="1020150"/>
            <a:ext cx="8513700" cy="3740417"/>
          </a:xfrm>
          <a:prstGeom prst="rect">
            <a:avLst/>
          </a:prstGeom>
        </p:spPr>
        <p:txBody>
          <a:bodyPr wrap="square" lIns="91425" tIns="91425" rIns="91425" bIns="91425" anchor="t" anchorCtr="0">
            <a:noAutofit/>
          </a:bodyPr>
          <a:lstStyle/>
          <a:p>
            <a:pPr>
              <a:lnSpc>
                <a:spcPct val="100000"/>
              </a:lnSpc>
              <a:spcAft>
                <a:spcPts val="1200"/>
              </a:spcAft>
              <a:buNone/>
            </a:pPr>
            <a:r>
              <a:rPr lang="es-ES" sz="2000" dirty="0">
                <a:solidFill>
                  <a:srgbClr val="000000"/>
                </a:solidFill>
              </a:rPr>
              <a:t>Si queremos guardar atributos de un mismo tipo de objeto, hacerlo uno a uno es engorroso. Java permite guardar objetos en ficheros binarios mediante la interfaz </a:t>
            </a:r>
            <a:r>
              <a:rPr lang="es-ES" sz="2000" b="1" dirty="0" err="1">
                <a:solidFill>
                  <a:srgbClr val="000000"/>
                </a:solidFill>
              </a:rPr>
              <a:t>Serializable</a:t>
            </a:r>
            <a:r>
              <a:rPr lang="es-ES" sz="2000" b="1" dirty="0">
                <a:solidFill>
                  <a:srgbClr val="000000"/>
                </a:solidFill>
              </a:rPr>
              <a:t>.</a:t>
            </a:r>
            <a:endParaRPr lang="es-ES" sz="2000" dirty="0"/>
          </a:p>
          <a:p>
            <a:pPr>
              <a:lnSpc>
                <a:spcPct val="100000"/>
              </a:lnSpc>
              <a:spcAft>
                <a:spcPts val="600"/>
              </a:spcAft>
              <a:buNone/>
            </a:pPr>
            <a:r>
              <a:rPr lang="es-ES" sz="2000" dirty="0">
                <a:solidFill>
                  <a:srgbClr val="000000"/>
                </a:solidFill>
              </a:rPr>
              <a:t>Los métodos más importantes son:</a:t>
            </a:r>
            <a:endParaRPr lang="es-ES" sz="2000" dirty="0"/>
          </a:p>
          <a:p>
            <a:pPr>
              <a:spcAft>
                <a:spcPts val="600"/>
              </a:spcAft>
              <a:buNone/>
            </a:pPr>
            <a:r>
              <a:rPr lang="es-ES" dirty="0" err="1">
                <a:solidFill>
                  <a:srgbClr val="000000"/>
                </a:solidFill>
                <a:latin typeface="Consolas"/>
                <a:ea typeface="Consolas"/>
              </a:rPr>
              <a:t>void</a:t>
            </a:r>
            <a:r>
              <a:rPr lang="es-ES" dirty="0">
                <a:solidFill>
                  <a:srgbClr val="000000"/>
                </a:solidFill>
                <a:latin typeface="Consolas"/>
                <a:ea typeface="Consolas"/>
              </a:rPr>
              <a:t> </a:t>
            </a:r>
            <a:r>
              <a:rPr lang="es-ES" dirty="0" err="1">
                <a:solidFill>
                  <a:srgbClr val="000000"/>
                </a:solidFill>
                <a:latin typeface="Consolas"/>
                <a:ea typeface="Consolas"/>
              </a:rPr>
              <a:t>readObject</a:t>
            </a:r>
            <a:r>
              <a:rPr lang="es-ES" dirty="0">
                <a:solidFill>
                  <a:srgbClr val="000000"/>
                </a:solidFill>
                <a:latin typeface="Consolas"/>
                <a:ea typeface="Consolas"/>
              </a:rPr>
              <a:t>(</a:t>
            </a:r>
            <a:r>
              <a:rPr lang="es-ES" dirty="0" err="1">
                <a:solidFill>
                  <a:srgbClr val="000000"/>
                </a:solidFill>
                <a:latin typeface="Consolas"/>
                <a:ea typeface="Consolas"/>
              </a:rPr>
              <a:t>java.io.ObjectInputStream</a:t>
            </a:r>
            <a:r>
              <a:rPr lang="es-ES" dirty="0">
                <a:solidFill>
                  <a:srgbClr val="000000"/>
                </a:solidFill>
                <a:latin typeface="Consolas"/>
                <a:ea typeface="Consolas"/>
              </a:rPr>
              <a:t> </a:t>
            </a:r>
            <a:r>
              <a:rPr lang="es-ES" dirty="0" err="1">
                <a:solidFill>
                  <a:srgbClr val="000000"/>
                </a:solidFill>
                <a:latin typeface="Consolas"/>
                <a:ea typeface="Consolas"/>
              </a:rPr>
              <a:t>stream</a:t>
            </a:r>
            <a:r>
              <a:rPr lang="es-ES" dirty="0">
                <a:solidFill>
                  <a:srgbClr val="000000"/>
                </a:solidFill>
                <a:latin typeface="Consolas"/>
                <a:ea typeface="Consolas"/>
              </a:rPr>
              <a:t>) </a:t>
            </a:r>
            <a:r>
              <a:rPr lang="es-ES" dirty="0" err="1">
                <a:solidFill>
                  <a:srgbClr val="000000"/>
                </a:solidFill>
                <a:latin typeface="Consolas"/>
                <a:ea typeface="Consolas"/>
              </a:rPr>
              <a:t>throws</a:t>
            </a:r>
            <a:r>
              <a:rPr lang="es-ES" dirty="0">
                <a:solidFill>
                  <a:srgbClr val="000000"/>
                </a:solidFill>
                <a:latin typeface="Consolas"/>
                <a:ea typeface="Consolas"/>
              </a:rPr>
              <a:t> </a:t>
            </a:r>
            <a:r>
              <a:rPr lang="es-ES" dirty="0" err="1">
                <a:solidFill>
                  <a:srgbClr val="000000"/>
                </a:solidFill>
                <a:latin typeface="Consolas"/>
                <a:ea typeface="Consolas"/>
              </a:rPr>
              <a:t>IOException</a:t>
            </a:r>
            <a:r>
              <a:rPr lang="es-ES" dirty="0">
                <a:solidFill>
                  <a:srgbClr val="000000"/>
                </a:solidFill>
                <a:latin typeface="Consolas"/>
                <a:ea typeface="Consolas"/>
              </a:rPr>
              <a:t>, </a:t>
            </a:r>
            <a:r>
              <a:rPr lang="es-ES" dirty="0" err="1">
                <a:solidFill>
                  <a:srgbClr val="000000"/>
                </a:solidFill>
                <a:latin typeface="Consolas"/>
                <a:ea typeface="Consolas"/>
              </a:rPr>
              <a:t>ClassNotFound</a:t>
            </a:r>
            <a:r>
              <a:rPr lang="es-ES" dirty="0">
                <a:solidFill>
                  <a:srgbClr val="000000"/>
                </a:solidFill>
                <a:latin typeface="Consolas"/>
                <a:ea typeface="Consolas"/>
              </a:rPr>
              <a:t> </a:t>
            </a:r>
            <a:r>
              <a:rPr lang="es-ES" dirty="0" err="1">
                <a:solidFill>
                  <a:srgbClr val="000000"/>
                </a:solidFill>
                <a:latin typeface="Consolas"/>
                <a:ea typeface="Consolas"/>
              </a:rPr>
              <a:t>Exception</a:t>
            </a:r>
            <a:r>
              <a:rPr lang="es-ES" dirty="0">
                <a:solidFill>
                  <a:srgbClr val="000000"/>
                </a:solidFill>
                <a:latin typeface="Consolas"/>
                <a:ea typeface="Consolas"/>
              </a:rPr>
              <a:t>: </a:t>
            </a:r>
            <a:r>
              <a:rPr lang="es-ES" dirty="0">
                <a:solidFill>
                  <a:srgbClr val="000000"/>
                </a:solidFill>
              </a:rPr>
              <a:t>para leer un objeto</a:t>
            </a:r>
          </a:p>
          <a:p>
            <a:pPr>
              <a:spcAft>
                <a:spcPts val="1200"/>
              </a:spcAft>
              <a:buNone/>
            </a:pPr>
            <a:r>
              <a:rPr lang="es-ES" dirty="0" err="1">
                <a:solidFill>
                  <a:srgbClr val="000000"/>
                </a:solidFill>
                <a:latin typeface="Consolas"/>
                <a:ea typeface="Consolas"/>
              </a:rPr>
              <a:t>void</a:t>
            </a:r>
            <a:r>
              <a:rPr lang="es-ES" dirty="0">
                <a:solidFill>
                  <a:srgbClr val="000000"/>
                </a:solidFill>
                <a:latin typeface="Consolas"/>
                <a:ea typeface="Consolas"/>
              </a:rPr>
              <a:t> </a:t>
            </a:r>
            <a:r>
              <a:rPr lang="es-ES" dirty="0" err="1">
                <a:solidFill>
                  <a:srgbClr val="000000"/>
                </a:solidFill>
                <a:latin typeface="Consolas"/>
                <a:ea typeface="Consolas"/>
              </a:rPr>
              <a:t>writeObject</a:t>
            </a:r>
            <a:r>
              <a:rPr lang="es-ES" dirty="0">
                <a:solidFill>
                  <a:srgbClr val="000000"/>
                </a:solidFill>
                <a:latin typeface="Consolas"/>
                <a:ea typeface="Consolas"/>
              </a:rPr>
              <a:t>(</a:t>
            </a:r>
            <a:r>
              <a:rPr lang="es-ES" dirty="0" err="1">
                <a:solidFill>
                  <a:srgbClr val="000000"/>
                </a:solidFill>
                <a:latin typeface="Consolas"/>
                <a:ea typeface="Consolas"/>
              </a:rPr>
              <a:t>java.io.ObjectOutputStream</a:t>
            </a:r>
            <a:r>
              <a:rPr lang="es-ES" dirty="0">
                <a:solidFill>
                  <a:srgbClr val="000000"/>
                </a:solidFill>
                <a:latin typeface="Consolas"/>
                <a:ea typeface="Consolas"/>
              </a:rPr>
              <a:t> </a:t>
            </a:r>
            <a:r>
              <a:rPr lang="es-ES" dirty="0" err="1">
                <a:solidFill>
                  <a:srgbClr val="000000"/>
                </a:solidFill>
                <a:latin typeface="Consolas"/>
                <a:ea typeface="Consolas"/>
              </a:rPr>
              <a:t>stream</a:t>
            </a:r>
            <a:r>
              <a:rPr lang="es-ES" dirty="0">
                <a:solidFill>
                  <a:srgbClr val="000000"/>
                </a:solidFill>
                <a:latin typeface="Consolas"/>
                <a:ea typeface="Consolas"/>
              </a:rPr>
              <a:t>) </a:t>
            </a:r>
            <a:r>
              <a:rPr lang="es-ES" dirty="0" err="1">
                <a:solidFill>
                  <a:srgbClr val="000000"/>
                </a:solidFill>
                <a:latin typeface="Consolas"/>
                <a:ea typeface="Consolas"/>
              </a:rPr>
              <a:t>throws</a:t>
            </a:r>
            <a:r>
              <a:rPr lang="es-ES" dirty="0">
                <a:solidFill>
                  <a:srgbClr val="000000"/>
                </a:solidFill>
                <a:latin typeface="Consolas"/>
                <a:ea typeface="Consolas"/>
              </a:rPr>
              <a:t> </a:t>
            </a:r>
            <a:r>
              <a:rPr lang="es-ES" dirty="0" err="1">
                <a:solidFill>
                  <a:srgbClr val="000000"/>
                </a:solidFill>
                <a:latin typeface="Consolas"/>
                <a:ea typeface="Consolas"/>
              </a:rPr>
              <a:t>IOException</a:t>
            </a:r>
            <a:r>
              <a:rPr lang="es-ES" dirty="0">
                <a:solidFill>
                  <a:srgbClr val="000000"/>
                </a:solidFill>
                <a:latin typeface="Consolas"/>
                <a:ea typeface="Consolas"/>
              </a:rPr>
              <a:t>, </a:t>
            </a:r>
            <a:r>
              <a:rPr lang="es-ES" dirty="0" err="1">
                <a:solidFill>
                  <a:srgbClr val="000000"/>
                </a:solidFill>
                <a:latin typeface="Consolas"/>
                <a:ea typeface="Consolas"/>
              </a:rPr>
              <a:t>ClassNotFound</a:t>
            </a:r>
            <a:r>
              <a:rPr lang="es-ES" dirty="0">
                <a:solidFill>
                  <a:srgbClr val="000000"/>
                </a:solidFill>
                <a:latin typeface="Consolas"/>
                <a:ea typeface="Consolas"/>
              </a:rPr>
              <a:t> </a:t>
            </a:r>
            <a:r>
              <a:rPr lang="es-ES" dirty="0" err="1">
                <a:solidFill>
                  <a:srgbClr val="000000"/>
                </a:solidFill>
                <a:latin typeface="Consolas"/>
                <a:ea typeface="Consolas"/>
              </a:rPr>
              <a:t>Exception</a:t>
            </a:r>
            <a:r>
              <a:rPr lang="es-ES" dirty="0">
                <a:solidFill>
                  <a:srgbClr val="000000"/>
                </a:solidFill>
                <a:latin typeface="Consolas"/>
                <a:ea typeface="Consolas"/>
              </a:rPr>
              <a:t>: </a:t>
            </a:r>
            <a:r>
              <a:rPr lang="es-ES" dirty="0">
                <a:solidFill>
                  <a:srgbClr val="000000"/>
                </a:solidFill>
              </a:rPr>
              <a:t>para escribir un objeto</a:t>
            </a:r>
          </a:p>
          <a:p>
            <a:pPr>
              <a:lnSpc>
                <a:spcPct val="100000"/>
              </a:lnSpc>
              <a:buNone/>
            </a:pPr>
            <a:r>
              <a:rPr lang="es-ES" sz="2000" dirty="0">
                <a:solidFill>
                  <a:srgbClr val="000000"/>
                </a:solidFill>
                <a:latin typeface="+mj-lt"/>
                <a:ea typeface="Consolas"/>
              </a:rPr>
              <a:t>La serialización de objetos permite convertir objetos en una secuencia de bits que puede ser restaurada más adelante.</a:t>
            </a:r>
            <a:endParaRPr lang="es-ES" sz="2000" dirty="0">
              <a:latin typeface="+mj-lt"/>
            </a:endParaRPr>
          </a:p>
          <a:p>
            <a:pPr marL="0" lvl="0" indent="0" rtl="0">
              <a:spcBef>
                <a:spcPts val="0"/>
              </a:spcBef>
              <a:spcAft>
                <a:spcPts val="0"/>
              </a:spcAft>
              <a:buNone/>
            </a:pPr>
            <a:endParaRPr sz="2400" dirty="0">
              <a:solidFill>
                <a:schemeClr val="dk1"/>
              </a:solidFill>
            </a:endParaRPr>
          </a:p>
          <a:p>
            <a:pPr lvl="0" rtl="0">
              <a:spcBef>
                <a:spcPts val="400"/>
              </a:spcBef>
              <a:spcAft>
                <a:spcPts val="600"/>
              </a:spcAft>
              <a:buNone/>
            </a:pPr>
            <a:endParaRPr sz="2000" b="1" dirty="0">
              <a:solidFill>
                <a:schemeClr val="dk1"/>
              </a:solidFill>
              <a:highlight>
                <a:srgbClr val="FFFFFF"/>
              </a:highlight>
            </a:endParaRPr>
          </a:p>
          <a:p>
            <a:pPr marL="0" marR="0" lvl="0" indent="0" algn="l" rtl="0">
              <a:lnSpc>
                <a:spcPct val="115000"/>
              </a:lnSpc>
              <a:spcBef>
                <a:spcPts val="400"/>
              </a:spcBef>
              <a:spcAft>
                <a:spcPts val="600"/>
              </a:spcAft>
              <a:buNone/>
            </a:pPr>
            <a:endParaRPr sz="2400" b="1" dirty="0">
              <a:solidFill>
                <a:schemeClr val="dk1"/>
              </a:solidFill>
            </a:endParaRPr>
          </a:p>
        </p:txBody>
      </p:sp>
    </p:spTree>
    <p:extLst>
      <p:ext uri="{BB962C8B-B14F-4D97-AF65-F5344CB8AC3E}">
        <p14:creationId xmlns:p14="http://schemas.microsoft.com/office/powerpoint/2010/main" val="1425772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lvl="0"/>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a:t>
            </a:r>
            <a:r>
              <a:rPr lang="en-GB" dirty="0" err="1"/>
              <a:t>binarios</a:t>
            </a:r>
            <a:r>
              <a:rPr lang="en-GB" dirty="0"/>
              <a:t>. Serializable </a:t>
            </a:r>
          </a:p>
        </p:txBody>
      </p:sp>
      <p:sp>
        <p:nvSpPr>
          <p:cNvPr id="395" name="Shape 395"/>
          <p:cNvSpPr txBox="1">
            <a:spLocks noGrp="1"/>
          </p:cNvSpPr>
          <p:nvPr>
            <p:ph type="body" idx="1"/>
          </p:nvPr>
        </p:nvSpPr>
        <p:spPr>
          <a:xfrm>
            <a:off x="311700" y="1020150"/>
            <a:ext cx="8513700" cy="3740417"/>
          </a:xfrm>
          <a:prstGeom prst="rect">
            <a:avLst/>
          </a:prstGeom>
        </p:spPr>
        <p:txBody>
          <a:bodyPr wrap="square" lIns="91425" tIns="91425" rIns="91425" bIns="91425" anchor="t" anchorCtr="0">
            <a:noAutofit/>
          </a:bodyPr>
          <a:lstStyle/>
          <a:p>
            <a:pPr>
              <a:lnSpc>
                <a:spcPct val="100000"/>
              </a:lnSpc>
              <a:spcAft>
                <a:spcPts val="600"/>
              </a:spcAft>
              <a:buNone/>
            </a:pPr>
            <a:r>
              <a:rPr lang="es-ES" sz="2000" dirty="0">
                <a:solidFill>
                  <a:srgbClr val="000000"/>
                </a:solidFill>
              </a:rPr>
              <a:t>Al pasar un objeto </a:t>
            </a:r>
            <a:r>
              <a:rPr lang="es-ES" sz="2000" dirty="0" err="1">
                <a:solidFill>
                  <a:srgbClr val="000000"/>
                </a:solidFill>
              </a:rPr>
              <a:t>Serializable</a:t>
            </a:r>
            <a:r>
              <a:rPr lang="es-ES" sz="2000" dirty="0">
                <a:solidFill>
                  <a:srgbClr val="000000"/>
                </a:solidFill>
              </a:rPr>
              <a:t>, el que envía y el que recibe la clase tendrán sus propias copias del fichero </a:t>
            </a:r>
            <a:r>
              <a:rPr lang="es-ES" sz="2000" dirty="0" err="1">
                <a:solidFill>
                  <a:srgbClr val="000000"/>
                </a:solidFill>
              </a:rPr>
              <a:t>objeto_serializable.class</a:t>
            </a:r>
            <a:r>
              <a:rPr lang="es-ES" sz="2000" dirty="0">
                <a:solidFill>
                  <a:srgbClr val="000000"/>
                </a:solidFill>
              </a:rPr>
              <a:t>.</a:t>
            </a:r>
            <a:endParaRPr lang="es-ES" sz="2000" dirty="0"/>
          </a:p>
          <a:p>
            <a:pPr>
              <a:lnSpc>
                <a:spcPct val="100000"/>
              </a:lnSpc>
              <a:spcAft>
                <a:spcPts val="600"/>
              </a:spcAft>
              <a:buNone/>
            </a:pPr>
            <a:r>
              <a:rPr lang="es-ES" sz="2000" dirty="0">
                <a:solidFill>
                  <a:srgbClr val="000000"/>
                </a:solidFill>
              </a:rPr>
              <a:t>Si la clase </a:t>
            </a:r>
            <a:r>
              <a:rPr lang="es-ES" sz="2000" dirty="0" err="1">
                <a:solidFill>
                  <a:srgbClr val="000000"/>
                </a:solidFill>
              </a:rPr>
              <a:t>objeto_serializable</a:t>
            </a:r>
            <a:r>
              <a:rPr lang="es-ES" sz="2000" dirty="0">
                <a:solidFill>
                  <a:srgbClr val="000000"/>
                </a:solidFill>
              </a:rPr>
              <a:t> cambia, es posible que el que recibe tenga una versión más antigua y la reconstrucción de la clase en el lado que recibe sea imposible.</a:t>
            </a:r>
            <a:endParaRPr lang="es-ES" sz="2000" dirty="0"/>
          </a:p>
          <a:p>
            <a:pPr>
              <a:lnSpc>
                <a:spcPct val="100000"/>
              </a:lnSpc>
              <a:buNone/>
            </a:pPr>
            <a:r>
              <a:rPr lang="es-ES" sz="2000" dirty="0">
                <a:solidFill>
                  <a:srgbClr val="000000"/>
                </a:solidFill>
              </a:rPr>
              <a:t>Para evitar este problema, se aconseja que la clase </a:t>
            </a:r>
            <a:r>
              <a:rPr lang="es-ES" sz="2000" dirty="0" err="1">
                <a:solidFill>
                  <a:srgbClr val="000000"/>
                </a:solidFill>
              </a:rPr>
              <a:t>objeto_serializable</a:t>
            </a:r>
            <a:r>
              <a:rPr lang="es-ES" sz="2000" dirty="0">
                <a:solidFill>
                  <a:srgbClr val="000000"/>
                </a:solidFill>
              </a:rPr>
              <a:t> tenga un atributo privado del tipo: </a:t>
            </a:r>
          </a:p>
          <a:p>
            <a:pPr>
              <a:lnSpc>
                <a:spcPct val="100000"/>
              </a:lnSpc>
              <a:buNone/>
            </a:pPr>
            <a:r>
              <a:rPr lang="es-ES" sz="2000" dirty="0" err="1">
                <a:solidFill>
                  <a:srgbClr val="000000"/>
                </a:solidFill>
                <a:latin typeface="Consolas"/>
                <a:ea typeface="Consolas"/>
              </a:rPr>
              <a:t>private</a:t>
            </a:r>
            <a:r>
              <a:rPr lang="es-ES" sz="2000" dirty="0">
                <a:solidFill>
                  <a:srgbClr val="000000"/>
                </a:solidFill>
                <a:latin typeface="Consolas"/>
                <a:ea typeface="Consolas"/>
              </a:rPr>
              <a:t> </a:t>
            </a:r>
            <a:r>
              <a:rPr lang="es-ES" sz="2000" dirty="0" err="1">
                <a:solidFill>
                  <a:srgbClr val="000000"/>
                </a:solidFill>
                <a:latin typeface="Consolas"/>
                <a:ea typeface="Consolas"/>
              </a:rPr>
              <a:t>static</a:t>
            </a:r>
            <a:r>
              <a:rPr lang="es-ES" sz="2000" dirty="0">
                <a:solidFill>
                  <a:srgbClr val="000000"/>
                </a:solidFill>
                <a:latin typeface="Consolas"/>
                <a:ea typeface="Consolas"/>
              </a:rPr>
              <a:t> final </a:t>
            </a:r>
            <a:r>
              <a:rPr lang="es-ES" sz="2000" dirty="0" err="1">
                <a:solidFill>
                  <a:srgbClr val="000000"/>
                </a:solidFill>
                <a:latin typeface="Consolas"/>
                <a:ea typeface="Consolas"/>
              </a:rPr>
              <a:t>long</a:t>
            </a:r>
            <a:r>
              <a:rPr lang="es-ES" sz="2000" dirty="0">
                <a:solidFill>
                  <a:srgbClr val="000000"/>
                </a:solidFill>
                <a:latin typeface="Consolas"/>
                <a:ea typeface="Consolas"/>
              </a:rPr>
              <a:t> </a:t>
            </a:r>
            <a:r>
              <a:rPr lang="es-ES" sz="2000" dirty="0" err="1">
                <a:solidFill>
                  <a:srgbClr val="000000"/>
                </a:solidFill>
                <a:latin typeface="Consolas"/>
                <a:ea typeface="Consolas"/>
              </a:rPr>
              <a:t>serialVersionUID</a:t>
            </a:r>
            <a:r>
              <a:rPr lang="es-ES" sz="2000" dirty="0">
                <a:solidFill>
                  <a:srgbClr val="000000"/>
                </a:solidFill>
                <a:latin typeface="Consolas"/>
                <a:ea typeface="Consolas"/>
              </a:rPr>
              <a:t> = 1L; </a:t>
            </a:r>
          </a:p>
          <a:p>
            <a:pPr>
              <a:lnSpc>
                <a:spcPct val="100000"/>
              </a:lnSpc>
              <a:buNone/>
            </a:pPr>
            <a:r>
              <a:rPr lang="es-ES" sz="2000" dirty="0">
                <a:solidFill>
                  <a:srgbClr val="000000"/>
                </a:solidFill>
                <a:latin typeface="Arial" panose="020B0604020202020204" pitchFamily="34" charset="0"/>
                <a:ea typeface="Consolas"/>
                <a:cs typeface="Arial" panose="020B0604020202020204" pitchFamily="34" charset="0"/>
              </a:rPr>
              <a:t>En eclipse basta con hacer </a:t>
            </a:r>
            <a:r>
              <a:rPr lang="es-ES" sz="2000" dirty="0" err="1">
                <a:solidFill>
                  <a:srgbClr val="000000"/>
                </a:solidFill>
                <a:latin typeface="Arial" panose="020B0604020202020204" pitchFamily="34" charset="0"/>
                <a:ea typeface="Consolas"/>
                <a:cs typeface="Arial" panose="020B0604020202020204" pitchFamily="34" charset="0"/>
              </a:rPr>
              <a:t>click</a:t>
            </a:r>
            <a:r>
              <a:rPr lang="es-ES" sz="2000" dirty="0">
                <a:solidFill>
                  <a:srgbClr val="000000"/>
                </a:solidFill>
                <a:latin typeface="Arial" panose="020B0604020202020204" pitchFamily="34" charset="0"/>
                <a:ea typeface="Consolas"/>
                <a:cs typeface="Arial" panose="020B0604020202020204" pitchFamily="34" charset="0"/>
              </a:rPr>
              <a:t> para generar el número automáticamente.</a:t>
            </a:r>
            <a:endParaRPr lang="es-ES" sz="2000" dirty="0">
              <a:latin typeface="Arial" panose="020B0604020202020204" pitchFamily="34" charset="0"/>
              <a:cs typeface="Arial" panose="020B0604020202020204" pitchFamily="34" charset="0"/>
            </a:endParaRPr>
          </a:p>
          <a:p>
            <a:pPr marL="0" lvl="0" indent="0" rtl="0">
              <a:spcBef>
                <a:spcPts val="0"/>
              </a:spcBef>
              <a:spcAft>
                <a:spcPts val="0"/>
              </a:spcAft>
              <a:buNone/>
            </a:pPr>
            <a:endParaRPr sz="2400" dirty="0">
              <a:solidFill>
                <a:schemeClr val="dk1"/>
              </a:solidFill>
            </a:endParaRPr>
          </a:p>
          <a:p>
            <a:pPr lvl="0" rtl="0">
              <a:spcBef>
                <a:spcPts val="400"/>
              </a:spcBef>
              <a:spcAft>
                <a:spcPts val="600"/>
              </a:spcAft>
              <a:buNone/>
            </a:pPr>
            <a:endParaRPr sz="2000" b="1" dirty="0">
              <a:solidFill>
                <a:schemeClr val="dk1"/>
              </a:solidFill>
              <a:highlight>
                <a:srgbClr val="FFFFFF"/>
              </a:highlight>
            </a:endParaRPr>
          </a:p>
          <a:p>
            <a:pPr marL="0" marR="0" lvl="0" indent="0" algn="l" rtl="0">
              <a:lnSpc>
                <a:spcPct val="115000"/>
              </a:lnSpc>
              <a:spcBef>
                <a:spcPts val="400"/>
              </a:spcBef>
              <a:spcAft>
                <a:spcPts val="600"/>
              </a:spcAft>
              <a:buNone/>
            </a:pPr>
            <a:endParaRPr sz="2400" b="1" dirty="0">
              <a:solidFill>
                <a:schemeClr val="dk1"/>
              </a:solidFill>
            </a:endParaRPr>
          </a:p>
        </p:txBody>
      </p:sp>
    </p:spTree>
    <p:extLst>
      <p:ext uri="{BB962C8B-B14F-4D97-AF65-F5344CB8AC3E}">
        <p14:creationId xmlns:p14="http://schemas.microsoft.com/office/powerpoint/2010/main" val="1526487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lvl="0"/>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a:t>
            </a:r>
            <a:r>
              <a:rPr lang="en-GB" dirty="0" err="1"/>
              <a:t>binarios</a:t>
            </a:r>
            <a:r>
              <a:rPr lang="en-GB" dirty="0"/>
              <a:t>. Serializable </a:t>
            </a:r>
          </a:p>
        </p:txBody>
      </p:sp>
      <p:sp>
        <p:nvSpPr>
          <p:cNvPr id="395" name="Shape 395"/>
          <p:cNvSpPr txBox="1">
            <a:spLocks noGrp="1"/>
          </p:cNvSpPr>
          <p:nvPr>
            <p:ph type="body" idx="1"/>
          </p:nvPr>
        </p:nvSpPr>
        <p:spPr>
          <a:xfrm>
            <a:off x="311700" y="903768"/>
            <a:ext cx="8513700" cy="3856800"/>
          </a:xfrm>
          <a:prstGeom prst="rect">
            <a:avLst/>
          </a:prstGeom>
        </p:spPr>
        <p:txBody>
          <a:bodyPr wrap="square" lIns="91425" tIns="91425" rIns="91425" bIns="91425" anchor="t" anchorCtr="0">
            <a:noAutofit/>
          </a:bodyPr>
          <a:lstStyle/>
          <a:p>
            <a:pPr>
              <a:lnSpc>
                <a:spcPct val="100000"/>
              </a:lnSpc>
              <a:spcAft>
                <a:spcPts val="600"/>
              </a:spcAft>
              <a:buNone/>
            </a:pPr>
            <a:r>
              <a:rPr lang="es-ES" sz="2000" dirty="0">
                <a:solidFill>
                  <a:srgbClr val="000000"/>
                </a:solidFill>
              </a:rPr>
              <a:t>Las clases </a:t>
            </a:r>
            <a:r>
              <a:rPr lang="en-GB" sz="2000" b="1" dirty="0" err="1">
                <a:solidFill>
                  <a:schemeClr val="dk1"/>
                </a:solidFill>
              </a:rPr>
              <a:t>ObjectInputStream</a:t>
            </a:r>
            <a:r>
              <a:rPr lang="en-GB" sz="2000" dirty="0">
                <a:solidFill>
                  <a:schemeClr val="dk1"/>
                </a:solidFill>
              </a:rPr>
              <a:t> y </a:t>
            </a:r>
            <a:r>
              <a:rPr lang="en-GB" sz="2000" b="1" dirty="0" err="1">
                <a:solidFill>
                  <a:schemeClr val="dk1"/>
                </a:solidFill>
              </a:rPr>
              <a:t>ObjectOutputStream</a:t>
            </a:r>
            <a:r>
              <a:rPr lang="en-GB" sz="2000" b="1" dirty="0">
                <a:solidFill>
                  <a:schemeClr val="dk1"/>
                </a:solidFill>
              </a:rPr>
              <a:t> </a:t>
            </a:r>
            <a:r>
              <a:rPr lang="es-ES" sz="2000" dirty="0">
                <a:solidFill>
                  <a:srgbClr val="000000"/>
                </a:solidFill>
              </a:rPr>
              <a:t>se encargan de convertir cualquier objeto </a:t>
            </a:r>
            <a:r>
              <a:rPr lang="es-ES" sz="2000" dirty="0" err="1">
                <a:solidFill>
                  <a:srgbClr val="000000"/>
                </a:solidFill>
              </a:rPr>
              <a:t>Serializable</a:t>
            </a:r>
            <a:r>
              <a:rPr lang="es-ES" sz="2000" dirty="0">
                <a:solidFill>
                  <a:srgbClr val="000000"/>
                </a:solidFill>
              </a:rPr>
              <a:t> a un array de bytes y viceversa.</a:t>
            </a:r>
          </a:p>
          <a:p>
            <a:pPr>
              <a:lnSpc>
                <a:spcPct val="100000"/>
              </a:lnSpc>
              <a:spcAft>
                <a:spcPts val="600"/>
              </a:spcAft>
              <a:buNone/>
            </a:pPr>
            <a:r>
              <a:rPr lang="es-ES" sz="2000" b="1" dirty="0">
                <a:solidFill>
                  <a:srgbClr val="000000"/>
                </a:solidFill>
              </a:rPr>
              <a:t>Ejemplo</a:t>
            </a:r>
            <a:r>
              <a:rPr lang="es-ES" sz="2000" dirty="0">
                <a:solidFill>
                  <a:srgbClr val="000000"/>
                </a:solidFill>
              </a:rPr>
              <a:t>: </a:t>
            </a:r>
          </a:p>
          <a:p>
            <a:pPr>
              <a:lnSpc>
                <a:spcPct val="100000"/>
              </a:lnSpc>
              <a:spcAft>
                <a:spcPts val="600"/>
              </a:spcAft>
              <a:buNone/>
            </a:pPr>
            <a:r>
              <a:rPr lang="es-ES" sz="2000" dirty="0">
                <a:solidFill>
                  <a:srgbClr val="000000"/>
                </a:solidFill>
              </a:rPr>
              <a:t>La clase persona implementa la interfaz </a:t>
            </a:r>
            <a:r>
              <a:rPr lang="es-ES" sz="2000" dirty="0" err="1">
                <a:solidFill>
                  <a:srgbClr val="000000"/>
                </a:solidFill>
              </a:rPr>
              <a:t>Serializable</a:t>
            </a:r>
            <a:r>
              <a:rPr lang="es-ES" sz="2000" dirty="0">
                <a:solidFill>
                  <a:srgbClr val="000000"/>
                </a:solidFill>
              </a:rPr>
              <a:t> que escribirá en un fichero binario los atributos nombre y edad que se obtendrán con los métodos </a:t>
            </a:r>
            <a:r>
              <a:rPr lang="es-ES" sz="2000" dirty="0" err="1">
                <a:solidFill>
                  <a:srgbClr val="000000"/>
                </a:solidFill>
              </a:rPr>
              <a:t>get</a:t>
            </a:r>
            <a:r>
              <a:rPr lang="es-ES" sz="2000" dirty="0">
                <a:solidFill>
                  <a:srgbClr val="000000"/>
                </a:solidFill>
              </a:rPr>
              <a:t>.</a:t>
            </a:r>
            <a:endParaRPr lang="es-ES" sz="2000" dirty="0"/>
          </a:p>
          <a:p>
            <a:pPr>
              <a:lnSpc>
                <a:spcPct val="100000"/>
              </a:lnSpc>
              <a:spcAft>
                <a:spcPts val="600"/>
              </a:spcAft>
              <a:buNone/>
            </a:pPr>
            <a:endParaRPr lang="es-ES" sz="2000" dirty="0">
              <a:solidFill>
                <a:srgbClr val="000000"/>
              </a:solidFill>
            </a:endParaRPr>
          </a:p>
          <a:p>
            <a:pPr>
              <a:lnSpc>
                <a:spcPct val="100000"/>
              </a:lnSpc>
              <a:spcAft>
                <a:spcPts val="600"/>
              </a:spcAft>
              <a:buNone/>
            </a:pPr>
            <a:endParaRPr lang="es-ES" sz="2000" dirty="0">
              <a:solidFill>
                <a:srgbClr val="000000"/>
              </a:solidFill>
            </a:endParaRPr>
          </a:p>
          <a:p>
            <a:pPr>
              <a:lnSpc>
                <a:spcPct val="100000"/>
              </a:lnSpc>
              <a:spcAft>
                <a:spcPts val="600"/>
              </a:spcAft>
              <a:buNone/>
            </a:pPr>
            <a:endParaRPr lang="es-ES" sz="2000" dirty="0">
              <a:latin typeface="Arial" panose="020B0604020202020204" pitchFamily="34" charset="0"/>
              <a:cs typeface="Arial" panose="020B0604020202020204" pitchFamily="34" charset="0"/>
            </a:endParaRPr>
          </a:p>
          <a:p>
            <a:pPr marL="0" lvl="0" indent="0" rtl="0">
              <a:spcBef>
                <a:spcPts val="0"/>
              </a:spcBef>
              <a:spcAft>
                <a:spcPts val="0"/>
              </a:spcAft>
              <a:buNone/>
            </a:pPr>
            <a:endParaRPr sz="2400" dirty="0">
              <a:solidFill>
                <a:schemeClr val="dk1"/>
              </a:solidFill>
            </a:endParaRPr>
          </a:p>
          <a:p>
            <a:pPr lvl="0" rtl="0">
              <a:spcBef>
                <a:spcPts val="400"/>
              </a:spcBef>
              <a:spcAft>
                <a:spcPts val="600"/>
              </a:spcAft>
              <a:buNone/>
            </a:pPr>
            <a:endParaRPr sz="2000" b="1" dirty="0">
              <a:solidFill>
                <a:schemeClr val="dk1"/>
              </a:solidFill>
              <a:highlight>
                <a:srgbClr val="FFFFFF"/>
              </a:highlight>
            </a:endParaRPr>
          </a:p>
          <a:p>
            <a:pPr marL="0" marR="0" lvl="0" indent="0" algn="l" rtl="0">
              <a:lnSpc>
                <a:spcPct val="115000"/>
              </a:lnSpc>
              <a:spcBef>
                <a:spcPts val="400"/>
              </a:spcBef>
              <a:spcAft>
                <a:spcPts val="600"/>
              </a:spcAft>
              <a:buNone/>
            </a:pPr>
            <a:endParaRPr sz="2400" b="1" dirty="0">
              <a:solidFill>
                <a:schemeClr val="dk1"/>
              </a:solidFill>
            </a:endParaRPr>
          </a:p>
        </p:txBody>
      </p:sp>
      <p:pic>
        <p:nvPicPr>
          <p:cNvPr id="4" name="Shape 465">
            <a:extLst>
              <a:ext uri="{FF2B5EF4-FFF2-40B4-BE49-F238E27FC236}">
                <a16:creationId xmlns:a16="http://schemas.microsoft.com/office/drawing/2014/main" id="{855F3756-BB81-4AFA-87E1-782CF5DF496A}"/>
              </a:ext>
            </a:extLst>
          </p:cNvPr>
          <p:cNvPicPr/>
          <p:nvPr/>
        </p:nvPicPr>
        <p:blipFill rotWithShape="1">
          <a:blip r:embed="rId3"/>
          <a:srcRect b="51132"/>
          <a:stretch/>
        </p:blipFill>
        <p:spPr>
          <a:xfrm>
            <a:off x="1450457" y="3010364"/>
            <a:ext cx="6013080" cy="1763667"/>
          </a:xfrm>
          <a:prstGeom prst="rect">
            <a:avLst/>
          </a:prstGeom>
        </p:spPr>
      </p:pic>
    </p:spTree>
    <p:extLst>
      <p:ext uri="{BB962C8B-B14F-4D97-AF65-F5344CB8AC3E}">
        <p14:creationId xmlns:p14="http://schemas.microsoft.com/office/powerpoint/2010/main" val="6235631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lvl="0"/>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a:t>
            </a:r>
            <a:r>
              <a:rPr lang="en-GB" dirty="0" err="1"/>
              <a:t>binarios</a:t>
            </a:r>
            <a:r>
              <a:rPr lang="en-GB" dirty="0"/>
              <a:t>. Serializable </a:t>
            </a:r>
          </a:p>
        </p:txBody>
      </p:sp>
      <p:sp>
        <p:nvSpPr>
          <p:cNvPr id="407" name="Shape 407"/>
          <p:cNvSpPr txBox="1">
            <a:spLocks noGrp="1"/>
          </p:cNvSpPr>
          <p:nvPr>
            <p:ph type="body" idx="1"/>
          </p:nvPr>
        </p:nvSpPr>
        <p:spPr>
          <a:xfrm>
            <a:off x="69975" y="898075"/>
            <a:ext cx="9074100" cy="4047300"/>
          </a:xfrm>
          <a:prstGeom prst="rect">
            <a:avLst/>
          </a:prstGeom>
        </p:spPr>
        <p:txBody>
          <a:bodyPr wrap="square" lIns="91425" tIns="91425" rIns="91425" bIns="91425" anchor="t" anchorCtr="0">
            <a:noAutofit/>
          </a:bodyPr>
          <a:lstStyle/>
          <a:p>
            <a:pPr>
              <a:lnSpc>
                <a:spcPct val="100000"/>
              </a:lnSpc>
              <a:spcAft>
                <a:spcPts val="0"/>
              </a:spcAft>
              <a:buNone/>
            </a:pPr>
            <a:r>
              <a:rPr lang="es-ES" sz="2000" b="1" dirty="0">
                <a:solidFill>
                  <a:srgbClr val="000000"/>
                </a:solidFill>
              </a:rPr>
              <a:t>Ejemplo de escritura en fichero los datos de un objeto</a:t>
            </a:r>
            <a:r>
              <a:rPr lang="es-ES" sz="2000" dirty="0">
                <a:solidFill>
                  <a:srgbClr val="000000"/>
                </a:solidFill>
              </a:rPr>
              <a:t>:</a:t>
            </a:r>
          </a:p>
          <a:p>
            <a:pPr>
              <a:lnSpc>
                <a:spcPct val="100000"/>
              </a:lnSpc>
              <a:spcAft>
                <a:spcPts val="1200"/>
              </a:spcAft>
              <a:buNone/>
            </a:pPr>
            <a:r>
              <a:rPr lang="es-ES" sz="1600" dirty="0">
                <a:solidFill>
                  <a:srgbClr val="000000"/>
                </a:solidFill>
              </a:rPr>
              <a:t>Se crea un flujo de salida a disco con </a:t>
            </a:r>
            <a:r>
              <a:rPr lang="es-ES" sz="1600" dirty="0" err="1">
                <a:solidFill>
                  <a:srgbClr val="000000"/>
                </a:solidFill>
              </a:rPr>
              <a:t>FileOutputStream</a:t>
            </a:r>
            <a:r>
              <a:rPr lang="es-ES" sz="1600" dirty="0">
                <a:solidFill>
                  <a:srgbClr val="000000"/>
                </a:solidFill>
              </a:rPr>
              <a:t> y a continuación se crea el flujo de salida </a:t>
            </a:r>
            <a:r>
              <a:rPr lang="es-ES" sz="1600" dirty="0" err="1">
                <a:solidFill>
                  <a:srgbClr val="000000"/>
                </a:solidFill>
              </a:rPr>
              <a:t>ObjectOutputStream</a:t>
            </a:r>
            <a:r>
              <a:rPr lang="es-ES" sz="1600" dirty="0">
                <a:solidFill>
                  <a:srgbClr val="000000"/>
                </a:solidFill>
              </a:rPr>
              <a:t> que procesa los datos y los vincula al fichero del </a:t>
            </a:r>
            <a:r>
              <a:rPr lang="es-ES" sz="1600" dirty="0" err="1">
                <a:solidFill>
                  <a:srgbClr val="000000"/>
                </a:solidFill>
              </a:rPr>
              <a:t>FileOutputStream</a:t>
            </a:r>
            <a:r>
              <a:rPr lang="es-ES" sz="1600" dirty="0">
                <a:solidFill>
                  <a:srgbClr val="000000"/>
                </a:solidFill>
              </a:rPr>
              <a:t>. El método </a:t>
            </a:r>
            <a:r>
              <a:rPr lang="es-ES" sz="1600" dirty="0" err="1">
                <a:solidFill>
                  <a:srgbClr val="000000"/>
                </a:solidFill>
                <a:latin typeface="Consolas"/>
                <a:ea typeface="Consolas"/>
              </a:rPr>
              <a:t>writeObject</a:t>
            </a:r>
            <a:r>
              <a:rPr lang="es-ES" sz="1600" dirty="0">
                <a:solidFill>
                  <a:srgbClr val="000000"/>
                </a:solidFill>
                <a:latin typeface="Consolas"/>
                <a:ea typeface="Consolas"/>
              </a:rPr>
              <a:t>() </a:t>
            </a:r>
            <a:r>
              <a:rPr lang="es-ES" sz="1600" dirty="0">
                <a:solidFill>
                  <a:srgbClr val="000000"/>
                </a:solidFill>
              </a:rPr>
              <a:t>escribe los objetos al flujo de salida y los guarda en el fichero.</a:t>
            </a:r>
            <a:endParaRPr lang="en-GB" sz="1600" b="1" dirty="0">
              <a:solidFill>
                <a:schemeClr val="dk1"/>
              </a:solidFill>
            </a:endParaRPr>
          </a:p>
          <a:p>
            <a:pPr marL="139700" marR="139700" lvl="0">
              <a:lnSpc>
                <a:spcPct val="110000"/>
              </a:lnSpc>
              <a:spcAft>
                <a:spcPts val="0"/>
              </a:spcAft>
              <a:buNone/>
            </a:pPr>
            <a:r>
              <a:rPr lang="en-GB" sz="1200" dirty="0">
                <a:solidFill>
                  <a:schemeClr val="dk1"/>
                </a:solidFill>
                <a:highlight>
                  <a:srgbClr val="FFFFFF"/>
                </a:highlight>
                <a:latin typeface="Consolas"/>
                <a:ea typeface="Consolas"/>
                <a:cs typeface="Consolas"/>
                <a:sym typeface="Consolas"/>
              </a:rPr>
              <a:t>public class </a:t>
            </a:r>
            <a:r>
              <a:rPr lang="en-GB" sz="1200" dirty="0" err="1">
                <a:solidFill>
                  <a:schemeClr val="dk1"/>
                </a:solidFill>
                <a:highlight>
                  <a:srgbClr val="FFFFFF"/>
                </a:highlight>
                <a:latin typeface="Consolas"/>
                <a:ea typeface="Consolas"/>
                <a:cs typeface="Consolas"/>
                <a:sym typeface="Consolas"/>
              </a:rPr>
              <a:t>EscribirFicheroObj</a:t>
            </a:r>
            <a:r>
              <a:rPr lang="en-GB" sz="1200" dirty="0">
                <a:solidFill>
                  <a:schemeClr val="dk1"/>
                </a:solidFill>
                <a:highlight>
                  <a:srgbClr val="FFFFFF"/>
                </a:highlight>
                <a:latin typeface="Consolas"/>
                <a:ea typeface="Consolas"/>
                <a:cs typeface="Consolas"/>
                <a:sym typeface="Consolas"/>
              </a:rPr>
              <a:t> {</a:t>
            </a:r>
            <a:br>
              <a:rPr lang="en-GB" sz="1200" dirty="0">
                <a:solidFill>
                  <a:schemeClr val="dk1"/>
                </a:solidFill>
                <a:highlight>
                  <a:srgbClr val="FFFFFF"/>
                </a:highlight>
                <a:latin typeface="Consolas"/>
                <a:ea typeface="Consolas"/>
                <a:cs typeface="Consolas"/>
                <a:sym typeface="Consolas"/>
              </a:rPr>
            </a:br>
            <a:r>
              <a:rPr lang="en-GB" sz="1200" dirty="0">
                <a:solidFill>
                  <a:schemeClr val="dk1"/>
                </a:solidFill>
                <a:highlight>
                  <a:srgbClr val="FFFFFF"/>
                </a:highlight>
                <a:latin typeface="Consolas"/>
                <a:ea typeface="Consolas"/>
                <a:cs typeface="Consolas"/>
                <a:sym typeface="Consolas"/>
              </a:rPr>
              <a:t>     public static void main(String[] </a:t>
            </a:r>
            <a:r>
              <a:rPr lang="en-GB" sz="1200" dirty="0" err="1">
                <a:solidFill>
                  <a:schemeClr val="dk1"/>
                </a:solidFill>
                <a:highlight>
                  <a:srgbClr val="FFFFFF"/>
                </a:highlight>
                <a:latin typeface="Consolas"/>
                <a:ea typeface="Consolas"/>
                <a:cs typeface="Consolas"/>
                <a:sym typeface="Consolas"/>
              </a:rPr>
              <a:t>args</a:t>
            </a:r>
            <a:r>
              <a:rPr lang="en-GB" sz="1200" dirty="0">
                <a:solidFill>
                  <a:schemeClr val="dk1"/>
                </a:solidFill>
                <a:highlight>
                  <a:srgbClr val="FFFFFF"/>
                </a:highlight>
                <a:latin typeface="Consolas"/>
                <a:ea typeface="Consolas"/>
                <a:cs typeface="Consolas"/>
                <a:sym typeface="Consolas"/>
              </a:rPr>
              <a:t>) throws </a:t>
            </a:r>
            <a:r>
              <a:rPr lang="en-GB" sz="1200" dirty="0" err="1">
                <a:solidFill>
                  <a:schemeClr val="dk1"/>
                </a:solidFill>
                <a:highlight>
                  <a:srgbClr val="FFFFFF"/>
                </a:highlight>
                <a:latin typeface="Consolas"/>
                <a:ea typeface="Consolas"/>
                <a:cs typeface="Consolas"/>
                <a:sym typeface="Consolas"/>
              </a:rPr>
              <a:t>IOException</a:t>
            </a:r>
            <a:r>
              <a:rPr lang="en-GB" sz="1200" dirty="0">
                <a:solidFill>
                  <a:schemeClr val="dk1"/>
                </a:solidFill>
                <a:highlight>
                  <a:srgbClr val="FFFFFF"/>
                </a:highlight>
                <a:latin typeface="Consolas"/>
                <a:ea typeface="Consolas"/>
                <a:cs typeface="Consolas"/>
                <a:sym typeface="Consolas"/>
              </a:rPr>
              <a:t>, </a:t>
            </a:r>
            <a:r>
              <a:rPr lang="en-GB" sz="1200" dirty="0" err="1">
                <a:solidFill>
                  <a:schemeClr val="dk1"/>
                </a:solidFill>
                <a:highlight>
                  <a:srgbClr val="FFFFFF"/>
                </a:highlight>
                <a:latin typeface="Consolas"/>
                <a:ea typeface="Consolas"/>
                <a:cs typeface="Consolas"/>
                <a:sym typeface="Consolas"/>
              </a:rPr>
              <a:t>FileNotFoundException</a:t>
            </a:r>
            <a:r>
              <a:rPr lang="en-GB" sz="1200" dirty="0">
                <a:solidFill>
                  <a:schemeClr val="dk1"/>
                </a:solidFill>
                <a:highlight>
                  <a:srgbClr val="FFFFFF"/>
                </a:highlight>
                <a:latin typeface="Consolas"/>
                <a:ea typeface="Consolas"/>
                <a:cs typeface="Consolas"/>
                <a:sym typeface="Consolas"/>
              </a:rPr>
              <a:t> {</a:t>
            </a:r>
          </a:p>
          <a:p>
            <a:pPr marL="596900" marR="139700" lvl="0" indent="317500">
              <a:lnSpc>
                <a:spcPct val="110000"/>
              </a:lnSpc>
              <a:spcAft>
                <a:spcPts val="0"/>
              </a:spcAft>
              <a:buNone/>
            </a:pPr>
            <a:r>
              <a:rPr lang="en-GB" sz="1200" dirty="0" err="1">
                <a:solidFill>
                  <a:schemeClr val="dk1"/>
                </a:solidFill>
                <a:highlight>
                  <a:srgbClr val="FFFFFF"/>
                </a:highlight>
                <a:latin typeface="Consolas"/>
                <a:ea typeface="Consolas"/>
                <a:cs typeface="Consolas"/>
                <a:sym typeface="Consolas"/>
              </a:rPr>
              <a:t>ObjectOutputStream</a:t>
            </a:r>
            <a:r>
              <a:rPr lang="en-GB" sz="1200" dirty="0">
                <a:solidFill>
                  <a:schemeClr val="dk1"/>
                </a:solidFill>
                <a:highlight>
                  <a:srgbClr val="FFFFFF"/>
                </a:highlight>
                <a:latin typeface="Consolas"/>
                <a:ea typeface="Consolas"/>
                <a:cs typeface="Consolas"/>
                <a:sym typeface="Consolas"/>
              </a:rPr>
              <a:t> </a:t>
            </a:r>
            <a:r>
              <a:rPr lang="en-GB" sz="1200" dirty="0" err="1">
                <a:solidFill>
                  <a:schemeClr val="dk1"/>
                </a:solidFill>
                <a:highlight>
                  <a:srgbClr val="FFFFFF"/>
                </a:highlight>
                <a:latin typeface="Consolas"/>
                <a:ea typeface="Consolas"/>
                <a:cs typeface="Consolas"/>
                <a:sym typeface="Consolas"/>
              </a:rPr>
              <a:t>oos</a:t>
            </a:r>
            <a:r>
              <a:rPr lang="en-GB" sz="1200" dirty="0">
                <a:solidFill>
                  <a:schemeClr val="dk1"/>
                </a:solidFill>
                <a:highlight>
                  <a:srgbClr val="FFFFFF"/>
                </a:highlight>
                <a:latin typeface="Consolas"/>
                <a:ea typeface="Consolas"/>
                <a:cs typeface="Consolas"/>
                <a:sym typeface="Consolas"/>
              </a:rPr>
              <a:t> = new </a:t>
            </a:r>
            <a:r>
              <a:rPr lang="en-GB" sz="1200" dirty="0" err="1">
                <a:solidFill>
                  <a:schemeClr val="dk1"/>
                </a:solidFill>
                <a:highlight>
                  <a:srgbClr val="FFFFFF"/>
                </a:highlight>
                <a:latin typeface="Consolas"/>
                <a:ea typeface="Consolas"/>
                <a:cs typeface="Consolas"/>
                <a:sym typeface="Consolas"/>
              </a:rPr>
              <a:t>ObjectOutputStream</a:t>
            </a:r>
            <a:r>
              <a:rPr lang="en-GB" sz="1200" dirty="0">
                <a:solidFill>
                  <a:schemeClr val="dk1"/>
                </a:solidFill>
                <a:highlight>
                  <a:srgbClr val="FFFFFF"/>
                </a:highlight>
                <a:latin typeface="Consolas"/>
                <a:ea typeface="Consolas"/>
                <a:cs typeface="Consolas"/>
                <a:sym typeface="Consolas"/>
              </a:rPr>
              <a:t>(new </a:t>
            </a:r>
            <a:r>
              <a:rPr lang="en-GB" sz="1200" dirty="0" err="1">
                <a:solidFill>
                  <a:schemeClr val="dk1"/>
                </a:solidFill>
                <a:highlight>
                  <a:srgbClr val="FFFFFF"/>
                </a:highlight>
                <a:latin typeface="Consolas"/>
                <a:ea typeface="Consolas"/>
                <a:cs typeface="Consolas"/>
                <a:sym typeface="Consolas"/>
              </a:rPr>
              <a:t>FileOutputStream</a:t>
            </a:r>
            <a:r>
              <a:rPr lang="en-GB" sz="1200" dirty="0">
                <a:solidFill>
                  <a:schemeClr val="dk1"/>
                </a:solidFill>
                <a:highlight>
                  <a:srgbClr val="FFFFFF"/>
                </a:highlight>
                <a:latin typeface="Consolas"/>
                <a:ea typeface="Consolas"/>
                <a:cs typeface="Consolas"/>
                <a:sym typeface="Consolas"/>
              </a:rPr>
              <a:t> (“alumnos.dat"));</a:t>
            </a:r>
          </a:p>
          <a:p>
            <a:pPr marL="596900" marR="139700" lvl="0" indent="317500">
              <a:lnSpc>
                <a:spcPct val="110000"/>
              </a:lnSpc>
              <a:spcAft>
                <a:spcPts val="0"/>
              </a:spcAft>
              <a:buNone/>
            </a:pPr>
            <a:r>
              <a:rPr lang="en-GB" sz="1200" dirty="0">
                <a:solidFill>
                  <a:schemeClr val="dk1"/>
                </a:solidFill>
                <a:highlight>
                  <a:srgbClr val="FFFFFF"/>
                </a:highlight>
                <a:latin typeface="Consolas"/>
                <a:ea typeface="Consolas"/>
                <a:cs typeface="Consolas"/>
                <a:sym typeface="Consolas"/>
              </a:rPr>
              <a:t>String[] </a:t>
            </a:r>
            <a:r>
              <a:rPr lang="en-GB" sz="1200" dirty="0" err="1">
                <a:solidFill>
                  <a:schemeClr val="dk1"/>
                </a:solidFill>
                <a:highlight>
                  <a:srgbClr val="FFFFFF"/>
                </a:highlight>
                <a:latin typeface="Consolas"/>
                <a:ea typeface="Consolas"/>
                <a:cs typeface="Consolas"/>
                <a:sym typeface="Consolas"/>
              </a:rPr>
              <a:t>nombres</a:t>
            </a:r>
            <a:r>
              <a:rPr lang="en-GB" sz="1200" dirty="0">
                <a:solidFill>
                  <a:schemeClr val="dk1"/>
                </a:solidFill>
                <a:highlight>
                  <a:srgbClr val="FFFFFF"/>
                </a:highlight>
                <a:latin typeface="Consolas"/>
                <a:ea typeface="Consolas"/>
                <a:cs typeface="Consolas"/>
                <a:sym typeface="Consolas"/>
              </a:rPr>
              <a:t> = { "Juan", "Miguel", "Carlos", "Javier", "Pedro"};</a:t>
            </a:r>
          </a:p>
          <a:p>
            <a:pPr marL="596900" marR="139700" lvl="0" indent="317500">
              <a:lnSpc>
                <a:spcPct val="110000"/>
              </a:lnSpc>
              <a:spcAft>
                <a:spcPts val="0"/>
              </a:spcAft>
              <a:buNone/>
            </a:pPr>
            <a:r>
              <a:rPr lang="en-GB" sz="1200" dirty="0" err="1">
                <a:solidFill>
                  <a:schemeClr val="dk1"/>
                </a:solidFill>
                <a:highlight>
                  <a:srgbClr val="FFFFFF"/>
                </a:highlight>
                <a:latin typeface="Consolas"/>
                <a:ea typeface="Consolas"/>
                <a:cs typeface="Consolas"/>
                <a:sym typeface="Consolas"/>
              </a:rPr>
              <a:t>int</a:t>
            </a:r>
            <a:r>
              <a:rPr lang="en-GB" sz="1200" dirty="0">
                <a:solidFill>
                  <a:schemeClr val="dk1"/>
                </a:solidFill>
                <a:highlight>
                  <a:srgbClr val="FFFFFF"/>
                </a:highlight>
                <a:latin typeface="Consolas"/>
                <a:ea typeface="Consolas"/>
                <a:cs typeface="Consolas"/>
                <a:sym typeface="Consolas"/>
              </a:rPr>
              <a:t>[] </a:t>
            </a:r>
            <a:r>
              <a:rPr lang="en-GB" sz="1200" dirty="0" err="1">
                <a:solidFill>
                  <a:schemeClr val="dk1"/>
                </a:solidFill>
                <a:highlight>
                  <a:srgbClr val="FFFFFF"/>
                </a:highlight>
                <a:latin typeface="Consolas"/>
                <a:ea typeface="Consolas"/>
                <a:cs typeface="Consolas"/>
                <a:sym typeface="Consolas"/>
              </a:rPr>
              <a:t>edades</a:t>
            </a:r>
            <a:r>
              <a:rPr lang="en-GB" sz="1200" dirty="0">
                <a:solidFill>
                  <a:schemeClr val="dk1"/>
                </a:solidFill>
                <a:highlight>
                  <a:srgbClr val="FFFFFF"/>
                </a:highlight>
                <a:latin typeface="Consolas"/>
                <a:ea typeface="Consolas"/>
                <a:cs typeface="Consolas"/>
                <a:sym typeface="Consolas"/>
              </a:rPr>
              <a:t> = { 20, 19, 22, 23, 19, 20};</a:t>
            </a:r>
          </a:p>
          <a:p>
            <a:pPr marL="596900" marR="139700" lvl="0" indent="317500">
              <a:lnSpc>
                <a:spcPct val="110000"/>
              </a:lnSpc>
              <a:spcAft>
                <a:spcPts val="0"/>
              </a:spcAft>
              <a:buNone/>
            </a:pPr>
            <a:r>
              <a:rPr lang="en-GB" sz="1200" dirty="0">
                <a:solidFill>
                  <a:schemeClr val="dk1"/>
                </a:solidFill>
                <a:highlight>
                  <a:srgbClr val="FFFFFF"/>
                </a:highlight>
                <a:latin typeface="Consolas"/>
                <a:ea typeface="Consolas"/>
                <a:cs typeface="Consolas"/>
                <a:sym typeface="Consolas"/>
              </a:rPr>
              <a:t>Persona p = null;</a:t>
            </a:r>
          </a:p>
          <a:p>
            <a:pPr marL="596900" marR="139700" lvl="0" indent="317500">
              <a:lnSpc>
                <a:spcPct val="110000"/>
              </a:lnSpc>
              <a:spcAft>
                <a:spcPts val="0"/>
              </a:spcAft>
              <a:buNone/>
            </a:pPr>
            <a:endParaRPr lang="en-GB" sz="1200" dirty="0">
              <a:solidFill>
                <a:schemeClr val="dk1"/>
              </a:solidFill>
              <a:highlight>
                <a:srgbClr val="FFFFFF"/>
              </a:highlight>
              <a:latin typeface="Consolas"/>
              <a:ea typeface="Consolas"/>
              <a:cs typeface="Consolas"/>
              <a:sym typeface="Consolas"/>
            </a:endParaRPr>
          </a:p>
          <a:p>
            <a:pPr marL="609600" marR="152400" lvl="0" indent="304800">
              <a:spcAft>
                <a:spcPts val="0"/>
              </a:spcAft>
              <a:buNone/>
            </a:pPr>
            <a:r>
              <a:rPr lang="en-GB" sz="1200" dirty="0">
                <a:solidFill>
                  <a:schemeClr val="dk1"/>
                </a:solidFill>
                <a:highlight>
                  <a:srgbClr val="FFFFFF"/>
                </a:highlight>
                <a:latin typeface="Consolas"/>
                <a:ea typeface="Consolas"/>
                <a:cs typeface="Consolas"/>
                <a:sym typeface="Consolas"/>
              </a:rPr>
              <a:t>for (</a:t>
            </a:r>
            <a:r>
              <a:rPr lang="en-GB" sz="1200" dirty="0" err="1">
                <a:solidFill>
                  <a:schemeClr val="dk1"/>
                </a:solidFill>
                <a:highlight>
                  <a:srgbClr val="FFFFFF"/>
                </a:highlight>
                <a:latin typeface="Consolas"/>
                <a:ea typeface="Consolas"/>
                <a:cs typeface="Consolas"/>
                <a:sym typeface="Consolas"/>
              </a:rPr>
              <a:t>int</a:t>
            </a:r>
            <a:r>
              <a:rPr lang="en-GB" sz="1200" dirty="0">
                <a:solidFill>
                  <a:schemeClr val="dk1"/>
                </a:solidFill>
                <a:highlight>
                  <a:srgbClr val="FFFFFF"/>
                </a:highlight>
                <a:latin typeface="Consolas"/>
                <a:ea typeface="Consolas"/>
                <a:cs typeface="Consolas"/>
                <a:sym typeface="Consolas"/>
              </a:rPr>
              <a:t> </a:t>
            </a:r>
            <a:r>
              <a:rPr lang="en-GB" sz="1200" dirty="0" err="1">
                <a:solidFill>
                  <a:schemeClr val="dk1"/>
                </a:solidFill>
                <a:highlight>
                  <a:srgbClr val="FFFFFF"/>
                </a:highlight>
                <a:latin typeface="Consolas"/>
                <a:ea typeface="Consolas"/>
                <a:cs typeface="Consolas"/>
                <a:sym typeface="Consolas"/>
              </a:rPr>
              <a:t>i</a:t>
            </a:r>
            <a:r>
              <a:rPr lang="en-GB" sz="1200" dirty="0">
                <a:solidFill>
                  <a:schemeClr val="dk1"/>
                </a:solidFill>
                <a:highlight>
                  <a:srgbClr val="FFFFFF"/>
                </a:highlight>
                <a:latin typeface="Consolas"/>
                <a:ea typeface="Consolas"/>
                <a:cs typeface="Consolas"/>
                <a:sym typeface="Consolas"/>
              </a:rPr>
              <a:t> = 0; </a:t>
            </a:r>
            <a:r>
              <a:rPr lang="en-GB" sz="1200" dirty="0" err="1">
                <a:solidFill>
                  <a:schemeClr val="dk1"/>
                </a:solidFill>
                <a:highlight>
                  <a:srgbClr val="FFFFFF"/>
                </a:highlight>
                <a:latin typeface="Consolas"/>
                <a:ea typeface="Consolas"/>
                <a:cs typeface="Consolas"/>
                <a:sym typeface="Consolas"/>
              </a:rPr>
              <a:t>i</a:t>
            </a:r>
            <a:r>
              <a:rPr lang="en-GB" sz="1200" dirty="0">
                <a:solidFill>
                  <a:schemeClr val="dk1"/>
                </a:solidFill>
                <a:highlight>
                  <a:srgbClr val="FFFFFF"/>
                </a:highlight>
                <a:latin typeface="Consolas"/>
                <a:ea typeface="Consolas"/>
                <a:cs typeface="Consolas"/>
                <a:sym typeface="Consolas"/>
              </a:rPr>
              <a:t> &lt; </a:t>
            </a:r>
            <a:r>
              <a:rPr lang="en-GB" sz="1200" dirty="0" err="1">
                <a:solidFill>
                  <a:schemeClr val="dk1"/>
                </a:solidFill>
                <a:highlight>
                  <a:srgbClr val="FFFFFF"/>
                </a:highlight>
                <a:latin typeface="Consolas"/>
                <a:ea typeface="Consolas"/>
                <a:cs typeface="Consolas"/>
                <a:sym typeface="Consolas"/>
              </a:rPr>
              <a:t>nombres.length</a:t>
            </a:r>
            <a:r>
              <a:rPr lang="en-GB" sz="1200" dirty="0">
                <a:solidFill>
                  <a:schemeClr val="dk1"/>
                </a:solidFill>
                <a:highlight>
                  <a:srgbClr val="FFFFFF"/>
                </a:highlight>
                <a:latin typeface="Consolas"/>
                <a:ea typeface="Consolas"/>
                <a:cs typeface="Consolas"/>
                <a:sym typeface="Consolas"/>
              </a:rPr>
              <a:t>; </a:t>
            </a:r>
            <a:r>
              <a:rPr lang="en-GB" sz="1200" dirty="0" err="1">
                <a:solidFill>
                  <a:schemeClr val="dk1"/>
                </a:solidFill>
                <a:highlight>
                  <a:srgbClr val="FFFFFF"/>
                </a:highlight>
                <a:latin typeface="Consolas"/>
                <a:ea typeface="Consolas"/>
                <a:cs typeface="Consolas"/>
                <a:sym typeface="Consolas"/>
              </a:rPr>
              <a:t>i</a:t>
            </a:r>
            <a:r>
              <a:rPr lang="en-GB" sz="1200" dirty="0">
                <a:solidFill>
                  <a:schemeClr val="dk1"/>
                </a:solidFill>
                <a:highlight>
                  <a:srgbClr val="FFFFFF"/>
                </a:highlight>
                <a:latin typeface="Consolas"/>
                <a:ea typeface="Consolas"/>
                <a:cs typeface="Consolas"/>
                <a:sym typeface="Consolas"/>
              </a:rPr>
              <a:t>++) { </a:t>
            </a:r>
          </a:p>
          <a:p>
            <a:pPr marL="1066800" marR="152400" lvl="0" indent="304800">
              <a:spcAft>
                <a:spcPts val="0"/>
              </a:spcAft>
              <a:buNone/>
            </a:pPr>
            <a:r>
              <a:rPr lang="en-GB" sz="1200" dirty="0">
                <a:solidFill>
                  <a:schemeClr val="dk1"/>
                </a:solidFill>
                <a:highlight>
                  <a:srgbClr val="FFFFFF"/>
                </a:highlight>
                <a:latin typeface="Consolas"/>
                <a:ea typeface="Consolas"/>
                <a:cs typeface="Consolas"/>
                <a:sym typeface="Consolas"/>
              </a:rPr>
              <a:t>p = new Persona(</a:t>
            </a:r>
            <a:r>
              <a:rPr lang="en-GB" sz="1200" dirty="0" err="1">
                <a:solidFill>
                  <a:schemeClr val="dk1"/>
                </a:solidFill>
                <a:highlight>
                  <a:srgbClr val="FFFFFF"/>
                </a:highlight>
                <a:latin typeface="Consolas"/>
                <a:ea typeface="Consolas"/>
                <a:cs typeface="Consolas"/>
                <a:sym typeface="Consolas"/>
              </a:rPr>
              <a:t>nombres</a:t>
            </a:r>
            <a:r>
              <a:rPr lang="en-GB" sz="1200" dirty="0">
                <a:solidFill>
                  <a:schemeClr val="dk1"/>
                </a:solidFill>
                <a:highlight>
                  <a:srgbClr val="FFFFFF"/>
                </a:highlight>
                <a:latin typeface="Consolas"/>
                <a:ea typeface="Consolas"/>
                <a:cs typeface="Consolas"/>
                <a:sym typeface="Consolas"/>
              </a:rPr>
              <a:t>[</a:t>
            </a:r>
            <a:r>
              <a:rPr lang="en-GB" sz="1200" dirty="0" err="1">
                <a:solidFill>
                  <a:schemeClr val="dk1"/>
                </a:solidFill>
                <a:highlight>
                  <a:srgbClr val="FFFFFF"/>
                </a:highlight>
                <a:latin typeface="Consolas"/>
                <a:ea typeface="Consolas"/>
                <a:cs typeface="Consolas"/>
                <a:sym typeface="Consolas"/>
              </a:rPr>
              <a:t>i</a:t>
            </a:r>
            <a:r>
              <a:rPr lang="en-GB" sz="1200" dirty="0">
                <a:solidFill>
                  <a:schemeClr val="dk1"/>
                </a:solidFill>
                <a:highlight>
                  <a:srgbClr val="FFFFFF"/>
                </a:highlight>
                <a:latin typeface="Consolas"/>
                <a:ea typeface="Consolas"/>
                <a:cs typeface="Consolas"/>
                <a:sym typeface="Consolas"/>
              </a:rPr>
              <a:t>], </a:t>
            </a:r>
            <a:r>
              <a:rPr lang="en-GB" sz="1200" dirty="0" err="1">
                <a:solidFill>
                  <a:schemeClr val="dk1"/>
                </a:solidFill>
                <a:highlight>
                  <a:srgbClr val="FFFFFF"/>
                </a:highlight>
                <a:latin typeface="Consolas"/>
                <a:ea typeface="Consolas"/>
                <a:cs typeface="Consolas"/>
                <a:sym typeface="Consolas"/>
              </a:rPr>
              <a:t>edades</a:t>
            </a:r>
            <a:r>
              <a:rPr lang="en-GB" sz="1200" dirty="0">
                <a:solidFill>
                  <a:schemeClr val="dk1"/>
                </a:solidFill>
                <a:highlight>
                  <a:srgbClr val="FFFFFF"/>
                </a:highlight>
                <a:latin typeface="Consolas"/>
                <a:ea typeface="Consolas"/>
                <a:cs typeface="Consolas"/>
                <a:sym typeface="Consolas"/>
              </a:rPr>
              <a:t>[</a:t>
            </a:r>
            <a:r>
              <a:rPr lang="en-GB" sz="1200" dirty="0" err="1">
                <a:solidFill>
                  <a:schemeClr val="dk1"/>
                </a:solidFill>
                <a:highlight>
                  <a:srgbClr val="FFFFFF"/>
                </a:highlight>
                <a:latin typeface="Consolas"/>
                <a:ea typeface="Consolas"/>
                <a:cs typeface="Consolas"/>
                <a:sym typeface="Consolas"/>
              </a:rPr>
              <a:t>i</a:t>
            </a:r>
            <a:r>
              <a:rPr lang="en-GB" sz="1200" dirty="0">
                <a:solidFill>
                  <a:schemeClr val="dk1"/>
                </a:solidFill>
                <a:highlight>
                  <a:srgbClr val="FFFFFF"/>
                </a:highlight>
                <a:latin typeface="Consolas"/>
                <a:ea typeface="Consolas"/>
                <a:cs typeface="Consolas"/>
                <a:sym typeface="Consolas"/>
              </a:rPr>
              <a:t>]); </a:t>
            </a:r>
          </a:p>
          <a:p>
            <a:pPr marL="1066800" marR="152400" lvl="0" indent="304800">
              <a:spcAft>
                <a:spcPts val="0"/>
              </a:spcAft>
              <a:buNone/>
            </a:pPr>
            <a:r>
              <a:rPr lang="en-GB" sz="1200" dirty="0" err="1">
                <a:solidFill>
                  <a:schemeClr val="dk1"/>
                </a:solidFill>
                <a:highlight>
                  <a:srgbClr val="FFFFFF"/>
                </a:highlight>
                <a:latin typeface="Consolas"/>
                <a:ea typeface="Consolas"/>
                <a:cs typeface="Consolas"/>
                <a:sym typeface="Consolas"/>
              </a:rPr>
              <a:t>oos.writeObject</a:t>
            </a:r>
            <a:r>
              <a:rPr lang="en-GB" sz="1200" dirty="0">
                <a:solidFill>
                  <a:schemeClr val="dk1"/>
                </a:solidFill>
                <a:highlight>
                  <a:srgbClr val="FFFFFF"/>
                </a:highlight>
                <a:latin typeface="Consolas"/>
                <a:ea typeface="Consolas"/>
                <a:cs typeface="Consolas"/>
                <a:sym typeface="Consolas"/>
              </a:rPr>
              <a:t>(persona); </a:t>
            </a:r>
          </a:p>
          <a:p>
            <a:pPr marL="457200" marR="152400" lvl="0" indent="457200">
              <a:spcAft>
                <a:spcPts val="0"/>
              </a:spcAft>
              <a:buNone/>
            </a:pPr>
            <a:r>
              <a:rPr lang="en-GB" sz="1200" dirty="0">
                <a:solidFill>
                  <a:schemeClr val="dk1"/>
                </a:solidFill>
                <a:highlight>
                  <a:srgbClr val="FFFFFF"/>
                </a:highlight>
                <a:latin typeface="Consolas"/>
                <a:ea typeface="Consolas"/>
                <a:cs typeface="Consolas"/>
                <a:sym typeface="Consolas"/>
              </a:rPr>
              <a:t>}</a:t>
            </a:r>
          </a:p>
          <a:p>
            <a:pPr marL="596900" marR="139700" lvl="0" indent="317500">
              <a:lnSpc>
                <a:spcPct val="110000"/>
              </a:lnSpc>
              <a:spcAft>
                <a:spcPts val="0"/>
              </a:spcAft>
              <a:buNone/>
            </a:pPr>
            <a:r>
              <a:rPr lang="en-GB" sz="1200" dirty="0" err="1">
                <a:solidFill>
                  <a:schemeClr val="dk1"/>
                </a:solidFill>
                <a:highlight>
                  <a:srgbClr val="FFFFFF"/>
                </a:highlight>
                <a:latin typeface="Consolas"/>
                <a:ea typeface="Consolas"/>
                <a:cs typeface="Consolas"/>
                <a:sym typeface="Consolas"/>
              </a:rPr>
              <a:t>oos.close</a:t>
            </a:r>
            <a:r>
              <a:rPr lang="en-GB" sz="1200" dirty="0">
                <a:solidFill>
                  <a:schemeClr val="dk1"/>
                </a:solidFill>
                <a:highlight>
                  <a:srgbClr val="FFFFFF"/>
                </a:highlight>
                <a:latin typeface="Consolas"/>
                <a:ea typeface="Consolas"/>
                <a:cs typeface="Consolas"/>
                <a:sym typeface="Consolas"/>
              </a:rPr>
              <a:t>;</a:t>
            </a:r>
          </a:p>
          <a:p>
            <a:pPr marL="596900" marR="139700" lvl="0">
              <a:lnSpc>
                <a:spcPct val="110000"/>
              </a:lnSpc>
              <a:spcAft>
                <a:spcPts val="0"/>
              </a:spcAft>
              <a:buNone/>
            </a:pPr>
            <a:r>
              <a:rPr lang="en-GB" sz="1200" dirty="0">
                <a:solidFill>
                  <a:schemeClr val="dk1"/>
                </a:solidFill>
                <a:highlight>
                  <a:srgbClr val="FFFFFF"/>
                </a:highlight>
                <a:latin typeface="Consolas"/>
                <a:ea typeface="Consolas"/>
                <a:cs typeface="Consolas"/>
                <a:sym typeface="Consolas"/>
              </a:rPr>
              <a:t>}</a:t>
            </a:r>
          </a:p>
          <a:p>
            <a:pPr marR="139700" lvl="0">
              <a:lnSpc>
                <a:spcPct val="110000"/>
              </a:lnSpc>
              <a:spcAft>
                <a:spcPts val="0"/>
              </a:spcAft>
              <a:buNone/>
            </a:pPr>
            <a:r>
              <a:rPr lang="en-GB" sz="1200" dirty="0">
                <a:solidFill>
                  <a:schemeClr val="dk1"/>
                </a:solidFill>
                <a:highlight>
                  <a:srgbClr val="FFFFFF"/>
                </a:highlight>
                <a:latin typeface="Consolas"/>
                <a:ea typeface="Consolas"/>
                <a:cs typeface="Consolas"/>
                <a:sym typeface="Consolas"/>
              </a:rPr>
              <a:t>  }</a:t>
            </a:r>
            <a:br>
              <a:rPr lang="en-GB" sz="1300" dirty="0">
                <a:solidFill>
                  <a:schemeClr val="dk1"/>
                </a:solidFill>
                <a:highlight>
                  <a:srgbClr val="F9F9F9"/>
                </a:highlight>
                <a:latin typeface="Consolas"/>
                <a:ea typeface="Consolas"/>
                <a:cs typeface="Consolas"/>
                <a:sym typeface="Consolas"/>
              </a:rPr>
            </a:br>
            <a:br>
              <a:rPr lang="en-GB" sz="1400" dirty="0">
                <a:solidFill>
                  <a:schemeClr val="dk1"/>
                </a:solidFill>
                <a:highlight>
                  <a:srgbClr val="F9F9F9"/>
                </a:highlight>
                <a:latin typeface="Consolas"/>
                <a:ea typeface="Consolas"/>
                <a:cs typeface="Consolas"/>
                <a:sym typeface="Consolas"/>
              </a:rPr>
            </a:br>
            <a:r>
              <a:rPr lang="en-GB" sz="1400" dirty="0">
                <a:solidFill>
                  <a:schemeClr val="dk1"/>
                </a:solidFill>
                <a:highlight>
                  <a:srgbClr val="F9F9F9"/>
                </a:highlight>
                <a:latin typeface="Consolas"/>
                <a:ea typeface="Consolas"/>
                <a:cs typeface="Consolas"/>
                <a:sym typeface="Consolas"/>
              </a:rPr>
              <a:t>		</a:t>
            </a:r>
          </a:p>
        </p:txBody>
      </p:sp>
    </p:spTree>
    <p:extLst>
      <p:ext uri="{BB962C8B-B14F-4D97-AF65-F5344CB8AC3E}">
        <p14:creationId xmlns:p14="http://schemas.microsoft.com/office/powerpoint/2010/main" val="995811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a:t>
            </a:r>
            <a:r>
              <a:rPr lang="en-GB" dirty="0" err="1"/>
              <a:t>binarios</a:t>
            </a:r>
            <a:r>
              <a:rPr lang="en-GB" dirty="0"/>
              <a:t>  </a:t>
            </a:r>
          </a:p>
        </p:txBody>
      </p:sp>
      <p:sp>
        <p:nvSpPr>
          <p:cNvPr id="407" name="Shape 407"/>
          <p:cNvSpPr txBox="1">
            <a:spLocks noGrp="1"/>
          </p:cNvSpPr>
          <p:nvPr>
            <p:ph type="body" idx="1"/>
          </p:nvPr>
        </p:nvSpPr>
        <p:spPr>
          <a:xfrm>
            <a:off x="69975" y="898075"/>
            <a:ext cx="9074100" cy="4047300"/>
          </a:xfrm>
          <a:prstGeom prst="rect">
            <a:avLst/>
          </a:prstGeom>
        </p:spPr>
        <p:txBody>
          <a:bodyPr wrap="square" lIns="91425" tIns="91425" rIns="91425" bIns="91425" anchor="t" anchorCtr="0">
            <a:noAutofit/>
          </a:bodyPr>
          <a:lstStyle/>
          <a:p>
            <a:pPr>
              <a:lnSpc>
                <a:spcPct val="100000"/>
              </a:lnSpc>
              <a:spcAft>
                <a:spcPts val="0"/>
              </a:spcAft>
              <a:buNone/>
            </a:pPr>
            <a:r>
              <a:rPr lang="es-ES" sz="2000" b="1" dirty="0">
                <a:solidFill>
                  <a:srgbClr val="000000"/>
                </a:solidFill>
              </a:rPr>
              <a:t>Ejemplo de lectura de fichero los datos de un objeto</a:t>
            </a:r>
            <a:r>
              <a:rPr lang="es-ES" sz="2000" dirty="0">
                <a:solidFill>
                  <a:srgbClr val="000000"/>
                </a:solidFill>
              </a:rPr>
              <a:t>:</a:t>
            </a:r>
          </a:p>
          <a:p>
            <a:pPr>
              <a:lnSpc>
                <a:spcPct val="100000"/>
              </a:lnSpc>
              <a:buNone/>
            </a:pPr>
            <a:r>
              <a:rPr lang="es-ES" sz="1600" dirty="0">
                <a:solidFill>
                  <a:srgbClr val="000000"/>
                </a:solidFill>
              </a:rPr>
              <a:t>Se crea un flujo de entrada con </a:t>
            </a:r>
            <a:r>
              <a:rPr lang="es-ES" sz="1600" dirty="0" err="1">
                <a:solidFill>
                  <a:srgbClr val="000000"/>
                </a:solidFill>
              </a:rPr>
              <a:t>FileInputStream</a:t>
            </a:r>
            <a:r>
              <a:rPr lang="es-ES" sz="1600" dirty="0">
                <a:solidFill>
                  <a:srgbClr val="000000"/>
                </a:solidFill>
              </a:rPr>
              <a:t> y a continuación se crea el flujo de salida </a:t>
            </a:r>
            <a:r>
              <a:rPr lang="es-ES" sz="1600" dirty="0" err="1">
                <a:solidFill>
                  <a:srgbClr val="000000"/>
                </a:solidFill>
              </a:rPr>
              <a:t>ObjectInputStream</a:t>
            </a:r>
            <a:r>
              <a:rPr lang="es-ES" sz="1600" dirty="0">
                <a:solidFill>
                  <a:srgbClr val="000000"/>
                </a:solidFill>
              </a:rPr>
              <a:t> que procesa los datos y los vincula al fichero del </a:t>
            </a:r>
            <a:r>
              <a:rPr lang="es-ES" sz="1600" dirty="0" err="1">
                <a:solidFill>
                  <a:srgbClr val="000000"/>
                </a:solidFill>
              </a:rPr>
              <a:t>FileInputStream</a:t>
            </a:r>
            <a:r>
              <a:rPr lang="es-ES" sz="1600" dirty="0">
                <a:solidFill>
                  <a:srgbClr val="000000"/>
                </a:solidFill>
              </a:rPr>
              <a:t>. El método </a:t>
            </a:r>
            <a:r>
              <a:rPr lang="es-ES" sz="1600" dirty="0" err="1">
                <a:solidFill>
                  <a:srgbClr val="000000"/>
                </a:solidFill>
              </a:rPr>
              <a:t>readObject</a:t>
            </a:r>
            <a:r>
              <a:rPr lang="es-ES" sz="1600" dirty="0">
                <a:solidFill>
                  <a:srgbClr val="000000"/>
                </a:solidFill>
              </a:rPr>
              <a:t>() lee los objetos del flujo de entrada y puede lanzar una excepción </a:t>
            </a:r>
            <a:r>
              <a:rPr lang="es-ES" sz="1600" dirty="0" err="1">
                <a:solidFill>
                  <a:srgbClr val="000000"/>
                </a:solidFill>
              </a:rPr>
              <a:t>ClassNotFoundExcepcion</a:t>
            </a:r>
            <a:r>
              <a:rPr lang="es-ES" sz="1600" dirty="0">
                <a:solidFill>
                  <a:srgbClr val="000000"/>
                </a:solidFill>
              </a:rPr>
              <a:t>.</a:t>
            </a:r>
            <a:endParaRPr lang="es-ES" sz="1600" dirty="0"/>
          </a:p>
          <a:p>
            <a:pPr marL="139700" marR="139700" lvl="0">
              <a:lnSpc>
                <a:spcPct val="110000"/>
              </a:lnSpc>
              <a:spcAft>
                <a:spcPts val="0"/>
              </a:spcAft>
              <a:buNone/>
            </a:pPr>
            <a:r>
              <a:rPr lang="en-GB" sz="1200" dirty="0">
                <a:solidFill>
                  <a:schemeClr val="dk1"/>
                </a:solidFill>
                <a:highlight>
                  <a:srgbClr val="FFFFFF"/>
                </a:highlight>
                <a:latin typeface="Consolas"/>
                <a:ea typeface="Consolas"/>
                <a:cs typeface="Consolas"/>
                <a:sym typeface="Consolas"/>
              </a:rPr>
              <a:t>public class </a:t>
            </a:r>
            <a:r>
              <a:rPr lang="en-GB" sz="1200" dirty="0" err="1">
                <a:solidFill>
                  <a:schemeClr val="dk1"/>
                </a:solidFill>
                <a:highlight>
                  <a:srgbClr val="FFFFFF"/>
                </a:highlight>
                <a:latin typeface="Consolas"/>
                <a:ea typeface="Consolas"/>
                <a:cs typeface="Consolas"/>
                <a:sym typeface="Consolas"/>
              </a:rPr>
              <a:t>LeerFicheroObj</a:t>
            </a:r>
            <a:r>
              <a:rPr lang="en-GB" sz="1200" dirty="0">
                <a:solidFill>
                  <a:schemeClr val="dk1"/>
                </a:solidFill>
                <a:highlight>
                  <a:srgbClr val="FFFFFF"/>
                </a:highlight>
                <a:latin typeface="Consolas"/>
                <a:ea typeface="Consolas"/>
                <a:cs typeface="Consolas"/>
                <a:sym typeface="Consolas"/>
              </a:rPr>
              <a:t> {</a:t>
            </a:r>
            <a:br>
              <a:rPr lang="en-GB" sz="1200" dirty="0">
                <a:solidFill>
                  <a:schemeClr val="dk1"/>
                </a:solidFill>
                <a:highlight>
                  <a:srgbClr val="FFFFFF"/>
                </a:highlight>
                <a:latin typeface="Consolas"/>
                <a:ea typeface="Consolas"/>
                <a:cs typeface="Consolas"/>
                <a:sym typeface="Consolas"/>
              </a:rPr>
            </a:br>
            <a:r>
              <a:rPr lang="en-GB" sz="1200" dirty="0">
                <a:solidFill>
                  <a:schemeClr val="dk1"/>
                </a:solidFill>
                <a:highlight>
                  <a:srgbClr val="FFFFFF"/>
                </a:highlight>
                <a:latin typeface="Consolas"/>
                <a:ea typeface="Consolas"/>
                <a:cs typeface="Consolas"/>
                <a:sym typeface="Consolas"/>
              </a:rPr>
              <a:t>     public static void main(String[] </a:t>
            </a:r>
            <a:r>
              <a:rPr lang="en-GB" sz="1200" dirty="0" err="1">
                <a:solidFill>
                  <a:schemeClr val="dk1"/>
                </a:solidFill>
                <a:highlight>
                  <a:srgbClr val="FFFFFF"/>
                </a:highlight>
                <a:latin typeface="Consolas"/>
                <a:ea typeface="Consolas"/>
                <a:cs typeface="Consolas"/>
                <a:sym typeface="Consolas"/>
              </a:rPr>
              <a:t>args</a:t>
            </a:r>
            <a:r>
              <a:rPr lang="en-GB" sz="1200" dirty="0">
                <a:solidFill>
                  <a:schemeClr val="dk1"/>
                </a:solidFill>
                <a:highlight>
                  <a:srgbClr val="FFFFFF"/>
                </a:highlight>
                <a:latin typeface="Consolas"/>
                <a:ea typeface="Consolas"/>
                <a:cs typeface="Consolas"/>
                <a:sym typeface="Consolas"/>
              </a:rPr>
              <a:t>) throws </a:t>
            </a:r>
            <a:r>
              <a:rPr lang="en-GB" sz="1200" dirty="0" err="1">
                <a:solidFill>
                  <a:schemeClr val="dk1"/>
                </a:solidFill>
                <a:highlight>
                  <a:srgbClr val="FFFFFF"/>
                </a:highlight>
                <a:latin typeface="Consolas"/>
                <a:ea typeface="Consolas"/>
                <a:cs typeface="Consolas"/>
                <a:sym typeface="Consolas"/>
              </a:rPr>
              <a:t>IOException</a:t>
            </a:r>
            <a:r>
              <a:rPr lang="en-GB" sz="1200" dirty="0">
                <a:solidFill>
                  <a:schemeClr val="dk1"/>
                </a:solidFill>
                <a:highlight>
                  <a:srgbClr val="FFFFFF"/>
                </a:highlight>
                <a:latin typeface="Consolas"/>
                <a:ea typeface="Consolas"/>
                <a:cs typeface="Consolas"/>
                <a:sym typeface="Consolas"/>
              </a:rPr>
              <a:t>, </a:t>
            </a:r>
            <a:r>
              <a:rPr lang="en-GB" sz="1200" dirty="0" err="1">
                <a:solidFill>
                  <a:schemeClr val="dk1"/>
                </a:solidFill>
                <a:highlight>
                  <a:srgbClr val="FFFFFF"/>
                </a:highlight>
                <a:latin typeface="Consolas"/>
                <a:ea typeface="Consolas"/>
                <a:cs typeface="Consolas"/>
                <a:sym typeface="Consolas"/>
              </a:rPr>
              <a:t>ClassNotFoundException</a:t>
            </a:r>
            <a:r>
              <a:rPr lang="en-GB" sz="1200" dirty="0">
                <a:solidFill>
                  <a:schemeClr val="dk1"/>
                </a:solidFill>
                <a:highlight>
                  <a:srgbClr val="FFFFFF"/>
                </a:highlight>
                <a:latin typeface="Consolas"/>
                <a:ea typeface="Consolas"/>
                <a:cs typeface="Consolas"/>
                <a:sym typeface="Consolas"/>
              </a:rPr>
              <a:t> {</a:t>
            </a:r>
          </a:p>
          <a:p>
            <a:pPr marL="596900" marR="139700" lvl="0" indent="317500">
              <a:lnSpc>
                <a:spcPct val="110000"/>
              </a:lnSpc>
              <a:spcAft>
                <a:spcPts val="0"/>
              </a:spcAft>
              <a:buNone/>
            </a:pPr>
            <a:r>
              <a:rPr lang="en-GB" sz="1200" dirty="0" err="1">
                <a:solidFill>
                  <a:schemeClr val="dk1"/>
                </a:solidFill>
                <a:highlight>
                  <a:srgbClr val="FFFFFF"/>
                </a:highlight>
                <a:latin typeface="Consolas"/>
                <a:ea typeface="Consolas"/>
                <a:cs typeface="Consolas"/>
                <a:sym typeface="Consolas"/>
              </a:rPr>
              <a:t>ObjectInputStream</a:t>
            </a:r>
            <a:r>
              <a:rPr lang="en-GB" sz="1200" dirty="0">
                <a:solidFill>
                  <a:schemeClr val="dk1"/>
                </a:solidFill>
                <a:highlight>
                  <a:srgbClr val="FFFFFF"/>
                </a:highlight>
                <a:latin typeface="Consolas"/>
                <a:ea typeface="Consolas"/>
                <a:cs typeface="Consolas"/>
                <a:sym typeface="Consolas"/>
              </a:rPr>
              <a:t> </a:t>
            </a:r>
            <a:r>
              <a:rPr lang="en-GB" sz="1200" dirty="0" err="1">
                <a:solidFill>
                  <a:schemeClr val="dk1"/>
                </a:solidFill>
                <a:highlight>
                  <a:srgbClr val="FFFFFF"/>
                </a:highlight>
                <a:latin typeface="Consolas"/>
                <a:ea typeface="Consolas"/>
                <a:cs typeface="Consolas"/>
                <a:sym typeface="Consolas"/>
              </a:rPr>
              <a:t>ois</a:t>
            </a:r>
            <a:r>
              <a:rPr lang="en-GB" sz="1200" dirty="0">
                <a:solidFill>
                  <a:schemeClr val="dk1"/>
                </a:solidFill>
                <a:highlight>
                  <a:srgbClr val="FFFFFF"/>
                </a:highlight>
                <a:latin typeface="Consolas"/>
                <a:ea typeface="Consolas"/>
                <a:cs typeface="Consolas"/>
                <a:sym typeface="Consolas"/>
              </a:rPr>
              <a:t> = new </a:t>
            </a:r>
            <a:r>
              <a:rPr lang="en-GB" sz="1200" dirty="0" err="1">
                <a:solidFill>
                  <a:schemeClr val="dk1"/>
                </a:solidFill>
                <a:highlight>
                  <a:srgbClr val="FFFFFF"/>
                </a:highlight>
                <a:latin typeface="Consolas"/>
                <a:ea typeface="Consolas"/>
                <a:cs typeface="Consolas"/>
                <a:sym typeface="Consolas"/>
              </a:rPr>
              <a:t>ObjectInputStream</a:t>
            </a:r>
            <a:r>
              <a:rPr lang="en-GB" sz="1200" dirty="0">
                <a:solidFill>
                  <a:schemeClr val="dk1"/>
                </a:solidFill>
                <a:highlight>
                  <a:srgbClr val="FFFFFF"/>
                </a:highlight>
                <a:latin typeface="Consolas"/>
                <a:ea typeface="Consolas"/>
                <a:cs typeface="Consolas"/>
                <a:sym typeface="Consolas"/>
              </a:rPr>
              <a:t>(new </a:t>
            </a:r>
            <a:r>
              <a:rPr lang="en-GB" sz="1200" dirty="0" err="1">
                <a:solidFill>
                  <a:schemeClr val="dk1"/>
                </a:solidFill>
                <a:highlight>
                  <a:srgbClr val="FFFFFF"/>
                </a:highlight>
                <a:latin typeface="Consolas"/>
                <a:ea typeface="Consolas"/>
                <a:cs typeface="Consolas"/>
                <a:sym typeface="Consolas"/>
              </a:rPr>
              <a:t>FileInputStream</a:t>
            </a:r>
            <a:r>
              <a:rPr lang="en-GB" sz="1200" dirty="0">
                <a:solidFill>
                  <a:schemeClr val="dk1"/>
                </a:solidFill>
                <a:highlight>
                  <a:srgbClr val="FFFFFF"/>
                </a:highlight>
                <a:latin typeface="Consolas"/>
                <a:ea typeface="Consolas"/>
                <a:cs typeface="Consolas"/>
                <a:sym typeface="Consolas"/>
              </a:rPr>
              <a:t> (“alumnos.dat"));</a:t>
            </a:r>
          </a:p>
          <a:p>
            <a:pPr marL="596900" marR="139700" lvl="0" indent="317500">
              <a:lnSpc>
                <a:spcPct val="110000"/>
              </a:lnSpc>
              <a:spcAft>
                <a:spcPts val="0"/>
              </a:spcAft>
              <a:buNone/>
            </a:pPr>
            <a:r>
              <a:rPr lang="en-GB" sz="1200" dirty="0">
                <a:solidFill>
                  <a:schemeClr val="dk1"/>
                </a:solidFill>
                <a:highlight>
                  <a:srgbClr val="FFFFFF"/>
                </a:highlight>
                <a:latin typeface="Consolas"/>
                <a:ea typeface="Consolas"/>
                <a:cs typeface="Consolas"/>
                <a:sym typeface="Consolas"/>
              </a:rPr>
              <a:t>Persona p = null;</a:t>
            </a:r>
          </a:p>
          <a:p>
            <a:pPr marL="609600" marR="152400" lvl="0" indent="304800">
              <a:spcAft>
                <a:spcPts val="0"/>
              </a:spcAft>
              <a:buNone/>
            </a:pPr>
            <a:r>
              <a:rPr lang="en-GB" sz="1200" dirty="0">
                <a:solidFill>
                  <a:schemeClr val="dk1"/>
                </a:solidFill>
                <a:highlight>
                  <a:srgbClr val="FFFFFF"/>
                </a:highlight>
                <a:latin typeface="Consolas"/>
                <a:ea typeface="Consolas"/>
                <a:cs typeface="Consolas"/>
                <a:sym typeface="Consolas"/>
              </a:rPr>
              <a:t>try { </a:t>
            </a:r>
          </a:p>
          <a:p>
            <a:pPr marL="609600" marR="152400" lvl="0" indent="304800">
              <a:spcAft>
                <a:spcPts val="0"/>
              </a:spcAft>
              <a:buNone/>
            </a:pPr>
            <a:r>
              <a:rPr lang="en-GB" sz="1200" dirty="0">
                <a:solidFill>
                  <a:schemeClr val="dk1"/>
                </a:solidFill>
                <a:highlight>
                  <a:srgbClr val="FFFFFF"/>
                </a:highlight>
                <a:latin typeface="Consolas"/>
                <a:ea typeface="Consolas"/>
                <a:cs typeface="Consolas"/>
                <a:sym typeface="Consolas"/>
              </a:rPr>
              <a:t>     p = (Persona) </a:t>
            </a:r>
            <a:r>
              <a:rPr lang="en-GB" sz="1200" dirty="0" err="1">
                <a:solidFill>
                  <a:schemeClr val="dk1"/>
                </a:solidFill>
                <a:highlight>
                  <a:srgbClr val="FFFFFF"/>
                </a:highlight>
                <a:latin typeface="Consolas"/>
                <a:ea typeface="Consolas"/>
                <a:cs typeface="Consolas"/>
                <a:sym typeface="Consolas"/>
              </a:rPr>
              <a:t>ois.readObject</a:t>
            </a:r>
            <a:r>
              <a:rPr lang="en-GB" sz="1200" dirty="0">
                <a:solidFill>
                  <a:schemeClr val="dk1"/>
                </a:solidFill>
                <a:highlight>
                  <a:srgbClr val="FFFFFF"/>
                </a:highlight>
                <a:latin typeface="Consolas"/>
                <a:ea typeface="Consolas"/>
                <a:cs typeface="Consolas"/>
                <a:sym typeface="Consolas"/>
              </a:rPr>
              <a:t>();</a:t>
            </a:r>
          </a:p>
          <a:p>
            <a:pPr marL="609600" marR="152400" lvl="0" indent="304800">
              <a:spcAft>
                <a:spcPts val="0"/>
              </a:spcAft>
              <a:buNone/>
            </a:pPr>
            <a:r>
              <a:rPr lang="en-GB" sz="1200" dirty="0">
                <a:solidFill>
                  <a:schemeClr val="dk1"/>
                </a:solidFill>
                <a:highlight>
                  <a:srgbClr val="FFFFFF"/>
                </a:highlight>
                <a:latin typeface="Consolas"/>
                <a:ea typeface="Consolas"/>
                <a:cs typeface="Consolas"/>
                <a:sym typeface="Consolas"/>
              </a:rPr>
              <a:t>     while (p != null) {</a:t>
            </a:r>
          </a:p>
          <a:p>
            <a:pPr marL="1524000" marR="152400" lvl="0" indent="304800">
              <a:spcAft>
                <a:spcPts val="0"/>
              </a:spcAft>
              <a:buNone/>
            </a:pPr>
            <a:r>
              <a:rPr lang="en-GB" sz="1200" dirty="0" err="1">
                <a:solidFill>
                  <a:schemeClr val="dk1"/>
                </a:solidFill>
                <a:highlight>
                  <a:srgbClr val="FFFFFF"/>
                </a:highlight>
                <a:latin typeface="Consolas"/>
                <a:ea typeface="Consolas"/>
                <a:cs typeface="Consolas"/>
                <a:sym typeface="Consolas"/>
              </a:rPr>
              <a:t>System.out.println</a:t>
            </a:r>
            <a:r>
              <a:rPr lang="en-GB" sz="1200" dirty="0">
                <a:solidFill>
                  <a:schemeClr val="dk1"/>
                </a:solidFill>
                <a:highlight>
                  <a:srgbClr val="FFFFFF"/>
                </a:highlight>
                <a:latin typeface="Consolas"/>
                <a:ea typeface="Consolas"/>
                <a:cs typeface="Consolas"/>
                <a:sym typeface="Consolas"/>
              </a:rPr>
              <a:t>("</a:t>
            </a:r>
            <a:r>
              <a:rPr lang="en-GB" sz="1200" dirty="0" err="1">
                <a:solidFill>
                  <a:schemeClr val="dk1"/>
                </a:solidFill>
                <a:highlight>
                  <a:srgbClr val="FFFFFF"/>
                </a:highlight>
                <a:latin typeface="Consolas"/>
                <a:ea typeface="Consolas"/>
                <a:cs typeface="Consolas"/>
                <a:sym typeface="Consolas"/>
              </a:rPr>
              <a:t>Nombre</a:t>
            </a:r>
            <a:r>
              <a:rPr lang="en-GB" sz="1200" dirty="0">
                <a:solidFill>
                  <a:schemeClr val="dk1"/>
                </a:solidFill>
                <a:highlight>
                  <a:srgbClr val="FFFFFF"/>
                </a:highlight>
                <a:latin typeface="Consolas"/>
                <a:ea typeface="Consolas"/>
                <a:cs typeface="Consolas"/>
                <a:sym typeface="Consolas"/>
              </a:rPr>
              <a:t>: "+ </a:t>
            </a:r>
            <a:r>
              <a:rPr lang="en-GB" sz="1200" dirty="0" err="1">
                <a:solidFill>
                  <a:schemeClr val="dk1"/>
                </a:solidFill>
                <a:highlight>
                  <a:srgbClr val="FFFFFF"/>
                </a:highlight>
                <a:latin typeface="Consolas"/>
                <a:ea typeface="Consolas"/>
                <a:cs typeface="Consolas"/>
                <a:sym typeface="Consolas"/>
              </a:rPr>
              <a:t>p.getNombre</a:t>
            </a:r>
            <a:r>
              <a:rPr lang="en-GB" sz="1200" dirty="0">
                <a:solidFill>
                  <a:schemeClr val="dk1"/>
                </a:solidFill>
                <a:highlight>
                  <a:srgbClr val="FFFFFF"/>
                </a:highlight>
                <a:latin typeface="Consolas"/>
                <a:ea typeface="Consolas"/>
                <a:cs typeface="Consolas"/>
                <a:sym typeface="Consolas"/>
              </a:rPr>
              <a:t>() + " </a:t>
            </a:r>
            <a:r>
              <a:rPr lang="en-GB" sz="1200" dirty="0" err="1">
                <a:solidFill>
                  <a:schemeClr val="dk1"/>
                </a:solidFill>
                <a:highlight>
                  <a:srgbClr val="FFFFFF"/>
                </a:highlight>
                <a:latin typeface="Consolas"/>
                <a:ea typeface="Consolas"/>
                <a:cs typeface="Consolas"/>
                <a:sym typeface="Consolas"/>
              </a:rPr>
              <a:t>Edad</a:t>
            </a:r>
            <a:r>
              <a:rPr lang="en-GB" sz="1200" dirty="0">
                <a:solidFill>
                  <a:schemeClr val="dk1"/>
                </a:solidFill>
                <a:highlight>
                  <a:srgbClr val="FFFFFF"/>
                </a:highlight>
                <a:latin typeface="Consolas"/>
                <a:ea typeface="Consolas"/>
                <a:cs typeface="Consolas"/>
                <a:sym typeface="Consolas"/>
              </a:rPr>
              <a:t>: "+ </a:t>
            </a:r>
            <a:r>
              <a:rPr lang="en-GB" sz="1200" dirty="0" err="1">
                <a:solidFill>
                  <a:schemeClr val="dk1"/>
                </a:solidFill>
                <a:highlight>
                  <a:srgbClr val="FFFFFF"/>
                </a:highlight>
                <a:latin typeface="Consolas"/>
                <a:ea typeface="Consolas"/>
                <a:cs typeface="Consolas"/>
                <a:sym typeface="Consolas"/>
              </a:rPr>
              <a:t>p.getEdad</a:t>
            </a:r>
            <a:r>
              <a:rPr lang="en-GB" sz="1200" dirty="0">
                <a:solidFill>
                  <a:schemeClr val="dk1"/>
                </a:solidFill>
                <a:highlight>
                  <a:srgbClr val="FFFFFF"/>
                </a:highlight>
                <a:latin typeface="Consolas"/>
                <a:ea typeface="Consolas"/>
                <a:cs typeface="Consolas"/>
                <a:sym typeface="Consolas"/>
              </a:rPr>
              <a:t>()); </a:t>
            </a:r>
          </a:p>
          <a:p>
            <a:pPr marL="1524000" marR="152400" lvl="0" indent="304800">
              <a:spcAft>
                <a:spcPts val="0"/>
              </a:spcAft>
              <a:buNone/>
            </a:pPr>
            <a:r>
              <a:rPr lang="en-GB" sz="1200" dirty="0">
                <a:solidFill>
                  <a:schemeClr val="dk1"/>
                </a:solidFill>
                <a:highlight>
                  <a:srgbClr val="FFFFFF"/>
                </a:highlight>
                <a:latin typeface="Consolas"/>
                <a:ea typeface="Consolas"/>
                <a:cs typeface="Consolas"/>
                <a:sym typeface="Consolas"/>
              </a:rPr>
              <a:t>p = (Persona) </a:t>
            </a:r>
            <a:r>
              <a:rPr lang="en-GB" sz="1200" dirty="0" err="1">
                <a:solidFill>
                  <a:schemeClr val="dk1"/>
                </a:solidFill>
                <a:highlight>
                  <a:srgbClr val="FFFFFF"/>
                </a:highlight>
                <a:latin typeface="Consolas"/>
                <a:ea typeface="Consolas"/>
                <a:cs typeface="Consolas"/>
                <a:sym typeface="Consolas"/>
              </a:rPr>
              <a:t>ois.readObject</a:t>
            </a:r>
            <a:r>
              <a:rPr lang="en-GB" sz="1200" dirty="0">
                <a:solidFill>
                  <a:schemeClr val="dk1"/>
                </a:solidFill>
                <a:highlight>
                  <a:srgbClr val="FFFFFF"/>
                </a:highlight>
                <a:latin typeface="Consolas"/>
                <a:ea typeface="Consolas"/>
                <a:cs typeface="Consolas"/>
                <a:sym typeface="Consolas"/>
              </a:rPr>
              <a:t>(); </a:t>
            </a:r>
          </a:p>
          <a:p>
            <a:pPr marR="152400" lvl="0">
              <a:spcAft>
                <a:spcPts val="0"/>
              </a:spcAft>
              <a:buNone/>
            </a:pPr>
            <a:r>
              <a:rPr lang="en-GB" sz="1200" dirty="0">
                <a:solidFill>
                  <a:schemeClr val="dk1"/>
                </a:solidFill>
                <a:highlight>
                  <a:srgbClr val="FFFFFF"/>
                </a:highlight>
                <a:latin typeface="Consolas"/>
                <a:ea typeface="Consolas"/>
                <a:cs typeface="Consolas"/>
                <a:sym typeface="Consolas"/>
              </a:rPr>
              <a:t>	     }</a:t>
            </a:r>
          </a:p>
          <a:p>
            <a:pPr marL="457200" marR="152400" lvl="0" indent="457200">
              <a:spcAft>
                <a:spcPts val="0"/>
              </a:spcAft>
              <a:buNone/>
            </a:pPr>
            <a:r>
              <a:rPr lang="en-GB" sz="1200" dirty="0">
                <a:solidFill>
                  <a:schemeClr val="dk1"/>
                </a:solidFill>
                <a:highlight>
                  <a:srgbClr val="FFFFFF"/>
                </a:highlight>
                <a:latin typeface="Consolas"/>
                <a:ea typeface="Consolas"/>
                <a:cs typeface="Consolas"/>
                <a:sym typeface="Consolas"/>
              </a:rPr>
              <a:t>} catch(</a:t>
            </a:r>
            <a:r>
              <a:rPr lang="en-GB" sz="1200" dirty="0" err="1">
                <a:solidFill>
                  <a:schemeClr val="dk1"/>
                </a:solidFill>
                <a:highlight>
                  <a:srgbClr val="FFFFFF"/>
                </a:highlight>
                <a:latin typeface="Consolas"/>
                <a:ea typeface="Consolas"/>
                <a:cs typeface="Consolas"/>
                <a:sym typeface="Consolas"/>
              </a:rPr>
              <a:t>EOFException</a:t>
            </a:r>
            <a:r>
              <a:rPr lang="en-GB" sz="1200" dirty="0">
                <a:solidFill>
                  <a:schemeClr val="dk1"/>
                </a:solidFill>
                <a:highlight>
                  <a:srgbClr val="FFFFFF"/>
                </a:highlight>
                <a:latin typeface="Consolas"/>
                <a:ea typeface="Consolas"/>
                <a:cs typeface="Consolas"/>
                <a:sym typeface="Consolas"/>
              </a:rPr>
              <a:t> e) {}</a:t>
            </a:r>
          </a:p>
          <a:p>
            <a:pPr marL="596900" marR="139700" lvl="0" indent="317500">
              <a:lnSpc>
                <a:spcPct val="110000"/>
              </a:lnSpc>
              <a:spcAft>
                <a:spcPts val="0"/>
              </a:spcAft>
              <a:buNone/>
            </a:pPr>
            <a:r>
              <a:rPr lang="en-GB" sz="1200" dirty="0" err="1">
                <a:solidFill>
                  <a:schemeClr val="dk1"/>
                </a:solidFill>
                <a:highlight>
                  <a:srgbClr val="FFFFFF"/>
                </a:highlight>
                <a:latin typeface="Consolas"/>
                <a:ea typeface="Consolas"/>
                <a:cs typeface="Consolas"/>
                <a:sym typeface="Consolas"/>
              </a:rPr>
              <a:t>ois.close</a:t>
            </a:r>
            <a:r>
              <a:rPr lang="en-GB" sz="1200" dirty="0">
                <a:solidFill>
                  <a:schemeClr val="dk1"/>
                </a:solidFill>
                <a:highlight>
                  <a:srgbClr val="FFFFFF"/>
                </a:highlight>
                <a:latin typeface="Consolas"/>
                <a:ea typeface="Consolas"/>
                <a:cs typeface="Consolas"/>
                <a:sym typeface="Consolas"/>
              </a:rPr>
              <a:t>;</a:t>
            </a:r>
          </a:p>
          <a:p>
            <a:pPr marL="596900" marR="139700" lvl="0">
              <a:lnSpc>
                <a:spcPct val="110000"/>
              </a:lnSpc>
              <a:spcAft>
                <a:spcPts val="0"/>
              </a:spcAft>
              <a:buNone/>
            </a:pPr>
            <a:r>
              <a:rPr lang="en-GB" sz="1200" dirty="0">
                <a:solidFill>
                  <a:schemeClr val="dk1"/>
                </a:solidFill>
                <a:highlight>
                  <a:srgbClr val="FFFFFF"/>
                </a:highlight>
                <a:latin typeface="Consolas"/>
                <a:ea typeface="Consolas"/>
                <a:cs typeface="Consolas"/>
                <a:sym typeface="Consolas"/>
              </a:rPr>
              <a:t>}</a:t>
            </a:r>
          </a:p>
          <a:p>
            <a:pPr marR="139700" lvl="0">
              <a:lnSpc>
                <a:spcPct val="110000"/>
              </a:lnSpc>
              <a:spcAft>
                <a:spcPts val="0"/>
              </a:spcAft>
              <a:buNone/>
            </a:pPr>
            <a:r>
              <a:rPr lang="en-GB" sz="1200" dirty="0">
                <a:solidFill>
                  <a:schemeClr val="dk1"/>
                </a:solidFill>
                <a:highlight>
                  <a:srgbClr val="FFFFFF"/>
                </a:highlight>
                <a:latin typeface="Consolas"/>
                <a:ea typeface="Consolas"/>
                <a:cs typeface="Consolas"/>
                <a:sym typeface="Consolas"/>
              </a:rPr>
              <a:t>  }</a:t>
            </a:r>
            <a:br>
              <a:rPr lang="en-GB" sz="1300" dirty="0">
                <a:solidFill>
                  <a:schemeClr val="dk1"/>
                </a:solidFill>
                <a:highlight>
                  <a:srgbClr val="F9F9F9"/>
                </a:highlight>
                <a:latin typeface="Consolas"/>
                <a:ea typeface="Consolas"/>
                <a:cs typeface="Consolas"/>
                <a:sym typeface="Consolas"/>
              </a:rPr>
            </a:br>
            <a:br>
              <a:rPr lang="en-GB" sz="1400" dirty="0">
                <a:solidFill>
                  <a:schemeClr val="dk1"/>
                </a:solidFill>
                <a:highlight>
                  <a:srgbClr val="F9F9F9"/>
                </a:highlight>
                <a:latin typeface="Consolas"/>
                <a:ea typeface="Consolas"/>
                <a:cs typeface="Consolas"/>
                <a:sym typeface="Consolas"/>
              </a:rPr>
            </a:br>
            <a:r>
              <a:rPr lang="en-GB" sz="1400" dirty="0">
                <a:solidFill>
                  <a:schemeClr val="dk1"/>
                </a:solidFill>
                <a:highlight>
                  <a:srgbClr val="F9F9F9"/>
                </a:highlight>
                <a:latin typeface="Consolas"/>
                <a:ea typeface="Consolas"/>
                <a:cs typeface="Consolas"/>
                <a:sym typeface="Consolas"/>
              </a:rPr>
              <a:t>		</a:t>
            </a:r>
          </a:p>
        </p:txBody>
      </p:sp>
    </p:spTree>
    <p:extLst>
      <p:ext uri="{BB962C8B-B14F-4D97-AF65-F5344CB8AC3E}">
        <p14:creationId xmlns:p14="http://schemas.microsoft.com/office/powerpoint/2010/main" val="1937166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395" name="Shape 395"/>
          <p:cNvSpPr txBox="1">
            <a:spLocks noGrp="1"/>
          </p:cNvSpPr>
          <p:nvPr>
            <p:ph type="body" idx="1"/>
          </p:nvPr>
        </p:nvSpPr>
        <p:spPr>
          <a:xfrm>
            <a:off x="311700" y="893136"/>
            <a:ext cx="8680750" cy="4029738"/>
          </a:xfrm>
          <a:prstGeom prst="rect">
            <a:avLst/>
          </a:prstGeom>
        </p:spPr>
        <p:txBody>
          <a:bodyPr wrap="square" lIns="91425" tIns="91425" rIns="91425" bIns="91425" anchor="t" anchorCtr="0">
            <a:noAutofit/>
          </a:bodyPr>
          <a:lstStyle/>
          <a:p>
            <a:pPr>
              <a:spcAft>
                <a:spcPts val="0"/>
              </a:spcAft>
              <a:buNone/>
            </a:pPr>
            <a:r>
              <a:rPr lang="es-ES" sz="2000" dirty="0">
                <a:solidFill>
                  <a:srgbClr val="000000"/>
                </a:solidFill>
              </a:rPr>
              <a:t>Un </a:t>
            </a:r>
            <a:r>
              <a:rPr lang="es-ES" sz="2000" b="1" dirty="0">
                <a:solidFill>
                  <a:srgbClr val="000000"/>
                </a:solidFill>
              </a:rPr>
              <a:t>fichero aleatorio </a:t>
            </a:r>
            <a:r>
              <a:rPr lang="es-ES" sz="2000" dirty="0">
                <a:solidFill>
                  <a:srgbClr val="000000"/>
                </a:solidFill>
              </a:rPr>
              <a:t>permite posicionarse en una posición concreta del mismo.</a:t>
            </a:r>
            <a:endParaRPr lang="es-ES" sz="2000" dirty="0">
              <a:solidFill>
                <a:prstClr val="black"/>
              </a:solidFill>
            </a:endParaRPr>
          </a:p>
          <a:p>
            <a:pPr>
              <a:spcAft>
                <a:spcPts val="600"/>
              </a:spcAft>
              <a:buNone/>
            </a:pPr>
            <a:r>
              <a:rPr lang="es-ES" sz="2000" dirty="0">
                <a:solidFill>
                  <a:srgbClr val="000000"/>
                </a:solidFill>
              </a:rPr>
              <a:t>Java dispone de la clase </a:t>
            </a:r>
            <a:r>
              <a:rPr lang="es-ES" sz="2000" dirty="0" err="1">
                <a:solidFill>
                  <a:srgbClr val="000000"/>
                </a:solidFill>
              </a:rPr>
              <a:t>RandomAccessFile</a:t>
            </a:r>
            <a:r>
              <a:rPr lang="es-ES" sz="2000" dirty="0">
                <a:solidFill>
                  <a:srgbClr val="000000"/>
                </a:solidFill>
              </a:rPr>
              <a:t> que ofrece métodos para acceder a ficheros binarios de manera aleatoria.</a:t>
            </a:r>
            <a:r>
              <a:rPr lang="es-ES" sz="2000" dirty="0">
                <a:solidFill>
                  <a:prstClr val="black"/>
                </a:solidFill>
              </a:rPr>
              <a:t> </a:t>
            </a:r>
            <a:r>
              <a:rPr lang="es-ES" sz="2000" dirty="0">
                <a:solidFill>
                  <a:srgbClr val="000000"/>
                </a:solidFill>
              </a:rPr>
              <a:t>Esta clase no es parte de la jerarquía </a:t>
            </a:r>
            <a:r>
              <a:rPr lang="es-ES" sz="2000" dirty="0" err="1">
                <a:solidFill>
                  <a:srgbClr val="000000"/>
                </a:solidFill>
              </a:rPr>
              <a:t>InputStream</a:t>
            </a:r>
            <a:r>
              <a:rPr lang="es-ES" sz="2000" dirty="0">
                <a:solidFill>
                  <a:srgbClr val="000000"/>
                </a:solidFill>
              </a:rPr>
              <a:t>/</a:t>
            </a:r>
            <a:r>
              <a:rPr lang="es-ES" sz="2000" dirty="0" err="1">
                <a:solidFill>
                  <a:srgbClr val="000000"/>
                </a:solidFill>
              </a:rPr>
              <a:t>OutputStream</a:t>
            </a:r>
            <a:r>
              <a:rPr lang="es-ES" sz="2000" dirty="0">
                <a:solidFill>
                  <a:srgbClr val="000000"/>
                </a:solidFill>
              </a:rPr>
              <a:t> ya que su comportamiento para avanzar y retroceder en los ficheros es distinto.</a:t>
            </a:r>
            <a:endParaRPr lang="es-ES" sz="2000" dirty="0">
              <a:solidFill>
                <a:prstClr val="black"/>
              </a:solidFill>
            </a:endParaRPr>
          </a:p>
          <a:p>
            <a:pPr>
              <a:spcAft>
                <a:spcPts val="600"/>
              </a:spcAft>
              <a:buNone/>
            </a:pPr>
            <a:r>
              <a:rPr lang="es-ES" sz="2000" dirty="0">
                <a:solidFill>
                  <a:srgbClr val="000000"/>
                </a:solidFill>
              </a:rPr>
              <a:t>Hay dos formas de crear un fichero de acceso aleatorio:</a:t>
            </a:r>
            <a:endParaRPr lang="es-ES" sz="2000" dirty="0">
              <a:solidFill>
                <a:prstClr val="black"/>
              </a:solidFill>
            </a:endParaRPr>
          </a:p>
          <a:p>
            <a:pPr>
              <a:spcAft>
                <a:spcPts val="600"/>
              </a:spcAft>
              <a:buNone/>
            </a:pPr>
            <a:r>
              <a:rPr lang="es-ES" sz="1400" dirty="0">
                <a:solidFill>
                  <a:srgbClr val="000000"/>
                </a:solidFill>
                <a:latin typeface="Consolas" panose="020B0609020204030204" pitchFamily="49" charset="0"/>
                <a:ea typeface="Consolas"/>
              </a:rPr>
              <a:t>fichero = new </a:t>
            </a:r>
            <a:r>
              <a:rPr lang="es-ES" sz="1400" dirty="0" err="1">
                <a:solidFill>
                  <a:srgbClr val="000000"/>
                </a:solidFill>
                <a:latin typeface="Consolas" panose="020B0609020204030204" pitchFamily="49" charset="0"/>
                <a:ea typeface="Consolas"/>
              </a:rPr>
              <a:t>RandomAccessFile</a:t>
            </a:r>
            <a:r>
              <a:rPr lang="es-ES" sz="1400" dirty="0">
                <a:solidFill>
                  <a:srgbClr val="000000"/>
                </a:solidFill>
                <a:latin typeface="Consolas" panose="020B0609020204030204" pitchFamily="49" charset="0"/>
                <a:ea typeface="Consolas"/>
              </a:rPr>
              <a:t>(</a:t>
            </a:r>
            <a:r>
              <a:rPr lang="es-ES" sz="1400" dirty="0" err="1">
                <a:solidFill>
                  <a:srgbClr val="000000"/>
                </a:solidFill>
                <a:latin typeface="Consolas" panose="020B0609020204030204" pitchFamily="49" charset="0"/>
                <a:ea typeface="Consolas"/>
              </a:rPr>
              <a:t>String</a:t>
            </a:r>
            <a:r>
              <a:rPr lang="es-ES" sz="1400" dirty="0">
                <a:solidFill>
                  <a:srgbClr val="000000"/>
                </a:solidFill>
                <a:latin typeface="Consolas" panose="020B0609020204030204" pitchFamily="49" charset="0"/>
                <a:ea typeface="Consolas"/>
              </a:rPr>
              <a:t> nombre, </a:t>
            </a:r>
            <a:r>
              <a:rPr lang="es-ES" sz="1400" dirty="0" err="1">
                <a:solidFill>
                  <a:srgbClr val="000000"/>
                </a:solidFill>
                <a:latin typeface="Consolas" panose="020B0609020204030204" pitchFamily="49" charset="0"/>
                <a:ea typeface="Consolas"/>
              </a:rPr>
              <a:t>String</a:t>
            </a:r>
            <a:r>
              <a:rPr lang="es-ES" sz="1400" dirty="0">
                <a:solidFill>
                  <a:srgbClr val="000000"/>
                </a:solidFill>
                <a:latin typeface="Consolas" panose="020B0609020204030204" pitchFamily="49" charset="0"/>
                <a:ea typeface="Consolas"/>
              </a:rPr>
              <a:t> </a:t>
            </a:r>
            <a:r>
              <a:rPr lang="es-ES" sz="1400" dirty="0" err="1">
                <a:solidFill>
                  <a:srgbClr val="000000"/>
                </a:solidFill>
                <a:latin typeface="Consolas" panose="020B0609020204030204" pitchFamily="49" charset="0"/>
                <a:ea typeface="Consolas"/>
              </a:rPr>
              <a:t>modoAcceso</a:t>
            </a:r>
            <a:r>
              <a:rPr lang="es-ES" sz="1400" dirty="0">
                <a:solidFill>
                  <a:srgbClr val="000000"/>
                </a:solidFill>
                <a:latin typeface="Consolas" panose="020B0609020204030204" pitchFamily="49" charset="0"/>
                <a:ea typeface="Consolas"/>
              </a:rPr>
              <a:t>);</a:t>
            </a:r>
            <a:endParaRPr lang="es-ES" sz="1400" dirty="0">
              <a:solidFill>
                <a:prstClr val="black"/>
              </a:solidFill>
              <a:latin typeface="Consolas" panose="020B0609020204030204" pitchFamily="49" charset="0"/>
            </a:endParaRPr>
          </a:p>
          <a:p>
            <a:pPr>
              <a:spcAft>
                <a:spcPts val="600"/>
              </a:spcAft>
              <a:buNone/>
            </a:pPr>
            <a:r>
              <a:rPr lang="es-ES" sz="1400" dirty="0">
                <a:solidFill>
                  <a:srgbClr val="000000"/>
                </a:solidFill>
                <a:latin typeface="Consolas" panose="020B0609020204030204" pitchFamily="49" charset="0"/>
                <a:ea typeface="Consolas"/>
              </a:rPr>
              <a:t>fichero = new </a:t>
            </a:r>
            <a:r>
              <a:rPr lang="es-ES" sz="1400" dirty="0" err="1">
                <a:solidFill>
                  <a:srgbClr val="000000"/>
                </a:solidFill>
                <a:latin typeface="Consolas" panose="020B0609020204030204" pitchFamily="49" charset="0"/>
                <a:ea typeface="Consolas"/>
              </a:rPr>
              <a:t>RandomAccessFile</a:t>
            </a:r>
            <a:r>
              <a:rPr lang="es-ES" sz="1400" dirty="0">
                <a:solidFill>
                  <a:srgbClr val="000000"/>
                </a:solidFill>
                <a:latin typeface="Consolas" panose="020B0609020204030204" pitchFamily="49" charset="0"/>
                <a:ea typeface="Consolas"/>
              </a:rPr>
              <a:t>(File </a:t>
            </a:r>
            <a:r>
              <a:rPr lang="es-ES" sz="1400" dirty="0" err="1">
                <a:solidFill>
                  <a:srgbClr val="000000"/>
                </a:solidFill>
                <a:latin typeface="Consolas" panose="020B0609020204030204" pitchFamily="49" charset="0"/>
                <a:ea typeface="Consolas"/>
              </a:rPr>
              <a:t>fich</a:t>
            </a:r>
            <a:r>
              <a:rPr lang="es-ES" sz="1400" dirty="0">
                <a:solidFill>
                  <a:srgbClr val="000000"/>
                </a:solidFill>
                <a:latin typeface="Consolas" panose="020B0609020204030204" pitchFamily="49" charset="0"/>
                <a:ea typeface="Consolas"/>
              </a:rPr>
              <a:t>, </a:t>
            </a:r>
            <a:r>
              <a:rPr lang="es-ES" sz="1400" dirty="0" err="1">
                <a:solidFill>
                  <a:srgbClr val="000000"/>
                </a:solidFill>
                <a:latin typeface="Consolas" panose="020B0609020204030204" pitchFamily="49" charset="0"/>
                <a:ea typeface="Consolas"/>
              </a:rPr>
              <a:t>String</a:t>
            </a:r>
            <a:r>
              <a:rPr lang="es-ES" sz="1400" dirty="0">
                <a:solidFill>
                  <a:srgbClr val="000000"/>
                </a:solidFill>
                <a:latin typeface="Consolas" panose="020B0609020204030204" pitchFamily="49" charset="0"/>
                <a:ea typeface="Consolas"/>
              </a:rPr>
              <a:t> </a:t>
            </a:r>
            <a:r>
              <a:rPr lang="es-ES" sz="1400" dirty="0" err="1">
                <a:solidFill>
                  <a:srgbClr val="000000"/>
                </a:solidFill>
                <a:latin typeface="Consolas" panose="020B0609020204030204" pitchFamily="49" charset="0"/>
                <a:ea typeface="Consolas"/>
              </a:rPr>
              <a:t>modoAcceso</a:t>
            </a:r>
            <a:r>
              <a:rPr lang="es-ES" sz="1400" dirty="0">
                <a:solidFill>
                  <a:srgbClr val="000000"/>
                </a:solidFill>
                <a:latin typeface="Consolas" panose="020B0609020204030204" pitchFamily="49" charset="0"/>
                <a:ea typeface="Consolas"/>
              </a:rPr>
              <a:t>);</a:t>
            </a:r>
            <a:endParaRPr lang="es-ES" sz="1400" dirty="0">
              <a:solidFill>
                <a:prstClr val="black"/>
              </a:solidFill>
              <a:latin typeface="Consolas" panose="020B0609020204030204" pitchFamily="49" charset="0"/>
            </a:endParaRPr>
          </a:p>
          <a:p>
            <a:pPr>
              <a:spcAft>
                <a:spcPts val="600"/>
              </a:spcAft>
              <a:buNone/>
            </a:pPr>
            <a:r>
              <a:rPr lang="es-ES" sz="2000" dirty="0">
                <a:solidFill>
                  <a:srgbClr val="000000"/>
                </a:solidFill>
                <a:latin typeface="Consolas"/>
                <a:ea typeface="Consolas"/>
              </a:rPr>
              <a:t>El </a:t>
            </a:r>
            <a:r>
              <a:rPr lang="es-ES" sz="2000" i="1" dirty="0" err="1">
                <a:solidFill>
                  <a:srgbClr val="000000"/>
                </a:solidFill>
                <a:latin typeface="Consolas"/>
                <a:ea typeface="Consolas"/>
              </a:rPr>
              <a:t>modoAcceso</a:t>
            </a:r>
            <a:r>
              <a:rPr lang="es-ES" sz="2000" dirty="0">
                <a:solidFill>
                  <a:srgbClr val="000000"/>
                </a:solidFill>
                <a:latin typeface="Consolas"/>
                <a:ea typeface="Consolas"/>
              </a:rPr>
              <a:t> puede ser solo lectura: "r" o lectura y escritura "</a:t>
            </a:r>
            <a:r>
              <a:rPr lang="es-ES" sz="2000" dirty="0" err="1">
                <a:solidFill>
                  <a:srgbClr val="000000"/>
                </a:solidFill>
                <a:latin typeface="Consolas"/>
                <a:ea typeface="Consolas"/>
              </a:rPr>
              <a:t>rw</a:t>
            </a:r>
            <a:r>
              <a:rPr lang="es-ES" sz="2000" dirty="0">
                <a:solidFill>
                  <a:srgbClr val="000000"/>
                </a:solidFill>
                <a:latin typeface="Consolas"/>
                <a:ea typeface="Consolas"/>
              </a:rPr>
              <a:t>"</a:t>
            </a:r>
            <a:endParaRPr lang="es-ES" sz="2000" dirty="0">
              <a:solidFill>
                <a:prstClr val="black"/>
              </a:solidFill>
            </a:endParaRPr>
          </a:p>
          <a:p>
            <a:pPr marL="0" lvl="0" indent="0" rtl="0">
              <a:spcBef>
                <a:spcPts val="0"/>
              </a:spcBef>
              <a:spcAft>
                <a:spcPts val="0"/>
              </a:spcAft>
              <a:buNone/>
            </a:pPr>
            <a:endParaRPr sz="2400" dirty="0">
              <a:solidFill>
                <a:schemeClr val="dk1"/>
              </a:solidFill>
            </a:endParaRPr>
          </a:p>
          <a:p>
            <a:pPr lvl="0" rtl="0">
              <a:spcBef>
                <a:spcPts val="400"/>
              </a:spcBef>
              <a:spcAft>
                <a:spcPts val="600"/>
              </a:spcAft>
              <a:buNone/>
            </a:pPr>
            <a:endParaRPr sz="2000" b="1" dirty="0">
              <a:solidFill>
                <a:schemeClr val="dk1"/>
              </a:solidFill>
              <a:highlight>
                <a:srgbClr val="FFFFFF"/>
              </a:highlight>
            </a:endParaRPr>
          </a:p>
          <a:p>
            <a:pPr marL="0" marR="0" lvl="0" indent="0" algn="l" rtl="0">
              <a:lnSpc>
                <a:spcPct val="115000"/>
              </a:lnSpc>
              <a:spcBef>
                <a:spcPts val="400"/>
              </a:spcBef>
              <a:spcAft>
                <a:spcPts val="600"/>
              </a:spcAft>
              <a:buNone/>
            </a:pPr>
            <a:endParaRPr sz="2400" b="1" dirty="0">
              <a:solidFill>
                <a:schemeClr val="dk1"/>
              </a:solidFill>
            </a:endParaRPr>
          </a:p>
        </p:txBody>
      </p:sp>
    </p:spTree>
    <p:extLst>
      <p:ext uri="{BB962C8B-B14F-4D97-AF65-F5344CB8AC3E}">
        <p14:creationId xmlns:p14="http://schemas.microsoft.com/office/powerpoint/2010/main" val="3919160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395" name="Shape 395"/>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buNone/>
            </a:pPr>
            <a:r>
              <a:rPr lang="es-ES" sz="2400" dirty="0">
                <a:solidFill>
                  <a:srgbClr val="000000"/>
                </a:solidFill>
                <a:latin typeface="+mj-lt"/>
              </a:rPr>
              <a:t>Una vez abierto el fichero pueden usarse los métodos </a:t>
            </a:r>
            <a:r>
              <a:rPr lang="es-ES" sz="2400" dirty="0" err="1">
                <a:solidFill>
                  <a:srgbClr val="000000"/>
                </a:solidFill>
                <a:latin typeface="+mj-lt"/>
                <a:ea typeface="Consolas"/>
              </a:rPr>
              <a:t>read</a:t>
            </a:r>
            <a:r>
              <a:rPr lang="es-ES" sz="2400" dirty="0">
                <a:solidFill>
                  <a:srgbClr val="000000"/>
                </a:solidFill>
                <a:latin typeface="+mj-lt"/>
                <a:ea typeface="Consolas"/>
              </a:rPr>
              <a:t>() y </a:t>
            </a:r>
            <a:r>
              <a:rPr lang="es-ES" sz="2400" dirty="0" err="1">
                <a:solidFill>
                  <a:srgbClr val="000000"/>
                </a:solidFill>
                <a:latin typeface="+mj-lt"/>
                <a:ea typeface="Consolas"/>
              </a:rPr>
              <a:t>write</a:t>
            </a:r>
            <a:r>
              <a:rPr lang="es-ES" sz="2400" dirty="0">
                <a:solidFill>
                  <a:srgbClr val="000000"/>
                </a:solidFill>
                <a:latin typeface="+mj-lt"/>
                <a:ea typeface="Consolas"/>
              </a:rPr>
              <a:t>() de las clases </a:t>
            </a:r>
            <a:r>
              <a:rPr lang="es-ES" sz="2400" dirty="0" err="1">
                <a:solidFill>
                  <a:srgbClr val="000000"/>
                </a:solidFill>
                <a:latin typeface="+mj-lt"/>
                <a:ea typeface="Consolas"/>
              </a:rPr>
              <a:t>DataInputStream</a:t>
            </a:r>
            <a:r>
              <a:rPr lang="es-ES" sz="2400" dirty="0">
                <a:solidFill>
                  <a:srgbClr val="000000"/>
                </a:solidFill>
                <a:latin typeface="+mj-lt"/>
                <a:ea typeface="Consolas"/>
              </a:rPr>
              <a:t> y</a:t>
            </a:r>
            <a:r>
              <a:rPr lang="es-ES" sz="2400" dirty="0">
                <a:solidFill>
                  <a:srgbClr val="000000"/>
                </a:solidFill>
                <a:latin typeface="+mj-lt"/>
                <a:ea typeface="Courier New"/>
              </a:rPr>
              <a:t> </a:t>
            </a:r>
            <a:r>
              <a:rPr lang="es-ES" sz="2400" dirty="0" err="1">
                <a:solidFill>
                  <a:srgbClr val="000000"/>
                </a:solidFill>
                <a:latin typeface="+mj-lt"/>
                <a:ea typeface="Consolas"/>
              </a:rPr>
              <a:t>DataOutputStream</a:t>
            </a:r>
            <a:endParaRPr lang="es-ES" sz="2400" dirty="0">
              <a:solidFill>
                <a:prstClr val="black"/>
              </a:solidFill>
              <a:latin typeface="+mj-lt"/>
            </a:endParaRPr>
          </a:p>
          <a:p>
            <a:pPr>
              <a:buNone/>
            </a:pPr>
            <a:r>
              <a:rPr lang="es-ES" sz="2400" dirty="0">
                <a:solidFill>
                  <a:srgbClr val="000000"/>
                </a:solidFill>
                <a:latin typeface="+mj-lt"/>
                <a:ea typeface="Consolas"/>
              </a:rPr>
              <a:t>La clase </a:t>
            </a:r>
            <a:r>
              <a:rPr lang="es-ES" sz="2400" dirty="0" err="1">
                <a:solidFill>
                  <a:srgbClr val="000000"/>
                </a:solidFill>
                <a:latin typeface="+mj-lt"/>
                <a:ea typeface="Consolas"/>
              </a:rPr>
              <a:t>RandomAccessFile</a:t>
            </a:r>
            <a:r>
              <a:rPr lang="es-ES" sz="2400" dirty="0">
                <a:solidFill>
                  <a:srgbClr val="000000"/>
                </a:solidFill>
                <a:latin typeface="+mj-lt"/>
                <a:ea typeface="Consolas"/>
              </a:rPr>
              <a:t> maneja un puntero que indica la posición actual en el fichero y que inicialmente se coloca al principio, en la posición cero.</a:t>
            </a:r>
            <a:endParaRPr lang="es-ES" sz="2400" dirty="0">
              <a:solidFill>
                <a:prstClr val="black"/>
              </a:solidFill>
              <a:latin typeface="+mj-lt"/>
            </a:endParaRPr>
          </a:p>
          <a:p>
            <a:pPr>
              <a:buNone/>
            </a:pPr>
            <a:r>
              <a:rPr lang="es-ES" sz="2400" dirty="0">
                <a:solidFill>
                  <a:srgbClr val="000000"/>
                </a:solidFill>
                <a:latin typeface="+mj-lt"/>
                <a:ea typeface="Consolas"/>
              </a:rPr>
              <a:t>Las sucesivas llamadas a los métodos </a:t>
            </a:r>
            <a:r>
              <a:rPr lang="es-ES" sz="2400" dirty="0" err="1">
                <a:solidFill>
                  <a:srgbClr val="000000"/>
                </a:solidFill>
                <a:latin typeface="+mj-lt"/>
                <a:ea typeface="Consolas"/>
              </a:rPr>
              <a:t>read</a:t>
            </a:r>
            <a:r>
              <a:rPr lang="es-ES" sz="2400" dirty="0">
                <a:solidFill>
                  <a:srgbClr val="000000"/>
                </a:solidFill>
                <a:latin typeface="+mj-lt"/>
                <a:ea typeface="Consolas"/>
              </a:rPr>
              <a:t>() y </a:t>
            </a:r>
            <a:r>
              <a:rPr lang="es-ES" sz="2400" dirty="0" err="1">
                <a:solidFill>
                  <a:srgbClr val="000000"/>
                </a:solidFill>
                <a:latin typeface="+mj-lt"/>
                <a:ea typeface="Consolas"/>
              </a:rPr>
              <a:t>write</a:t>
            </a:r>
            <a:r>
              <a:rPr lang="es-ES" sz="2400" dirty="0">
                <a:solidFill>
                  <a:srgbClr val="000000"/>
                </a:solidFill>
                <a:latin typeface="+mj-lt"/>
                <a:ea typeface="Consolas"/>
              </a:rPr>
              <a:t>() ajustan el puntero según la cantidad de bytes leídos o escritos</a:t>
            </a:r>
            <a:r>
              <a:rPr lang="es-ES" sz="2400" dirty="0">
                <a:solidFill>
                  <a:prstClr val="black"/>
                </a:solidFill>
                <a:latin typeface="+mj-lt"/>
                <a:ea typeface="Consolas"/>
              </a:rPr>
              <a:t>.</a:t>
            </a:r>
            <a:endParaRPr sz="2400" dirty="0">
              <a:solidFill>
                <a:schemeClr val="dk1"/>
              </a:solidFill>
              <a:latin typeface="+mj-lt"/>
            </a:endParaRPr>
          </a:p>
          <a:p>
            <a:pPr lvl="0" rtl="0">
              <a:spcBef>
                <a:spcPts val="400"/>
              </a:spcBef>
              <a:spcAft>
                <a:spcPts val="600"/>
              </a:spcAft>
              <a:buNone/>
            </a:pPr>
            <a:endParaRPr sz="2000" b="1" dirty="0">
              <a:solidFill>
                <a:schemeClr val="dk1"/>
              </a:solidFill>
              <a:highlight>
                <a:srgbClr val="FFFFFF"/>
              </a:highlight>
            </a:endParaRPr>
          </a:p>
          <a:p>
            <a:pPr marL="0" marR="0" lvl="0" indent="0" algn="l" rtl="0">
              <a:lnSpc>
                <a:spcPct val="115000"/>
              </a:lnSpc>
              <a:spcBef>
                <a:spcPts val="400"/>
              </a:spcBef>
              <a:spcAft>
                <a:spcPts val="600"/>
              </a:spcAft>
              <a:buNone/>
            </a:pPr>
            <a:endParaRPr sz="2400" b="1" dirty="0">
              <a:solidFill>
                <a:schemeClr val="dk1"/>
              </a:solidFill>
            </a:endParaRPr>
          </a:p>
        </p:txBody>
      </p:sp>
    </p:spTree>
    <p:extLst>
      <p:ext uri="{BB962C8B-B14F-4D97-AF65-F5344CB8AC3E}">
        <p14:creationId xmlns:p14="http://schemas.microsoft.com/office/powerpoint/2010/main" val="3459324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395" name="Shape 395"/>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600"/>
              </a:spcAft>
              <a:buNone/>
            </a:pPr>
            <a:r>
              <a:rPr lang="es-ES" sz="2400" dirty="0">
                <a:solidFill>
                  <a:srgbClr val="000000"/>
                </a:solidFill>
                <a:latin typeface="+mj-lt"/>
              </a:rPr>
              <a:t>Métodos más importantes:</a:t>
            </a:r>
          </a:p>
          <a:p>
            <a:pPr>
              <a:spcAft>
                <a:spcPts val="600"/>
              </a:spcAft>
              <a:buNone/>
            </a:pPr>
            <a:r>
              <a:rPr lang="es-ES" sz="2000" dirty="0" err="1">
                <a:solidFill>
                  <a:srgbClr val="000000"/>
                </a:solidFill>
                <a:latin typeface="Consolas"/>
                <a:ea typeface="Consolas"/>
              </a:rPr>
              <a:t>long</a:t>
            </a:r>
            <a:r>
              <a:rPr lang="es-ES" sz="2000" dirty="0">
                <a:solidFill>
                  <a:srgbClr val="000000"/>
                </a:solidFill>
                <a:latin typeface="Consolas"/>
                <a:ea typeface="Consolas"/>
              </a:rPr>
              <a:t> </a:t>
            </a:r>
            <a:r>
              <a:rPr lang="es-ES" sz="2000" dirty="0" err="1">
                <a:solidFill>
                  <a:srgbClr val="000000"/>
                </a:solidFill>
                <a:latin typeface="Consolas"/>
                <a:ea typeface="Consolas"/>
              </a:rPr>
              <a:t>getFilePointer</a:t>
            </a:r>
            <a:r>
              <a:rPr lang="es-ES" sz="2000" dirty="0">
                <a:solidFill>
                  <a:srgbClr val="000000"/>
                </a:solidFill>
                <a:latin typeface="Consolas"/>
                <a:ea typeface="Consolas"/>
              </a:rPr>
              <a:t>(): </a:t>
            </a:r>
            <a:r>
              <a:rPr lang="es-ES" sz="2000" dirty="0">
                <a:solidFill>
                  <a:srgbClr val="000000"/>
                </a:solidFill>
                <a:latin typeface="+mj-lt"/>
                <a:ea typeface="Consolas"/>
              </a:rPr>
              <a:t>devuelve la posición actual del puntero del fichero.</a:t>
            </a:r>
            <a:endParaRPr lang="es-ES" sz="2000" dirty="0">
              <a:solidFill>
                <a:prstClr val="black"/>
              </a:solidFill>
              <a:latin typeface="+mj-lt"/>
            </a:endParaRPr>
          </a:p>
          <a:p>
            <a:pPr>
              <a:spcAft>
                <a:spcPts val="600"/>
              </a:spcAft>
              <a:buNone/>
            </a:pPr>
            <a:r>
              <a:rPr lang="es-ES" sz="2000" dirty="0" err="1">
                <a:solidFill>
                  <a:srgbClr val="000000"/>
                </a:solidFill>
                <a:latin typeface="Consolas"/>
                <a:ea typeface="Consolas"/>
              </a:rPr>
              <a:t>void</a:t>
            </a:r>
            <a:r>
              <a:rPr lang="es-ES" sz="2000" dirty="0">
                <a:solidFill>
                  <a:srgbClr val="000000"/>
                </a:solidFill>
                <a:latin typeface="Consolas"/>
                <a:ea typeface="Consolas"/>
              </a:rPr>
              <a:t> </a:t>
            </a:r>
            <a:r>
              <a:rPr lang="es-ES" sz="2000" dirty="0" err="1">
                <a:solidFill>
                  <a:srgbClr val="000000"/>
                </a:solidFill>
                <a:latin typeface="Consolas"/>
                <a:ea typeface="Consolas"/>
              </a:rPr>
              <a:t>seek</a:t>
            </a:r>
            <a:r>
              <a:rPr lang="es-ES" sz="2000" dirty="0">
                <a:solidFill>
                  <a:srgbClr val="000000"/>
                </a:solidFill>
                <a:latin typeface="Consolas"/>
                <a:ea typeface="Consolas"/>
              </a:rPr>
              <a:t>(</a:t>
            </a:r>
            <a:r>
              <a:rPr lang="es-ES" sz="2000" dirty="0" err="1">
                <a:solidFill>
                  <a:srgbClr val="000000"/>
                </a:solidFill>
                <a:latin typeface="Consolas"/>
                <a:ea typeface="Consolas"/>
              </a:rPr>
              <a:t>long</a:t>
            </a:r>
            <a:r>
              <a:rPr lang="es-ES" sz="2000" dirty="0">
                <a:solidFill>
                  <a:srgbClr val="000000"/>
                </a:solidFill>
                <a:latin typeface="Consolas"/>
                <a:ea typeface="Consolas"/>
              </a:rPr>
              <a:t> </a:t>
            </a:r>
            <a:r>
              <a:rPr lang="es-ES" sz="2000" dirty="0" err="1">
                <a:solidFill>
                  <a:srgbClr val="000000"/>
                </a:solidFill>
                <a:latin typeface="Consolas"/>
                <a:ea typeface="Consolas"/>
              </a:rPr>
              <a:t>posicion</a:t>
            </a:r>
            <a:r>
              <a:rPr lang="es-ES" sz="2000" dirty="0">
                <a:solidFill>
                  <a:srgbClr val="000000"/>
                </a:solidFill>
                <a:latin typeface="Consolas"/>
                <a:ea typeface="Consolas"/>
              </a:rPr>
              <a:t>): </a:t>
            </a:r>
            <a:r>
              <a:rPr lang="es-ES" sz="2000" dirty="0">
                <a:solidFill>
                  <a:srgbClr val="000000"/>
                </a:solidFill>
                <a:latin typeface="+mj-lt"/>
                <a:ea typeface="Consolas"/>
              </a:rPr>
              <a:t>coloca el puntero del fichero en la posición determinada desde el inicio.</a:t>
            </a:r>
            <a:endParaRPr lang="es-ES" sz="2000" dirty="0">
              <a:solidFill>
                <a:prstClr val="black"/>
              </a:solidFill>
              <a:latin typeface="+mj-lt"/>
            </a:endParaRPr>
          </a:p>
          <a:p>
            <a:pPr>
              <a:spcAft>
                <a:spcPts val="600"/>
              </a:spcAft>
              <a:buNone/>
            </a:pPr>
            <a:r>
              <a:rPr lang="es-ES" sz="2000" dirty="0" err="1">
                <a:solidFill>
                  <a:srgbClr val="000000"/>
                </a:solidFill>
                <a:latin typeface="Consolas"/>
                <a:ea typeface="Consolas"/>
              </a:rPr>
              <a:t>long</a:t>
            </a:r>
            <a:r>
              <a:rPr lang="es-ES" sz="2000" dirty="0">
                <a:solidFill>
                  <a:srgbClr val="000000"/>
                </a:solidFill>
                <a:latin typeface="Consolas"/>
                <a:ea typeface="Consolas"/>
              </a:rPr>
              <a:t> </a:t>
            </a:r>
            <a:r>
              <a:rPr lang="es-ES" sz="2000" dirty="0" err="1">
                <a:solidFill>
                  <a:srgbClr val="000000"/>
                </a:solidFill>
                <a:latin typeface="Consolas"/>
                <a:ea typeface="Consolas"/>
              </a:rPr>
              <a:t>length</a:t>
            </a:r>
            <a:r>
              <a:rPr lang="es-ES" sz="2000" dirty="0">
                <a:solidFill>
                  <a:srgbClr val="000000"/>
                </a:solidFill>
                <a:latin typeface="Consolas"/>
                <a:ea typeface="Consolas"/>
              </a:rPr>
              <a:t>(): </a:t>
            </a:r>
            <a:r>
              <a:rPr lang="es-ES" sz="2000" dirty="0">
                <a:solidFill>
                  <a:srgbClr val="000000"/>
                </a:solidFill>
                <a:latin typeface="+mj-lt"/>
                <a:ea typeface="Consolas"/>
              </a:rPr>
              <a:t>devuelve el tamaño del fichero en bytes. La posición </a:t>
            </a:r>
            <a:r>
              <a:rPr lang="es-ES" sz="2000" dirty="0" err="1">
                <a:solidFill>
                  <a:srgbClr val="000000"/>
                </a:solidFill>
                <a:latin typeface="+mj-lt"/>
                <a:ea typeface="Consolas"/>
              </a:rPr>
              <a:t>length</a:t>
            </a:r>
            <a:r>
              <a:rPr lang="es-ES" sz="2000" dirty="0">
                <a:solidFill>
                  <a:srgbClr val="000000"/>
                </a:solidFill>
                <a:latin typeface="+mj-lt"/>
                <a:ea typeface="Consolas"/>
              </a:rPr>
              <a:t>() marca el final del fichero.</a:t>
            </a:r>
            <a:endParaRPr lang="es-ES" sz="2000" dirty="0">
              <a:solidFill>
                <a:prstClr val="black"/>
              </a:solidFill>
              <a:latin typeface="+mj-lt"/>
            </a:endParaRPr>
          </a:p>
          <a:p>
            <a:pPr>
              <a:spcAft>
                <a:spcPts val="600"/>
              </a:spcAft>
              <a:buNone/>
            </a:pPr>
            <a:r>
              <a:rPr lang="es-ES" sz="2000" dirty="0" err="1">
                <a:solidFill>
                  <a:srgbClr val="000000"/>
                </a:solidFill>
                <a:latin typeface="Consolas"/>
                <a:ea typeface="Consolas"/>
              </a:rPr>
              <a:t>int</a:t>
            </a:r>
            <a:r>
              <a:rPr lang="es-ES" sz="2000" dirty="0">
                <a:solidFill>
                  <a:srgbClr val="000000"/>
                </a:solidFill>
                <a:latin typeface="Consolas"/>
                <a:ea typeface="Consolas"/>
              </a:rPr>
              <a:t> </a:t>
            </a:r>
            <a:r>
              <a:rPr lang="es-ES" sz="2000" dirty="0" err="1">
                <a:solidFill>
                  <a:srgbClr val="000000"/>
                </a:solidFill>
                <a:latin typeface="Consolas"/>
                <a:ea typeface="Consolas"/>
              </a:rPr>
              <a:t>skipBytes</a:t>
            </a:r>
            <a:r>
              <a:rPr lang="es-ES" sz="2000" dirty="0">
                <a:solidFill>
                  <a:srgbClr val="000000"/>
                </a:solidFill>
                <a:latin typeface="Consolas"/>
                <a:ea typeface="Consolas"/>
              </a:rPr>
              <a:t>(</a:t>
            </a:r>
            <a:r>
              <a:rPr lang="es-ES" sz="2000" dirty="0" err="1">
                <a:solidFill>
                  <a:srgbClr val="000000"/>
                </a:solidFill>
                <a:latin typeface="Consolas"/>
                <a:ea typeface="Consolas"/>
              </a:rPr>
              <a:t>int</a:t>
            </a:r>
            <a:r>
              <a:rPr lang="es-ES" sz="2000" dirty="0">
                <a:solidFill>
                  <a:srgbClr val="000000"/>
                </a:solidFill>
                <a:latin typeface="Consolas"/>
                <a:ea typeface="Consolas"/>
              </a:rPr>
              <a:t> desplazamiento)</a:t>
            </a:r>
            <a:r>
              <a:rPr lang="es-ES" sz="2000" dirty="0">
                <a:solidFill>
                  <a:srgbClr val="000000"/>
                </a:solidFill>
                <a:latin typeface="Courier New"/>
                <a:ea typeface="Courier New"/>
              </a:rPr>
              <a:t>: </a:t>
            </a:r>
            <a:r>
              <a:rPr lang="es-ES" sz="2000" dirty="0">
                <a:solidFill>
                  <a:srgbClr val="000000"/>
                </a:solidFill>
                <a:latin typeface="+mj-lt"/>
                <a:ea typeface="Courier New"/>
              </a:rPr>
              <a:t>desplaza el puntero desde la posición actual el número de bytes indicados en desplazamiento.</a:t>
            </a:r>
            <a:endParaRPr lang="es-ES" sz="2000" dirty="0">
              <a:solidFill>
                <a:prstClr val="black"/>
              </a:solidFill>
              <a:latin typeface="+mj-lt"/>
            </a:endParaRPr>
          </a:p>
          <a:p>
            <a:pPr>
              <a:buNone/>
            </a:pPr>
            <a:endParaRPr sz="2400" dirty="0">
              <a:solidFill>
                <a:schemeClr val="dk1"/>
              </a:solidFill>
              <a:latin typeface="+mj-lt"/>
            </a:endParaRPr>
          </a:p>
          <a:p>
            <a:pPr lvl="0" rtl="0">
              <a:spcBef>
                <a:spcPts val="400"/>
              </a:spcBef>
              <a:spcAft>
                <a:spcPts val="600"/>
              </a:spcAft>
              <a:buNone/>
            </a:pPr>
            <a:endParaRPr sz="2000" b="1" dirty="0">
              <a:solidFill>
                <a:schemeClr val="dk1"/>
              </a:solidFill>
              <a:highlight>
                <a:srgbClr val="FFFFFF"/>
              </a:highlight>
            </a:endParaRPr>
          </a:p>
          <a:p>
            <a:pPr marL="0" marR="0" lvl="0" indent="0" algn="l" rtl="0">
              <a:lnSpc>
                <a:spcPct val="115000"/>
              </a:lnSpc>
              <a:spcBef>
                <a:spcPts val="400"/>
              </a:spcBef>
              <a:spcAft>
                <a:spcPts val="600"/>
              </a:spcAft>
              <a:buNone/>
            </a:pPr>
            <a:endParaRPr sz="2400" b="1" dirty="0">
              <a:solidFill>
                <a:schemeClr val="dk1"/>
              </a:solidFill>
            </a:endParaRPr>
          </a:p>
        </p:txBody>
      </p:sp>
    </p:spTree>
    <p:extLst>
      <p:ext uri="{BB962C8B-B14F-4D97-AF65-F5344CB8AC3E}">
        <p14:creationId xmlns:p14="http://schemas.microsoft.com/office/powerpoint/2010/main" val="3313352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600"/>
              </a:spcAft>
              <a:buNone/>
            </a:pPr>
            <a:r>
              <a:rPr lang="es-ES" sz="2000" b="1" dirty="0">
                <a:solidFill>
                  <a:srgbClr val="000000"/>
                </a:solidFill>
                <a:latin typeface="+mj-lt"/>
              </a:rPr>
              <a:t>Ejemplo</a:t>
            </a:r>
            <a:r>
              <a:rPr lang="es-ES" sz="2000" dirty="0">
                <a:solidFill>
                  <a:srgbClr val="000000"/>
                </a:solidFill>
                <a:latin typeface="+mj-lt"/>
              </a:rPr>
              <a:t>: pide un número entero por teclado y lo añade al final de un fichero binario enteros.dat que contiene números enteros.</a:t>
            </a:r>
          </a:p>
          <a:p>
            <a:pPr>
              <a:spcAft>
                <a:spcPts val="0"/>
              </a:spcAft>
              <a:buNone/>
            </a:pPr>
            <a:r>
              <a:rPr lang="fr-FR" sz="1400" dirty="0">
                <a:solidFill>
                  <a:srgbClr val="000000"/>
                </a:solidFill>
                <a:latin typeface="Consolas" panose="020B0609020204030204" pitchFamily="49" charset="0"/>
              </a:rPr>
              <a:t>import java.io.*;</a:t>
            </a:r>
          </a:p>
          <a:p>
            <a:pPr>
              <a:spcAft>
                <a:spcPts val="0"/>
              </a:spcAft>
              <a:buNone/>
            </a:pPr>
            <a:r>
              <a:rPr lang="fr-FR" sz="1400" dirty="0">
                <a:solidFill>
                  <a:srgbClr val="000000"/>
                </a:solidFill>
                <a:latin typeface="Consolas" panose="020B0609020204030204" pitchFamily="49" charset="0"/>
              </a:rPr>
              <a:t>import </a:t>
            </a:r>
            <a:r>
              <a:rPr lang="fr-FR" sz="1400" dirty="0" err="1">
                <a:solidFill>
                  <a:srgbClr val="000000"/>
                </a:solidFill>
                <a:latin typeface="Consolas" panose="020B0609020204030204" pitchFamily="49" charset="0"/>
              </a:rPr>
              <a:t>java.util.Scanner</a:t>
            </a:r>
            <a:r>
              <a:rPr lang="fr-FR" sz="1400" dirty="0">
                <a:solidFill>
                  <a:srgbClr val="000000"/>
                </a:solidFill>
                <a:latin typeface="Consolas" panose="020B0609020204030204" pitchFamily="49" charset="0"/>
              </a:rPr>
              <a:t>;</a:t>
            </a:r>
          </a:p>
          <a:p>
            <a:pPr>
              <a:spcAft>
                <a:spcPts val="0"/>
              </a:spcAft>
              <a:buNone/>
            </a:pPr>
            <a:endParaRPr lang="fr-FR" sz="1400" dirty="0">
              <a:solidFill>
                <a:srgbClr val="000000"/>
              </a:solidFill>
              <a:latin typeface="Consolas" panose="020B0609020204030204" pitchFamily="49" charset="0"/>
            </a:endParaRPr>
          </a:p>
          <a:p>
            <a:pPr>
              <a:spcAft>
                <a:spcPts val="0"/>
              </a:spcAft>
              <a:buNone/>
            </a:pPr>
            <a:r>
              <a:rPr lang="fr-FR" sz="1400" dirty="0">
                <a:solidFill>
                  <a:srgbClr val="000000"/>
                </a:solidFill>
                <a:latin typeface="Consolas" panose="020B0609020204030204" pitchFamily="49" charset="0"/>
              </a:rPr>
              <a:t>public class </a:t>
            </a:r>
            <a:r>
              <a:rPr lang="fr-FR" sz="1400" dirty="0" err="1">
                <a:solidFill>
                  <a:srgbClr val="000000"/>
                </a:solidFill>
                <a:latin typeface="Consolas" panose="020B0609020204030204" pitchFamily="49" charset="0"/>
              </a:rPr>
              <a:t>RandomFile</a:t>
            </a:r>
            <a:r>
              <a:rPr lang="fr-FR" sz="1400" dirty="0">
                <a:solidFill>
                  <a:srgbClr val="000000"/>
                </a:solidFill>
                <a:latin typeface="Consolas" panose="020B0609020204030204" pitchFamily="49" charset="0"/>
              </a:rPr>
              <a:t> {</a:t>
            </a:r>
          </a:p>
          <a:p>
            <a:pPr>
              <a:spcAft>
                <a:spcPts val="0"/>
              </a:spcAft>
              <a:buNone/>
            </a:pPr>
            <a:endParaRPr lang="fr-FR" sz="1400" dirty="0">
              <a:solidFill>
                <a:srgbClr val="000000"/>
              </a:solidFill>
              <a:latin typeface="Consolas" panose="020B0609020204030204" pitchFamily="49" charset="0"/>
            </a:endParaRP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static</a:t>
            </a:r>
            <a:r>
              <a:rPr lang="fr-FR" sz="1400" dirty="0">
                <a:solidFill>
                  <a:srgbClr val="000000"/>
                </a:solidFill>
                <a:latin typeface="Consolas" panose="020B0609020204030204" pitchFamily="49" charset="0"/>
              </a:rPr>
              <a:t> Scanner sc = new Scanner(System.in);</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static</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RandomAccessFile</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fichero</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null</a:t>
            </a:r>
            <a:r>
              <a:rPr lang="fr-FR" sz="1400" dirty="0">
                <a:solidFill>
                  <a:srgbClr val="000000"/>
                </a:solidFill>
                <a:latin typeface="Consolas" panose="020B0609020204030204" pitchFamily="49" charset="0"/>
              </a:rPr>
              <a:t>;</a:t>
            </a:r>
          </a:p>
          <a:p>
            <a:pPr>
              <a:spcAft>
                <a:spcPts val="0"/>
              </a:spcAft>
              <a:buNone/>
            </a:pPr>
            <a:endParaRPr lang="fr-FR" sz="1400" dirty="0">
              <a:solidFill>
                <a:srgbClr val="000000"/>
              </a:solidFill>
              <a:latin typeface="Consolas" panose="020B0609020204030204" pitchFamily="49" charset="0"/>
            </a:endParaRPr>
          </a:p>
          <a:p>
            <a:pPr>
              <a:spcAft>
                <a:spcPts val="0"/>
              </a:spcAft>
              <a:buNone/>
            </a:pPr>
            <a:r>
              <a:rPr lang="fr-FR" sz="1400" dirty="0">
                <a:solidFill>
                  <a:srgbClr val="000000"/>
                </a:solidFill>
                <a:latin typeface="Consolas" panose="020B0609020204030204" pitchFamily="49" charset="0"/>
              </a:rPr>
              <a:t>    public </a:t>
            </a:r>
            <a:r>
              <a:rPr lang="fr-FR" sz="1400" dirty="0" err="1">
                <a:solidFill>
                  <a:srgbClr val="000000"/>
                </a:solidFill>
                <a:latin typeface="Consolas" panose="020B0609020204030204" pitchFamily="49" charset="0"/>
              </a:rPr>
              <a:t>static</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void</a:t>
            </a:r>
            <a:r>
              <a:rPr lang="fr-FR" sz="1400" dirty="0">
                <a:solidFill>
                  <a:srgbClr val="000000"/>
                </a:solidFill>
                <a:latin typeface="Consolas" panose="020B0609020204030204" pitchFamily="49" charset="0"/>
              </a:rPr>
              <a:t> main(String[] args) {</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int</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numero</a:t>
            </a:r>
            <a:r>
              <a:rPr lang="fr-FR" sz="1400" dirty="0">
                <a:solidFill>
                  <a:srgbClr val="000000"/>
                </a:solidFill>
                <a:latin typeface="Consolas" panose="020B0609020204030204" pitchFamily="49" charset="0"/>
              </a:rPr>
              <a:t> = 0;</a:t>
            </a:r>
          </a:p>
          <a:p>
            <a:pPr>
              <a:spcAft>
                <a:spcPts val="0"/>
              </a:spcAft>
              <a:buNone/>
            </a:pPr>
            <a:r>
              <a:rPr lang="fr-FR"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6543050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try</a:t>
            </a: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//se </a:t>
            </a:r>
            <a:r>
              <a:rPr lang="fr-FR" sz="1400" dirty="0" err="1">
                <a:solidFill>
                  <a:srgbClr val="000000"/>
                </a:solidFill>
                <a:latin typeface="Consolas" panose="020B0609020204030204" pitchFamily="49" charset="0"/>
              </a:rPr>
              <a:t>abre</a:t>
            </a:r>
            <a:r>
              <a:rPr lang="fr-FR" sz="1400" dirty="0">
                <a:solidFill>
                  <a:srgbClr val="000000"/>
                </a:solidFill>
                <a:latin typeface="Consolas" panose="020B0609020204030204" pitchFamily="49" charset="0"/>
              </a:rPr>
              <a:t> el </a:t>
            </a:r>
            <a:r>
              <a:rPr lang="fr-FR" sz="1400" dirty="0" err="1">
                <a:solidFill>
                  <a:srgbClr val="000000"/>
                </a:solidFill>
                <a:latin typeface="Consolas" panose="020B0609020204030204" pitchFamily="49" charset="0"/>
              </a:rPr>
              <a:t>fichero</a:t>
            </a:r>
            <a:r>
              <a:rPr lang="fr-FR" sz="1400" dirty="0">
                <a:solidFill>
                  <a:srgbClr val="000000"/>
                </a:solidFill>
                <a:latin typeface="Consolas" panose="020B0609020204030204" pitchFamily="49" charset="0"/>
              </a:rPr>
              <a:t> para </a:t>
            </a:r>
            <a:r>
              <a:rPr lang="fr-FR" sz="1400" dirty="0" err="1">
                <a:solidFill>
                  <a:srgbClr val="000000"/>
                </a:solidFill>
                <a:latin typeface="Consolas" panose="020B0609020204030204" pitchFamily="49" charset="0"/>
              </a:rPr>
              <a:t>lectura</a:t>
            </a:r>
            <a:r>
              <a:rPr lang="fr-FR" sz="1400" dirty="0">
                <a:solidFill>
                  <a:srgbClr val="000000"/>
                </a:solidFill>
                <a:latin typeface="Consolas" panose="020B0609020204030204" pitchFamily="49" charset="0"/>
              </a:rPr>
              <a:t> y </a:t>
            </a:r>
            <a:r>
              <a:rPr lang="fr-FR" sz="1400" dirty="0" err="1">
                <a:solidFill>
                  <a:srgbClr val="000000"/>
                </a:solidFill>
                <a:latin typeface="Consolas" panose="020B0609020204030204" pitchFamily="49" charset="0"/>
              </a:rPr>
              <a:t>escritura</a:t>
            </a:r>
            <a:endParaRPr lang="fr-FR" sz="1400" dirty="0">
              <a:solidFill>
                <a:srgbClr val="000000"/>
              </a:solidFill>
              <a:latin typeface="Consolas" panose="020B0609020204030204" pitchFamily="49" charset="0"/>
            </a:endParaRP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fichero</a:t>
            </a:r>
            <a:r>
              <a:rPr lang="fr-FR" sz="1400" dirty="0">
                <a:solidFill>
                  <a:srgbClr val="000000"/>
                </a:solidFill>
                <a:latin typeface="Consolas" panose="020B0609020204030204" pitchFamily="49" charset="0"/>
              </a:rPr>
              <a:t> = new </a:t>
            </a:r>
            <a:r>
              <a:rPr lang="fr-FR" sz="1400" dirty="0" err="1">
                <a:solidFill>
                  <a:srgbClr val="000000"/>
                </a:solidFill>
                <a:latin typeface="Consolas" panose="020B0609020204030204" pitchFamily="49" charset="0"/>
              </a:rPr>
              <a:t>RandomAccessFile</a:t>
            </a:r>
            <a:r>
              <a:rPr lang="fr-FR" sz="1400" dirty="0">
                <a:solidFill>
                  <a:srgbClr val="000000"/>
                </a:solidFill>
                <a:latin typeface="Consolas" panose="020B0609020204030204" pitchFamily="49" charset="0"/>
              </a:rPr>
              <a:t>("enteros.dat", "</a:t>
            </a:r>
            <a:r>
              <a:rPr lang="fr-FR" sz="1400" dirty="0" err="1">
                <a:solidFill>
                  <a:srgbClr val="000000"/>
                </a:solidFill>
                <a:latin typeface="Consolas" panose="020B0609020204030204" pitchFamily="49" charset="0"/>
              </a:rPr>
              <a:t>rw</a:t>
            </a:r>
            <a:r>
              <a:rPr lang="fr-FR" sz="1400" dirty="0">
                <a:solidFill>
                  <a:srgbClr val="000000"/>
                </a:solidFill>
                <a:latin typeface="Consolas" panose="020B0609020204030204" pitchFamily="49" charset="0"/>
              </a:rPr>
              <a:t>");</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System.out.print</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Introduce</a:t>
            </a:r>
            <a:r>
              <a:rPr lang="fr-FR" sz="1400" dirty="0">
                <a:solidFill>
                  <a:srgbClr val="000000"/>
                </a:solidFill>
                <a:latin typeface="Consolas" panose="020B0609020204030204" pitchFamily="49" charset="0"/>
              </a:rPr>
              <a:t> un </a:t>
            </a:r>
            <a:r>
              <a:rPr lang="fr-FR" sz="1400" dirty="0" err="1">
                <a:solidFill>
                  <a:srgbClr val="000000"/>
                </a:solidFill>
                <a:latin typeface="Consolas" panose="020B0609020204030204" pitchFamily="49" charset="0"/>
              </a:rPr>
              <a:t>número</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entero</a:t>
            </a:r>
            <a:r>
              <a:rPr lang="fr-FR" sz="1400" dirty="0">
                <a:solidFill>
                  <a:srgbClr val="000000"/>
                </a:solidFill>
                <a:latin typeface="Consolas" panose="020B0609020204030204" pitchFamily="49" charset="0"/>
              </a:rPr>
              <a:t> para </a:t>
            </a:r>
            <a:r>
              <a:rPr lang="fr-FR" sz="1400" dirty="0" err="1">
                <a:solidFill>
                  <a:srgbClr val="000000"/>
                </a:solidFill>
                <a:latin typeface="Consolas" panose="020B0609020204030204" pitchFamily="49" charset="0"/>
              </a:rPr>
              <a:t>añadir</a:t>
            </a:r>
            <a:r>
              <a:rPr lang="fr-FR" sz="1400" dirty="0">
                <a:solidFill>
                  <a:srgbClr val="000000"/>
                </a:solidFill>
                <a:latin typeface="Consolas" panose="020B0609020204030204" pitchFamily="49" charset="0"/>
              </a:rPr>
              <a:t> al </a:t>
            </a:r>
            <a:r>
              <a:rPr lang="fr-FR" sz="1400" dirty="0" err="1">
                <a:solidFill>
                  <a:srgbClr val="000000"/>
                </a:solidFill>
                <a:latin typeface="Consolas" panose="020B0609020204030204" pitchFamily="49" charset="0"/>
              </a:rPr>
              <a:t>fichero</a:t>
            </a: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numero</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sc.nextInt</a:t>
            </a: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fichero.seek</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fichero.length</a:t>
            </a:r>
            <a:r>
              <a:rPr lang="fr-FR" sz="1400" dirty="0">
                <a:solidFill>
                  <a:srgbClr val="000000"/>
                </a:solidFill>
                <a:latin typeface="Consolas" panose="020B0609020204030204" pitchFamily="49" charset="0"/>
              </a:rPr>
              <a:t>()); //nos </a:t>
            </a:r>
            <a:r>
              <a:rPr lang="fr-FR" sz="1400" dirty="0" err="1">
                <a:solidFill>
                  <a:srgbClr val="000000"/>
                </a:solidFill>
                <a:latin typeface="Consolas" panose="020B0609020204030204" pitchFamily="49" charset="0"/>
              </a:rPr>
              <a:t>situamos</a:t>
            </a:r>
            <a:r>
              <a:rPr lang="fr-FR" sz="1400" dirty="0">
                <a:solidFill>
                  <a:srgbClr val="000000"/>
                </a:solidFill>
                <a:latin typeface="Consolas" panose="020B0609020204030204" pitchFamily="49" charset="0"/>
              </a:rPr>
              <a:t> al final </a:t>
            </a:r>
            <a:r>
              <a:rPr lang="fr-FR" sz="1400" dirty="0" err="1">
                <a:solidFill>
                  <a:srgbClr val="000000"/>
                </a:solidFill>
                <a:latin typeface="Consolas" panose="020B0609020204030204" pitchFamily="49" charset="0"/>
              </a:rPr>
              <a:t>del</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fichero</a:t>
            </a:r>
            <a:endParaRPr lang="fr-FR" sz="1400" dirty="0">
              <a:solidFill>
                <a:srgbClr val="000000"/>
              </a:solidFill>
              <a:latin typeface="Consolas" panose="020B0609020204030204" pitchFamily="49" charset="0"/>
            </a:endParaRP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fichero.writeInt</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numero</a:t>
            </a:r>
            <a:r>
              <a:rPr lang="fr-FR" sz="1400" dirty="0">
                <a:solidFill>
                  <a:srgbClr val="000000"/>
                </a:solidFill>
                <a:latin typeface="Consolas" panose="020B0609020204030204" pitchFamily="49" charset="0"/>
              </a:rPr>
              <a:t>);       //se </a:t>
            </a:r>
            <a:r>
              <a:rPr lang="fr-FR" sz="1400" dirty="0" err="1">
                <a:solidFill>
                  <a:srgbClr val="000000"/>
                </a:solidFill>
                <a:latin typeface="Consolas" panose="020B0609020204030204" pitchFamily="49" charset="0"/>
              </a:rPr>
              <a:t>escribe</a:t>
            </a:r>
            <a:r>
              <a:rPr lang="fr-FR" sz="1400" dirty="0">
                <a:solidFill>
                  <a:srgbClr val="000000"/>
                </a:solidFill>
                <a:latin typeface="Consolas" panose="020B0609020204030204" pitchFamily="49" charset="0"/>
              </a:rPr>
              <a:t> el </a:t>
            </a:r>
            <a:r>
              <a:rPr lang="fr-FR" sz="1400" dirty="0" err="1">
                <a:solidFill>
                  <a:srgbClr val="000000"/>
                </a:solidFill>
                <a:latin typeface="Consolas" panose="020B0609020204030204" pitchFamily="49" charset="0"/>
              </a:rPr>
              <a:t>entero</a:t>
            </a:r>
            <a:endParaRPr lang="fr-FR" sz="1400" dirty="0">
              <a:solidFill>
                <a:srgbClr val="000000"/>
              </a:solidFill>
              <a:latin typeface="Consolas" panose="020B0609020204030204" pitchFamily="49" charset="0"/>
            </a:endParaRPr>
          </a:p>
          <a:p>
            <a:pPr>
              <a:spcAft>
                <a:spcPts val="0"/>
              </a:spcAft>
              <a:buNone/>
            </a:pPr>
            <a:r>
              <a:rPr lang="fr-FR" sz="1400" dirty="0">
                <a:solidFill>
                  <a:srgbClr val="000000"/>
                </a:solidFill>
                <a:latin typeface="Consolas" panose="020B0609020204030204" pitchFamily="49" charset="0"/>
              </a:rPr>
              <a:t>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fichero.seek</a:t>
            </a:r>
            <a:r>
              <a:rPr lang="en-GB" sz="1400" dirty="0">
                <a:solidFill>
                  <a:srgbClr val="000000"/>
                </a:solidFill>
                <a:latin typeface="Consolas" panose="020B0609020204030204" pitchFamily="49" charset="0"/>
              </a:rPr>
              <a:t>(0); //</a:t>
            </a:r>
            <a:r>
              <a:rPr lang="en-GB" sz="1400" dirty="0" err="1">
                <a:solidFill>
                  <a:srgbClr val="000000"/>
                </a:solidFill>
                <a:latin typeface="Consolas" panose="020B0609020204030204" pitchFamily="49" charset="0"/>
              </a:rPr>
              <a:t>nos</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situamos</a:t>
            </a:r>
            <a:r>
              <a:rPr lang="en-GB" sz="1400" dirty="0">
                <a:solidFill>
                  <a:srgbClr val="000000"/>
                </a:solidFill>
                <a:latin typeface="Consolas" panose="020B0609020204030204" pitchFamily="49" charset="0"/>
              </a:rPr>
              <a:t> al principio</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Enteros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del</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fichero</a:t>
            </a:r>
            <a:r>
              <a:rPr lang="fr-FR" sz="1400" dirty="0">
                <a:solidFill>
                  <a:srgbClr val="000000"/>
                </a:solidFill>
                <a:latin typeface="Consolas" panose="020B0609020204030204" pitchFamily="49" charset="0"/>
              </a:rPr>
              <a:t> enteros.dat"</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while (true) {</a:t>
            </a:r>
          </a:p>
          <a:p>
            <a:pPr>
              <a:spcAft>
                <a:spcPts val="0"/>
              </a:spcAft>
              <a:buNone/>
            </a:pPr>
            <a:r>
              <a:rPr lang="en-GB"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numero</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fichero.readInt</a:t>
            </a:r>
            <a:r>
              <a:rPr lang="en-GB" sz="1400" dirty="0">
                <a:solidFill>
                  <a:srgbClr val="000000"/>
                </a:solidFill>
                <a:latin typeface="Consolas" panose="020B0609020204030204" pitchFamily="49" charset="0"/>
              </a:rPr>
              <a:t>();  //se lee  un </a:t>
            </a:r>
            <a:r>
              <a:rPr lang="en-GB" sz="1400" dirty="0" err="1">
                <a:solidFill>
                  <a:srgbClr val="000000"/>
                </a:solidFill>
                <a:latin typeface="Consolas" panose="020B0609020204030204" pitchFamily="49" charset="0"/>
              </a:rPr>
              <a:t>entero</a:t>
            </a:r>
            <a:r>
              <a:rPr lang="en-GB" sz="1400" dirty="0">
                <a:solidFill>
                  <a:srgbClr val="000000"/>
                </a:solidFill>
                <a:latin typeface="Consolas" panose="020B0609020204030204" pitchFamily="49" charset="0"/>
              </a:rPr>
              <a:t> del </a:t>
            </a:r>
            <a:r>
              <a:rPr lang="en-GB" sz="1400" dirty="0" err="1">
                <a:solidFill>
                  <a:srgbClr val="000000"/>
                </a:solidFill>
                <a:latin typeface="Consolas" panose="020B0609020204030204" pitchFamily="49" charset="0"/>
              </a:rPr>
              <a:t>fichero</a:t>
            </a: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en-GB"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numero</a:t>
            </a:r>
            <a:r>
              <a:rPr lang="en-GB" sz="1400" dirty="0">
                <a:solidFill>
                  <a:srgbClr val="000000"/>
                </a:solidFill>
                <a:latin typeface="Consolas" panose="020B0609020204030204" pitchFamily="49" charset="0"/>
              </a:rPr>
              <a:t>);  //se </a:t>
            </a:r>
            <a:r>
              <a:rPr lang="en-GB" sz="1400" dirty="0" err="1">
                <a:solidFill>
                  <a:srgbClr val="000000"/>
                </a:solidFill>
                <a:latin typeface="Consolas" panose="020B0609020204030204" pitchFamily="49" charset="0"/>
              </a:rPr>
              <a:t>muestra</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en</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pantalla</a:t>
            </a: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p>
          <a:p>
            <a:pPr>
              <a:spcAft>
                <a:spcPts val="0"/>
              </a:spcAft>
              <a:buNone/>
            </a:pPr>
            <a:r>
              <a:rPr lang="en-GB" sz="1400" dirty="0">
                <a:solidFill>
                  <a:srgbClr val="000000"/>
                </a:solidFill>
                <a:latin typeface="Consolas" panose="020B0609020204030204" pitchFamily="49" charset="0"/>
              </a:rPr>
              <a:t>        </a:t>
            </a:r>
            <a:endParaRPr lang="fr-FR"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2323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Clases para operaciones de gestión de ficheros</a:t>
            </a:r>
          </a:p>
        </p:txBody>
      </p:sp>
      <p:sp>
        <p:nvSpPr>
          <p:cNvPr id="88" name="Shape 88"/>
          <p:cNvSpPr txBox="1">
            <a:spLocks noGrp="1"/>
          </p:cNvSpPr>
          <p:nvPr>
            <p:ph type="body" idx="1"/>
          </p:nvPr>
        </p:nvSpPr>
        <p:spPr>
          <a:xfrm>
            <a:off x="311700" y="757550"/>
            <a:ext cx="8520600" cy="39216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45833"/>
              <a:buFont typeface="Arial"/>
              <a:buNone/>
            </a:pPr>
            <a:r>
              <a:rPr lang="en-GB" sz="2400">
                <a:solidFill>
                  <a:schemeClr val="dk1"/>
                </a:solidFill>
              </a:rPr>
              <a:t>Ejemplos:</a:t>
            </a: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61111"/>
              <a:buFont typeface="Arial"/>
              <a:buNone/>
            </a:pPr>
            <a:endParaRPr>
              <a:solidFill>
                <a:schemeClr val="dk1"/>
              </a:solidFill>
              <a:latin typeface="Consolas"/>
              <a:ea typeface="Consolas"/>
              <a:cs typeface="Consolas"/>
              <a:sym typeface="Consolas"/>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61111"/>
              <a:buFont typeface="Arial"/>
              <a:buNone/>
            </a:pPr>
            <a:endParaRPr>
              <a:solidFill>
                <a:srgbClr val="000000"/>
              </a:solidFill>
              <a:highlight>
                <a:srgbClr val="FEFEFE"/>
              </a:highlight>
            </a:endParaRPr>
          </a:p>
          <a:p>
            <a:pPr lvl="0" rtl="0">
              <a:spcBef>
                <a:spcPts val="0"/>
              </a:spcBef>
              <a:spcAft>
                <a:spcPts val="0"/>
              </a:spcAft>
              <a:buNone/>
            </a:pPr>
            <a:endParaRPr sz="2000">
              <a:solidFill>
                <a:srgbClr val="000000"/>
              </a:solidFill>
            </a:endParaRPr>
          </a:p>
          <a:p>
            <a:pPr lvl="0" rtl="0">
              <a:spcBef>
                <a:spcPts val="0"/>
              </a:spcBef>
              <a:buNone/>
            </a:pPr>
            <a:endParaRPr sz="2400">
              <a:solidFill>
                <a:schemeClr val="dk1"/>
              </a:solidFill>
            </a:endParaRPr>
          </a:p>
        </p:txBody>
      </p:sp>
      <p:pic>
        <p:nvPicPr>
          <p:cNvPr id="89" name="Shape 89"/>
          <p:cNvPicPr preferRelativeResize="0"/>
          <p:nvPr/>
        </p:nvPicPr>
        <p:blipFill>
          <a:blip r:embed="rId3">
            <a:alphaModFix/>
          </a:blip>
          <a:stretch>
            <a:fillRect/>
          </a:stretch>
        </p:blipFill>
        <p:spPr>
          <a:xfrm>
            <a:off x="152400" y="1419837"/>
            <a:ext cx="8891674" cy="2292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0"/>
              </a:spcAft>
              <a:buNone/>
            </a:pPr>
            <a:r>
              <a:rPr lang="fr-FR" sz="1400" dirty="0">
                <a:solidFill>
                  <a:srgbClr val="000000"/>
                </a:solidFill>
                <a:latin typeface="Consolas" panose="020B0609020204030204" pitchFamily="49" charset="0"/>
              </a:rPr>
              <a:t>        } </a:t>
            </a:r>
            <a:r>
              <a:rPr lang="en-GB" sz="1400" dirty="0">
                <a:solidFill>
                  <a:srgbClr val="000000"/>
                </a:solidFill>
                <a:latin typeface="Consolas" panose="020B0609020204030204" pitchFamily="49" charset="0"/>
              </a:rPr>
              <a:t>catch (</a:t>
            </a:r>
            <a:r>
              <a:rPr lang="en-GB" sz="1400" dirty="0" err="1">
                <a:solidFill>
                  <a:srgbClr val="000000"/>
                </a:solidFill>
                <a:latin typeface="Consolas" panose="020B0609020204030204" pitchFamily="49" charset="0"/>
              </a:rPr>
              <a:t>EOFException</a:t>
            </a:r>
            <a:r>
              <a:rPr lang="en-GB" sz="1400" dirty="0">
                <a:solidFill>
                  <a:srgbClr val="000000"/>
                </a:solidFill>
                <a:latin typeface="Consolas" panose="020B0609020204030204" pitchFamily="49" charset="0"/>
              </a:rPr>
              <a:t> e)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en-GB" sz="1400" dirty="0">
                <a:solidFill>
                  <a:srgbClr val="000000"/>
                </a:solidFill>
                <a:latin typeface="Consolas" panose="020B0609020204030204" pitchFamily="49" charset="0"/>
              </a:rPr>
              <a:t>("Fin de </a:t>
            </a:r>
            <a:r>
              <a:rPr lang="en-GB" sz="1400" dirty="0" err="1">
                <a:solidFill>
                  <a:srgbClr val="000000"/>
                </a:solidFill>
                <a:latin typeface="Consolas" panose="020B0609020204030204" pitchFamily="49" charset="0"/>
              </a:rPr>
              <a:t>fichero</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 </a:t>
            </a:r>
            <a:r>
              <a:rPr lang="fr-FR" sz="1400" dirty="0">
                <a:solidFill>
                  <a:srgbClr val="000000"/>
                </a:solidFill>
                <a:latin typeface="Consolas" panose="020B0609020204030204" pitchFamily="49" charset="0"/>
              </a:rPr>
              <a:t>catch (</a:t>
            </a:r>
            <a:r>
              <a:rPr lang="fr-FR" sz="1400" dirty="0" err="1">
                <a:solidFill>
                  <a:srgbClr val="000000"/>
                </a:solidFill>
                <a:latin typeface="Consolas" panose="020B0609020204030204" pitchFamily="49" charset="0"/>
              </a:rPr>
              <a:t>FileNotFoundException</a:t>
            </a:r>
            <a:r>
              <a:rPr lang="fr-FR" sz="1400" dirty="0">
                <a:solidFill>
                  <a:srgbClr val="000000"/>
                </a:solidFill>
                <a:latin typeface="Consolas" panose="020B0609020204030204" pitchFamily="49" charset="0"/>
              </a:rPr>
              <a:t> ex) {</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System.out.println</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ex.getMessage</a:t>
            </a:r>
            <a:r>
              <a:rPr lang="fr-FR" sz="1400" dirty="0">
                <a:solidFill>
                  <a:srgbClr val="000000"/>
                </a:solidFill>
                <a:latin typeface="Consolas" panose="020B0609020204030204" pitchFamily="49" charset="0"/>
              </a:rPr>
              <a:t>());</a:t>
            </a:r>
          </a:p>
          <a:p>
            <a:pPr>
              <a:spcAft>
                <a:spcPts val="0"/>
              </a:spcAft>
              <a:buNone/>
            </a:pPr>
            <a:r>
              <a:rPr lang="fr-FR" sz="1400" dirty="0">
                <a:solidFill>
                  <a:srgbClr val="000000"/>
                </a:solidFill>
                <a:latin typeface="Consolas" panose="020B0609020204030204" pitchFamily="49" charset="0"/>
              </a:rPr>
              <a:t>        } catch (</a:t>
            </a:r>
            <a:r>
              <a:rPr lang="fr-FR" sz="1400" dirty="0" err="1">
                <a:solidFill>
                  <a:srgbClr val="000000"/>
                </a:solidFill>
                <a:latin typeface="Consolas" panose="020B0609020204030204" pitchFamily="49" charset="0"/>
              </a:rPr>
              <a:t>IOException</a:t>
            </a:r>
            <a:r>
              <a:rPr lang="fr-FR" sz="1400" dirty="0">
                <a:solidFill>
                  <a:srgbClr val="000000"/>
                </a:solidFill>
                <a:latin typeface="Consolas" panose="020B0609020204030204" pitchFamily="49" charset="0"/>
              </a:rPr>
              <a:t> ex) {</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System.out.println</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ex.getMessage</a:t>
            </a:r>
            <a:r>
              <a:rPr lang="fr-FR" sz="1400" dirty="0">
                <a:solidFill>
                  <a:srgbClr val="000000"/>
                </a:solidFill>
                <a:latin typeface="Consolas" panose="020B0609020204030204" pitchFamily="49" charset="0"/>
              </a:rPr>
              <a:t>());</a:t>
            </a:r>
          </a:p>
          <a:p>
            <a:pPr>
              <a:spcAft>
                <a:spcPts val="0"/>
              </a:spcAft>
              <a:buNone/>
            </a:pP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finally</a:t>
            </a: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try</a:t>
            </a: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if (</a:t>
            </a:r>
            <a:r>
              <a:rPr lang="fr-FR" sz="1400" dirty="0" err="1">
                <a:solidFill>
                  <a:srgbClr val="000000"/>
                </a:solidFill>
                <a:latin typeface="Consolas" panose="020B0609020204030204" pitchFamily="49" charset="0"/>
              </a:rPr>
              <a:t>fichero</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null</a:t>
            </a: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fichero.close</a:t>
            </a:r>
            <a:r>
              <a:rPr lang="fr-FR" sz="1400" dirty="0">
                <a:solidFill>
                  <a:srgbClr val="000000"/>
                </a:solidFill>
                <a:latin typeface="Consolas" panose="020B0609020204030204" pitchFamily="49" charset="0"/>
              </a:rPr>
              <a:t>();</a:t>
            </a:r>
          </a:p>
          <a:p>
            <a:pPr>
              <a:spcAft>
                <a:spcPts val="0"/>
              </a:spcAft>
              <a:buNone/>
            </a:pP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 catch (</a:t>
            </a:r>
            <a:r>
              <a:rPr lang="fr-FR" sz="1400" dirty="0" err="1">
                <a:solidFill>
                  <a:srgbClr val="000000"/>
                </a:solidFill>
                <a:latin typeface="Consolas" panose="020B0609020204030204" pitchFamily="49" charset="0"/>
              </a:rPr>
              <a:t>IOException</a:t>
            </a:r>
            <a:r>
              <a:rPr lang="fr-FR" sz="1400" dirty="0">
                <a:solidFill>
                  <a:srgbClr val="000000"/>
                </a:solidFill>
                <a:latin typeface="Consolas" panose="020B0609020204030204" pitchFamily="49" charset="0"/>
              </a:rPr>
              <a:t> e) {</a:t>
            </a:r>
          </a:p>
          <a:p>
            <a:pPr>
              <a:spcAft>
                <a:spcPts val="0"/>
              </a:spcAft>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System.out.println</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e.getMessage</a:t>
            </a:r>
            <a:r>
              <a:rPr lang="fr-FR" sz="1400" dirty="0">
                <a:solidFill>
                  <a:srgbClr val="000000"/>
                </a:solidFill>
                <a:latin typeface="Consolas" panose="020B0609020204030204" pitchFamily="49" charset="0"/>
              </a:rPr>
              <a:t>());</a:t>
            </a:r>
          </a:p>
          <a:p>
            <a:pPr>
              <a:spcAft>
                <a:spcPts val="0"/>
              </a:spcAft>
              <a:buNone/>
            </a:pP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4109501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1200"/>
              </a:spcAft>
              <a:buNone/>
            </a:pPr>
            <a:r>
              <a:rPr lang="es-ES" sz="2000" b="1" dirty="0">
                <a:solidFill>
                  <a:srgbClr val="000000"/>
                </a:solidFill>
                <a:latin typeface="+mj-lt"/>
              </a:rPr>
              <a:t>Ejemplo</a:t>
            </a:r>
            <a:r>
              <a:rPr lang="es-ES" sz="2000" dirty="0">
                <a:solidFill>
                  <a:srgbClr val="000000"/>
                </a:solidFill>
                <a:latin typeface="+mj-lt"/>
              </a:rPr>
              <a:t>: </a:t>
            </a:r>
            <a:r>
              <a:rPr lang="es-ES" dirty="0">
                <a:solidFill>
                  <a:schemeClr val="tx1"/>
                </a:solidFill>
              </a:rPr>
              <a:t>Programa Java para modificar un entero dentro del fichero enteros.dat con acceso aleatorio. Para ello se pide la posición que ocupa el entero a modificar dentro del fichero, a continuación se lee y muestra el valor actual, se pide el nuevo valor y finalmente se escribe el nuevo valor en la posición indicada, modificando de esta forma el valor antiguo por el nuevo.</a:t>
            </a:r>
          </a:p>
          <a:p>
            <a:pPr>
              <a:spcAft>
                <a:spcPts val="0"/>
              </a:spcAft>
              <a:buNone/>
            </a:pPr>
            <a:r>
              <a:rPr lang="fr-FR" sz="1400" dirty="0">
                <a:solidFill>
                  <a:srgbClr val="000000"/>
                </a:solidFill>
                <a:latin typeface="Consolas" panose="020B0609020204030204" pitchFamily="49" charset="0"/>
              </a:rPr>
              <a:t>import java.io.*;</a:t>
            </a:r>
          </a:p>
          <a:p>
            <a:pPr>
              <a:spcAft>
                <a:spcPts val="0"/>
              </a:spcAft>
              <a:buNone/>
            </a:pPr>
            <a:r>
              <a:rPr lang="fr-FR" sz="1400" dirty="0">
                <a:solidFill>
                  <a:srgbClr val="000000"/>
                </a:solidFill>
                <a:latin typeface="Consolas" panose="020B0609020204030204" pitchFamily="49" charset="0"/>
              </a:rPr>
              <a:t>import </a:t>
            </a:r>
            <a:r>
              <a:rPr lang="fr-FR" sz="1400" dirty="0" err="1">
                <a:solidFill>
                  <a:srgbClr val="000000"/>
                </a:solidFill>
                <a:latin typeface="Consolas" panose="020B0609020204030204" pitchFamily="49" charset="0"/>
              </a:rPr>
              <a:t>java.util.Scanner</a:t>
            </a:r>
            <a:r>
              <a:rPr lang="fr-FR" sz="1400" dirty="0">
                <a:solidFill>
                  <a:srgbClr val="000000"/>
                </a:solidFill>
                <a:latin typeface="Consolas" panose="020B0609020204030204" pitchFamily="49" charset="0"/>
              </a:rPr>
              <a:t>;</a:t>
            </a:r>
          </a:p>
          <a:p>
            <a:pPr>
              <a:spcAft>
                <a:spcPts val="0"/>
              </a:spcAft>
              <a:buNone/>
            </a:pPr>
            <a:r>
              <a:rPr lang="fr-FR" sz="1400" dirty="0">
                <a:solidFill>
                  <a:srgbClr val="000000"/>
                </a:solidFill>
                <a:latin typeface="Consolas" panose="020B0609020204030204" pitchFamily="49" charset="0"/>
              </a:rPr>
              <a:t>public class </a:t>
            </a:r>
            <a:r>
              <a:rPr lang="fr-FR" sz="1400" dirty="0" err="1">
                <a:solidFill>
                  <a:srgbClr val="000000"/>
                </a:solidFill>
                <a:latin typeface="Consolas" panose="020B0609020204030204" pitchFamily="49" charset="0"/>
              </a:rPr>
              <a:t>RandomFile</a:t>
            </a:r>
            <a:r>
              <a:rPr lang="fr-FR" sz="1400" dirty="0">
                <a:solidFill>
                  <a:srgbClr val="000000"/>
                </a:solidFill>
                <a:latin typeface="Consolas" panose="020B0609020204030204" pitchFamily="49" charset="0"/>
              </a:rPr>
              <a:t> {</a:t>
            </a:r>
          </a:p>
          <a:p>
            <a:pPr>
              <a:spcAft>
                <a:spcPts val="0"/>
              </a:spcAft>
              <a:buNone/>
            </a:pPr>
            <a:r>
              <a:rPr lang="fr-FR" sz="1400" dirty="0">
                <a:solidFill>
                  <a:srgbClr val="000000"/>
                </a:solidFill>
                <a:latin typeface="Consolas" panose="020B0609020204030204" pitchFamily="49" charset="0"/>
              </a:rPr>
              <a:t>    public </a:t>
            </a:r>
            <a:r>
              <a:rPr lang="fr-FR" sz="1400" dirty="0" err="1">
                <a:solidFill>
                  <a:srgbClr val="000000"/>
                </a:solidFill>
                <a:latin typeface="Consolas" panose="020B0609020204030204" pitchFamily="49" charset="0"/>
              </a:rPr>
              <a:t>static</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void</a:t>
            </a:r>
            <a:r>
              <a:rPr lang="fr-FR" sz="1400" dirty="0">
                <a:solidFill>
                  <a:srgbClr val="000000"/>
                </a:solidFill>
                <a:latin typeface="Consolas" panose="020B0609020204030204" pitchFamily="49" charset="0"/>
              </a:rPr>
              <a:t> main(String[] args) {</a:t>
            </a:r>
          </a:p>
          <a:p>
            <a:pPr>
              <a:spcAft>
                <a:spcPts val="0"/>
              </a:spcAft>
              <a:buNone/>
            </a:pPr>
            <a:r>
              <a:rPr lang="fr-FR"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Scanner </a:t>
            </a:r>
            <a:r>
              <a:rPr lang="en-US" sz="1400" dirty="0" err="1">
                <a:solidFill>
                  <a:srgbClr val="000000"/>
                </a:solidFill>
                <a:latin typeface="Consolas" panose="020B0609020204030204" pitchFamily="49" charset="0"/>
              </a:rPr>
              <a:t>sc</a:t>
            </a:r>
            <a:r>
              <a:rPr lang="en-US" sz="1400" dirty="0">
                <a:solidFill>
                  <a:srgbClr val="000000"/>
                </a:solidFill>
                <a:latin typeface="Consolas" panose="020B0609020204030204" pitchFamily="49" charset="0"/>
              </a:rPr>
              <a:t> = new Scanner(System.in);</a:t>
            </a:r>
          </a:p>
          <a:p>
            <a:pPr>
              <a:spcAft>
                <a:spcPts val="0"/>
              </a:spcAft>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RandomAccessFile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fichero</a:t>
            </a:r>
            <a:r>
              <a:rPr lang="en-US" sz="1400" dirty="0">
                <a:solidFill>
                  <a:srgbClr val="000000"/>
                </a:solidFill>
                <a:latin typeface="Consolas" panose="020B0609020204030204" pitchFamily="49" charset="0"/>
              </a:rPr>
              <a:t> = null;</a:t>
            </a:r>
          </a:p>
          <a:p>
            <a:pPr>
              <a:spcAft>
                <a:spcPts val="0"/>
              </a:spcAft>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pos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numero</a:t>
            </a:r>
            <a:r>
              <a:rPr lang="en-US" sz="1400" dirty="0">
                <a:solidFill>
                  <a:srgbClr val="000000"/>
                </a:solidFill>
                <a:latin typeface="Consolas" panose="020B0609020204030204" pitchFamily="49" charset="0"/>
              </a:rPr>
              <a:t>;</a:t>
            </a:r>
          </a:p>
          <a:p>
            <a:pPr>
              <a:spcAft>
                <a:spcPts val="0"/>
              </a:spcAft>
              <a:buNone/>
            </a:pPr>
            <a:r>
              <a:rPr lang="en-US" sz="1400" dirty="0">
                <a:solidFill>
                  <a:srgbClr val="000000"/>
                </a:solidFill>
                <a:latin typeface="Consolas" panose="020B0609020204030204" pitchFamily="49" charset="0"/>
              </a:rPr>
              <a:t>        long size;</a:t>
            </a:r>
          </a:p>
          <a:p>
            <a:pPr>
              <a:spcAft>
                <a:spcPts val="0"/>
              </a:spcAft>
              <a:buNone/>
            </a:pPr>
            <a:r>
              <a:rPr lang="fr-FR"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4558609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233916" y="1020150"/>
            <a:ext cx="8758534" cy="3902724"/>
          </a:xfrm>
          <a:prstGeom prst="rect">
            <a:avLst/>
          </a:prstGeom>
        </p:spPr>
        <p:txBody>
          <a:bodyPr wrap="square" lIns="91425" tIns="91425" rIns="91425" bIns="91425" anchor="t" anchorCtr="0">
            <a:noAutofit/>
          </a:bodyPr>
          <a:lstStyle/>
          <a:p>
            <a:pPr>
              <a:spcAft>
                <a:spcPts val="0"/>
              </a:spcAft>
              <a:buNone/>
            </a:pPr>
            <a:r>
              <a:rPr lang="fr-FR" sz="1400" dirty="0">
                <a:solidFill>
                  <a:srgbClr val="000000"/>
                </a:solidFill>
                <a:latin typeface="Consolas" panose="020B0609020204030204" pitchFamily="49" charset="0"/>
              </a:rPr>
              <a:t>        </a:t>
            </a:r>
            <a:r>
              <a:rPr lang="en-GB" sz="1400" dirty="0">
                <a:solidFill>
                  <a:srgbClr val="000000"/>
                </a:solidFill>
                <a:latin typeface="Consolas" panose="020B0609020204030204" pitchFamily="49" charset="0"/>
              </a:rPr>
              <a:t> try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fichero</a:t>
            </a:r>
            <a:r>
              <a:rPr lang="en-GB" sz="1400" dirty="0">
                <a:solidFill>
                  <a:srgbClr val="000000"/>
                </a:solidFill>
                <a:latin typeface="Consolas" panose="020B0609020204030204" pitchFamily="49" charset="0"/>
              </a:rPr>
              <a:t> = new </a:t>
            </a:r>
            <a:r>
              <a:rPr lang="en-GB" sz="1400" dirty="0" err="1">
                <a:solidFill>
                  <a:srgbClr val="000000"/>
                </a:solidFill>
                <a:latin typeface="Consolas" panose="020B0609020204030204" pitchFamily="49" charset="0"/>
              </a:rPr>
              <a:t>RandomAccessFile</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ficheros</a:t>
            </a:r>
            <a:r>
              <a:rPr lang="en-GB" sz="1400" dirty="0">
                <a:solidFill>
                  <a:srgbClr val="000000"/>
                </a:solidFill>
                <a:latin typeface="Consolas" panose="020B0609020204030204" pitchFamily="49" charset="0"/>
              </a:rPr>
              <a:t>/enteros.dat", "</a:t>
            </a:r>
            <a:r>
              <a:rPr lang="en-GB" sz="1400" dirty="0" err="1">
                <a:solidFill>
                  <a:srgbClr val="000000"/>
                </a:solidFill>
                <a:latin typeface="Consolas" panose="020B0609020204030204" pitchFamily="49" charset="0"/>
              </a:rPr>
              <a:t>rw</a:t>
            </a:r>
            <a:r>
              <a:rPr lang="en-GB" sz="1400" dirty="0">
                <a:solidFill>
                  <a:srgbClr val="000000"/>
                </a:solidFill>
                <a:latin typeface="Consolas" panose="020B0609020204030204" pitchFamily="49" charset="0"/>
              </a:rPr>
              <a:t>");</a:t>
            </a:r>
          </a:p>
          <a:p>
            <a:pPr>
              <a:spcAft>
                <a:spcPts val="0"/>
              </a:spcAft>
              <a:buNone/>
            </a:pP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calcular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cuántos</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enteros</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tiene</a:t>
            </a:r>
            <a:r>
              <a:rPr lang="en-GB" sz="1400" dirty="0">
                <a:solidFill>
                  <a:srgbClr val="000000"/>
                </a:solidFill>
                <a:latin typeface="Consolas" panose="020B0609020204030204" pitchFamily="49" charset="0"/>
              </a:rPr>
              <a:t> el </a:t>
            </a:r>
            <a:r>
              <a:rPr lang="en-GB" sz="1400" dirty="0" err="1">
                <a:solidFill>
                  <a:srgbClr val="000000"/>
                </a:solidFill>
                <a:latin typeface="Consolas" panose="020B0609020204030204" pitchFamily="49" charset="0"/>
              </a:rPr>
              <a:t>fichero</a:t>
            </a: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size = </a:t>
            </a:r>
            <a:r>
              <a:rPr lang="en-GB" sz="1400" dirty="0" err="1">
                <a:solidFill>
                  <a:srgbClr val="000000"/>
                </a:solidFill>
                <a:latin typeface="Consolas" panose="020B0609020204030204" pitchFamily="49" charset="0"/>
              </a:rPr>
              <a:t>fichero.length</a:t>
            </a:r>
            <a:r>
              <a:rPr lang="en-GB"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/*cada </a:t>
            </a:r>
            <a:r>
              <a:rPr lang="es-ES" sz="1400" dirty="0" err="1">
                <a:solidFill>
                  <a:srgbClr val="000000"/>
                </a:solidFill>
                <a:latin typeface="Consolas" panose="020B0609020204030204" pitchFamily="49" charset="0"/>
              </a:rPr>
              <a:t>int</a:t>
            </a:r>
            <a:r>
              <a:rPr lang="es-ES" sz="1400" dirty="0">
                <a:solidFill>
                  <a:srgbClr val="000000"/>
                </a:solidFill>
                <a:latin typeface="Consolas" panose="020B0609020204030204" pitchFamily="49" charset="0"/>
              </a:rPr>
              <a:t> en Java ocupa 4 bytes. Si dividimos el total de bytes entre 4 	   obtenemos el número de enteros que contiene el fichero.*/</a:t>
            </a: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size = size / 4;</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en-GB" sz="1400" dirty="0">
                <a:solidFill>
                  <a:srgbClr val="000000"/>
                </a:solidFill>
                <a:latin typeface="Consolas" panose="020B0609020204030204" pitchFamily="49" charset="0"/>
              </a:rPr>
              <a:t>("El </a:t>
            </a:r>
            <a:r>
              <a:rPr lang="en-GB" sz="1400" dirty="0" err="1">
                <a:solidFill>
                  <a:srgbClr val="000000"/>
                </a:solidFill>
                <a:latin typeface="Consolas" panose="020B0609020204030204" pitchFamily="49" charset="0"/>
              </a:rPr>
              <a:t>fichero</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tiene</a:t>
            </a:r>
            <a:r>
              <a:rPr lang="en-GB" sz="1400" dirty="0">
                <a:solidFill>
                  <a:srgbClr val="000000"/>
                </a:solidFill>
                <a:latin typeface="Consolas" panose="020B0609020204030204" pitchFamily="49" charset="0"/>
              </a:rPr>
              <a:t> " + size + " </a:t>
            </a:r>
            <a:r>
              <a:rPr lang="en-GB" sz="1400" dirty="0" err="1">
                <a:solidFill>
                  <a:srgbClr val="000000"/>
                </a:solidFill>
                <a:latin typeface="Consolas" panose="020B0609020204030204" pitchFamily="49" charset="0"/>
              </a:rPr>
              <a:t>enteros</a:t>
            </a:r>
            <a:r>
              <a:rPr lang="en-GB" sz="1400" dirty="0">
                <a:solidFill>
                  <a:srgbClr val="000000"/>
                </a:solidFill>
                <a:latin typeface="Consolas" panose="020B0609020204030204" pitchFamily="49" charset="0"/>
              </a:rPr>
              <a:t>");</a:t>
            </a:r>
          </a:p>
          <a:p>
            <a:pPr>
              <a:spcAft>
                <a:spcPts val="0"/>
              </a:spcAft>
              <a:buNone/>
            </a:pP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Modificar</a:t>
            </a:r>
            <a:r>
              <a:rPr lang="en-GB" sz="1400" dirty="0">
                <a:solidFill>
                  <a:srgbClr val="000000"/>
                </a:solidFill>
                <a:latin typeface="Consolas" panose="020B0609020204030204" pitchFamily="49" charset="0"/>
              </a:rPr>
              <a:t> el </a:t>
            </a:r>
            <a:r>
              <a:rPr lang="en-GB" sz="1400" dirty="0" err="1">
                <a:solidFill>
                  <a:srgbClr val="000000"/>
                </a:solidFill>
                <a:latin typeface="Consolas" panose="020B0609020204030204" pitchFamily="49" charset="0"/>
              </a:rPr>
              <a:t>entero</a:t>
            </a:r>
            <a:r>
              <a:rPr lang="en-GB" sz="1400" dirty="0">
                <a:solidFill>
                  <a:srgbClr val="000000"/>
                </a:solidFill>
                <a:latin typeface="Consolas" panose="020B0609020204030204" pitchFamily="49" charset="0"/>
              </a:rPr>
              <a:t> que se </a:t>
            </a:r>
            <a:r>
              <a:rPr lang="en-GB" sz="1400" dirty="0" err="1">
                <a:solidFill>
                  <a:srgbClr val="000000"/>
                </a:solidFill>
                <a:latin typeface="Consolas" panose="020B0609020204030204" pitchFamily="49" charset="0"/>
              </a:rPr>
              <a:t>encuentra</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en</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una</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posición</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determinada</a:t>
            </a: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do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en-GB" sz="1400" dirty="0">
                <a:solidFill>
                  <a:srgbClr val="000000"/>
                </a:solidFill>
                <a:latin typeface="Consolas" panose="020B0609020204030204" pitchFamily="49" charset="0"/>
              </a:rPr>
              <a:t>("Introduce </a:t>
            </a:r>
            <a:r>
              <a:rPr lang="en-GB" sz="1400" dirty="0" err="1">
                <a:solidFill>
                  <a:srgbClr val="000000"/>
                </a:solidFill>
                <a:latin typeface="Consolas" panose="020B0609020204030204" pitchFamily="49" charset="0"/>
              </a:rPr>
              <a:t>una</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posición</a:t>
            </a:r>
            <a:r>
              <a:rPr lang="en-GB" sz="1400" dirty="0">
                <a:solidFill>
                  <a:srgbClr val="000000"/>
                </a:solidFill>
                <a:latin typeface="Consolas" panose="020B0609020204030204" pitchFamily="49" charset="0"/>
              </a:rPr>
              <a:t> &gt;= 0 y &lt;= " + size-1 +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pos</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sc.nextInt</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 while (</a:t>
            </a:r>
            <a:r>
              <a:rPr lang="en-GB" sz="1400" dirty="0" err="1">
                <a:solidFill>
                  <a:srgbClr val="000000"/>
                </a:solidFill>
                <a:latin typeface="Consolas" panose="020B0609020204030204" pitchFamily="49" charset="0"/>
              </a:rPr>
              <a:t>pos</a:t>
            </a:r>
            <a:r>
              <a:rPr lang="en-GB" sz="1400" dirty="0">
                <a:solidFill>
                  <a:srgbClr val="000000"/>
                </a:solidFill>
                <a:latin typeface="Consolas" panose="020B0609020204030204" pitchFamily="49" charset="0"/>
              </a:rPr>
              <a:t> &lt; 0 || </a:t>
            </a:r>
            <a:r>
              <a:rPr lang="en-GB" sz="1400" dirty="0" err="1">
                <a:solidFill>
                  <a:srgbClr val="000000"/>
                </a:solidFill>
                <a:latin typeface="Consolas" panose="020B0609020204030204" pitchFamily="49" charset="0"/>
              </a:rPr>
              <a:t>pos</a:t>
            </a:r>
            <a:r>
              <a:rPr lang="en-GB" sz="1400" dirty="0">
                <a:solidFill>
                  <a:srgbClr val="000000"/>
                </a:solidFill>
                <a:latin typeface="Consolas" panose="020B0609020204030204" pitchFamily="49" charset="0"/>
              </a:rPr>
              <a:t> &gt; size-1);</a:t>
            </a:r>
          </a:p>
          <a:p>
            <a:pPr>
              <a:spcAft>
                <a:spcPts val="0"/>
              </a:spcAft>
              <a:buNone/>
            </a:pPr>
            <a:endParaRPr lang="fr-FR"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14794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0"/>
              </a:spcAft>
              <a:buNone/>
            </a:pPr>
            <a:r>
              <a:rPr lang="fr-FR" sz="1400" dirty="0">
                <a:solidFill>
                  <a:srgbClr val="000000"/>
                </a:solidFill>
                <a:latin typeface="Consolas" panose="020B0609020204030204" pitchFamily="49" charset="0"/>
              </a:rPr>
              <a:t>        </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nos</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situamos</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en</a:t>
            </a:r>
            <a:r>
              <a:rPr lang="en-GB" sz="1400" dirty="0">
                <a:solidFill>
                  <a:srgbClr val="000000"/>
                </a:solidFill>
                <a:latin typeface="Consolas" panose="020B0609020204030204" pitchFamily="49" charset="0"/>
              </a:rPr>
              <a:t> la </a:t>
            </a:r>
            <a:r>
              <a:rPr lang="en-GB" sz="1400" dirty="0" err="1">
                <a:solidFill>
                  <a:srgbClr val="000000"/>
                </a:solidFill>
                <a:latin typeface="Consolas" panose="020B0609020204030204" pitchFamily="49" charset="0"/>
              </a:rPr>
              <a:t>posición</a:t>
            </a:r>
            <a:r>
              <a:rPr lang="en-GB" sz="1400" dirty="0">
                <a:solidFill>
                  <a:srgbClr val="000000"/>
                </a:solidFill>
                <a:latin typeface="Consolas" panose="020B0609020204030204" pitchFamily="49" charset="0"/>
              </a:rPr>
              <a:t> (byte de </a:t>
            </a:r>
            <a:r>
              <a:rPr lang="en-GB" sz="1400" dirty="0" err="1">
                <a:solidFill>
                  <a:srgbClr val="000000"/>
                </a:solidFill>
                <a:latin typeface="Consolas" panose="020B0609020204030204" pitchFamily="49" charset="0"/>
              </a:rPr>
              <a:t>inicio</a:t>
            </a:r>
            <a:r>
              <a:rPr lang="en-GB" sz="1400" dirty="0">
                <a:solidFill>
                  <a:srgbClr val="000000"/>
                </a:solidFill>
                <a:latin typeface="Consolas" panose="020B0609020204030204" pitchFamily="49" charset="0"/>
              </a:rPr>
              <a:t>) del </a:t>
            </a:r>
            <a:r>
              <a:rPr lang="en-GB" sz="1400" dirty="0" err="1">
                <a:solidFill>
                  <a:srgbClr val="000000"/>
                </a:solidFill>
                <a:latin typeface="Consolas" panose="020B0609020204030204" pitchFamily="49" charset="0"/>
              </a:rPr>
              <a:t>entero</a:t>
            </a:r>
            <a:r>
              <a:rPr lang="en-GB" sz="1400" dirty="0">
                <a:solidFill>
                  <a:srgbClr val="000000"/>
                </a:solidFill>
                <a:latin typeface="Consolas" panose="020B0609020204030204" pitchFamily="49" charset="0"/>
              </a:rPr>
              <a:t> a </a:t>
            </a:r>
            <a:r>
              <a:rPr lang="en-GB" sz="1400" dirty="0" err="1">
                <a:solidFill>
                  <a:srgbClr val="000000"/>
                </a:solidFill>
                <a:latin typeface="Consolas" panose="020B0609020204030204" pitchFamily="49" charset="0"/>
              </a:rPr>
              <a:t>modificar</a:t>
            </a: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en</a:t>
            </a:r>
            <a:r>
              <a:rPr lang="en-GB" sz="1400" dirty="0">
                <a:solidFill>
                  <a:srgbClr val="000000"/>
                </a:solidFill>
                <a:latin typeface="Consolas" panose="020B0609020204030204" pitchFamily="49" charset="0"/>
              </a:rPr>
              <a:t> Java un </a:t>
            </a:r>
            <a:r>
              <a:rPr lang="en-GB" sz="1400" dirty="0" err="1">
                <a:solidFill>
                  <a:srgbClr val="000000"/>
                </a:solidFill>
                <a:latin typeface="Consolas" panose="020B0609020204030204" pitchFamily="49" charset="0"/>
              </a:rPr>
              <a:t>entero</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ocupa</a:t>
            </a:r>
            <a:r>
              <a:rPr lang="en-GB" sz="1400" dirty="0">
                <a:solidFill>
                  <a:srgbClr val="000000"/>
                </a:solidFill>
                <a:latin typeface="Consolas" panose="020B0609020204030204" pitchFamily="49" charset="0"/>
              </a:rPr>
              <a:t> 4 bytes</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fichero.seek</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pos</a:t>
            </a:r>
            <a:r>
              <a:rPr lang="en-GB" sz="1400" dirty="0">
                <a:solidFill>
                  <a:srgbClr val="000000"/>
                </a:solidFill>
                <a:latin typeface="Consolas" panose="020B0609020204030204" pitchFamily="49" charset="0"/>
              </a:rPr>
              <a:t>*4);</a:t>
            </a:r>
          </a:p>
          <a:p>
            <a:pPr>
              <a:spcAft>
                <a:spcPts val="0"/>
              </a:spcAft>
              <a:buNone/>
            </a:pP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leemos</a:t>
            </a:r>
            <a:r>
              <a:rPr lang="en-GB" sz="1400" dirty="0">
                <a:solidFill>
                  <a:srgbClr val="000000"/>
                </a:solidFill>
                <a:latin typeface="Consolas" panose="020B0609020204030204" pitchFamily="49" charset="0"/>
              </a:rPr>
              <a:t> y </a:t>
            </a:r>
            <a:r>
              <a:rPr lang="en-GB" sz="1400" dirty="0" err="1">
                <a:solidFill>
                  <a:srgbClr val="000000"/>
                </a:solidFill>
                <a:latin typeface="Consolas" panose="020B0609020204030204" pitchFamily="49" charset="0"/>
              </a:rPr>
              <a:t>mostramos</a:t>
            </a:r>
            <a:r>
              <a:rPr lang="en-GB" sz="1400" dirty="0">
                <a:solidFill>
                  <a:srgbClr val="000000"/>
                </a:solidFill>
                <a:latin typeface="Consolas" panose="020B0609020204030204" pitchFamily="49" charset="0"/>
              </a:rPr>
              <a:t> el </a:t>
            </a:r>
            <a:r>
              <a:rPr lang="en-GB" sz="1400" dirty="0" err="1">
                <a:solidFill>
                  <a:srgbClr val="000000"/>
                </a:solidFill>
                <a:latin typeface="Consolas" panose="020B0609020204030204" pitchFamily="49" charset="0"/>
              </a:rPr>
              <a:t>valor</a:t>
            </a:r>
            <a:r>
              <a:rPr lang="en-GB" sz="1400" dirty="0">
                <a:solidFill>
                  <a:srgbClr val="000000"/>
                </a:solidFill>
                <a:latin typeface="Consolas" panose="020B0609020204030204" pitchFamily="49" charset="0"/>
              </a:rPr>
              <a:t> actual</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Valor</a:t>
            </a:r>
            <a:r>
              <a:rPr lang="en-GB" sz="1400" dirty="0">
                <a:solidFill>
                  <a:srgbClr val="000000"/>
                </a:solidFill>
                <a:latin typeface="Consolas" panose="020B0609020204030204" pitchFamily="49" charset="0"/>
              </a:rPr>
              <a:t> actual: " + </a:t>
            </a:r>
            <a:r>
              <a:rPr lang="en-GB" sz="1400" dirty="0" err="1">
                <a:solidFill>
                  <a:srgbClr val="000000"/>
                </a:solidFill>
                <a:latin typeface="Consolas" panose="020B0609020204030204" pitchFamily="49" charset="0"/>
              </a:rPr>
              <a:t>fichero.readInt</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pedimos</a:t>
            </a:r>
            <a:r>
              <a:rPr lang="en-GB" sz="1400" dirty="0">
                <a:solidFill>
                  <a:srgbClr val="000000"/>
                </a:solidFill>
                <a:latin typeface="Consolas" panose="020B0609020204030204" pitchFamily="49" charset="0"/>
              </a:rPr>
              <a:t> que se </a:t>
            </a:r>
            <a:r>
              <a:rPr lang="en-GB" sz="1400" dirty="0" err="1">
                <a:solidFill>
                  <a:srgbClr val="000000"/>
                </a:solidFill>
                <a:latin typeface="Consolas" panose="020B0609020204030204" pitchFamily="49" charset="0"/>
              </a:rPr>
              <a:t>introduzca</a:t>
            </a:r>
            <a:r>
              <a:rPr lang="en-GB" sz="1400" dirty="0">
                <a:solidFill>
                  <a:srgbClr val="000000"/>
                </a:solidFill>
                <a:latin typeface="Consolas" panose="020B0609020204030204" pitchFamily="49" charset="0"/>
              </a:rPr>
              <a:t> el nuevo </a:t>
            </a:r>
            <a:r>
              <a:rPr lang="en-GB" sz="1400" dirty="0" err="1">
                <a:solidFill>
                  <a:srgbClr val="000000"/>
                </a:solidFill>
                <a:latin typeface="Consolas" panose="020B0609020204030204" pitchFamily="49" charset="0"/>
              </a:rPr>
              <a:t>valor</a:t>
            </a: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en-GB" sz="1400" dirty="0">
                <a:solidFill>
                  <a:srgbClr val="000000"/>
                </a:solidFill>
                <a:latin typeface="Consolas" panose="020B0609020204030204" pitchFamily="49" charset="0"/>
              </a:rPr>
              <a:t>("Introduce nuevo </a:t>
            </a:r>
            <a:r>
              <a:rPr lang="en-GB" sz="1400" dirty="0" err="1">
                <a:solidFill>
                  <a:srgbClr val="000000"/>
                </a:solidFill>
                <a:latin typeface="Consolas" panose="020B0609020204030204" pitchFamily="49" charset="0"/>
              </a:rPr>
              <a:t>valor</a:t>
            </a:r>
            <a:r>
              <a:rPr lang="en-GB" sz="1400" dirty="0">
                <a:solidFill>
                  <a:srgbClr val="000000"/>
                </a:solidFill>
                <a:latin typeface="Consolas" panose="020B0609020204030204" pitchFamily="49" charset="0"/>
              </a:rPr>
              <a:t>: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numero</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sc.nextInt</a:t>
            </a:r>
            <a:r>
              <a:rPr lang="en-GB" sz="1400" dirty="0">
                <a:solidFill>
                  <a:srgbClr val="000000"/>
                </a:solidFill>
                <a:latin typeface="Consolas" panose="020B0609020204030204" pitchFamily="49" charset="0"/>
              </a:rPr>
              <a:t>();</a:t>
            </a:r>
          </a:p>
          <a:p>
            <a:pPr>
              <a:spcAft>
                <a:spcPts val="0"/>
              </a:spcAft>
              <a:buNone/>
            </a:pP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nos</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situamos</a:t>
            </a:r>
            <a:r>
              <a:rPr lang="en-GB" sz="1400" dirty="0">
                <a:solidFill>
                  <a:srgbClr val="000000"/>
                </a:solidFill>
                <a:latin typeface="Consolas" panose="020B0609020204030204" pitchFamily="49" charset="0"/>
              </a:rPr>
              <a:t> de nuevo </a:t>
            </a:r>
            <a:r>
              <a:rPr lang="en-GB" sz="1400" dirty="0" err="1">
                <a:solidFill>
                  <a:srgbClr val="000000"/>
                </a:solidFill>
                <a:latin typeface="Consolas" panose="020B0609020204030204" pitchFamily="49" charset="0"/>
              </a:rPr>
              <a:t>en</a:t>
            </a:r>
            <a:r>
              <a:rPr lang="en-GB" sz="1400" dirty="0">
                <a:solidFill>
                  <a:srgbClr val="000000"/>
                </a:solidFill>
                <a:latin typeface="Consolas" panose="020B0609020204030204" pitchFamily="49" charset="0"/>
              </a:rPr>
              <a:t> la </a:t>
            </a:r>
            <a:r>
              <a:rPr lang="en-GB" sz="1400" dirty="0" err="1">
                <a:solidFill>
                  <a:srgbClr val="000000"/>
                </a:solidFill>
                <a:latin typeface="Consolas" panose="020B0609020204030204" pitchFamily="49" charset="0"/>
              </a:rPr>
              <a:t>posición</a:t>
            </a:r>
            <a:r>
              <a:rPr lang="en-GB" sz="1400" dirty="0">
                <a:solidFill>
                  <a:srgbClr val="000000"/>
                </a:solidFill>
                <a:latin typeface="Consolas" panose="020B0609020204030204" pitchFamily="49" charset="0"/>
              </a:rPr>
              <a:t> del </a:t>
            </a:r>
            <a:r>
              <a:rPr lang="en-GB" sz="1400" dirty="0" err="1">
                <a:solidFill>
                  <a:srgbClr val="000000"/>
                </a:solidFill>
                <a:latin typeface="Consolas" panose="020B0609020204030204" pitchFamily="49" charset="0"/>
              </a:rPr>
              <a:t>entero</a:t>
            </a:r>
            <a:r>
              <a:rPr lang="en-GB" sz="1400" dirty="0">
                <a:solidFill>
                  <a:srgbClr val="000000"/>
                </a:solidFill>
                <a:latin typeface="Consolas" panose="020B0609020204030204" pitchFamily="49" charset="0"/>
              </a:rPr>
              <a:t> a </a:t>
            </a:r>
            <a:r>
              <a:rPr lang="en-GB" sz="1400" dirty="0" err="1">
                <a:solidFill>
                  <a:srgbClr val="000000"/>
                </a:solidFill>
                <a:latin typeface="Consolas" panose="020B0609020204030204" pitchFamily="49" charset="0"/>
              </a:rPr>
              <a:t>modificar</a:t>
            </a: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esto</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es</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necesario</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porque</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después</a:t>
            </a:r>
            <a:r>
              <a:rPr lang="en-GB" sz="1400" dirty="0">
                <a:solidFill>
                  <a:srgbClr val="000000"/>
                </a:solidFill>
                <a:latin typeface="Consolas" panose="020B0609020204030204" pitchFamily="49" charset="0"/>
              </a:rPr>
              <a:t> de la </a:t>
            </a:r>
            <a:r>
              <a:rPr lang="en-GB" sz="1400" dirty="0" err="1">
                <a:solidFill>
                  <a:srgbClr val="000000"/>
                </a:solidFill>
                <a:latin typeface="Consolas" panose="020B0609020204030204" pitchFamily="49" charset="0"/>
              </a:rPr>
              <a:t>lectura</a:t>
            </a:r>
            <a:r>
              <a:rPr lang="en-GB" sz="1400" dirty="0">
                <a:solidFill>
                  <a:srgbClr val="000000"/>
                </a:solidFill>
                <a:latin typeface="Consolas" panose="020B0609020204030204" pitchFamily="49" charset="0"/>
              </a:rPr>
              <a:t> que </a:t>
            </a:r>
            <a:r>
              <a:rPr lang="en-GB" sz="1400" dirty="0" err="1">
                <a:solidFill>
                  <a:srgbClr val="000000"/>
                </a:solidFill>
                <a:latin typeface="Consolas" panose="020B0609020204030204" pitchFamily="49" charset="0"/>
              </a:rPr>
              <a:t>hemos</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realizado</a:t>
            </a:r>
            <a:r>
              <a:rPr lang="en-GB" sz="1400" dirty="0">
                <a:solidFill>
                  <a:srgbClr val="000000"/>
                </a:solidFill>
                <a:latin typeface="Consolas" panose="020B0609020204030204" pitchFamily="49" charset="0"/>
              </a:rPr>
              <a:t> para 	   </a:t>
            </a:r>
            <a:r>
              <a:rPr lang="en-GB" sz="1400" dirty="0" err="1">
                <a:solidFill>
                  <a:srgbClr val="000000"/>
                </a:solidFill>
                <a:latin typeface="Consolas" panose="020B0609020204030204" pitchFamily="49" charset="0"/>
              </a:rPr>
              <a:t>mostrar</a:t>
            </a:r>
            <a:r>
              <a:rPr lang="en-GB" sz="1400" dirty="0">
                <a:solidFill>
                  <a:srgbClr val="000000"/>
                </a:solidFill>
                <a:latin typeface="Consolas" panose="020B0609020204030204" pitchFamily="49" charset="0"/>
              </a:rPr>
              <a:t> el </a:t>
            </a:r>
            <a:r>
              <a:rPr lang="en-GB" sz="1400" dirty="0" err="1">
                <a:solidFill>
                  <a:srgbClr val="000000"/>
                </a:solidFill>
                <a:latin typeface="Consolas" panose="020B0609020204030204" pitchFamily="49" charset="0"/>
              </a:rPr>
              <a:t>valor</a:t>
            </a:r>
            <a:r>
              <a:rPr lang="en-GB" sz="1400" dirty="0">
                <a:solidFill>
                  <a:srgbClr val="000000"/>
                </a:solidFill>
                <a:latin typeface="Consolas" panose="020B0609020204030204" pitchFamily="49" charset="0"/>
              </a:rPr>
              <a:t> el </a:t>
            </a:r>
            <a:r>
              <a:rPr lang="en-GB" sz="1400" dirty="0" err="1">
                <a:solidFill>
                  <a:srgbClr val="000000"/>
                </a:solidFill>
                <a:latin typeface="Consolas" panose="020B0609020204030204" pitchFamily="49" charset="0"/>
              </a:rPr>
              <a:t>puntero</a:t>
            </a:r>
            <a:r>
              <a:rPr lang="en-GB" sz="1400" dirty="0">
                <a:solidFill>
                  <a:srgbClr val="000000"/>
                </a:solidFill>
                <a:latin typeface="Consolas" panose="020B0609020204030204" pitchFamily="49" charset="0"/>
              </a:rPr>
              <a:t> de </a:t>
            </a:r>
            <a:r>
              <a:rPr lang="en-GB" sz="1400" dirty="0" err="1">
                <a:solidFill>
                  <a:srgbClr val="000000"/>
                </a:solidFill>
                <a:latin typeface="Consolas" panose="020B0609020204030204" pitchFamily="49" charset="0"/>
              </a:rPr>
              <a:t>lectura</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escritura</a:t>
            </a:r>
            <a:r>
              <a:rPr lang="en-GB" sz="1400" dirty="0">
                <a:solidFill>
                  <a:srgbClr val="000000"/>
                </a:solidFill>
                <a:latin typeface="Consolas" panose="020B0609020204030204" pitchFamily="49" charset="0"/>
              </a:rPr>
              <a:t> ha </a:t>
            </a:r>
            <a:r>
              <a:rPr lang="en-GB" sz="1400" dirty="0" err="1">
                <a:solidFill>
                  <a:srgbClr val="000000"/>
                </a:solidFill>
                <a:latin typeface="Consolas" panose="020B0609020204030204" pitchFamily="49" charset="0"/>
              </a:rPr>
              <a:t>avanzado</a:t>
            </a:r>
            <a:r>
              <a:rPr lang="en-GB" sz="1400" dirty="0">
                <a:solidFill>
                  <a:srgbClr val="000000"/>
                </a:solidFill>
                <a:latin typeface="Consolas" panose="020B0609020204030204" pitchFamily="49" charset="0"/>
              </a:rPr>
              <a:t> al </a:t>
            </a:r>
            <a:r>
              <a:rPr lang="en-GB" sz="1400" dirty="0" err="1">
                <a:solidFill>
                  <a:srgbClr val="000000"/>
                </a:solidFill>
                <a:latin typeface="Consolas" panose="020B0609020204030204" pitchFamily="49" charset="0"/>
              </a:rPr>
              <a:t>siguiente</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entero</a:t>
            </a:r>
            <a:r>
              <a:rPr lang="en-GB" sz="1400" dirty="0">
                <a:solidFill>
                  <a:srgbClr val="000000"/>
                </a:solidFill>
                <a:latin typeface="Consolas" panose="020B0609020204030204" pitchFamily="49" charset="0"/>
              </a:rPr>
              <a:t> del </a:t>
            </a:r>
            <a:r>
              <a:rPr lang="en-GB" sz="1400" dirty="0" err="1">
                <a:solidFill>
                  <a:srgbClr val="000000"/>
                </a:solidFill>
                <a:latin typeface="Consolas" panose="020B0609020204030204" pitchFamily="49" charset="0"/>
              </a:rPr>
              <a:t>fichero</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a:t>
            </a:r>
            <a:endParaRPr lang="fr-FR"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798891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0"/>
              </a:spcAft>
              <a:buNone/>
            </a:pPr>
            <a:r>
              <a:rPr lang="fr-FR" sz="1400" dirty="0">
                <a:solidFill>
                  <a:srgbClr val="000000"/>
                </a:solidFill>
                <a:latin typeface="Consolas" panose="020B0609020204030204" pitchFamily="49" charset="0"/>
              </a:rPr>
              <a:t>        </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fichero.seek</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pos</a:t>
            </a:r>
            <a:r>
              <a:rPr lang="en-GB" sz="1400" dirty="0">
                <a:solidFill>
                  <a:srgbClr val="000000"/>
                </a:solidFill>
                <a:latin typeface="Consolas" panose="020B0609020204030204" pitchFamily="49" charset="0"/>
              </a:rPr>
              <a:t>*4);</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escribimos</a:t>
            </a:r>
            <a:r>
              <a:rPr lang="en-GB" sz="1400" dirty="0">
                <a:solidFill>
                  <a:srgbClr val="000000"/>
                </a:solidFill>
                <a:latin typeface="Consolas" panose="020B0609020204030204" pitchFamily="49" charset="0"/>
              </a:rPr>
              <a:t> el </a:t>
            </a:r>
            <a:r>
              <a:rPr lang="en-GB" sz="1400" dirty="0" err="1">
                <a:solidFill>
                  <a:srgbClr val="000000"/>
                </a:solidFill>
                <a:latin typeface="Consolas" panose="020B0609020204030204" pitchFamily="49" charset="0"/>
              </a:rPr>
              <a:t>entero</a:t>
            </a:r>
            <a:endParaRPr lang="en-GB" sz="1400" dirty="0">
              <a:solidFill>
                <a:srgbClr val="000000"/>
              </a:solidFill>
              <a:latin typeface="Consolas" panose="020B0609020204030204" pitchFamily="49" charset="0"/>
            </a:endParaRP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fichero.writeInt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numero</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 catch (</a:t>
            </a:r>
            <a:r>
              <a:rPr lang="en-GB" sz="1400" dirty="0" err="1">
                <a:solidFill>
                  <a:srgbClr val="000000"/>
                </a:solidFill>
                <a:latin typeface="Consolas" panose="020B0609020204030204" pitchFamily="49" charset="0"/>
              </a:rPr>
              <a:t>FileNotFoundException</a:t>
            </a:r>
            <a:r>
              <a:rPr lang="en-GB" sz="1400" dirty="0">
                <a:solidFill>
                  <a:srgbClr val="000000"/>
                </a:solidFill>
                <a:latin typeface="Consolas" panose="020B0609020204030204" pitchFamily="49" charset="0"/>
              </a:rPr>
              <a:t> ex)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ex.getMessage</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 catch (</a:t>
            </a:r>
            <a:r>
              <a:rPr lang="en-GB" sz="1400" dirty="0" err="1">
                <a:solidFill>
                  <a:srgbClr val="000000"/>
                </a:solidFill>
                <a:latin typeface="Consolas" panose="020B0609020204030204" pitchFamily="49" charset="0"/>
              </a:rPr>
              <a:t>IOException</a:t>
            </a:r>
            <a:r>
              <a:rPr lang="en-GB" sz="1400" dirty="0">
                <a:solidFill>
                  <a:srgbClr val="000000"/>
                </a:solidFill>
                <a:latin typeface="Consolas" panose="020B0609020204030204" pitchFamily="49" charset="0"/>
              </a:rPr>
              <a:t> ex)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ex.getMessage</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}finally {</a:t>
            </a:r>
          </a:p>
          <a:p>
            <a:pPr>
              <a:spcAft>
                <a:spcPts val="0"/>
              </a:spcAft>
              <a:buNone/>
            </a:pPr>
            <a:r>
              <a:rPr lang="en-GB" sz="1400" dirty="0">
                <a:solidFill>
                  <a:srgbClr val="000000"/>
                </a:solidFill>
                <a:latin typeface="Consolas" panose="020B0609020204030204" pitchFamily="49" charset="0"/>
              </a:rPr>
              <a:t>            try {</a:t>
            </a:r>
          </a:p>
          <a:p>
            <a:pPr>
              <a:spcAft>
                <a:spcPts val="0"/>
              </a:spcAft>
              <a:buNone/>
            </a:pPr>
            <a:r>
              <a:rPr lang="en-GB" sz="1400" dirty="0">
                <a:solidFill>
                  <a:srgbClr val="000000"/>
                </a:solidFill>
                <a:latin typeface="Consolas" panose="020B0609020204030204" pitchFamily="49" charset="0"/>
              </a:rPr>
              <a:t>                if (</a:t>
            </a:r>
            <a:r>
              <a:rPr lang="en-GB" sz="1400" dirty="0" err="1">
                <a:solidFill>
                  <a:srgbClr val="000000"/>
                </a:solidFill>
                <a:latin typeface="Consolas" panose="020B0609020204030204" pitchFamily="49" charset="0"/>
              </a:rPr>
              <a:t>fichero</a:t>
            </a:r>
            <a:r>
              <a:rPr lang="en-GB" sz="1400" dirty="0">
                <a:solidFill>
                  <a:srgbClr val="000000"/>
                </a:solidFill>
                <a:latin typeface="Consolas" panose="020B0609020204030204" pitchFamily="49" charset="0"/>
              </a:rPr>
              <a:t> != null)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fichero.close</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a:t>
            </a:r>
          </a:p>
          <a:p>
            <a:pPr>
              <a:spcAft>
                <a:spcPts val="0"/>
              </a:spcAft>
              <a:buNone/>
            </a:pPr>
            <a:r>
              <a:rPr lang="en-GB" sz="1400" dirty="0">
                <a:solidFill>
                  <a:srgbClr val="000000"/>
                </a:solidFill>
                <a:latin typeface="Consolas" panose="020B0609020204030204" pitchFamily="49" charset="0"/>
              </a:rPr>
              <a:t>            } catch (</a:t>
            </a:r>
            <a:r>
              <a:rPr lang="en-GB" sz="1400" dirty="0" err="1">
                <a:solidFill>
                  <a:srgbClr val="000000"/>
                </a:solidFill>
                <a:latin typeface="Consolas" panose="020B0609020204030204" pitchFamily="49" charset="0"/>
              </a:rPr>
              <a:t>IOException</a:t>
            </a:r>
            <a:r>
              <a:rPr lang="en-GB" sz="1400" dirty="0">
                <a:solidFill>
                  <a:srgbClr val="000000"/>
                </a:solidFill>
                <a:latin typeface="Consolas" panose="020B0609020204030204" pitchFamily="49" charset="0"/>
              </a:rPr>
              <a:t> e) {</a:t>
            </a:r>
          </a:p>
          <a:p>
            <a:pPr>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System.out.println</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e.getMessage</a:t>
            </a:r>
            <a:r>
              <a:rPr lang="en-GB" sz="1400" dirty="0">
                <a:solidFill>
                  <a:srgbClr val="000000"/>
                </a:solidFill>
                <a:latin typeface="Consolas" panose="020B0609020204030204" pitchFamily="49" charset="0"/>
              </a:rPr>
              <a:t>());</a:t>
            </a:r>
          </a:p>
          <a:p>
            <a:pPr>
              <a:spcAft>
                <a:spcPts val="0"/>
              </a:spcAft>
              <a:buNone/>
            </a:pPr>
            <a:r>
              <a:rPr lang="en-GB" sz="1400" dirty="0">
                <a:solidFill>
                  <a:srgbClr val="000000"/>
                </a:solidFill>
                <a:latin typeface="Consolas" panose="020B0609020204030204" pitchFamily="49" charset="0"/>
              </a:rPr>
              <a:t>            }</a:t>
            </a:r>
          </a:p>
          <a:p>
            <a:pPr>
              <a:spcAft>
                <a:spcPts val="0"/>
              </a:spcAft>
              <a:buNone/>
            </a:pPr>
            <a:r>
              <a:rPr lang="en-GB" sz="1400" dirty="0">
                <a:solidFill>
                  <a:srgbClr val="000000"/>
                </a:solidFill>
                <a:latin typeface="Consolas" panose="020B0609020204030204" pitchFamily="49" charset="0"/>
              </a:rPr>
              <a:t>        }</a:t>
            </a:r>
          </a:p>
          <a:p>
            <a:pPr>
              <a:spcAft>
                <a:spcPts val="0"/>
              </a:spcAft>
              <a:buNone/>
            </a:pPr>
            <a:r>
              <a:rPr lang="en-GB" sz="1400" dirty="0">
                <a:solidFill>
                  <a:srgbClr val="000000"/>
                </a:solidFill>
                <a:latin typeface="Consolas" panose="020B0609020204030204" pitchFamily="49" charset="0"/>
              </a:rPr>
              <a:t>    }</a:t>
            </a:r>
          </a:p>
          <a:p>
            <a:pPr>
              <a:spcAft>
                <a:spcPts val="0"/>
              </a:spcAft>
              <a:buNone/>
            </a:pPr>
            <a:r>
              <a:rPr lang="en-GB" sz="1400" dirty="0">
                <a:solidFill>
                  <a:srgbClr val="000000"/>
                </a:solidFill>
                <a:latin typeface="Consolas" panose="020B0609020204030204" pitchFamily="49" charset="0"/>
              </a:rPr>
              <a:t>}</a:t>
            </a:r>
          </a:p>
          <a:p>
            <a:pPr>
              <a:spcAft>
                <a:spcPts val="0"/>
              </a:spcAft>
              <a:buNone/>
            </a:pPr>
            <a:br>
              <a:rPr lang="en-GB" sz="1400" dirty="0">
                <a:solidFill>
                  <a:srgbClr val="000000"/>
                </a:solidFill>
                <a:latin typeface="Consolas" panose="020B0609020204030204" pitchFamily="49" charset="0"/>
              </a:rPr>
            </a:br>
            <a:endParaRPr lang="fr-FR"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11146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1200"/>
              </a:spcAft>
              <a:buNone/>
            </a:pPr>
            <a:r>
              <a:rPr lang="es-ES" sz="2000" b="1" dirty="0">
                <a:solidFill>
                  <a:srgbClr val="000000"/>
                </a:solidFill>
                <a:latin typeface="+mj-lt"/>
              </a:rPr>
              <a:t>Ejemplo</a:t>
            </a:r>
            <a:r>
              <a:rPr lang="es-ES" sz="2000" dirty="0">
                <a:solidFill>
                  <a:srgbClr val="000000"/>
                </a:solidFill>
                <a:latin typeface="+mj-lt"/>
              </a:rPr>
              <a:t>: </a:t>
            </a:r>
            <a:r>
              <a:rPr lang="es-ES" dirty="0">
                <a:solidFill>
                  <a:srgbClr val="000000"/>
                </a:solidFill>
              </a:rPr>
              <a:t>En este ejemplo se insertarán el nombre (</a:t>
            </a:r>
            <a:r>
              <a:rPr lang="es-ES" dirty="0" err="1">
                <a:solidFill>
                  <a:srgbClr val="000000"/>
                </a:solidFill>
              </a:rPr>
              <a:t>String</a:t>
            </a:r>
            <a:r>
              <a:rPr lang="es-ES" dirty="0">
                <a:solidFill>
                  <a:srgbClr val="000000"/>
                </a:solidFill>
              </a:rPr>
              <a:t> 10 caracteres 20b), departamento(entero 4b) y salario(</a:t>
            </a:r>
            <a:r>
              <a:rPr lang="es-ES" dirty="0" err="1">
                <a:solidFill>
                  <a:srgbClr val="000000"/>
                </a:solidFill>
              </a:rPr>
              <a:t>double</a:t>
            </a:r>
            <a:r>
              <a:rPr lang="es-ES" dirty="0">
                <a:solidFill>
                  <a:srgbClr val="000000"/>
                </a:solidFill>
              </a:rPr>
              <a:t> 8b) obtenidos de unos </a:t>
            </a:r>
            <a:r>
              <a:rPr lang="es-ES" dirty="0" err="1">
                <a:solidFill>
                  <a:srgbClr val="000000"/>
                </a:solidFill>
              </a:rPr>
              <a:t>arrays</a:t>
            </a:r>
            <a:r>
              <a:rPr lang="es-ES" dirty="0">
                <a:solidFill>
                  <a:srgbClr val="000000"/>
                </a:solidFill>
              </a:rPr>
              <a:t>, se introducen de forma secuencial junto a un identificador(entero 4b).</a:t>
            </a: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String</a:t>
            </a:r>
            <a:r>
              <a:rPr lang="es-ES" sz="1400" dirty="0">
                <a:solidFill>
                  <a:srgbClr val="000000"/>
                </a:solidFill>
                <a:latin typeface="Consolas" panose="020B0609020204030204" pitchFamily="49" charset="0"/>
              </a:rPr>
              <a:t>[] nombres = {"Alberto", "Guillermo", "Alejandro", "Ana", "Patricia"};</a:t>
            </a:r>
          </a:p>
          <a:p>
            <a:pPr>
              <a:spcAft>
                <a:spcPts val="0"/>
              </a:spcAft>
              <a:buNone/>
            </a:pPr>
            <a:r>
              <a:rPr lang="pt-BR" sz="1400" dirty="0">
                <a:solidFill>
                  <a:srgbClr val="000000"/>
                </a:solidFill>
                <a:latin typeface="Consolas" panose="020B0609020204030204" pitchFamily="49" charset="0"/>
              </a:rPr>
              <a:t>     	</a:t>
            </a:r>
            <a:r>
              <a:rPr lang="pt-BR" sz="1400" dirty="0" err="1">
                <a:solidFill>
                  <a:srgbClr val="000000"/>
                </a:solidFill>
                <a:latin typeface="Consolas" panose="020B0609020204030204" pitchFamily="49" charset="0"/>
              </a:rPr>
              <a:t>int</a:t>
            </a:r>
            <a:r>
              <a:rPr lang="pt-BR" sz="1400" dirty="0">
                <a:solidFill>
                  <a:srgbClr val="000000"/>
                </a:solidFill>
                <a:latin typeface="Consolas" panose="020B0609020204030204" pitchFamily="49" charset="0"/>
              </a:rPr>
              <a:t>[] departamentos = {10, 20, 30, 20, 10};</a:t>
            </a:r>
          </a:p>
          <a:p>
            <a:pPr>
              <a:spcAft>
                <a:spcPts val="0"/>
              </a:spcAft>
              <a:buNone/>
            </a:pPr>
            <a:r>
              <a:rPr lang="fr-FR" sz="1400" dirty="0">
                <a:solidFill>
                  <a:srgbClr val="000000"/>
                </a:solidFill>
                <a:latin typeface="Consolas" panose="020B0609020204030204" pitchFamily="49" charset="0"/>
              </a:rPr>
              <a:t>     	double[] </a:t>
            </a:r>
            <a:r>
              <a:rPr lang="fr-FR" sz="1400" dirty="0" err="1">
                <a:solidFill>
                  <a:srgbClr val="000000"/>
                </a:solidFill>
                <a:latin typeface="Consolas" panose="020B0609020204030204" pitchFamily="49" charset="0"/>
              </a:rPr>
              <a:t>salarios</a:t>
            </a:r>
            <a:r>
              <a:rPr lang="fr-FR" sz="1400" dirty="0">
                <a:solidFill>
                  <a:srgbClr val="000000"/>
                </a:solidFill>
                <a:latin typeface="Consolas" panose="020B0609020204030204" pitchFamily="49" charset="0"/>
              </a:rPr>
              <a:t> = {2000.00, 1500.50, 3000.40, 2300.60, 1900.10};  </a:t>
            </a:r>
          </a:p>
          <a:p>
            <a:pPr>
              <a:spcAft>
                <a:spcPts val="0"/>
              </a:spcAft>
              <a:buNone/>
            </a:pPr>
            <a:endParaRPr lang="fr-FR"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try {</a:t>
            </a:r>
          </a:p>
          <a:p>
            <a:pPr>
              <a:spcAft>
                <a:spcPts val="0"/>
              </a:spcAft>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raf</a:t>
            </a:r>
            <a:r>
              <a:rPr lang="en-US" sz="1400" dirty="0">
                <a:solidFill>
                  <a:srgbClr val="000000"/>
                </a:solidFill>
                <a:latin typeface="Consolas" panose="020B0609020204030204" pitchFamily="49" charset="0"/>
              </a:rPr>
              <a:t> = new </a:t>
            </a:r>
            <a:r>
              <a:rPr lang="en-US" sz="1400" dirty="0" err="1">
                <a:solidFill>
                  <a:srgbClr val="000000"/>
                </a:solidFill>
                <a:latin typeface="Consolas" panose="020B0609020204030204" pitchFamily="49" charset="0"/>
              </a:rPr>
              <a:t>RandomAccessFile</a:t>
            </a:r>
            <a:r>
              <a:rPr lang="en-US" sz="1400" dirty="0">
                <a:solidFill>
                  <a:srgbClr val="000000"/>
                </a:solidFill>
                <a:latin typeface="Consolas" panose="020B0609020204030204" pitchFamily="49" charset="0"/>
              </a:rPr>
              <a:t>("empleados.dat", "</a:t>
            </a:r>
            <a:r>
              <a:rPr lang="en-US" sz="1400" dirty="0" err="1">
                <a:solidFill>
                  <a:srgbClr val="000000"/>
                </a:solidFill>
                <a:latin typeface="Consolas" panose="020B0609020204030204" pitchFamily="49" charset="0"/>
              </a:rPr>
              <a:t>rw</a:t>
            </a:r>
            <a:r>
              <a:rPr lang="en-US" sz="1400" dirty="0">
                <a:solidFill>
                  <a:srgbClr val="000000"/>
                </a:solidFill>
                <a:latin typeface="Consolas" panose="020B0609020204030204" pitchFamily="49" charset="0"/>
              </a:rPr>
              <a:t>");</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//nos situamos al final del fichero</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raf.seek</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raf.length</a:t>
            </a:r>
            <a:r>
              <a:rPr lang="es-ES" sz="1400" dirty="0">
                <a:solidFill>
                  <a:srgbClr val="000000"/>
                </a:solidFill>
                <a:latin typeface="Consolas" panose="020B0609020204030204" pitchFamily="49" charset="0"/>
              </a:rPr>
              <a:t>());</a:t>
            </a:r>
            <a:r>
              <a:rPr lang="fr-FR"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6625585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233916" y="1020150"/>
            <a:ext cx="8758534" cy="3902724"/>
          </a:xfrm>
          <a:prstGeom prst="rect">
            <a:avLst/>
          </a:prstGeom>
        </p:spPr>
        <p:txBody>
          <a:bodyPr wrap="square" lIns="91425" tIns="91425" rIns="91425" bIns="91425" anchor="t" anchorCtr="0">
            <a:noAutofit/>
          </a:bodyPr>
          <a:lstStyle/>
          <a:p>
            <a:pPr>
              <a:spcAft>
                <a:spcPts val="0"/>
              </a:spcAft>
              <a:buNone/>
            </a:pPr>
            <a:r>
              <a:rPr lang="es-ES" sz="1400" dirty="0">
                <a:solidFill>
                  <a:srgbClr val="000000"/>
                </a:solidFill>
                <a:latin typeface="Consolas" panose="020B0609020204030204" pitchFamily="49" charset="0"/>
              </a:rPr>
              <a:t>	     // definimos un </a:t>
            </a:r>
            <a:r>
              <a:rPr lang="es-ES" sz="1400" dirty="0" err="1">
                <a:solidFill>
                  <a:srgbClr val="000000"/>
                </a:solidFill>
                <a:latin typeface="Consolas" panose="020B0609020204030204" pitchFamily="49" charset="0"/>
              </a:rPr>
              <a:t>StringBuffer</a:t>
            </a:r>
            <a:r>
              <a:rPr lang="es-ES" sz="1400" dirty="0">
                <a:solidFill>
                  <a:srgbClr val="000000"/>
                </a:solidFill>
                <a:latin typeface="Consolas" panose="020B0609020204030204" pitchFamily="49" charset="0"/>
              </a:rPr>
              <a:t> para almacenar el nombre y que siempre tenga tamaño 10, rellenando con espacios en blanco</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StringBuffer</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sb</a:t>
            </a:r>
            <a:r>
              <a:rPr lang="es-ES" sz="1400" dirty="0">
                <a:solidFill>
                  <a:srgbClr val="000000"/>
                </a:solidFill>
                <a:latin typeface="Consolas" panose="020B0609020204030204" pitchFamily="49" charset="0"/>
              </a:rPr>
              <a:t> = </a:t>
            </a:r>
            <a:r>
              <a:rPr lang="es-ES" sz="1400" dirty="0" err="1">
                <a:solidFill>
                  <a:srgbClr val="000000"/>
                </a:solidFill>
                <a:latin typeface="Consolas" panose="020B0609020204030204" pitchFamily="49" charset="0"/>
              </a:rPr>
              <a:t>null</a:t>
            </a:r>
            <a:r>
              <a:rPr lang="es-ES"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for</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int</a:t>
            </a:r>
            <a:r>
              <a:rPr lang="es-ES" sz="1400" dirty="0">
                <a:solidFill>
                  <a:srgbClr val="000000"/>
                </a:solidFill>
                <a:latin typeface="Consolas" panose="020B0609020204030204" pitchFamily="49" charset="0"/>
              </a:rPr>
              <a:t> i = 0; i &lt; </a:t>
            </a:r>
            <a:r>
              <a:rPr lang="es-ES" sz="1400" dirty="0" err="1">
                <a:solidFill>
                  <a:srgbClr val="000000"/>
                </a:solidFill>
                <a:latin typeface="Consolas" panose="020B0609020204030204" pitchFamily="49" charset="0"/>
              </a:rPr>
              <a:t>salarios.length</a:t>
            </a:r>
            <a:r>
              <a:rPr lang="es-ES" sz="1400" dirty="0">
                <a:solidFill>
                  <a:srgbClr val="000000"/>
                </a:solidFill>
                <a:latin typeface="Consolas" panose="020B0609020204030204" pitchFamily="49" charset="0"/>
              </a:rPr>
              <a:t>; i++) {</a:t>
            </a:r>
          </a:p>
          <a:p>
            <a:pPr>
              <a:spcAft>
                <a:spcPts val="0"/>
              </a:spcAft>
              <a:buNone/>
            </a:pPr>
            <a:r>
              <a:rPr lang="es-ES" sz="1400" dirty="0">
                <a:solidFill>
                  <a:srgbClr val="000000"/>
                </a:solidFill>
                <a:latin typeface="Consolas" panose="020B0609020204030204" pitchFamily="49" charset="0"/>
              </a:rPr>
              <a:t>		// id</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raf.writeInt</a:t>
            </a:r>
            <a:r>
              <a:rPr lang="es-ES" sz="1400" dirty="0">
                <a:solidFill>
                  <a:srgbClr val="000000"/>
                </a:solidFill>
                <a:latin typeface="Consolas" panose="020B0609020204030204" pitchFamily="49" charset="0"/>
              </a:rPr>
              <a:t>(i + 1);</a:t>
            </a:r>
          </a:p>
          <a:p>
            <a:pPr>
              <a:spcAft>
                <a:spcPts val="0"/>
              </a:spcAft>
              <a:buNone/>
            </a:pPr>
            <a:r>
              <a:rPr lang="es-ES" sz="1400" dirty="0">
                <a:solidFill>
                  <a:srgbClr val="000000"/>
                </a:solidFill>
                <a:latin typeface="Consolas" panose="020B0609020204030204" pitchFamily="49" charset="0"/>
              </a:rPr>
              <a:t>		// nombre</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sb</a:t>
            </a:r>
            <a:r>
              <a:rPr lang="es-ES" sz="1400" dirty="0">
                <a:solidFill>
                  <a:srgbClr val="000000"/>
                </a:solidFill>
                <a:latin typeface="Consolas" panose="020B0609020204030204" pitchFamily="49" charset="0"/>
              </a:rPr>
              <a:t> = new </a:t>
            </a:r>
            <a:r>
              <a:rPr lang="es-ES" sz="1400" dirty="0" err="1">
                <a:solidFill>
                  <a:srgbClr val="000000"/>
                </a:solidFill>
                <a:latin typeface="Consolas" panose="020B0609020204030204" pitchFamily="49" charset="0"/>
              </a:rPr>
              <a:t>StringBuffer</a:t>
            </a:r>
            <a:r>
              <a:rPr lang="es-ES" sz="1400" dirty="0">
                <a:solidFill>
                  <a:srgbClr val="000000"/>
                </a:solidFill>
                <a:latin typeface="Consolas" panose="020B0609020204030204" pitchFamily="49" charset="0"/>
              </a:rPr>
              <a:t>(nombres[i]);</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sb.setLength</a:t>
            </a:r>
            <a:r>
              <a:rPr lang="es-ES" sz="1400" dirty="0">
                <a:solidFill>
                  <a:srgbClr val="000000"/>
                </a:solidFill>
                <a:latin typeface="Consolas" panose="020B0609020204030204" pitchFamily="49" charset="0"/>
              </a:rPr>
              <a:t>(TAM_NOMBRE); </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raf.writeChars</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sb.toString</a:t>
            </a:r>
            <a:r>
              <a:rPr lang="es-ES"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 </a:t>
            </a:r>
            <a:r>
              <a:rPr lang="es-ES" sz="1400" dirty="0" err="1">
                <a:solidFill>
                  <a:srgbClr val="000000"/>
                </a:solidFill>
                <a:latin typeface="Consolas" panose="020B0609020204030204" pitchFamily="49" charset="0"/>
              </a:rPr>
              <a:t>depto</a:t>
            </a: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raf.writeInt</a:t>
            </a:r>
            <a:r>
              <a:rPr lang="es-ES" sz="1400" dirty="0">
                <a:solidFill>
                  <a:srgbClr val="000000"/>
                </a:solidFill>
                <a:latin typeface="Consolas" panose="020B0609020204030204" pitchFamily="49" charset="0"/>
              </a:rPr>
              <a:t>(departamentos[i]);</a:t>
            </a:r>
          </a:p>
          <a:p>
            <a:pPr>
              <a:spcAft>
                <a:spcPts val="0"/>
              </a:spcAft>
              <a:buNone/>
            </a:pPr>
            <a:r>
              <a:rPr lang="es-ES" sz="1400" dirty="0">
                <a:solidFill>
                  <a:srgbClr val="000000"/>
                </a:solidFill>
                <a:latin typeface="Consolas" panose="020B0609020204030204" pitchFamily="49" charset="0"/>
              </a:rPr>
              <a:t>		// salario</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raf.writeDouble</a:t>
            </a:r>
            <a:r>
              <a:rPr lang="es-ES" sz="1400" dirty="0">
                <a:solidFill>
                  <a:srgbClr val="000000"/>
                </a:solidFill>
                <a:latin typeface="Consolas" panose="020B0609020204030204" pitchFamily="49" charset="0"/>
              </a:rPr>
              <a:t>(salarios[i]);</a:t>
            </a:r>
          </a:p>
          <a:p>
            <a:pPr>
              <a:spcAft>
                <a:spcPts val="0"/>
              </a:spcAft>
              <a:buNone/>
            </a:pPr>
            <a:r>
              <a:rPr lang="es-ES" sz="1400" dirty="0">
                <a:solidFill>
                  <a:srgbClr val="000000"/>
                </a:solidFill>
                <a:latin typeface="Consolas" panose="020B0609020204030204" pitchFamily="49" charset="0"/>
              </a:rPr>
              <a:t>	     }</a:t>
            </a:r>
            <a:endParaRPr lang="fr-FR"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724200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0"/>
              </a:spcAft>
              <a:buNone/>
            </a:pPr>
            <a:r>
              <a:rPr lang="fr-FR" sz="1400" dirty="0">
                <a:solidFill>
                  <a:srgbClr val="000000"/>
                </a:solidFill>
                <a:latin typeface="Consolas" panose="020B0609020204030204" pitchFamily="49" charset="0"/>
              </a:rPr>
              <a:t>        </a:t>
            </a:r>
            <a:r>
              <a:rPr lang="en-GB" sz="1400" dirty="0">
                <a:solidFill>
                  <a:srgbClr val="000000"/>
                </a:solidFill>
                <a:latin typeface="Consolas" panose="020B0609020204030204" pitchFamily="49" charset="0"/>
              </a:rPr>
              <a:t>      </a:t>
            </a:r>
            <a:r>
              <a:rPr lang="es-ES" sz="1400" dirty="0">
                <a:solidFill>
                  <a:srgbClr val="000000"/>
                </a:solidFill>
                <a:latin typeface="Consolas" panose="020B0609020204030204" pitchFamily="49" charset="0"/>
              </a:rPr>
              <a:t>//nos situamos al principio</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raf.seek</a:t>
            </a:r>
            <a:r>
              <a:rPr lang="es-ES" sz="1400" dirty="0">
                <a:solidFill>
                  <a:srgbClr val="000000"/>
                </a:solidFill>
                <a:latin typeface="Consolas" panose="020B0609020204030204" pitchFamily="49" charset="0"/>
              </a:rPr>
              <a:t>(0);</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int</a:t>
            </a:r>
            <a:r>
              <a:rPr lang="es-ES" sz="1400" dirty="0">
                <a:solidFill>
                  <a:srgbClr val="000000"/>
                </a:solidFill>
                <a:latin typeface="Consolas" panose="020B0609020204030204" pitchFamily="49" charset="0"/>
              </a:rPr>
              <a:t> id, </a:t>
            </a:r>
            <a:r>
              <a:rPr lang="es-ES" sz="1400" dirty="0" err="1">
                <a:solidFill>
                  <a:srgbClr val="000000"/>
                </a:solidFill>
                <a:latin typeface="Consolas" panose="020B0609020204030204" pitchFamily="49" charset="0"/>
              </a:rPr>
              <a:t>dept</a:t>
            </a:r>
            <a:r>
              <a:rPr lang="es-ES" sz="1400" dirty="0">
                <a:solidFill>
                  <a:srgbClr val="000000"/>
                </a:solidFill>
                <a:latin typeface="Consolas" panose="020B0609020204030204" pitchFamily="49" charset="0"/>
              </a:rPr>
              <a:t>;</a:t>
            </a:r>
          </a:p>
          <a:p>
            <a:pPr>
              <a:spcAft>
                <a:spcPts val="0"/>
              </a:spcAft>
              <a:buNone/>
            </a:pPr>
            <a:r>
              <a:rPr lang="fr-FR" sz="1400" dirty="0">
                <a:solidFill>
                  <a:srgbClr val="000000"/>
                </a:solidFill>
                <a:latin typeface="Consolas" panose="020B0609020204030204" pitchFamily="49" charset="0"/>
              </a:rPr>
              <a:t>	     char[] </a:t>
            </a:r>
            <a:r>
              <a:rPr lang="fr-FR" sz="1400" dirty="0" err="1">
                <a:solidFill>
                  <a:srgbClr val="000000"/>
                </a:solidFill>
                <a:latin typeface="Consolas" panose="020B0609020204030204" pitchFamily="49" charset="0"/>
              </a:rPr>
              <a:t>cNombre</a:t>
            </a:r>
            <a:r>
              <a:rPr lang="fr-FR" sz="1400" dirty="0">
                <a:solidFill>
                  <a:srgbClr val="000000"/>
                </a:solidFill>
                <a:latin typeface="Consolas" panose="020B0609020204030204" pitchFamily="49" charset="0"/>
              </a:rPr>
              <a:t> = new char[TAM_NOMBRE];</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String</a:t>
            </a:r>
            <a:r>
              <a:rPr lang="es-ES" sz="1400" dirty="0">
                <a:solidFill>
                  <a:srgbClr val="000000"/>
                </a:solidFill>
                <a:latin typeface="Consolas" panose="020B0609020204030204" pitchFamily="49" charset="0"/>
              </a:rPr>
              <a:t> nombre;</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double</a:t>
            </a:r>
            <a:r>
              <a:rPr lang="es-ES" sz="1400" dirty="0">
                <a:solidFill>
                  <a:srgbClr val="000000"/>
                </a:solidFill>
                <a:latin typeface="Consolas" panose="020B0609020204030204" pitchFamily="49" charset="0"/>
              </a:rPr>
              <a:t> salario;</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try {</a:t>
            </a:r>
          </a:p>
          <a:p>
            <a:pPr>
              <a:spcAft>
                <a:spcPts val="0"/>
              </a:spcAft>
              <a:buNone/>
            </a:pPr>
            <a:r>
              <a:rPr lang="en-US" sz="1400" dirty="0">
                <a:solidFill>
                  <a:srgbClr val="000000"/>
                </a:solidFill>
                <a:latin typeface="Consolas" panose="020B0609020204030204" pitchFamily="49" charset="0"/>
              </a:rPr>
              <a:t>		while (</a:t>
            </a:r>
            <a:r>
              <a:rPr lang="en-US" sz="1400" dirty="0" err="1">
                <a:solidFill>
                  <a:srgbClr val="000000"/>
                </a:solidFill>
                <a:latin typeface="Consolas" panose="020B0609020204030204" pitchFamily="49" charset="0"/>
              </a:rPr>
              <a:t>raf.getFilePointer</a:t>
            </a:r>
            <a:r>
              <a:rPr lang="en-US" sz="1400" dirty="0">
                <a:solidFill>
                  <a:srgbClr val="000000"/>
                </a:solidFill>
                <a:latin typeface="Consolas" panose="020B0609020204030204" pitchFamily="49" charset="0"/>
              </a:rPr>
              <a:t>() &lt;= </a:t>
            </a:r>
            <a:r>
              <a:rPr lang="en-US" sz="1400" dirty="0" err="1">
                <a:solidFill>
                  <a:srgbClr val="000000"/>
                </a:solidFill>
                <a:latin typeface="Consolas" panose="020B0609020204030204" pitchFamily="49" charset="0"/>
              </a:rPr>
              <a:t>raf.length</a:t>
            </a:r>
            <a:r>
              <a:rPr lang="en-US" sz="1400" dirty="0">
                <a:solidFill>
                  <a:srgbClr val="000000"/>
                </a:solidFill>
                <a:latin typeface="Consolas" panose="020B0609020204030204" pitchFamily="49" charset="0"/>
              </a:rPr>
              <a:t>()) {</a:t>
            </a:r>
          </a:p>
          <a:p>
            <a:pPr>
              <a:spcAft>
                <a:spcPts val="0"/>
              </a:spcAft>
              <a:buNone/>
            </a:pPr>
            <a:r>
              <a:rPr lang="es-ES" sz="1400" dirty="0">
                <a:solidFill>
                  <a:srgbClr val="000000"/>
                </a:solidFill>
                <a:latin typeface="Consolas" panose="020B0609020204030204" pitchFamily="49" charset="0"/>
              </a:rPr>
              <a:t>		     id = </a:t>
            </a:r>
            <a:r>
              <a:rPr lang="es-ES" sz="1400" dirty="0" err="1">
                <a:solidFill>
                  <a:srgbClr val="000000"/>
                </a:solidFill>
                <a:latin typeface="Consolas" panose="020B0609020204030204" pitchFamily="49" charset="0"/>
              </a:rPr>
              <a:t>raf.readInt</a:t>
            </a:r>
            <a:r>
              <a:rPr lang="es-ES" sz="1400" dirty="0">
                <a:solidFill>
                  <a:srgbClr val="000000"/>
                </a:solidFill>
                <a:latin typeface="Consolas" panose="020B0609020204030204" pitchFamily="49" charset="0"/>
              </a:rPr>
              <a:t>();</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for</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int</a:t>
            </a:r>
            <a:r>
              <a:rPr lang="es-ES" sz="1400" dirty="0">
                <a:solidFill>
                  <a:srgbClr val="000000"/>
                </a:solidFill>
                <a:latin typeface="Consolas" panose="020B0609020204030204" pitchFamily="49" charset="0"/>
              </a:rPr>
              <a:t> i = 0; i &lt; TAM_NOMBRE; i++) {</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cNombre</a:t>
            </a:r>
            <a:r>
              <a:rPr lang="es-ES" sz="1400" dirty="0">
                <a:solidFill>
                  <a:srgbClr val="000000"/>
                </a:solidFill>
                <a:latin typeface="Consolas" panose="020B0609020204030204" pitchFamily="49" charset="0"/>
              </a:rPr>
              <a:t>[i] = </a:t>
            </a:r>
            <a:r>
              <a:rPr lang="es-ES" sz="1400" dirty="0" err="1">
                <a:solidFill>
                  <a:srgbClr val="000000"/>
                </a:solidFill>
                <a:latin typeface="Consolas" panose="020B0609020204030204" pitchFamily="49" charset="0"/>
              </a:rPr>
              <a:t>raf.readChar</a:t>
            </a:r>
            <a:r>
              <a:rPr lang="es-ES"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a:t>
            </a:r>
          </a:p>
          <a:p>
            <a:pPr>
              <a:spcAft>
                <a:spcPts val="0"/>
              </a:spcAft>
              <a:buNone/>
            </a:pPr>
            <a:r>
              <a:rPr lang="es-ES" sz="1400" dirty="0">
                <a:solidFill>
                  <a:srgbClr val="000000"/>
                </a:solidFill>
                <a:latin typeface="Consolas" panose="020B0609020204030204" pitchFamily="49" charset="0"/>
              </a:rPr>
              <a:t>		     nombre = new </a:t>
            </a:r>
            <a:r>
              <a:rPr lang="es-ES" sz="1400" dirty="0" err="1">
                <a:solidFill>
                  <a:srgbClr val="000000"/>
                </a:solidFill>
                <a:latin typeface="Consolas" panose="020B0609020204030204" pitchFamily="49" charset="0"/>
              </a:rPr>
              <a:t>String</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cNombre</a:t>
            </a:r>
            <a:r>
              <a:rPr lang="es-E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928725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0"/>
              </a:spcAft>
              <a:buNone/>
            </a:pPr>
            <a:r>
              <a:rPr lang="fr-FR" sz="1400" dirty="0">
                <a:solidFill>
                  <a:srgbClr val="000000"/>
                </a:solidFill>
                <a:latin typeface="Consolas" panose="020B0609020204030204" pitchFamily="49" charset="0"/>
              </a:rPr>
              <a:t>        </a:t>
            </a:r>
            <a:r>
              <a:rPr lang="en-GB" sz="1400" dirty="0">
                <a:solidFill>
                  <a:srgbClr val="000000"/>
                </a:solidFill>
                <a:latin typeface="Consolas" panose="020B0609020204030204" pitchFamily="49" charset="0"/>
              </a:rPr>
              <a:t> </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dept</a:t>
            </a:r>
            <a:r>
              <a:rPr lang="es-ES" sz="1400" dirty="0">
                <a:solidFill>
                  <a:srgbClr val="000000"/>
                </a:solidFill>
                <a:latin typeface="Consolas" panose="020B0609020204030204" pitchFamily="49" charset="0"/>
              </a:rPr>
              <a:t> = </a:t>
            </a:r>
            <a:r>
              <a:rPr lang="es-ES" sz="1400" dirty="0" err="1">
                <a:solidFill>
                  <a:srgbClr val="000000"/>
                </a:solidFill>
                <a:latin typeface="Consolas" panose="020B0609020204030204" pitchFamily="49" charset="0"/>
              </a:rPr>
              <a:t>raf.readInt</a:t>
            </a:r>
            <a:r>
              <a:rPr lang="es-ES"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salario = </a:t>
            </a:r>
            <a:r>
              <a:rPr lang="es-ES" sz="1400" dirty="0" err="1">
                <a:solidFill>
                  <a:srgbClr val="000000"/>
                </a:solidFill>
                <a:latin typeface="Consolas" panose="020B0609020204030204" pitchFamily="49" charset="0"/>
              </a:rPr>
              <a:t>raf.readDouble</a:t>
            </a:r>
            <a:r>
              <a:rPr lang="es-ES" sz="1400" dirty="0">
                <a:solidFill>
                  <a:srgbClr val="000000"/>
                </a:solidFill>
                <a:latin typeface="Consolas" panose="020B0609020204030204" pitchFamily="49" charset="0"/>
              </a:rPr>
              <a:t>();</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System.out.println</a:t>
            </a:r>
            <a:r>
              <a:rPr lang="es-ES" sz="1400" dirty="0">
                <a:solidFill>
                  <a:srgbClr val="000000"/>
                </a:solidFill>
                <a:latin typeface="Consolas" panose="020B0609020204030204" pitchFamily="49" charset="0"/>
              </a:rPr>
              <a:t>("ID: " + id + " Nombre: " + nombre + " </a:t>
            </a:r>
            <a:r>
              <a:rPr lang="es-ES" sz="1400" dirty="0" err="1">
                <a:solidFill>
                  <a:srgbClr val="000000"/>
                </a:solidFill>
                <a:latin typeface="Consolas" panose="020B0609020204030204" pitchFamily="49" charset="0"/>
              </a:rPr>
              <a:t>Depto</a:t>
            </a:r>
            <a:r>
              <a:rPr lang="es-ES" sz="1400" dirty="0">
                <a:solidFill>
                  <a:srgbClr val="000000"/>
                </a:solidFill>
                <a:latin typeface="Consolas" panose="020B0609020204030204" pitchFamily="49" charset="0"/>
              </a:rPr>
              <a:t>: " + </a:t>
            </a:r>
            <a:r>
              <a:rPr lang="es-ES" sz="1400" dirty="0" err="1">
                <a:solidFill>
                  <a:srgbClr val="000000"/>
                </a:solidFill>
                <a:latin typeface="Consolas" panose="020B0609020204030204" pitchFamily="49" charset="0"/>
              </a:rPr>
              <a:t>dept</a:t>
            </a:r>
            <a:r>
              <a:rPr lang="es-ES" sz="1400" dirty="0">
                <a:solidFill>
                  <a:srgbClr val="000000"/>
                </a:solidFill>
                <a:latin typeface="Consolas" panose="020B0609020204030204" pitchFamily="49" charset="0"/>
              </a:rPr>
              <a:t> + " Salario: " + salario);</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a:t>
            </a:r>
          </a:p>
          <a:p>
            <a:pPr>
              <a:spcAft>
                <a:spcPts val="0"/>
              </a:spcAft>
              <a:buNone/>
            </a:pPr>
            <a:r>
              <a:rPr lang="es-ES" sz="1400" dirty="0">
                <a:solidFill>
                  <a:srgbClr val="000000"/>
                </a:solidFill>
                <a:latin typeface="Consolas" panose="020B0609020204030204" pitchFamily="49" charset="0"/>
              </a:rPr>
              <a:t>	     } catch (</a:t>
            </a:r>
            <a:r>
              <a:rPr lang="es-ES" sz="1400" dirty="0" err="1">
                <a:solidFill>
                  <a:srgbClr val="000000"/>
                </a:solidFill>
                <a:latin typeface="Consolas" panose="020B0609020204030204" pitchFamily="49" charset="0"/>
              </a:rPr>
              <a:t>EOFException</a:t>
            </a:r>
            <a:r>
              <a:rPr lang="es-ES" sz="1400" dirty="0">
                <a:solidFill>
                  <a:srgbClr val="000000"/>
                </a:solidFill>
                <a:latin typeface="Consolas" panose="020B0609020204030204" pitchFamily="49" charset="0"/>
              </a:rPr>
              <a:t> e) {</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 </a:t>
            </a:r>
            <a:r>
              <a:rPr lang="en-GB" sz="1400" dirty="0">
                <a:solidFill>
                  <a:srgbClr val="000000"/>
                </a:solidFill>
                <a:latin typeface="Consolas" panose="020B0609020204030204" pitchFamily="49" charset="0"/>
              </a:rPr>
              <a:t>  </a:t>
            </a:r>
          </a:p>
          <a:p>
            <a:pPr>
              <a:spcAft>
                <a:spcPts val="0"/>
              </a:spcAft>
              <a:buNone/>
            </a:pPr>
            <a:r>
              <a:rPr lang="es-ES" sz="1400" dirty="0">
                <a:solidFill>
                  <a:srgbClr val="000000"/>
                </a:solidFill>
                <a:latin typeface="Consolas" panose="020B0609020204030204" pitchFamily="49" charset="0"/>
              </a:rPr>
              <a:t>	</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System.out.println</a:t>
            </a:r>
            <a:r>
              <a:rPr lang="es-ES" sz="1400" dirty="0">
                <a:solidFill>
                  <a:srgbClr val="000000"/>
                </a:solidFill>
                <a:latin typeface="Consolas" panose="020B0609020204030204" pitchFamily="49" charset="0"/>
              </a:rPr>
              <a:t>("FICHERO LEIDO");</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 </a:t>
            </a:r>
            <a:r>
              <a:rPr lang="en-GB" sz="1400" dirty="0">
                <a:solidFill>
                  <a:srgbClr val="000000"/>
                </a:solidFill>
                <a:latin typeface="Consolas" panose="020B0609020204030204" pitchFamily="49" charset="0"/>
              </a:rPr>
              <a:t>          </a:t>
            </a:r>
            <a:endParaRPr lang="fr-FR"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529362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020150"/>
            <a:ext cx="8680750" cy="3902724"/>
          </a:xfrm>
          <a:prstGeom prst="rect">
            <a:avLst/>
          </a:prstGeom>
        </p:spPr>
        <p:txBody>
          <a:bodyPr wrap="square" lIns="91425" tIns="91425" rIns="91425" bIns="91425" anchor="t" anchorCtr="0">
            <a:noAutofit/>
          </a:bodyPr>
          <a:lstStyle/>
          <a:p>
            <a:pPr>
              <a:spcAft>
                <a:spcPts val="1200"/>
              </a:spcAft>
              <a:buNone/>
            </a:pPr>
            <a:r>
              <a:rPr lang="es-ES" sz="2000" b="1" dirty="0">
                <a:solidFill>
                  <a:srgbClr val="000000"/>
                </a:solidFill>
                <a:latin typeface="+mj-lt"/>
              </a:rPr>
              <a:t>Ejemplo</a:t>
            </a:r>
            <a:r>
              <a:rPr lang="es-ES" sz="2000" dirty="0">
                <a:solidFill>
                  <a:srgbClr val="000000"/>
                </a:solidFill>
                <a:latin typeface="+mj-lt"/>
              </a:rPr>
              <a:t>: </a:t>
            </a:r>
            <a:r>
              <a:rPr lang="es-ES" dirty="0">
                <a:solidFill>
                  <a:srgbClr val="000000"/>
                </a:solidFill>
              </a:rPr>
              <a:t>Para consultar un empleado en concreto no es necesario recorrer todos los registros, basta conocer el número de identificador para acceder a la posición y obtener sus datos.</a:t>
            </a: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try {</a:t>
            </a:r>
          </a:p>
          <a:p>
            <a:pPr>
              <a:spcAft>
                <a:spcPts val="0"/>
              </a:spcAft>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raf</a:t>
            </a:r>
            <a:r>
              <a:rPr lang="en-US" sz="1400" dirty="0">
                <a:solidFill>
                  <a:srgbClr val="000000"/>
                </a:solidFill>
                <a:latin typeface="Consolas" panose="020B0609020204030204" pitchFamily="49" charset="0"/>
              </a:rPr>
              <a:t> = new </a:t>
            </a:r>
            <a:r>
              <a:rPr lang="en-US" sz="1400" dirty="0" err="1">
                <a:solidFill>
                  <a:srgbClr val="000000"/>
                </a:solidFill>
                <a:latin typeface="Consolas" panose="020B0609020204030204" pitchFamily="49" charset="0"/>
              </a:rPr>
              <a:t>RandomAccessFile</a:t>
            </a:r>
            <a:r>
              <a:rPr lang="en-US" sz="1400" dirty="0">
                <a:solidFill>
                  <a:srgbClr val="000000"/>
                </a:solidFill>
                <a:latin typeface="Consolas" panose="020B0609020204030204" pitchFamily="49" charset="0"/>
              </a:rPr>
              <a:t>("empleados.dat", "r");</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System.out.println</a:t>
            </a:r>
            <a:r>
              <a:rPr lang="es-ES" sz="1400" dirty="0">
                <a:solidFill>
                  <a:srgbClr val="000000"/>
                </a:solidFill>
                <a:latin typeface="Consolas" panose="020B0609020204030204" pitchFamily="49" charset="0"/>
              </a:rPr>
              <a:t>("Introduce el id del empleado que deseas consultar");</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int</a:t>
            </a:r>
            <a:r>
              <a:rPr lang="es-ES" sz="1400" dirty="0">
                <a:solidFill>
                  <a:srgbClr val="000000"/>
                </a:solidFill>
                <a:latin typeface="Consolas" panose="020B0609020204030204" pitchFamily="49" charset="0"/>
              </a:rPr>
              <a:t> id = </a:t>
            </a:r>
            <a:r>
              <a:rPr lang="es-ES" sz="1400" dirty="0" err="1">
                <a:solidFill>
                  <a:srgbClr val="000000"/>
                </a:solidFill>
                <a:latin typeface="Consolas" panose="020B0609020204030204" pitchFamily="49" charset="0"/>
              </a:rPr>
              <a:t>Integer.parseInt</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sc.nextLine</a:t>
            </a:r>
            <a:r>
              <a:rPr lang="es-ES" sz="1400" dirty="0">
                <a:solidFill>
                  <a:srgbClr val="000000"/>
                </a:solidFill>
                <a:latin typeface="Consolas" panose="020B0609020204030204" pitchFamily="49" charset="0"/>
              </a:rPr>
              <a:t>());</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 con el id calculamos la posición en el registro</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int</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pos</a:t>
            </a:r>
            <a:r>
              <a:rPr lang="es-ES" sz="1400" dirty="0">
                <a:solidFill>
                  <a:srgbClr val="000000"/>
                </a:solidFill>
                <a:latin typeface="Consolas" panose="020B0609020204030204" pitchFamily="49" charset="0"/>
              </a:rPr>
              <a:t> = (id - 1) * TAM_REGISTRO;</a:t>
            </a:r>
          </a:p>
          <a:p>
            <a:pPr>
              <a:spcAft>
                <a:spcPts val="0"/>
              </a:spcAft>
              <a:buNone/>
            </a:pPr>
            <a:endParaRPr lang="es-ES" sz="1400" dirty="0">
              <a:solidFill>
                <a:srgbClr val="000000"/>
              </a:solidFill>
              <a:latin typeface="Consolas" panose="020B0609020204030204" pitchFamily="49" charset="0"/>
            </a:endParaRPr>
          </a:p>
          <a:p>
            <a:pPr>
              <a:spcAft>
                <a:spcPts val="0"/>
              </a:spcAft>
              <a:buNone/>
            </a:pPr>
            <a:r>
              <a:rPr lang="fr-FR"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11072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Clases para operaciones de gestión de ficheros</a:t>
            </a:r>
          </a:p>
        </p:txBody>
      </p:sp>
      <p:sp>
        <p:nvSpPr>
          <p:cNvPr id="95" name="Shape 95"/>
          <p:cNvSpPr txBox="1">
            <a:spLocks noGrp="1"/>
          </p:cNvSpPr>
          <p:nvPr>
            <p:ph type="body" idx="1"/>
          </p:nvPr>
        </p:nvSpPr>
        <p:spPr>
          <a:xfrm>
            <a:off x="311700" y="757550"/>
            <a:ext cx="8520600" cy="39216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61111"/>
              <a:buFont typeface="Arial"/>
              <a:buNone/>
            </a:pPr>
            <a:r>
              <a:rPr lang="en-GB">
                <a:solidFill>
                  <a:schemeClr val="dk1"/>
                </a:solidFill>
              </a:rPr>
              <a:t>El método </a:t>
            </a:r>
            <a:r>
              <a:rPr lang="en-GB" b="1">
                <a:solidFill>
                  <a:schemeClr val="dk1"/>
                </a:solidFill>
              </a:rPr>
              <a:t>list()</a:t>
            </a:r>
            <a:r>
              <a:rPr lang="en-GB">
                <a:solidFill>
                  <a:schemeClr val="dk1"/>
                </a:solidFill>
              </a:rPr>
              <a:t> devuelve un array de Strings con los nombres de los ficheros y los directorios asociados al objeto </a:t>
            </a:r>
            <a:r>
              <a:rPr lang="en-GB" b="1">
                <a:solidFill>
                  <a:schemeClr val="dk1"/>
                </a:solidFill>
              </a:rPr>
              <a:t>File.</a:t>
            </a:r>
          </a:p>
          <a:p>
            <a:pPr lvl="0" rtl="0">
              <a:spcBef>
                <a:spcPts val="0"/>
              </a:spcBef>
              <a:spcAft>
                <a:spcPts val="0"/>
              </a:spcAft>
              <a:buClr>
                <a:schemeClr val="dk1"/>
              </a:buClr>
              <a:buSzPct val="61111"/>
              <a:buFont typeface="Arial"/>
              <a:buNone/>
            </a:pPr>
            <a:r>
              <a:rPr lang="en-GB">
                <a:solidFill>
                  <a:schemeClr val="dk1"/>
                </a:solidFill>
              </a:rPr>
              <a:t>Para indicar el directorio actual creamos un objeto File y le pasamos el parámetro ".". Para mostrar el directorio C pasaremos como parámetro "C:\\"</a:t>
            </a: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61111"/>
              <a:buFont typeface="Arial"/>
              <a:buNone/>
            </a:pPr>
            <a:endParaRPr>
              <a:solidFill>
                <a:schemeClr val="dk1"/>
              </a:solidFill>
              <a:latin typeface="Consolas"/>
              <a:ea typeface="Consolas"/>
              <a:cs typeface="Consolas"/>
              <a:sym typeface="Consolas"/>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61111"/>
              <a:buFont typeface="Arial"/>
              <a:buNone/>
            </a:pPr>
            <a:endParaRPr>
              <a:solidFill>
                <a:srgbClr val="000000"/>
              </a:solidFill>
              <a:highlight>
                <a:srgbClr val="FEFEFE"/>
              </a:highlight>
            </a:endParaRPr>
          </a:p>
          <a:p>
            <a:pPr lvl="0" rtl="0">
              <a:spcBef>
                <a:spcPts val="0"/>
              </a:spcBef>
              <a:spcAft>
                <a:spcPts val="0"/>
              </a:spcAft>
              <a:buNone/>
            </a:pPr>
            <a:endParaRPr sz="2000">
              <a:solidFill>
                <a:srgbClr val="000000"/>
              </a:solidFill>
            </a:endParaRPr>
          </a:p>
          <a:p>
            <a:pPr lvl="0" rtl="0">
              <a:spcBef>
                <a:spcPts val="0"/>
              </a:spcBef>
              <a:buNone/>
            </a:pPr>
            <a:endParaRPr sz="2400">
              <a:solidFill>
                <a:schemeClr val="dk1"/>
              </a:solidFill>
            </a:endParaRPr>
          </a:p>
        </p:txBody>
      </p:sp>
      <p:pic>
        <p:nvPicPr>
          <p:cNvPr id="96" name="Shape 96"/>
          <p:cNvPicPr preferRelativeResize="0"/>
          <p:nvPr/>
        </p:nvPicPr>
        <p:blipFill>
          <a:blip r:embed="rId3">
            <a:alphaModFix/>
          </a:blip>
          <a:stretch>
            <a:fillRect/>
          </a:stretch>
        </p:blipFill>
        <p:spPr>
          <a:xfrm>
            <a:off x="1686737" y="2076224"/>
            <a:ext cx="5770524" cy="26029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233916" y="903111"/>
            <a:ext cx="8758534" cy="4019763"/>
          </a:xfrm>
          <a:prstGeom prst="rect">
            <a:avLst/>
          </a:prstGeom>
        </p:spPr>
        <p:txBody>
          <a:bodyPr wrap="square" lIns="91425" tIns="91425" rIns="91425" bIns="91425" anchor="t" anchorCtr="0">
            <a:noAutofit/>
          </a:bodyPr>
          <a:lstStyle/>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if</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pos</a:t>
            </a:r>
            <a:r>
              <a:rPr lang="es-ES" sz="1400" dirty="0">
                <a:solidFill>
                  <a:srgbClr val="000000"/>
                </a:solidFill>
                <a:latin typeface="Consolas" panose="020B0609020204030204" pitchFamily="49" charset="0"/>
              </a:rPr>
              <a:t> &lt; </a:t>
            </a:r>
            <a:r>
              <a:rPr lang="es-ES" sz="1400" dirty="0" err="1">
                <a:solidFill>
                  <a:srgbClr val="000000"/>
                </a:solidFill>
                <a:latin typeface="Consolas" panose="020B0609020204030204" pitchFamily="49" charset="0"/>
              </a:rPr>
              <a:t>raf.length</a:t>
            </a:r>
            <a:r>
              <a:rPr lang="es-ES" sz="1400" dirty="0">
                <a:solidFill>
                  <a:srgbClr val="000000"/>
                </a:solidFill>
                <a:latin typeface="Consolas" panose="020B0609020204030204" pitchFamily="49" charset="0"/>
              </a:rPr>
              <a:t>()) {</a:t>
            </a:r>
          </a:p>
          <a:p>
            <a:pPr>
              <a:spcAft>
                <a:spcPts val="0"/>
              </a:spcAft>
              <a:buNone/>
            </a:pPr>
            <a:r>
              <a:rPr lang="es-ES" sz="1400" dirty="0">
                <a:solidFill>
                  <a:srgbClr val="000000"/>
                </a:solidFill>
                <a:latin typeface="Consolas" panose="020B0609020204030204" pitchFamily="49" charset="0"/>
              </a:rPr>
              <a:t>		//nos situamos en la </a:t>
            </a:r>
            <a:r>
              <a:rPr lang="es-ES" sz="1400" dirty="0" err="1">
                <a:solidFill>
                  <a:srgbClr val="000000"/>
                </a:solidFill>
                <a:latin typeface="Consolas" panose="020B0609020204030204" pitchFamily="49" charset="0"/>
              </a:rPr>
              <a:t>posicion</a:t>
            </a: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raf.seek</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pos</a:t>
            </a:r>
            <a:r>
              <a:rPr lang="es-ES"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id = </a:t>
            </a:r>
            <a:r>
              <a:rPr lang="es-ES" sz="1400" dirty="0" err="1">
                <a:solidFill>
                  <a:srgbClr val="000000"/>
                </a:solidFill>
                <a:latin typeface="Consolas" panose="020B0609020204030204" pitchFamily="49" charset="0"/>
              </a:rPr>
              <a:t>raf.readInt</a:t>
            </a:r>
            <a:r>
              <a:rPr lang="es-ES" sz="1400" dirty="0">
                <a:solidFill>
                  <a:srgbClr val="000000"/>
                </a:solidFill>
                <a:latin typeface="Consolas" panose="020B0609020204030204" pitchFamily="49" charset="0"/>
              </a:rPr>
              <a:t>();</a:t>
            </a:r>
          </a:p>
          <a:p>
            <a:pPr>
              <a:spcAft>
                <a:spcPts val="0"/>
              </a:spcAft>
              <a:buNone/>
            </a:pPr>
            <a:r>
              <a:rPr lang="fr-FR" sz="1400" dirty="0">
                <a:solidFill>
                  <a:srgbClr val="000000"/>
                </a:solidFill>
                <a:latin typeface="Consolas" panose="020B0609020204030204" pitchFamily="49" charset="0"/>
              </a:rPr>
              <a:t>		char[] </a:t>
            </a:r>
            <a:r>
              <a:rPr lang="fr-FR" sz="1400" dirty="0" err="1">
                <a:solidFill>
                  <a:srgbClr val="000000"/>
                </a:solidFill>
                <a:latin typeface="Consolas" panose="020B0609020204030204" pitchFamily="49" charset="0"/>
              </a:rPr>
              <a:t>cNombre</a:t>
            </a:r>
            <a:r>
              <a:rPr lang="fr-FR" sz="1400" dirty="0">
                <a:solidFill>
                  <a:srgbClr val="000000"/>
                </a:solidFill>
                <a:latin typeface="Consolas" panose="020B0609020204030204" pitchFamily="49" charset="0"/>
              </a:rPr>
              <a:t> = new char[TAM_NOMBRE];</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for</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int</a:t>
            </a:r>
            <a:r>
              <a:rPr lang="es-ES" sz="1400" dirty="0">
                <a:solidFill>
                  <a:srgbClr val="000000"/>
                </a:solidFill>
                <a:latin typeface="Consolas" panose="020B0609020204030204" pitchFamily="49" charset="0"/>
              </a:rPr>
              <a:t> i = 0; i &lt; TAM_NOMBRE; i++) {</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cNombre</a:t>
            </a:r>
            <a:r>
              <a:rPr lang="es-ES" sz="1400" dirty="0">
                <a:solidFill>
                  <a:srgbClr val="000000"/>
                </a:solidFill>
                <a:latin typeface="Consolas" panose="020B0609020204030204" pitchFamily="49" charset="0"/>
              </a:rPr>
              <a:t>[i] = </a:t>
            </a:r>
            <a:r>
              <a:rPr lang="es-ES" sz="1400" dirty="0" err="1">
                <a:solidFill>
                  <a:srgbClr val="000000"/>
                </a:solidFill>
                <a:latin typeface="Consolas" panose="020B0609020204030204" pitchFamily="49" charset="0"/>
              </a:rPr>
              <a:t>raf.readChar</a:t>
            </a:r>
            <a:r>
              <a:rPr lang="es-ES"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String</a:t>
            </a:r>
            <a:r>
              <a:rPr lang="es-ES" sz="1400" dirty="0">
                <a:solidFill>
                  <a:srgbClr val="000000"/>
                </a:solidFill>
                <a:latin typeface="Consolas" panose="020B0609020204030204" pitchFamily="49" charset="0"/>
              </a:rPr>
              <a:t> nombre = new </a:t>
            </a:r>
            <a:r>
              <a:rPr lang="es-ES" sz="1400" dirty="0" err="1">
                <a:solidFill>
                  <a:srgbClr val="000000"/>
                </a:solidFill>
                <a:latin typeface="Consolas" panose="020B0609020204030204" pitchFamily="49" charset="0"/>
              </a:rPr>
              <a:t>String</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cNombre</a:t>
            </a:r>
            <a:r>
              <a:rPr lang="es-ES"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int</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dept</a:t>
            </a:r>
            <a:r>
              <a:rPr lang="es-ES" sz="1400" dirty="0">
                <a:solidFill>
                  <a:srgbClr val="000000"/>
                </a:solidFill>
                <a:latin typeface="Consolas" panose="020B0609020204030204" pitchFamily="49" charset="0"/>
              </a:rPr>
              <a:t> = </a:t>
            </a:r>
            <a:r>
              <a:rPr lang="es-ES" sz="1400" dirty="0" err="1">
                <a:solidFill>
                  <a:srgbClr val="000000"/>
                </a:solidFill>
                <a:latin typeface="Consolas" panose="020B0609020204030204" pitchFamily="49" charset="0"/>
              </a:rPr>
              <a:t>raf.readInt</a:t>
            </a:r>
            <a:r>
              <a:rPr lang="es-ES"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double</a:t>
            </a:r>
            <a:r>
              <a:rPr lang="es-ES" sz="1400" dirty="0">
                <a:solidFill>
                  <a:srgbClr val="000000"/>
                </a:solidFill>
                <a:latin typeface="Consolas" panose="020B0609020204030204" pitchFamily="49" charset="0"/>
              </a:rPr>
              <a:t> salario = </a:t>
            </a:r>
            <a:r>
              <a:rPr lang="es-ES" sz="1400" dirty="0" err="1">
                <a:solidFill>
                  <a:srgbClr val="000000"/>
                </a:solidFill>
                <a:latin typeface="Consolas" panose="020B0609020204030204" pitchFamily="49" charset="0"/>
              </a:rPr>
              <a:t>raf.readDouble</a:t>
            </a:r>
            <a:r>
              <a:rPr lang="es-ES" sz="1400" dirty="0">
                <a:solidFill>
                  <a:srgbClr val="000000"/>
                </a:solidFill>
                <a:latin typeface="Consolas" panose="020B0609020204030204" pitchFamily="49" charset="0"/>
              </a:rPr>
              <a:t>();</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System.out.println</a:t>
            </a:r>
            <a:r>
              <a:rPr lang="es-ES" sz="1400" dirty="0">
                <a:solidFill>
                  <a:srgbClr val="000000"/>
                </a:solidFill>
                <a:latin typeface="Consolas" panose="020B0609020204030204" pitchFamily="49" charset="0"/>
              </a:rPr>
              <a:t>("ID: " + id + " Nombre: " + nombre + " </a:t>
            </a:r>
            <a:r>
              <a:rPr lang="es-ES" sz="1400" dirty="0" err="1">
                <a:solidFill>
                  <a:srgbClr val="000000"/>
                </a:solidFill>
                <a:latin typeface="Consolas" panose="020B0609020204030204" pitchFamily="49" charset="0"/>
              </a:rPr>
              <a:t>Depto</a:t>
            </a:r>
            <a:r>
              <a:rPr lang="es-ES" sz="1400" dirty="0">
                <a:solidFill>
                  <a:srgbClr val="000000"/>
                </a:solidFill>
                <a:latin typeface="Consolas" panose="020B0609020204030204" pitchFamily="49" charset="0"/>
              </a:rPr>
              <a:t>: " + </a:t>
            </a:r>
            <a:r>
              <a:rPr lang="es-ES" sz="1400" dirty="0" err="1">
                <a:solidFill>
                  <a:srgbClr val="000000"/>
                </a:solidFill>
                <a:latin typeface="Consolas" panose="020B0609020204030204" pitchFamily="49" charset="0"/>
              </a:rPr>
              <a:t>dept</a:t>
            </a:r>
            <a:r>
              <a:rPr lang="es-ES" sz="1400" dirty="0">
                <a:solidFill>
                  <a:srgbClr val="000000"/>
                </a:solidFill>
                <a:latin typeface="Consolas" panose="020B0609020204030204" pitchFamily="49" charset="0"/>
              </a:rPr>
              <a:t> + " Salario: " + salario);</a:t>
            </a:r>
          </a:p>
          <a:p>
            <a:pPr>
              <a:spcAft>
                <a:spcPts val="0"/>
              </a:spcAft>
              <a:buNone/>
            </a:pPr>
            <a:r>
              <a:rPr lang="es-ES" sz="1400" dirty="0">
                <a:solidFill>
                  <a:srgbClr val="000000"/>
                </a:solidFill>
                <a:latin typeface="Consolas" panose="020B0609020204030204" pitchFamily="49" charset="0"/>
              </a:rPr>
              <a:t>	     } </a:t>
            </a:r>
            <a:r>
              <a:rPr lang="es-ES" sz="1400" dirty="0" err="1">
                <a:solidFill>
                  <a:srgbClr val="000000"/>
                </a:solidFill>
                <a:latin typeface="Consolas" panose="020B0609020204030204" pitchFamily="49" charset="0"/>
              </a:rPr>
              <a:t>else</a:t>
            </a:r>
            <a:r>
              <a:rPr lang="es-ES" sz="1400" dirty="0">
                <a:solidFill>
                  <a:srgbClr val="000000"/>
                </a:solidFill>
                <a:latin typeface="Consolas" panose="020B0609020204030204" pitchFamily="49" charset="0"/>
              </a:rPr>
              <a:t> {</a:t>
            </a:r>
          </a:p>
          <a:p>
            <a:pPr>
              <a:spcAft>
                <a:spcPts val="0"/>
              </a:spcAft>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System.out.println</a:t>
            </a:r>
            <a:r>
              <a:rPr lang="es-ES" sz="1400" dirty="0">
                <a:solidFill>
                  <a:srgbClr val="000000"/>
                </a:solidFill>
                <a:latin typeface="Consolas" panose="020B0609020204030204" pitchFamily="49" charset="0"/>
              </a:rPr>
              <a:t>("No existe ningún empleado para el id 		         especificado");</a:t>
            </a:r>
          </a:p>
          <a:p>
            <a:pPr>
              <a:spcAft>
                <a:spcPts val="0"/>
              </a:spcAft>
              <a:buNone/>
            </a:pPr>
            <a:r>
              <a:rPr lang="es-ES" sz="1400" dirty="0">
                <a:solidFill>
                  <a:srgbClr val="000000"/>
                </a:solidFill>
                <a:latin typeface="Consolas" panose="020B0609020204030204" pitchFamily="49" charset="0"/>
              </a:rPr>
              <a:t>	     }</a:t>
            </a:r>
          </a:p>
          <a:p>
            <a:pPr>
              <a:spcAft>
                <a:spcPts val="0"/>
              </a:spcAft>
              <a:buNone/>
            </a:pPr>
            <a:r>
              <a:rPr lang="es-ES" sz="1400" dirty="0">
                <a:solidFill>
                  <a:srgbClr val="000000"/>
                </a:solidFill>
                <a:latin typeface="Consolas" panose="020B0609020204030204" pitchFamily="49" charset="0"/>
              </a:rPr>
              <a:t>	}</a:t>
            </a:r>
            <a:endParaRPr lang="fr-FR"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97967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986650" y="28350"/>
            <a:ext cx="8005800" cy="9918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GB" dirty="0" err="1"/>
              <a:t>Clases</a:t>
            </a:r>
            <a:r>
              <a:rPr lang="en-GB" dirty="0"/>
              <a:t> para la </a:t>
            </a:r>
            <a:r>
              <a:rPr lang="en-GB" dirty="0" err="1"/>
              <a:t>gestión</a:t>
            </a:r>
            <a:r>
              <a:rPr lang="en-GB" dirty="0"/>
              <a:t> de </a:t>
            </a:r>
            <a:r>
              <a:rPr lang="en-GB" dirty="0" err="1"/>
              <a:t>flujos</a:t>
            </a:r>
            <a:r>
              <a:rPr lang="en-GB" dirty="0"/>
              <a:t> de </a:t>
            </a:r>
            <a:r>
              <a:rPr lang="en-GB" dirty="0" err="1"/>
              <a:t>datos</a:t>
            </a:r>
            <a:r>
              <a:rPr lang="en-GB" dirty="0"/>
              <a:t> con </a:t>
            </a:r>
            <a:r>
              <a:rPr lang="en-GB" dirty="0" err="1"/>
              <a:t>ficheros</a:t>
            </a:r>
            <a:r>
              <a:rPr lang="en-GB" dirty="0"/>
              <a:t>. </a:t>
            </a:r>
            <a:r>
              <a:rPr lang="en-GB" dirty="0" err="1"/>
              <a:t>Ficheros</a:t>
            </a:r>
            <a:r>
              <a:rPr lang="en-GB" dirty="0"/>
              <a:t> de </a:t>
            </a:r>
            <a:r>
              <a:rPr lang="en-GB" dirty="0" err="1"/>
              <a:t>acceso</a:t>
            </a:r>
            <a:r>
              <a:rPr lang="en-GB" dirty="0"/>
              <a:t> </a:t>
            </a:r>
            <a:r>
              <a:rPr lang="en-GB" dirty="0" err="1"/>
              <a:t>aleatorio</a:t>
            </a:r>
            <a:r>
              <a:rPr lang="en-GB" dirty="0"/>
              <a:t> </a:t>
            </a:r>
          </a:p>
        </p:txBody>
      </p:sp>
      <p:sp>
        <p:nvSpPr>
          <p:cNvPr id="5" name="Shape 395">
            <a:extLst>
              <a:ext uri="{FF2B5EF4-FFF2-40B4-BE49-F238E27FC236}">
                <a16:creationId xmlns:a16="http://schemas.microsoft.com/office/drawing/2014/main" id="{EE220A51-DD22-4ADD-8E97-8991EF5BF997}"/>
              </a:ext>
            </a:extLst>
          </p:cNvPr>
          <p:cNvSpPr txBox="1">
            <a:spLocks noGrp="1"/>
          </p:cNvSpPr>
          <p:nvPr>
            <p:ph type="body" idx="1"/>
          </p:nvPr>
        </p:nvSpPr>
        <p:spPr>
          <a:xfrm>
            <a:off x="311700" y="1128888"/>
            <a:ext cx="8680750" cy="2968979"/>
          </a:xfrm>
          <a:prstGeom prst="rect">
            <a:avLst/>
          </a:prstGeom>
        </p:spPr>
        <p:txBody>
          <a:bodyPr wrap="square" lIns="91425" tIns="91425" rIns="91425" bIns="91425" anchor="t" anchorCtr="0">
            <a:noAutofit/>
          </a:bodyPr>
          <a:lstStyle/>
          <a:p>
            <a:pPr>
              <a:spcAft>
                <a:spcPts val="1200"/>
              </a:spcAft>
              <a:buNone/>
            </a:pPr>
            <a:r>
              <a:rPr lang="es-ES" sz="2000" b="1" dirty="0">
                <a:solidFill>
                  <a:srgbClr val="000000"/>
                </a:solidFill>
                <a:latin typeface="+mj-lt"/>
              </a:rPr>
              <a:t>Ejercicio: </a:t>
            </a:r>
            <a:r>
              <a:rPr lang="es-ES" sz="2000" dirty="0">
                <a:solidFill>
                  <a:srgbClr val="000000"/>
                </a:solidFill>
                <a:latin typeface="+mj-lt"/>
              </a:rPr>
              <a:t>Realiza un programa que solicite el id de un empleado y si lo encuentra solicite el nombre, el departamento y el salario para modificarlo.</a:t>
            </a:r>
            <a:endParaRPr lang="es-ES" sz="1400" dirty="0">
              <a:solidFill>
                <a:srgbClr val="000000"/>
              </a:solidFill>
              <a:latin typeface="Consolas" panose="020B0609020204030204" pitchFamily="49" charset="0"/>
            </a:endParaRPr>
          </a:p>
          <a:p>
            <a:pPr>
              <a:spcAft>
                <a:spcPts val="0"/>
              </a:spcAft>
              <a:buNone/>
            </a:pPr>
            <a:r>
              <a:rPr lang="es-ES" sz="1400" dirty="0">
                <a:solidFill>
                  <a:srgbClr val="000000"/>
                </a:solidFill>
                <a:latin typeface="Consolas" panose="020B0609020204030204" pitchFamily="49" charset="0"/>
              </a:rPr>
              <a:t>	</a:t>
            </a:r>
            <a:endParaRPr lang="fr-FR"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671935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Shape 418"/>
          <p:cNvPicPr preferRelativeResize="0"/>
          <p:nvPr/>
        </p:nvPicPr>
        <p:blipFill>
          <a:blip r:embed="rId3">
            <a:alphaModFix/>
          </a:blip>
          <a:stretch>
            <a:fillRect/>
          </a:stretch>
        </p:blipFill>
        <p:spPr>
          <a:xfrm>
            <a:off x="1979375" y="848800"/>
            <a:ext cx="4820649" cy="3445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986650" y="104550"/>
            <a:ext cx="8005800" cy="585600"/>
          </a:xfrm>
          <a:prstGeom prst="rect">
            <a:avLst/>
          </a:prstGeom>
        </p:spPr>
        <p:txBody>
          <a:bodyPr wrap="square" lIns="91425" tIns="91425" rIns="91425" bIns="91425" anchor="t" anchorCtr="0">
            <a:noAutofit/>
          </a:bodyPr>
          <a:lstStyle/>
          <a:p>
            <a:pPr lvl="0" rtl="0">
              <a:spcBef>
                <a:spcPts val="0"/>
              </a:spcBef>
              <a:buNone/>
            </a:pPr>
            <a:r>
              <a:rPr lang="en-GB"/>
              <a:t>Clases para operaciones de gestión de ficheros</a:t>
            </a:r>
          </a:p>
        </p:txBody>
      </p:sp>
      <p:sp>
        <p:nvSpPr>
          <p:cNvPr id="102" name="Shape 102"/>
          <p:cNvSpPr txBox="1">
            <a:spLocks noGrp="1"/>
          </p:cNvSpPr>
          <p:nvPr>
            <p:ph type="body" idx="1"/>
          </p:nvPr>
        </p:nvSpPr>
        <p:spPr>
          <a:xfrm>
            <a:off x="311700" y="690150"/>
            <a:ext cx="8520600" cy="40689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61111"/>
              <a:buFont typeface="Arial"/>
              <a:buNone/>
            </a:pPr>
            <a:r>
              <a:rPr lang="en-GB">
                <a:solidFill>
                  <a:schemeClr val="dk1"/>
                </a:solidFill>
              </a:rPr>
              <a:t>Métodos más importantes del objeto File:</a:t>
            </a:r>
          </a:p>
          <a:p>
            <a:pPr lvl="0" rtl="0">
              <a:spcBef>
                <a:spcPts val="0"/>
              </a:spcBef>
              <a:spcAft>
                <a:spcPts val="0"/>
              </a:spcAft>
              <a:buClr>
                <a:schemeClr val="dk1"/>
              </a:buClr>
              <a:buSzPct val="78571"/>
              <a:buFont typeface="Arial"/>
              <a:buNone/>
            </a:pPr>
            <a:r>
              <a:rPr lang="en-GB" sz="1400">
                <a:solidFill>
                  <a:schemeClr val="dk1"/>
                </a:solidFill>
              </a:rPr>
              <a:t>- getName(): devuelve el nombre del fichero o directorio.</a:t>
            </a:r>
          </a:p>
          <a:p>
            <a:pPr lvl="0" rtl="0">
              <a:spcBef>
                <a:spcPts val="0"/>
              </a:spcBef>
              <a:spcAft>
                <a:spcPts val="0"/>
              </a:spcAft>
              <a:buClr>
                <a:schemeClr val="dk1"/>
              </a:buClr>
              <a:buSzPct val="78571"/>
              <a:buFont typeface="Arial"/>
              <a:buNone/>
            </a:pPr>
            <a:r>
              <a:rPr lang="en-GB" sz="1400">
                <a:solidFill>
                  <a:schemeClr val="dk1"/>
                </a:solidFill>
              </a:rPr>
              <a:t>- getPath(): devuelve el camino relativo.</a:t>
            </a:r>
          </a:p>
          <a:p>
            <a:pPr lvl="0" rtl="0">
              <a:spcBef>
                <a:spcPts val="0"/>
              </a:spcBef>
              <a:spcAft>
                <a:spcPts val="0"/>
              </a:spcAft>
              <a:buClr>
                <a:schemeClr val="dk1"/>
              </a:buClr>
              <a:buSzPct val="78571"/>
              <a:buFont typeface="Arial"/>
              <a:buNone/>
            </a:pPr>
            <a:r>
              <a:rPr lang="en-GB" sz="1400">
                <a:solidFill>
                  <a:schemeClr val="dk1"/>
                </a:solidFill>
              </a:rPr>
              <a:t>- getAbsolutePath(): devuelve el camino absoluto del fichero/directorio.</a:t>
            </a:r>
          </a:p>
          <a:p>
            <a:pPr lvl="0" rtl="0">
              <a:spcBef>
                <a:spcPts val="0"/>
              </a:spcBef>
              <a:spcAft>
                <a:spcPts val="0"/>
              </a:spcAft>
              <a:buClr>
                <a:schemeClr val="dk1"/>
              </a:buClr>
              <a:buSzPct val="78571"/>
              <a:buFont typeface="Arial"/>
              <a:buNone/>
            </a:pPr>
            <a:r>
              <a:rPr lang="en-GB" sz="1400">
                <a:solidFill>
                  <a:schemeClr val="dk1"/>
                </a:solidFill>
              </a:rPr>
              <a:t>- canRead(): devuelve true si el fichero se puede leer.</a:t>
            </a:r>
          </a:p>
          <a:p>
            <a:pPr lvl="0" rtl="0">
              <a:spcBef>
                <a:spcPts val="0"/>
              </a:spcBef>
              <a:spcAft>
                <a:spcPts val="0"/>
              </a:spcAft>
              <a:buClr>
                <a:schemeClr val="dk1"/>
              </a:buClr>
              <a:buSzPct val="78571"/>
              <a:buFont typeface="Arial"/>
              <a:buNone/>
            </a:pPr>
            <a:r>
              <a:rPr lang="en-GB" sz="1400">
                <a:solidFill>
                  <a:schemeClr val="dk1"/>
                </a:solidFill>
              </a:rPr>
              <a:t>- canWrite(): devuelve true si el fichero se puede escribir.</a:t>
            </a:r>
          </a:p>
          <a:p>
            <a:pPr lvl="0" rtl="0">
              <a:spcBef>
                <a:spcPts val="0"/>
              </a:spcBef>
              <a:spcAft>
                <a:spcPts val="0"/>
              </a:spcAft>
              <a:buClr>
                <a:schemeClr val="dk1"/>
              </a:buClr>
              <a:buSzPct val="78571"/>
              <a:buFont typeface="Arial"/>
              <a:buNone/>
            </a:pPr>
            <a:r>
              <a:rPr lang="en-GB" sz="1400">
                <a:solidFill>
                  <a:schemeClr val="dk1"/>
                </a:solidFill>
              </a:rPr>
              <a:t>- length(): nos devuelve el tamaño del fichero en bytes.</a:t>
            </a:r>
          </a:p>
          <a:p>
            <a:pPr lvl="0" rtl="0">
              <a:spcBef>
                <a:spcPts val="0"/>
              </a:spcBef>
              <a:spcAft>
                <a:spcPts val="0"/>
              </a:spcAft>
              <a:buClr>
                <a:schemeClr val="dk1"/>
              </a:buClr>
              <a:buSzPct val="78571"/>
              <a:buFont typeface="Arial"/>
              <a:buNone/>
            </a:pPr>
            <a:r>
              <a:rPr lang="en-GB" sz="1400">
                <a:solidFill>
                  <a:schemeClr val="dk1"/>
                </a:solidFill>
              </a:rPr>
              <a:t>- createNewFile(): crea un nuevo fichero, vacío, asociado a File si y sólo si no existe un fichero con dicho nombre.</a:t>
            </a:r>
          </a:p>
          <a:p>
            <a:pPr lvl="0" rtl="0">
              <a:spcBef>
                <a:spcPts val="0"/>
              </a:spcBef>
              <a:spcAft>
                <a:spcPts val="0"/>
              </a:spcAft>
              <a:buClr>
                <a:schemeClr val="dk1"/>
              </a:buClr>
              <a:buSzPct val="78571"/>
              <a:buFont typeface="Arial"/>
              <a:buNone/>
            </a:pPr>
            <a:r>
              <a:rPr lang="en-GB" sz="1400">
                <a:solidFill>
                  <a:schemeClr val="dk1"/>
                </a:solidFill>
              </a:rPr>
              <a:t>- delete(): borra el fichero o directorio asociado al File</a:t>
            </a:r>
          </a:p>
          <a:p>
            <a:pPr lvl="0" rtl="0">
              <a:spcBef>
                <a:spcPts val="0"/>
              </a:spcBef>
              <a:spcAft>
                <a:spcPts val="0"/>
              </a:spcAft>
              <a:buClr>
                <a:schemeClr val="dk1"/>
              </a:buClr>
              <a:buSzPct val="78571"/>
              <a:buFont typeface="Arial"/>
              <a:buNone/>
            </a:pPr>
            <a:r>
              <a:rPr lang="en-GB" sz="1400">
                <a:solidFill>
                  <a:schemeClr val="dk1"/>
                </a:solidFill>
              </a:rPr>
              <a:t>- exists(): devuelve true si el fichero/directorio existe.</a:t>
            </a:r>
          </a:p>
          <a:p>
            <a:pPr lvl="0" rtl="0">
              <a:spcBef>
                <a:spcPts val="0"/>
              </a:spcBef>
              <a:spcAft>
                <a:spcPts val="0"/>
              </a:spcAft>
              <a:buClr>
                <a:schemeClr val="dk1"/>
              </a:buClr>
              <a:buSzPct val="78571"/>
              <a:buFont typeface="Arial"/>
              <a:buNone/>
            </a:pPr>
            <a:r>
              <a:rPr lang="en-GB" sz="1400">
                <a:solidFill>
                  <a:schemeClr val="dk1"/>
                </a:solidFill>
              </a:rPr>
              <a:t>- getParent(): devuelve el nombre del directorio padre, o null si no existe.</a:t>
            </a:r>
          </a:p>
          <a:p>
            <a:pPr lvl="0" rtl="0">
              <a:spcBef>
                <a:spcPts val="0"/>
              </a:spcBef>
              <a:spcAft>
                <a:spcPts val="0"/>
              </a:spcAft>
              <a:buClr>
                <a:schemeClr val="dk1"/>
              </a:buClr>
              <a:buSzPct val="78571"/>
              <a:buFont typeface="Arial"/>
              <a:buNone/>
            </a:pPr>
            <a:r>
              <a:rPr lang="en-GB" sz="1400">
                <a:solidFill>
                  <a:schemeClr val="dk1"/>
                </a:solidFill>
              </a:rPr>
              <a:t>- isDirectory(): devuelve true si el objeto File corresponde a un directorio</a:t>
            </a:r>
          </a:p>
          <a:p>
            <a:pPr lvl="0" rtl="0">
              <a:spcBef>
                <a:spcPts val="0"/>
              </a:spcBef>
              <a:spcAft>
                <a:spcPts val="0"/>
              </a:spcAft>
              <a:buClr>
                <a:schemeClr val="dk1"/>
              </a:buClr>
              <a:buSzPct val="78571"/>
              <a:buFont typeface="Arial"/>
              <a:buNone/>
            </a:pPr>
            <a:r>
              <a:rPr lang="en-GB" sz="1400">
                <a:solidFill>
                  <a:schemeClr val="dk1"/>
                </a:solidFill>
              </a:rPr>
              <a:t>- isFile(): devuelve true si el objeto File corresponde a un fichero normal.</a:t>
            </a:r>
          </a:p>
          <a:p>
            <a:pPr lvl="0" rtl="0">
              <a:spcBef>
                <a:spcPts val="0"/>
              </a:spcBef>
              <a:spcAft>
                <a:spcPts val="0"/>
              </a:spcAft>
              <a:buClr>
                <a:schemeClr val="dk1"/>
              </a:buClr>
              <a:buSzPct val="78571"/>
              <a:buFont typeface="Arial"/>
              <a:buNone/>
            </a:pPr>
            <a:r>
              <a:rPr lang="en-GB" sz="1400">
                <a:solidFill>
                  <a:schemeClr val="dk1"/>
                </a:solidFill>
              </a:rPr>
              <a:t>- mkdir(): crea un directorio con el nombre indicado en la creación del objeto File.</a:t>
            </a:r>
          </a:p>
          <a:p>
            <a:pPr lvl="0" rtl="0">
              <a:spcBef>
                <a:spcPts val="0"/>
              </a:spcBef>
              <a:spcAft>
                <a:spcPts val="0"/>
              </a:spcAft>
              <a:buClr>
                <a:schemeClr val="dk1"/>
              </a:buClr>
              <a:buSzPct val="78571"/>
              <a:buFont typeface="Arial"/>
              <a:buNone/>
            </a:pPr>
            <a:r>
              <a:rPr lang="en-GB" sz="1400">
                <a:solidFill>
                  <a:schemeClr val="dk1"/>
                </a:solidFill>
              </a:rPr>
              <a:t>- renameTo(File "nuevoNombre"): renombra el fichero.</a:t>
            </a:r>
          </a:p>
          <a:p>
            <a:pPr lvl="0" rtl="0">
              <a:spcBef>
                <a:spcPts val="0"/>
              </a:spcBef>
              <a:spcAft>
                <a:spcPts val="0"/>
              </a:spcAft>
              <a:buClr>
                <a:schemeClr val="dk1"/>
              </a:buClr>
              <a:buSzPct val="61111"/>
              <a:buFont typeface="Arial"/>
              <a:buNone/>
            </a:pPr>
            <a:endParaRPr>
              <a:solidFill>
                <a:schemeClr val="dk1"/>
              </a:solidFill>
            </a:endParaRPr>
          </a:p>
          <a:p>
            <a:pPr lvl="0" rtl="0">
              <a:spcBef>
                <a:spcPts val="0"/>
              </a:spcBef>
              <a:spcAft>
                <a:spcPts val="0"/>
              </a:spcAft>
              <a:buClr>
                <a:schemeClr val="dk1"/>
              </a:buClr>
              <a:buSzPct val="61111"/>
              <a:buFont typeface="Arial"/>
              <a:buNone/>
            </a:pPr>
            <a:endParaRPr>
              <a:solidFill>
                <a:schemeClr val="dk1"/>
              </a:solidFill>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61111"/>
              <a:buFont typeface="Arial"/>
              <a:buNone/>
            </a:pPr>
            <a:endParaRPr>
              <a:solidFill>
                <a:schemeClr val="dk1"/>
              </a:solidFill>
              <a:latin typeface="Consolas"/>
              <a:ea typeface="Consolas"/>
              <a:cs typeface="Consolas"/>
              <a:sym typeface="Consolas"/>
            </a:endParaRPr>
          </a:p>
          <a:p>
            <a:pPr lvl="0" rtl="0">
              <a:spcBef>
                <a:spcPts val="0"/>
              </a:spcBef>
              <a:spcAft>
                <a:spcPts val="0"/>
              </a:spcAft>
              <a:buClr>
                <a:schemeClr val="dk1"/>
              </a:buClr>
              <a:buSzPct val="45833"/>
              <a:buFont typeface="Arial"/>
              <a:buNone/>
            </a:pPr>
            <a:endParaRPr sz="2400">
              <a:solidFill>
                <a:schemeClr val="dk1"/>
              </a:solidFill>
            </a:endParaRPr>
          </a:p>
          <a:p>
            <a:pPr lvl="0" rtl="0">
              <a:spcBef>
                <a:spcPts val="0"/>
              </a:spcBef>
              <a:spcAft>
                <a:spcPts val="0"/>
              </a:spcAft>
              <a:buClr>
                <a:schemeClr val="dk1"/>
              </a:buClr>
              <a:buSzPct val="61111"/>
              <a:buFont typeface="Arial"/>
              <a:buNone/>
            </a:pPr>
            <a:endParaRPr>
              <a:solidFill>
                <a:srgbClr val="000000"/>
              </a:solidFill>
              <a:highlight>
                <a:srgbClr val="FEFEFE"/>
              </a:highlight>
            </a:endParaRPr>
          </a:p>
          <a:p>
            <a:pPr lvl="0" rtl="0">
              <a:spcBef>
                <a:spcPts val="0"/>
              </a:spcBef>
              <a:spcAft>
                <a:spcPts val="0"/>
              </a:spcAft>
              <a:buNone/>
            </a:pPr>
            <a:endParaRPr sz="2000">
              <a:solidFill>
                <a:srgbClr val="000000"/>
              </a:solidFill>
            </a:endParaRPr>
          </a:p>
          <a:p>
            <a:pPr lvl="0" rtl="0">
              <a:spcBef>
                <a:spcPts val="0"/>
              </a:spcBef>
              <a:buNone/>
            </a:pPr>
            <a:endParaRPr sz="24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5891</Words>
  <Application>Microsoft Office PowerPoint</Application>
  <PresentationFormat>Presentación en pantalla (16:9)</PresentationFormat>
  <Paragraphs>912</Paragraphs>
  <Slides>82</Slides>
  <Notes>82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82</vt:i4>
      </vt:variant>
    </vt:vector>
  </HeadingPairs>
  <TitlesOfParts>
    <vt:vector size="87" baseType="lpstr">
      <vt:lpstr>Arial</vt:lpstr>
      <vt:lpstr>Consolas</vt:lpstr>
      <vt:lpstr>Courier New</vt:lpstr>
      <vt:lpstr>Wingdings</vt:lpstr>
      <vt:lpstr>Simple Light</vt:lpstr>
      <vt:lpstr>UF1.1 Manejo de Ficheros de texto y binarios</vt:lpstr>
      <vt:lpstr>Presentación de PowerPoint</vt:lpstr>
      <vt:lpstr>Introducción</vt:lpstr>
      <vt:lpstr>Presentación de PowerPoint</vt:lpstr>
      <vt:lpstr>Clases para operaciones de gestión de ficheros</vt:lpstr>
      <vt:lpstr>Clases para operaciones de gestión de ficheros</vt:lpstr>
      <vt:lpstr>Clases para operaciones de gestión de ficheros</vt:lpstr>
      <vt:lpstr>Clases para operaciones de gestión de ficheros</vt:lpstr>
      <vt:lpstr>Clases para operaciones de gestión de ficheros</vt:lpstr>
      <vt:lpstr>Clases para operaciones de gestión de ficheros</vt:lpstr>
      <vt:lpstr>Presentación de PowerPoint</vt:lpstr>
      <vt:lpstr>Flujos o streams</vt:lpstr>
      <vt:lpstr>Flujos o streams</vt:lpstr>
      <vt:lpstr>Flujos o streams</vt:lpstr>
      <vt:lpstr>Flujos o streams. Flujos de bytes</vt:lpstr>
      <vt:lpstr>Flujos o streams. Flujos de bytes</vt:lpstr>
      <vt:lpstr>Flujos o streams. Flujos de caracteres</vt:lpstr>
      <vt:lpstr>Flujos o streams. Flujos de caracteres</vt:lpstr>
      <vt:lpstr>Flujos o streams</vt:lpstr>
      <vt:lpstr>Presentación de PowerPoint</vt:lpstr>
      <vt:lpstr>Formas de acceso a un fichero </vt:lpstr>
      <vt:lpstr>Formas de acceso a un fichero </vt:lpstr>
      <vt:lpstr>Presentación de PowerPoint</vt:lpstr>
      <vt:lpstr>Operaciones sobre ficheros </vt:lpstr>
      <vt:lpstr>Operaciones sobre ficheros </vt:lpstr>
      <vt:lpstr>Operaciones sobre ficheros </vt:lpstr>
      <vt:lpstr>Operaciones sobre ficheros </vt:lpstr>
      <vt:lpstr>Operaciones sobre ficheros </vt:lpstr>
      <vt:lpstr>Operaciones sobre ficheros </vt:lpstr>
      <vt:lpstr>Presentación de PowerPoint</vt:lpstr>
      <vt:lpstr>Clases para la gestión de flujos de datos con ficheros </vt:lpstr>
      <vt:lpstr>Clases para la gestión de flujos de datos con ficheros. Ficheros de texto</vt:lpstr>
      <vt:lpstr>Clases para la gestión de flujos de datos con ficheros. Ficheros de texto</vt:lpstr>
      <vt:lpstr>Clases para la gestión de flujos de datos con ficheros.  Ficheros de texto</vt:lpstr>
      <vt:lpstr>Clases para la gestión de flujos de datos con ficheros. Ficheros de texto </vt:lpstr>
      <vt:lpstr>Clases para la gestión de flujos de datos con ficheros. Ficheros de texto</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de texto </vt:lpstr>
      <vt:lpstr>Clases para la gestión de flujos de datos con ficheros. Ficheros binarios</vt:lpstr>
      <vt:lpstr>Clases para la gestión de flujos de datos con ficheros. Ficheros binarios</vt:lpstr>
      <vt:lpstr>Clases para la gestión de flujos de datos con ficheros.  Ficheros binarios</vt:lpstr>
      <vt:lpstr>Clases para la gestión de flujos de datos con ficheros. Ficheros binarios </vt:lpstr>
      <vt:lpstr>Clases para la gestión de flujos de datos con ficheros. Ficheros binarios </vt:lpstr>
      <vt:lpstr>Clases para la gestión de flujos de datos con ficheros. Ficheros binarios  </vt:lpstr>
      <vt:lpstr>Clases para la gestión de flujos de datos con ficheros. Ficheros binarios </vt:lpstr>
      <vt:lpstr>Clases para la gestión de flujos de datos con ficheros. Ficheros binarios </vt:lpstr>
      <vt:lpstr>Clases para la gestión de flujos de datos con ficheros. Ficheros binarios </vt:lpstr>
      <vt:lpstr>Clases para la gestión de flujos de datos con ficheros. Ficheros binarios  </vt:lpstr>
      <vt:lpstr>Clases para la gestión de flujos de datos con ficheros. Ficheros binarios  </vt:lpstr>
      <vt:lpstr>Clases para la gestión de flujos de datos con ficheros. Ficheros binarios. Serializable </vt:lpstr>
      <vt:lpstr>Clases para la gestión de flujos de datos con ficheros. Ficheros binarios. Serializable </vt:lpstr>
      <vt:lpstr>Clases para la gestión de flujos de datos con ficheros. Ficheros binarios. Serializable </vt:lpstr>
      <vt:lpstr>Clases para la gestión de flujos de datos con ficheros. Ficheros binarios. Serializable </vt:lpstr>
      <vt:lpstr>Clases para la gestión de flujos de datos con ficheros. Ficheros binarios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Clases para la gestión de flujos de datos con ficheros. Ficheros de acceso aleatorio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UF1.1 Manejo de Ficheros de texto y binarios</dc:title>
  <cp:lastModifiedBy>Maria Pilar Martin Gomez</cp:lastModifiedBy>
  <cp:revision>26</cp:revision>
  <dcterms:modified xsi:type="dcterms:W3CDTF">2017-09-22T09:18:39Z</dcterms:modified>
</cp:coreProperties>
</file>