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F368FDA-29A1-4719-A063-E262FBB40D67}">
  <a:tblStyle styleId="{0F368FDA-29A1-4719-A063-E262FBB40D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306654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552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700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524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12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880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246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510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608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410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1539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338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982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2921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387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69215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2247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8287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9858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1769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0715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55879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443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9623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6030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2055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0960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0569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8614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1596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0372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3985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0605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193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570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0972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7965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58336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7085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0490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956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434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684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462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432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212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‹Nº›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x-stream.github.io/download.html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org/w3c/dom/package-summary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xproject.org/apidoc/org/xml/sax/ext/package-tre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5403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UF1.2 Manejo de Ficheros XML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986650" y="104550"/>
            <a:ext cx="68061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Acceso a ficheros XML con DOM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699" y="748000"/>
            <a:ext cx="3649799" cy="405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986650" y="104550"/>
            <a:ext cx="68061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Acceso a ficheros XML con DOM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769775"/>
            <a:ext cx="3863700" cy="422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b="1">
                <a:solidFill>
                  <a:schemeClr val="dk1"/>
                </a:solidFill>
              </a:rPr>
              <a:t>Ejemplo de creación de un fichero XML con un fichero binario aleatorio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Partimos del fichero empleados.dat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Se pretende generar un fichero empleados.xml como el de la imagen.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>
              <a:solidFill>
                <a:srgbClr val="3A81BA"/>
              </a:solidFill>
            </a:endParaRP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450" y="933049"/>
            <a:ext cx="4358350" cy="384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986650" y="104550"/>
            <a:ext cx="68061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Acceso a ficheros XML con DOM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677250"/>
            <a:ext cx="8520600" cy="431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b="1" dirty="0" err="1">
                <a:solidFill>
                  <a:schemeClr val="dk1"/>
                </a:solidFill>
              </a:rPr>
              <a:t>Creación</a:t>
            </a:r>
            <a:r>
              <a:rPr lang="en-GB" sz="2000" b="1" dirty="0">
                <a:solidFill>
                  <a:schemeClr val="dk1"/>
                </a:solidFill>
              </a:rPr>
              <a:t> de un </a:t>
            </a:r>
            <a:r>
              <a:rPr lang="en-GB" sz="2000" b="1" dirty="0" err="1">
                <a:solidFill>
                  <a:schemeClr val="dk1"/>
                </a:solidFill>
              </a:rPr>
              <a:t>fichero</a:t>
            </a:r>
            <a:r>
              <a:rPr lang="en-GB" sz="2000" b="1" dirty="0">
                <a:solidFill>
                  <a:schemeClr val="dk1"/>
                </a:solidFill>
              </a:rPr>
              <a:t> XML con un </a:t>
            </a:r>
            <a:r>
              <a:rPr lang="en-GB" sz="2000" b="1" dirty="0" err="1">
                <a:solidFill>
                  <a:schemeClr val="dk1"/>
                </a:solidFill>
              </a:rPr>
              <a:t>fichero</a:t>
            </a:r>
            <a:r>
              <a:rPr lang="en-GB" sz="2000" b="1" dirty="0">
                <a:solidFill>
                  <a:schemeClr val="dk1"/>
                </a:solidFill>
              </a:rPr>
              <a:t> </a:t>
            </a:r>
            <a:r>
              <a:rPr lang="en-GB" sz="2000" b="1" dirty="0" err="1">
                <a:solidFill>
                  <a:schemeClr val="dk1"/>
                </a:solidFill>
              </a:rPr>
              <a:t>binario</a:t>
            </a:r>
            <a:r>
              <a:rPr lang="en-GB" sz="2000" b="1" dirty="0">
                <a:solidFill>
                  <a:schemeClr val="dk1"/>
                </a:solidFill>
              </a:rPr>
              <a:t> </a:t>
            </a:r>
            <a:r>
              <a:rPr lang="en-GB" sz="2000" b="1" dirty="0" err="1">
                <a:solidFill>
                  <a:schemeClr val="dk1"/>
                </a:solidFill>
              </a:rPr>
              <a:t>aleatorio</a:t>
            </a:r>
            <a:endParaRPr lang="en-GB" sz="2000" b="1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err="1">
                <a:solidFill>
                  <a:schemeClr val="dk1"/>
                </a:solidFill>
              </a:rPr>
              <a:t>Primero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es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necesario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importar</a:t>
            </a:r>
            <a:r>
              <a:rPr lang="en-GB" sz="2000" dirty="0">
                <a:solidFill>
                  <a:schemeClr val="dk1"/>
                </a:solidFill>
              </a:rPr>
              <a:t> los </a:t>
            </a:r>
            <a:r>
              <a:rPr lang="en-GB" sz="2000" dirty="0" err="1">
                <a:solidFill>
                  <a:schemeClr val="dk1"/>
                </a:solidFill>
              </a:rPr>
              <a:t>paquetes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necesarios</a:t>
            </a:r>
            <a:endParaRPr lang="en-GB" sz="20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>
                <a:solidFill>
                  <a:srgbClr val="000000"/>
                </a:solidFill>
              </a:rPr>
              <a:t>A </a:t>
            </a:r>
            <a:r>
              <a:rPr lang="en-GB" sz="2000" dirty="0" err="1">
                <a:solidFill>
                  <a:srgbClr val="000000"/>
                </a:solidFill>
              </a:rPr>
              <a:t>continuación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crearemos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una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instancia</a:t>
            </a:r>
            <a:r>
              <a:rPr lang="en-GB" sz="2000" dirty="0">
                <a:solidFill>
                  <a:srgbClr val="000000"/>
                </a:solidFill>
              </a:rPr>
              <a:t> de </a:t>
            </a:r>
            <a:r>
              <a:rPr lang="en-GB" sz="2000" b="1" dirty="0" err="1">
                <a:solidFill>
                  <a:srgbClr val="000000"/>
                </a:solidFill>
              </a:rPr>
              <a:t>DocumentBuilderFactory</a:t>
            </a:r>
            <a:r>
              <a:rPr lang="en-GB" sz="2000" dirty="0">
                <a:solidFill>
                  <a:srgbClr val="000000"/>
                </a:solidFill>
              </a:rPr>
              <a:t> para </a:t>
            </a:r>
            <a:r>
              <a:rPr lang="en-GB" sz="2000" dirty="0" err="1">
                <a:solidFill>
                  <a:srgbClr val="000000"/>
                </a:solidFill>
              </a:rPr>
              <a:t>construir</a:t>
            </a:r>
            <a:r>
              <a:rPr lang="en-GB" sz="2000" dirty="0">
                <a:solidFill>
                  <a:srgbClr val="000000"/>
                </a:solidFill>
              </a:rPr>
              <a:t> el </a:t>
            </a:r>
            <a:r>
              <a:rPr lang="en-GB" sz="2000" b="1" dirty="0">
                <a:solidFill>
                  <a:srgbClr val="000000"/>
                </a:solidFill>
              </a:rPr>
              <a:t>parser. </a:t>
            </a:r>
            <a:r>
              <a:rPr lang="en-GB" sz="2000" dirty="0" err="1">
                <a:solidFill>
                  <a:srgbClr val="000000"/>
                </a:solidFill>
              </a:rPr>
              <a:t>Necesita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encerrarse</a:t>
            </a:r>
            <a:r>
              <a:rPr lang="en-GB" sz="2000" dirty="0">
                <a:solidFill>
                  <a:srgbClr val="000000"/>
                </a:solidFill>
              </a:rPr>
              <a:t> entre </a:t>
            </a:r>
            <a:r>
              <a:rPr lang="en-GB" sz="2000" b="1" dirty="0">
                <a:solidFill>
                  <a:srgbClr val="000000"/>
                </a:solidFill>
              </a:rPr>
              <a:t>try-catch </a:t>
            </a:r>
            <a:r>
              <a:rPr lang="en-GB" sz="2000" dirty="0" err="1">
                <a:solidFill>
                  <a:srgbClr val="000000"/>
                </a:solidFill>
              </a:rPr>
              <a:t>porque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puede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producirse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una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excepción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b="1" dirty="0" err="1">
                <a:solidFill>
                  <a:srgbClr val="000000"/>
                </a:solidFill>
              </a:rPr>
              <a:t>ParserConfigurationException</a:t>
            </a:r>
            <a:endParaRPr lang="en-GB" sz="20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 dirty="0">
                <a:solidFill>
                  <a:srgbClr val="000000"/>
                </a:solidFill>
                <a:latin typeface="Courier New"/>
                <a:ea typeface="Consolas"/>
                <a:cs typeface="Courier New"/>
                <a:sym typeface="Courier New"/>
              </a:rPr>
              <a:t> </a:t>
            </a:r>
            <a:r>
              <a:rPr lang="en-GB" sz="1000" dirty="0" smtClean="0">
                <a:solidFill>
                  <a:srgbClr val="000000"/>
                </a:solidFill>
                <a:latin typeface="Courier New"/>
                <a:ea typeface="Consolas"/>
                <a:cs typeface="Courier New"/>
                <a:sym typeface="Courier New"/>
              </a:rPr>
              <a:t>   </a:t>
            </a:r>
            <a:r>
              <a:rPr lang="en-GB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DocumentBuilderFactory</a:t>
            </a:r>
            <a:r>
              <a:rPr lang="en-GB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factory = </a:t>
            </a:r>
            <a:r>
              <a:rPr lang="en-GB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DocumentBuilderFactory.newInstance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try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  </a:t>
            </a:r>
            <a:endParaRPr lang="en-GB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DocumentBuilder</a:t>
            </a:r>
            <a:r>
              <a:rPr lang="en-GB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builder = </a:t>
            </a:r>
            <a:r>
              <a:rPr lang="en-GB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factory.newDocumentBuilder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GB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DOMImplementation</a:t>
            </a:r>
            <a:r>
              <a:rPr lang="en-GB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implementation = </a:t>
            </a:r>
            <a:r>
              <a:rPr lang="en-GB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builder.getDOMImplementation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 err="1">
                <a:solidFill>
                  <a:srgbClr val="000000"/>
                </a:solidFill>
              </a:rPr>
              <a:t>Creamos</a:t>
            </a:r>
            <a:r>
              <a:rPr lang="en-GB" dirty="0">
                <a:solidFill>
                  <a:srgbClr val="000000"/>
                </a:solidFill>
              </a:rPr>
              <a:t> un </a:t>
            </a:r>
            <a:r>
              <a:rPr lang="en-GB" dirty="0" err="1">
                <a:solidFill>
                  <a:srgbClr val="000000"/>
                </a:solidFill>
              </a:rPr>
              <a:t>documento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vacío</a:t>
            </a:r>
            <a:r>
              <a:rPr lang="en-GB" dirty="0">
                <a:solidFill>
                  <a:srgbClr val="000000"/>
                </a:solidFill>
              </a:rPr>
              <a:t> de </a:t>
            </a:r>
            <a:r>
              <a:rPr lang="en-GB" dirty="0" err="1">
                <a:solidFill>
                  <a:srgbClr val="000000"/>
                </a:solidFill>
              </a:rPr>
              <a:t>nombre</a:t>
            </a:r>
            <a:r>
              <a:rPr lang="en-GB" dirty="0">
                <a:solidFill>
                  <a:srgbClr val="000000"/>
                </a:solidFill>
              </a:rPr>
              <a:t> document con el </a:t>
            </a:r>
            <a:r>
              <a:rPr lang="en-GB" dirty="0" err="1">
                <a:solidFill>
                  <a:srgbClr val="000000"/>
                </a:solidFill>
              </a:rPr>
              <a:t>nodo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raíz</a:t>
            </a:r>
            <a:r>
              <a:rPr lang="en-GB" dirty="0">
                <a:solidFill>
                  <a:srgbClr val="000000"/>
                </a:solidFill>
              </a:rPr>
              <a:t> de </a:t>
            </a:r>
            <a:r>
              <a:rPr lang="en-GB" dirty="0" err="1">
                <a:solidFill>
                  <a:srgbClr val="000000"/>
                </a:solidFill>
              </a:rPr>
              <a:t>nombre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Empleados</a:t>
            </a:r>
            <a:r>
              <a:rPr lang="en-GB" dirty="0">
                <a:solidFill>
                  <a:srgbClr val="000000"/>
                </a:solidFill>
              </a:rPr>
              <a:t> y </a:t>
            </a:r>
            <a:r>
              <a:rPr lang="en-GB" dirty="0" err="1">
                <a:solidFill>
                  <a:srgbClr val="000000"/>
                </a:solidFill>
              </a:rPr>
              <a:t>asignamos</a:t>
            </a:r>
            <a:r>
              <a:rPr lang="en-GB" dirty="0">
                <a:solidFill>
                  <a:srgbClr val="000000"/>
                </a:solidFill>
              </a:rPr>
              <a:t> la </a:t>
            </a:r>
            <a:r>
              <a:rPr lang="en-GB" dirty="0" err="1">
                <a:solidFill>
                  <a:srgbClr val="000000"/>
                </a:solidFill>
              </a:rPr>
              <a:t>versión</a:t>
            </a:r>
            <a:r>
              <a:rPr lang="en-GB" dirty="0">
                <a:solidFill>
                  <a:srgbClr val="000000"/>
                </a:solidFill>
              </a:rPr>
              <a:t> del </a:t>
            </a:r>
            <a:r>
              <a:rPr lang="en-GB" dirty="0" smtClean="0">
                <a:solidFill>
                  <a:srgbClr val="000000"/>
                </a:solidFill>
              </a:rPr>
              <a:t>XML.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GB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Document 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document = </a:t>
            </a:r>
            <a:r>
              <a:rPr lang="en-GB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implementation.createDocument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(null, "</a:t>
            </a:r>
            <a:r>
              <a:rPr lang="en-GB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Empleado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",null);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GB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document.setXmlVersion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("1.0"); //</a:t>
            </a:r>
            <a:r>
              <a:rPr lang="en-GB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asignamos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la version de </a:t>
            </a:r>
            <a:r>
              <a:rPr lang="en-GB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nuestro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XML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b="1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3A81BA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986650" y="104550"/>
            <a:ext cx="68061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Acceso a ficheros XML con DOM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44925" y="677250"/>
            <a:ext cx="8899200" cy="431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err="1">
                <a:solidFill>
                  <a:schemeClr val="dk1"/>
                </a:solidFill>
              </a:rPr>
              <a:t>Recorreremos</a:t>
            </a:r>
            <a:r>
              <a:rPr lang="en-GB" sz="2000" dirty="0">
                <a:solidFill>
                  <a:schemeClr val="dk1"/>
                </a:solidFill>
              </a:rPr>
              <a:t> el </a:t>
            </a:r>
            <a:r>
              <a:rPr lang="en-GB" sz="2000" dirty="0" err="1">
                <a:solidFill>
                  <a:schemeClr val="dk1"/>
                </a:solidFill>
              </a:rPr>
              <a:t>fichero</a:t>
            </a:r>
            <a:r>
              <a:rPr lang="en-GB" sz="2000" dirty="0">
                <a:solidFill>
                  <a:schemeClr val="dk1"/>
                </a:solidFill>
              </a:rPr>
              <a:t> con los </a:t>
            </a:r>
            <a:r>
              <a:rPr lang="en-GB" sz="2000" dirty="0" err="1">
                <a:solidFill>
                  <a:schemeClr val="dk1"/>
                </a:solidFill>
              </a:rPr>
              <a:t>datos</a:t>
            </a:r>
            <a:r>
              <a:rPr lang="en-GB" sz="2000" dirty="0">
                <a:solidFill>
                  <a:schemeClr val="dk1"/>
                </a:solidFill>
              </a:rPr>
              <a:t> para </a:t>
            </a:r>
            <a:r>
              <a:rPr lang="en-GB" sz="2000" dirty="0" err="1">
                <a:solidFill>
                  <a:schemeClr val="dk1"/>
                </a:solidFill>
              </a:rPr>
              <a:t>que</a:t>
            </a:r>
            <a:r>
              <a:rPr lang="en-GB" sz="2000" dirty="0">
                <a:solidFill>
                  <a:schemeClr val="dk1"/>
                </a:solidFill>
              </a:rPr>
              <a:t> al leer </a:t>
            </a:r>
            <a:r>
              <a:rPr lang="en-GB" sz="2000" dirty="0" err="1">
                <a:solidFill>
                  <a:schemeClr val="dk1"/>
                </a:solidFill>
              </a:rPr>
              <a:t>cada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registro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empleado</a:t>
            </a:r>
            <a:r>
              <a:rPr lang="en-GB" sz="2000" dirty="0">
                <a:solidFill>
                  <a:schemeClr val="dk1"/>
                </a:solidFill>
              </a:rPr>
              <a:t> se </a:t>
            </a:r>
            <a:r>
              <a:rPr lang="en-GB" sz="2000" dirty="0" err="1">
                <a:solidFill>
                  <a:schemeClr val="dk1"/>
                </a:solidFill>
              </a:rPr>
              <a:t>cree</a:t>
            </a:r>
            <a:r>
              <a:rPr lang="en-GB" sz="2000" dirty="0">
                <a:solidFill>
                  <a:schemeClr val="dk1"/>
                </a:solidFill>
              </a:rPr>
              <a:t> un </a:t>
            </a:r>
            <a:r>
              <a:rPr lang="en-GB" sz="2000" dirty="0" err="1">
                <a:solidFill>
                  <a:schemeClr val="dk1"/>
                </a:solidFill>
              </a:rPr>
              <a:t>nodo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empleado</a:t>
            </a:r>
            <a:r>
              <a:rPr lang="en-GB" sz="2000" dirty="0">
                <a:solidFill>
                  <a:schemeClr val="dk1"/>
                </a:solidFill>
              </a:rPr>
              <a:t> con 4 </a:t>
            </a:r>
            <a:r>
              <a:rPr lang="en-GB" sz="2000" dirty="0" err="1">
                <a:solidFill>
                  <a:schemeClr val="dk1"/>
                </a:solidFill>
              </a:rPr>
              <a:t>hijos</a:t>
            </a:r>
            <a:r>
              <a:rPr lang="en-GB" sz="2000" dirty="0">
                <a:solidFill>
                  <a:schemeClr val="dk1"/>
                </a:solidFill>
              </a:rPr>
              <a:t> (&lt;id&gt;, &lt;</a:t>
            </a:r>
            <a:r>
              <a:rPr lang="en-GB" sz="2000" dirty="0" err="1">
                <a:solidFill>
                  <a:schemeClr val="dk1"/>
                </a:solidFill>
              </a:rPr>
              <a:t>nombre</a:t>
            </a:r>
            <a:r>
              <a:rPr lang="en-GB" sz="2000" dirty="0">
                <a:solidFill>
                  <a:schemeClr val="dk1"/>
                </a:solidFill>
              </a:rPr>
              <a:t>&gt;, &lt;</a:t>
            </a:r>
            <a:r>
              <a:rPr lang="en-GB" sz="2000" dirty="0" err="1">
                <a:solidFill>
                  <a:schemeClr val="dk1"/>
                </a:solidFill>
              </a:rPr>
              <a:t>dep</a:t>
            </a:r>
            <a:r>
              <a:rPr lang="en-GB" sz="2000" dirty="0">
                <a:solidFill>
                  <a:schemeClr val="dk1"/>
                </a:solidFill>
              </a:rPr>
              <a:t>&gt; y &lt;</a:t>
            </a:r>
            <a:r>
              <a:rPr lang="en-GB" sz="2000" dirty="0" err="1">
                <a:solidFill>
                  <a:schemeClr val="dk1"/>
                </a:solidFill>
              </a:rPr>
              <a:t>salario</a:t>
            </a:r>
            <a:r>
              <a:rPr lang="en-GB" sz="2000" dirty="0">
                <a:solidFill>
                  <a:schemeClr val="dk1"/>
                </a:solidFill>
              </a:rPr>
              <a:t>&gt;) </a:t>
            </a:r>
            <a:r>
              <a:rPr lang="en-GB" sz="2000" dirty="0" err="1">
                <a:solidFill>
                  <a:schemeClr val="dk1"/>
                </a:solidFill>
              </a:rPr>
              <a:t>mediante</a:t>
            </a:r>
            <a:r>
              <a:rPr lang="en-GB" sz="2000" dirty="0">
                <a:solidFill>
                  <a:schemeClr val="dk1"/>
                </a:solidFill>
              </a:rPr>
              <a:t> el </a:t>
            </a:r>
            <a:r>
              <a:rPr lang="en-GB" sz="2000" dirty="0" err="1">
                <a:solidFill>
                  <a:schemeClr val="dk1"/>
                </a:solidFill>
              </a:rPr>
              <a:t>método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createElement</a:t>
            </a:r>
            <a:r>
              <a:rPr lang="en-GB" sz="2000" dirty="0">
                <a:solidFill>
                  <a:schemeClr val="dk1"/>
                </a:solidFill>
              </a:rPr>
              <a:t>(String)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err="1">
                <a:solidFill>
                  <a:schemeClr val="dk1"/>
                </a:solidFill>
              </a:rPr>
              <a:t>Creamos</a:t>
            </a:r>
            <a:r>
              <a:rPr lang="en-GB" sz="2000" dirty="0">
                <a:solidFill>
                  <a:schemeClr val="dk1"/>
                </a:solidFill>
              </a:rPr>
              <a:t> el </a:t>
            </a:r>
            <a:r>
              <a:rPr lang="en-GB" sz="2000" dirty="0" err="1">
                <a:solidFill>
                  <a:schemeClr val="dk1"/>
                </a:solidFill>
              </a:rPr>
              <a:t>nodo</a:t>
            </a:r>
            <a:r>
              <a:rPr lang="en-GB" sz="2000" dirty="0">
                <a:solidFill>
                  <a:schemeClr val="dk1"/>
                </a:solidFill>
              </a:rPr>
              <a:t> &lt;</a:t>
            </a:r>
            <a:r>
              <a:rPr lang="en-GB" sz="2000" dirty="0" err="1">
                <a:solidFill>
                  <a:schemeClr val="dk1"/>
                </a:solidFill>
              </a:rPr>
              <a:t>empleado</a:t>
            </a:r>
            <a:r>
              <a:rPr lang="en-GB" sz="2000" dirty="0">
                <a:solidFill>
                  <a:schemeClr val="dk1"/>
                </a:solidFill>
              </a:rPr>
              <a:t>&gt; al </a:t>
            </a:r>
            <a:r>
              <a:rPr lang="en-GB" sz="2000" dirty="0" smtClean="0">
                <a:solidFill>
                  <a:schemeClr val="dk1"/>
                </a:solidFill>
              </a:rPr>
              <a:t>document</a:t>
            </a:r>
            <a:endParaRPr lang="en-GB" sz="20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Element </a:t>
            </a:r>
            <a:r>
              <a:rPr lang="en-GB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raiz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document.createElement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GB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empleado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");   </a:t>
            </a:r>
          </a:p>
          <a:p>
            <a:pPr lvl="0" indent="387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document.getDocumentElement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-GB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appendChild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raiz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err="1">
                <a:solidFill>
                  <a:srgbClr val="000000"/>
                </a:solidFill>
              </a:rPr>
              <a:t>Después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añadiremos</a:t>
            </a:r>
            <a:r>
              <a:rPr lang="en-GB" sz="2000" dirty="0">
                <a:solidFill>
                  <a:srgbClr val="000000"/>
                </a:solidFill>
              </a:rPr>
              <a:t> los </a:t>
            </a:r>
            <a:r>
              <a:rPr lang="en-GB" sz="2000" dirty="0" err="1">
                <a:solidFill>
                  <a:srgbClr val="000000"/>
                </a:solidFill>
              </a:rPr>
              <a:t>hijos</a:t>
            </a:r>
            <a:r>
              <a:rPr lang="en-GB" sz="2000" dirty="0">
                <a:solidFill>
                  <a:srgbClr val="000000"/>
                </a:solidFill>
              </a:rPr>
              <a:t> de </a:t>
            </a:r>
            <a:r>
              <a:rPr lang="en-GB" sz="2000" dirty="0" err="1">
                <a:solidFill>
                  <a:srgbClr val="000000"/>
                </a:solidFill>
              </a:rPr>
              <a:t>ese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nodo</a:t>
            </a:r>
            <a:r>
              <a:rPr lang="en-GB" sz="2000" dirty="0">
                <a:solidFill>
                  <a:srgbClr val="000000"/>
                </a:solidFill>
              </a:rPr>
              <a:t> (</a:t>
            </a:r>
            <a:r>
              <a:rPr lang="en-GB" sz="2000" dirty="0" err="1">
                <a:solidFill>
                  <a:srgbClr val="000000"/>
                </a:solidFill>
              </a:rPr>
              <a:t>raíz</a:t>
            </a:r>
            <a:r>
              <a:rPr lang="en-GB" sz="2000" dirty="0">
                <a:solidFill>
                  <a:srgbClr val="000000"/>
                </a:solidFill>
              </a:rPr>
              <a:t>), </a:t>
            </a:r>
            <a:r>
              <a:rPr lang="en-GB" sz="2000" dirty="0" err="1">
                <a:solidFill>
                  <a:srgbClr val="000000"/>
                </a:solidFill>
              </a:rPr>
              <a:t>mediante</a:t>
            </a:r>
            <a:r>
              <a:rPr lang="en-GB" sz="2000" dirty="0">
                <a:solidFill>
                  <a:srgbClr val="000000"/>
                </a:solidFill>
              </a:rPr>
              <a:t> la </a:t>
            </a:r>
            <a:r>
              <a:rPr lang="en-GB" sz="2000" dirty="0" err="1">
                <a:solidFill>
                  <a:srgbClr val="000000"/>
                </a:solidFill>
              </a:rPr>
              <a:t>función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CrearElemento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GB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CrearElemento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(String </a:t>
            </a:r>
            <a:r>
              <a:rPr lang="en-GB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datoEmple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String </a:t>
            </a:r>
            <a:r>
              <a:rPr lang="en-GB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Element </a:t>
            </a:r>
            <a:r>
              <a:rPr lang="en-GB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raiz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Document document){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Element </a:t>
            </a:r>
            <a:r>
              <a:rPr lang="en-GB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elem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document.createElement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datoEmple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-GB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Text </a:t>
            </a:r>
            <a:r>
              <a:rPr lang="en-GB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document.createTextNode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-GB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raiz.appendChild</a:t>
            </a:r>
            <a:r>
              <a:rPr lang="en-GB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elem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-GB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elem.appendChild</a:t>
            </a:r>
            <a:r>
              <a:rPr lang="en-GB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(text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GB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986650" y="104550"/>
            <a:ext cx="68061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Acceso a ficheros XML con DOM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677250"/>
            <a:ext cx="8520600" cy="431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 err="1">
                <a:solidFill>
                  <a:schemeClr val="dk1"/>
                </a:solidFill>
              </a:rPr>
              <a:t>Función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CrearElemento</a:t>
            </a:r>
            <a:endParaRPr lang="en-GB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 err="1">
                <a:solidFill>
                  <a:schemeClr val="dk1"/>
                </a:solidFill>
              </a:rPr>
              <a:t>Recibe</a:t>
            </a:r>
            <a:r>
              <a:rPr lang="en-GB" dirty="0">
                <a:solidFill>
                  <a:schemeClr val="dk1"/>
                </a:solidFill>
              </a:rPr>
              <a:t> el </a:t>
            </a:r>
            <a:r>
              <a:rPr lang="en-GB" dirty="0" err="1">
                <a:solidFill>
                  <a:schemeClr val="dk1"/>
                </a:solidFill>
              </a:rPr>
              <a:t>nombre</a:t>
            </a:r>
            <a:r>
              <a:rPr lang="en-GB" dirty="0">
                <a:solidFill>
                  <a:schemeClr val="dk1"/>
                </a:solidFill>
              </a:rPr>
              <a:t> del </a:t>
            </a:r>
            <a:r>
              <a:rPr lang="en-GB" dirty="0" err="1">
                <a:solidFill>
                  <a:schemeClr val="dk1"/>
                </a:solidFill>
              </a:rPr>
              <a:t>nodo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hijo</a:t>
            </a:r>
            <a:r>
              <a:rPr lang="en-GB" dirty="0">
                <a:solidFill>
                  <a:schemeClr val="dk1"/>
                </a:solidFill>
              </a:rPr>
              <a:t> (id, </a:t>
            </a:r>
            <a:r>
              <a:rPr lang="en-GB" dirty="0" err="1">
                <a:solidFill>
                  <a:schemeClr val="dk1"/>
                </a:solidFill>
              </a:rPr>
              <a:t>nombre</a:t>
            </a:r>
            <a:r>
              <a:rPr lang="en-GB" dirty="0">
                <a:solidFill>
                  <a:schemeClr val="dk1"/>
                </a:solidFill>
              </a:rPr>
              <a:t>, </a:t>
            </a:r>
            <a:r>
              <a:rPr lang="en-GB" dirty="0" err="1">
                <a:solidFill>
                  <a:schemeClr val="dk1"/>
                </a:solidFill>
              </a:rPr>
              <a:t>dep</a:t>
            </a:r>
            <a:r>
              <a:rPr lang="en-GB" dirty="0">
                <a:solidFill>
                  <a:schemeClr val="dk1"/>
                </a:solidFill>
              </a:rPr>
              <a:t>, </a:t>
            </a:r>
            <a:r>
              <a:rPr lang="en-GB" dirty="0" err="1">
                <a:solidFill>
                  <a:schemeClr val="dk1"/>
                </a:solidFill>
              </a:rPr>
              <a:t>salario</a:t>
            </a:r>
            <a:r>
              <a:rPr lang="en-GB" dirty="0">
                <a:solidFill>
                  <a:schemeClr val="dk1"/>
                </a:solidFill>
              </a:rPr>
              <a:t>) y sus </a:t>
            </a:r>
            <a:r>
              <a:rPr lang="en-GB" dirty="0" err="1">
                <a:solidFill>
                  <a:schemeClr val="dk1"/>
                </a:solidFill>
              </a:rPr>
              <a:t>textos</a:t>
            </a:r>
            <a:r>
              <a:rPr lang="en-GB" dirty="0">
                <a:solidFill>
                  <a:schemeClr val="dk1"/>
                </a:solidFill>
              </a:rPr>
              <a:t> o </a:t>
            </a:r>
            <a:r>
              <a:rPr lang="en-GB" dirty="0" err="1">
                <a:solidFill>
                  <a:schemeClr val="dk1"/>
                </a:solidFill>
              </a:rPr>
              <a:t>valores</a:t>
            </a:r>
            <a:r>
              <a:rPr lang="en-GB" dirty="0">
                <a:solidFill>
                  <a:schemeClr val="dk1"/>
                </a:solidFill>
              </a:rPr>
              <a:t> en </a:t>
            </a:r>
            <a:r>
              <a:rPr lang="en-GB" dirty="0" err="1">
                <a:solidFill>
                  <a:schemeClr val="dk1"/>
                </a:solidFill>
              </a:rPr>
              <a:t>formato</a:t>
            </a:r>
            <a:r>
              <a:rPr lang="en-GB" dirty="0">
                <a:solidFill>
                  <a:schemeClr val="dk1"/>
                </a:solidFill>
              </a:rPr>
              <a:t> String, el </a:t>
            </a:r>
            <a:r>
              <a:rPr lang="en-GB" dirty="0" err="1">
                <a:solidFill>
                  <a:schemeClr val="dk1"/>
                </a:solidFill>
              </a:rPr>
              <a:t>nodo</a:t>
            </a:r>
            <a:r>
              <a:rPr lang="en-GB" dirty="0">
                <a:solidFill>
                  <a:schemeClr val="dk1"/>
                </a:solidFill>
              </a:rPr>
              <a:t> al </a:t>
            </a:r>
            <a:r>
              <a:rPr lang="en-GB" dirty="0" err="1">
                <a:solidFill>
                  <a:schemeClr val="dk1"/>
                </a:solidFill>
              </a:rPr>
              <a:t>que</a:t>
            </a:r>
            <a:r>
              <a:rPr lang="en-GB" dirty="0">
                <a:solidFill>
                  <a:schemeClr val="dk1"/>
                </a:solidFill>
              </a:rPr>
              <a:t> se </a:t>
            </a:r>
            <a:r>
              <a:rPr lang="en-GB" dirty="0" err="1">
                <a:solidFill>
                  <a:schemeClr val="dk1"/>
                </a:solidFill>
              </a:rPr>
              <a:t>va</a:t>
            </a:r>
            <a:r>
              <a:rPr lang="en-GB" dirty="0">
                <a:solidFill>
                  <a:schemeClr val="dk1"/>
                </a:solidFill>
              </a:rPr>
              <a:t> a </a:t>
            </a:r>
            <a:r>
              <a:rPr lang="en-GB" dirty="0" err="1">
                <a:solidFill>
                  <a:schemeClr val="dk1"/>
                </a:solidFill>
              </a:rPr>
              <a:t>añadir</a:t>
            </a:r>
            <a:r>
              <a:rPr lang="en-GB" dirty="0">
                <a:solidFill>
                  <a:schemeClr val="dk1"/>
                </a:solidFill>
              </a:rPr>
              <a:t> (</a:t>
            </a:r>
            <a:r>
              <a:rPr lang="en-GB" dirty="0" err="1">
                <a:solidFill>
                  <a:schemeClr val="dk1"/>
                </a:solidFill>
              </a:rPr>
              <a:t>raíz</a:t>
            </a:r>
            <a:r>
              <a:rPr lang="en-GB" dirty="0">
                <a:solidFill>
                  <a:schemeClr val="dk1"/>
                </a:solidFill>
              </a:rPr>
              <a:t>) y el </a:t>
            </a:r>
            <a:r>
              <a:rPr lang="en-GB" dirty="0" err="1">
                <a:solidFill>
                  <a:schemeClr val="dk1"/>
                </a:solidFill>
              </a:rPr>
              <a:t>documento</a:t>
            </a:r>
            <a:r>
              <a:rPr lang="en-GB" dirty="0">
                <a:solidFill>
                  <a:schemeClr val="dk1"/>
                </a:solidFill>
              </a:rPr>
              <a:t> (document).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Para </a:t>
            </a:r>
            <a:r>
              <a:rPr lang="en-GB" dirty="0" err="1">
                <a:solidFill>
                  <a:schemeClr val="dk1"/>
                </a:solidFill>
              </a:rPr>
              <a:t>crear</a:t>
            </a:r>
            <a:r>
              <a:rPr lang="en-GB" dirty="0">
                <a:solidFill>
                  <a:schemeClr val="dk1"/>
                </a:solidFill>
              </a:rPr>
              <a:t> el </a:t>
            </a:r>
            <a:r>
              <a:rPr lang="en-GB" dirty="0" err="1">
                <a:solidFill>
                  <a:schemeClr val="dk1"/>
                </a:solidFill>
              </a:rPr>
              <a:t>nodo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hijo</a:t>
            </a:r>
            <a:r>
              <a:rPr lang="en-GB" dirty="0">
                <a:solidFill>
                  <a:schemeClr val="dk1"/>
                </a:solidFill>
              </a:rPr>
              <a:t> (&lt;id&gt;, &lt;</a:t>
            </a:r>
            <a:r>
              <a:rPr lang="en-GB" dirty="0" err="1">
                <a:solidFill>
                  <a:schemeClr val="dk1"/>
                </a:solidFill>
              </a:rPr>
              <a:t>nombre</a:t>
            </a:r>
            <a:r>
              <a:rPr lang="en-GB" dirty="0">
                <a:solidFill>
                  <a:schemeClr val="dk1"/>
                </a:solidFill>
              </a:rPr>
              <a:t>&gt;, &lt;</a:t>
            </a:r>
            <a:r>
              <a:rPr lang="en-GB" dirty="0" err="1">
                <a:solidFill>
                  <a:schemeClr val="dk1"/>
                </a:solidFill>
              </a:rPr>
              <a:t>dep</a:t>
            </a:r>
            <a:r>
              <a:rPr lang="en-GB" dirty="0">
                <a:solidFill>
                  <a:schemeClr val="dk1"/>
                </a:solidFill>
              </a:rPr>
              <a:t>&gt; y &lt;</a:t>
            </a:r>
            <a:r>
              <a:rPr lang="en-GB" dirty="0" err="1">
                <a:solidFill>
                  <a:schemeClr val="dk1"/>
                </a:solidFill>
              </a:rPr>
              <a:t>salario</a:t>
            </a:r>
            <a:r>
              <a:rPr lang="en-GB" dirty="0">
                <a:solidFill>
                  <a:schemeClr val="dk1"/>
                </a:solidFill>
              </a:rPr>
              <a:t>&gt;), se </a:t>
            </a:r>
            <a:r>
              <a:rPr lang="en-GB" dirty="0" err="1">
                <a:solidFill>
                  <a:schemeClr val="dk1"/>
                </a:solidFill>
              </a:rPr>
              <a:t>escribe</a:t>
            </a:r>
            <a:endParaRPr lang="en-GB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-GB" sz="1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Element </a:t>
            </a:r>
            <a:r>
              <a:rPr lang="en-GB" sz="1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elem</a:t>
            </a:r>
            <a:r>
              <a:rPr lang="en-GB" sz="1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1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document.createElement</a:t>
            </a:r>
            <a:r>
              <a:rPr lang="en-GB" sz="1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datoEmple</a:t>
            </a:r>
            <a:r>
              <a:rPr lang="en-GB" sz="1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Para </a:t>
            </a:r>
            <a:r>
              <a:rPr lang="en-GB" dirty="0" err="1">
                <a:solidFill>
                  <a:schemeClr val="dk1"/>
                </a:solidFill>
              </a:rPr>
              <a:t>añadir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su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valor</a:t>
            </a:r>
            <a:r>
              <a:rPr lang="en-GB" dirty="0">
                <a:solidFill>
                  <a:schemeClr val="dk1"/>
                </a:solidFill>
              </a:rPr>
              <a:t> se </a:t>
            </a:r>
            <a:r>
              <a:rPr lang="en-GB" dirty="0" err="1">
                <a:solidFill>
                  <a:schemeClr val="dk1"/>
                </a:solidFill>
              </a:rPr>
              <a:t>usa</a:t>
            </a:r>
            <a:r>
              <a:rPr lang="en-GB" dirty="0">
                <a:solidFill>
                  <a:schemeClr val="dk1"/>
                </a:solidFill>
              </a:rPr>
              <a:t> el </a:t>
            </a:r>
            <a:r>
              <a:rPr lang="en-GB" dirty="0" err="1">
                <a:solidFill>
                  <a:schemeClr val="dk1"/>
                </a:solidFill>
              </a:rPr>
              <a:t>método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createTextNode</a:t>
            </a:r>
            <a:r>
              <a:rPr lang="en-GB" dirty="0">
                <a:solidFill>
                  <a:schemeClr val="dk1"/>
                </a:solidFill>
              </a:rPr>
              <a:t>(String)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Text </a:t>
            </a:r>
            <a:r>
              <a:rPr lang="en-GB" sz="1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-GB" sz="1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1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document.createTextNode</a:t>
            </a:r>
            <a:r>
              <a:rPr lang="en-GB" sz="1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en-GB" sz="1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A </a:t>
            </a:r>
            <a:r>
              <a:rPr lang="en-GB" dirty="0" err="1">
                <a:solidFill>
                  <a:schemeClr val="dk1"/>
                </a:solidFill>
              </a:rPr>
              <a:t>continuación</a:t>
            </a:r>
            <a:r>
              <a:rPr lang="en-GB" dirty="0">
                <a:solidFill>
                  <a:schemeClr val="dk1"/>
                </a:solidFill>
              </a:rPr>
              <a:t> se </a:t>
            </a:r>
            <a:r>
              <a:rPr lang="en-GB" dirty="0" err="1">
                <a:solidFill>
                  <a:schemeClr val="dk1"/>
                </a:solidFill>
              </a:rPr>
              <a:t>añade</a:t>
            </a:r>
            <a:r>
              <a:rPr lang="en-GB" dirty="0">
                <a:solidFill>
                  <a:schemeClr val="dk1"/>
                </a:solidFill>
              </a:rPr>
              <a:t> el </a:t>
            </a:r>
            <a:r>
              <a:rPr lang="en-GB" dirty="0" err="1">
                <a:solidFill>
                  <a:schemeClr val="dk1"/>
                </a:solidFill>
              </a:rPr>
              <a:t>nodo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hijo</a:t>
            </a:r>
            <a:r>
              <a:rPr lang="en-GB" dirty="0">
                <a:solidFill>
                  <a:schemeClr val="dk1"/>
                </a:solidFill>
              </a:rPr>
              <a:t> a la </a:t>
            </a:r>
            <a:r>
              <a:rPr lang="en-GB" dirty="0" err="1">
                <a:solidFill>
                  <a:schemeClr val="dk1"/>
                </a:solidFill>
              </a:rPr>
              <a:t>raíz</a:t>
            </a:r>
            <a:r>
              <a:rPr lang="en-GB" dirty="0">
                <a:solidFill>
                  <a:schemeClr val="dk1"/>
                </a:solidFill>
              </a:rPr>
              <a:t>(</a:t>
            </a:r>
            <a:r>
              <a:rPr lang="en-GB" dirty="0" err="1">
                <a:solidFill>
                  <a:schemeClr val="dk1"/>
                </a:solidFill>
              </a:rPr>
              <a:t>empleado</a:t>
            </a:r>
            <a:r>
              <a:rPr lang="en-GB" dirty="0">
                <a:solidFill>
                  <a:schemeClr val="dk1"/>
                </a:solidFill>
              </a:rPr>
              <a:t>) y </a:t>
            </a:r>
            <a:r>
              <a:rPr lang="en-GB" dirty="0" err="1">
                <a:solidFill>
                  <a:schemeClr val="dk1"/>
                </a:solidFill>
              </a:rPr>
              <a:t>su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texto</a:t>
            </a:r>
            <a:r>
              <a:rPr lang="en-GB" dirty="0">
                <a:solidFill>
                  <a:schemeClr val="dk1"/>
                </a:solidFill>
              </a:rPr>
              <a:t> o </a:t>
            </a:r>
            <a:r>
              <a:rPr lang="en-GB" dirty="0" err="1">
                <a:solidFill>
                  <a:schemeClr val="dk1"/>
                </a:solidFill>
              </a:rPr>
              <a:t>valor</a:t>
            </a:r>
            <a:r>
              <a:rPr lang="en-GB" dirty="0">
                <a:solidFill>
                  <a:schemeClr val="dk1"/>
                </a:solidFill>
              </a:rPr>
              <a:t> al </a:t>
            </a:r>
            <a:r>
              <a:rPr lang="en-GB" dirty="0" err="1">
                <a:solidFill>
                  <a:schemeClr val="dk1"/>
                </a:solidFill>
              </a:rPr>
              <a:t>nodo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hijo</a:t>
            </a:r>
            <a:r>
              <a:rPr lang="en-GB" dirty="0">
                <a:solidFill>
                  <a:schemeClr val="dk1"/>
                </a:solidFill>
              </a:rPr>
              <a:t>.</a:t>
            </a:r>
          </a:p>
          <a:p>
            <a:pPr lvl="0" indent="387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10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raiz.appendChild</a:t>
            </a:r>
            <a:r>
              <a:rPr lang="en-GB" sz="1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0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elem</a:t>
            </a:r>
            <a:r>
              <a:rPr lang="en-GB" sz="1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-GB" sz="1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elem.appendChild</a:t>
            </a:r>
            <a:r>
              <a:rPr lang="en-GB" sz="1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(text);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Al final se </a:t>
            </a:r>
            <a:r>
              <a:rPr lang="en-GB" dirty="0" err="1">
                <a:solidFill>
                  <a:schemeClr val="dk1"/>
                </a:solidFill>
              </a:rPr>
              <a:t>generaría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algo</a:t>
            </a:r>
            <a:r>
              <a:rPr lang="en-GB" dirty="0">
                <a:solidFill>
                  <a:schemeClr val="dk1"/>
                </a:solidFill>
              </a:rPr>
              <a:t> similar a </a:t>
            </a:r>
            <a:r>
              <a:rPr lang="en-GB" dirty="0" err="1">
                <a:solidFill>
                  <a:schemeClr val="dk1"/>
                </a:solidFill>
              </a:rPr>
              <a:t>esto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por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cada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empleado</a:t>
            </a:r>
            <a:endParaRPr lang="en-GB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GB" sz="1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empleado</a:t>
            </a:r>
            <a:r>
              <a:rPr lang="en-GB" sz="1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4572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&lt;</a:t>
            </a:r>
            <a:r>
              <a:rPr lang="en-GB" sz="1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id&gt;1&lt;/id&gt;</a:t>
            </a:r>
          </a:p>
          <a:p>
            <a:pPr marL="4572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&lt;</a:t>
            </a:r>
            <a:r>
              <a:rPr lang="en-GB" sz="1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n-GB" sz="1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&gt;Daniel&lt;/</a:t>
            </a:r>
            <a:r>
              <a:rPr lang="en-GB" sz="1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n-GB" sz="1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4572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&lt;</a:t>
            </a:r>
            <a:r>
              <a:rPr lang="en-GB" sz="1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dep</a:t>
            </a:r>
            <a:r>
              <a:rPr lang="en-GB" sz="1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&gt;10&lt;/</a:t>
            </a:r>
            <a:r>
              <a:rPr lang="en-GB" sz="1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dep</a:t>
            </a:r>
            <a:r>
              <a:rPr lang="en-GB" sz="1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4572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&lt;</a:t>
            </a:r>
            <a:r>
              <a:rPr lang="en-GB" sz="1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salario</a:t>
            </a:r>
            <a:r>
              <a:rPr lang="en-GB" sz="1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&gt;1000.45&lt;/</a:t>
            </a:r>
            <a:r>
              <a:rPr lang="en-GB" sz="1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salario</a:t>
            </a:r>
            <a:r>
              <a:rPr lang="en-GB" sz="1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GB" sz="1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empleado</a:t>
            </a:r>
            <a:r>
              <a:rPr lang="en-GB" sz="1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986650" y="104550"/>
            <a:ext cx="68061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Acceso a ficheros XML con DOM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700" y="677250"/>
            <a:ext cx="8520600" cy="431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1"/>
                </a:solidFill>
              </a:rPr>
              <a:t>Creamos</a:t>
            </a:r>
            <a:r>
              <a:rPr lang="en-GB" dirty="0">
                <a:solidFill>
                  <a:schemeClr val="dk1"/>
                </a:solidFill>
              </a:rPr>
              <a:t> la </a:t>
            </a:r>
            <a:r>
              <a:rPr lang="en-GB" dirty="0" err="1">
                <a:solidFill>
                  <a:schemeClr val="dk1"/>
                </a:solidFill>
              </a:rPr>
              <a:t>fuente</a:t>
            </a:r>
            <a:r>
              <a:rPr lang="en-GB" dirty="0">
                <a:solidFill>
                  <a:schemeClr val="dk1"/>
                </a:solidFill>
              </a:rPr>
              <a:t> XML a </a:t>
            </a:r>
            <a:r>
              <a:rPr lang="en-GB" dirty="0" err="1">
                <a:solidFill>
                  <a:schemeClr val="dk1"/>
                </a:solidFill>
              </a:rPr>
              <a:t>partir</a:t>
            </a:r>
            <a:r>
              <a:rPr lang="en-GB" dirty="0">
                <a:solidFill>
                  <a:schemeClr val="dk1"/>
                </a:solidFill>
              </a:rPr>
              <a:t> del </a:t>
            </a:r>
            <a:r>
              <a:rPr lang="en-GB" dirty="0" err="1">
                <a:solidFill>
                  <a:schemeClr val="dk1"/>
                </a:solidFill>
              </a:rPr>
              <a:t>documento</a:t>
            </a:r>
            <a:endParaRPr lang="en-GB" dirty="0">
              <a:solidFill>
                <a:schemeClr val="dk1"/>
              </a:solidFill>
            </a:endParaRP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Source </a:t>
            </a:r>
            <a:r>
              <a:rPr lang="en-GB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source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GB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DOMSource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(document);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000000"/>
                </a:solidFill>
              </a:rPr>
              <a:t>Creamos</a:t>
            </a:r>
            <a:r>
              <a:rPr lang="en-GB" dirty="0">
                <a:solidFill>
                  <a:srgbClr val="000000"/>
                </a:solidFill>
              </a:rPr>
              <a:t> el </a:t>
            </a:r>
            <a:r>
              <a:rPr lang="en-GB" dirty="0" err="1">
                <a:solidFill>
                  <a:srgbClr val="000000"/>
                </a:solidFill>
              </a:rPr>
              <a:t>resultado</a:t>
            </a:r>
            <a:r>
              <a:rPr lang="en-GB" dirty="0">
                <a:solidFill>
                  <a:srgbClr val="000000"/>
                </a:solidFill>
              </a:rPr>
              <a:t> en el </a:t>
            </a:r>
            <a:r>
              <a:rPr lang="en-GB" dirty="0" err="1">
                <a:solidFill>
                  <a:srgbClr val="000000"/>
                </a:solidFill>
              </a:rPr>
              <a:t>fichero</a:t>
            </a:r>
            <a:r>
              <a:rPr lang="en-GB" dirty="0">
                <a:solidFill>
                  <a:srgbClr val="000000"/>
                </a:solidFill>
              </a:rPr>
              <a:t> empleados.xml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40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Result </a:t>
            </a:r>
            <a:r>
              <a:rPr lang="en-GB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GB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StreamResult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-GB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java.io.File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("empleados.xml"));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000000"/>
                </a:solidFill>
              </a:rPr>
              <a:t>Obtenemos</a:t>
            </a:r>
            <a:r>
              <a:rPr lang="en-GB" dirty="0">
                <a:solidFill>
                  <a:srgbClr val="000000"/>
                </a:solidFill>
              </a:rPr>
              <a:t> un </a:t>
            </a:r>
            <a:r>
              <a:rPr lang="en-GB" dirty="0" err="1">
                <a:solidFill>
                  <a:srgbClr val="000000"/>
                </a:solidFill>
              </a:rPr>
              <a:t>TransformerFactory</a:t>
            </a:r>
            <a:endParaRPr lang="en-GB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Transformer </a:t>
            </a:r>
            <a:r>
              <a:rPr lang="en-GB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transformer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TransformerFactory.newInstance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-GB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newTransformer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</a:rPr>
              <a:t>Le </a:t>
            </a:r>
            <a:r>
              <a:rPr lang="en-GB" dirty="0" err="1">
                <a:solidFill>
                  <a:srgbClr val="000000"/>
                </a:solidFill>
              </a:rPr>
              <a:t>damos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formato</a:t>
            </a:r>
            <a:r>
              <a:rPr lang="en-GB" dirty="0">
                <a:solidFill>
                  <a:srgbClr val="000000"/>
                </a:solidFill>
              </a:rPr>
              <a:t> y </a:t>
            </a:r>
            <a:r>
              <a:rPr lang="en-GB" dirty="0" err="1">
                <a:solidFill>
                  <a:srgbClr val="000000"/>
                </a:solidFill>
              </a:rPr>
              <a:t>realizamos</a:t>
            </a:r>
            <a:r>
              <a:rPr lang="en-GB" dirty="0">
                <a:solidFill>
                  <a:srgbClr val="000000"/>
                </a:solidFill>
              </a:rPr>
              <a:t> la </a:t>
            </a:r>
            <a:r>
              <a:rPr lang="en-GB" dirty="0" err="1">
                <a:solidFill>
                  <a:srgbClr val="000000"/>
                </a:solidFill>
              </a:rPr>
              <a:t>transformación</a:t>
            </a:r>
            <a:r>
              <a:rPr lang="en-GB" dirty="0">
                <a:solidFill>
                  <a:srgbClr val="000000"/>
                </a:solidFill>
              </a:rPr>
              <a:t> del </a:t>
            </a:r>
            <a:r>
              <a:rPr lang="en-GB" dirty="0" err="1">
                <a:solidFill>
                  <a:srgbClr val="000000"/>
                </a:solidFill>
              </a:rPr>
              <a:t>documento</a:t>
            </a:r>
            <a:r>
              <a:rPr lang="en-GB" dirty="0">
                <a:solidFill>
                  <a:srgbClr val="000000"/>
                </a:solidFill>
              </a:rPr>
              <a:t> a </a:t>
            </a:r>
            <a:r>
              <a:rPr lang="en-GB" dirty="0" err="1">
                <a:solidFill>
                  <a:srgbClr val="000000"/>
                </a:solidFill>
              </a:rPr>
              <a:t>fichero</a:t>
            </a:r>
            <a:endParaRPr lang="en-GB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transformer.setOutputProperty</a:t>
            </a:r>
            <a:r>
              <a:rPr lang="en-GB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OutputKeys.INDENT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"yes");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transformer.setOutputProperty</a:t>
            </a:r>
            <a:r>
              <a:rPr lang="en-GB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OutputKeys.METHOD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"xml"); </a:t>
            </a:r>
            <a:r>
              <a:rPr lang="en-GB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transformer.setOutputProperty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("{http://xml.apache.org/xslt}indent-amount", "4");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transformer.transform</a:t>
            </a:r>
            <a:r>
              <a:rPr lang="en-GB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(source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 result);</a:t>
            </a:r>
            <a:r>
              <a:rPr lang="en-GB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000000"/>
                </a:solidFill>
              </a:rPr>
              <a:t>Mostramos</a:t>
            </a:r>
            <a:r>
              <a:rPr lang="en-GB" dirty="0">
                <a:solidFill>
                  <a:srgbClr val="000000"/>
                </a:solidFill>
              </a:rPr>
              <a:t> el </a:t>
            </a:r>
            <a:r>
              <a:rPr lang="en-GB" dirty="0" err="1">
                <a:solidFill>
                  <a:srgbClr val="000000"/>
                </a:solidFill>
              </a:rPr>
              <a:t>documento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por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pantalla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especificando</a:t>
            </a:r>
            <a:r>
              <a:rPr lang="en-GB" dirty="0">
                <a:solidFill>
                  <a:srgbClr val="000000"/>
                </a:solidFill>
              </a:rPr>
              <a:t> el canal de </a:t>
            </a:r>
            <a:r>
              <a:rPr lang="en-GB" dirty="0" err="1">
                <a:solidFill>
                  <a:srgbClr val="000000"/>
                </a:solidFill>
              </a:rPr>
              <a:t>salida</a:t>
            </a:r>
            <a:r>
              <a:rPr lang="en-GB" dirty="0">
                <a:solidFill>
                  <a:srgbClr val="000000"/>
                </a:solidFill>
              </a:rPr>
              <a:t> el </a:t>
            </a:r>
            <a:r>
              <a:rPr lang="en-GB" dirty="0" err="1" smtClean="0">
                <a:solidFill>
                  <a:srgbClr val="000000"/>
                </a:solidFill>
              </a:rPr>
              <a:t>System.out</a:t>
            </a:r>
            <a:endParaRPr lang="en-GB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Result 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 = new </a:t>
            </a:r>
            <a:r>
              <a:rPr lang="en-GB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StreamResult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System.out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transformer.transform</a:t>
            </a:r>
            <a:r>
              <a:rPr lang="en-GB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(source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console);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986650" y="28350"/>
            <a:ext cx="8005800" cy="683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Acceso a ficheros XML con DOM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14900" y="769775"/>
            <a:ext cx="8829300" cy="3942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chemeClr val="dk1"/>
                </a:solidFill>
              </a:rPr>
              <a:t>Ejemplo</a:t>
            </a:r>
            <a:r>
              <a:rPr lang="en-GB" sz="2400" b="1" dirty="0">
                <a:solidFill>
                  <a:schemeClr val="dk1"/>
                </a:solidFill>
              </a:rPr>
              <a:t> de </a:t>
            </a:r>
            <a:r>
              <a:rPr lang="en-GB" sz="2400" b="1" dirty="0" err="1">
                <a:solidFill>
                  <a:schemeClr val="dk1"/>
                </a:solidFill>
              </a:rPr>
              <a:t>creación</a:t>
            </a:r>
            <a:r>
              <a:rPr lang="en-GB" sz="2400" b="1" dirty="0">
                <a:solidFill>
                  <a:schemeClr val="dk1"/>
                </a:solidFill>
              </a:rPr>
              <a:t> de un </a:t>
            </a:r>
            <a:r>
              <a:rPr lang="en-GB" sz="2400" b="1" dirty="0" err="1">
                <a:solidFill>
                  <a:schemeClr val="dk1"/>
                </a:solidFill>
              </a:rPr>
              <a:t>fichero</a:t>
            </a:r>
            <a:r>
              <a:rPr lang="en-GB" sz="2400" b="1" dirty="0">
                <a:solidFill>
                  <a:schemeClr val="dk1"/>
                </a:solidFill>
              </a:rPr>
              <a:t> XML con un </a:t>
            </a:r>
            <a:r>
              <a:rPr lang="en-GB" sz="2400" b="1" dirty="0" err="1">
                <a:solidFill>
                  <a:schemeClr val="dk1"/>
                </a:solidFill>
              </a:rPr>
              <a:t>fichero</a:t>
            </a:r>
            <a:r>
              <a:rPr lang="en-GB" sz="2400" b="1" dirty="0">
                <a:solidFill>
                  <a:schemeClr val="dk1"/>
                </a:solidFill>
              </a:rPr>
              <a:t> </a:t>
            </a:r>
            <a:r>
              <a:rPr lang="en-GB" sz="2400" b="1" dirty="0" err="1">
                <a:solidFill>
                  <a:schemeClr val="dk1"/>
                </a:solidFill>
              </a:rPr>
              <a:t>binario</a:t>
            </a:r>
            <a:r>
              <a:rPr lang="en-GB" sz="2400" b="1" dirty="0">
                <a:solidFill>
                  <a:schemeClr val="dk1"/>
                </a:solidFill>
              </a:rPr>
              <a:t> </a:t>
            </a:r>
            <a:r>
              <a:rPr lang="en-GB" sz="2400" b="1" dirty="0" err="1">
                <a:solidFill>
                  <a:schemeClr val="dk1"/>
                </a:solidFill>
              </a:rPr>
              <a:t>aleatorio</a:t>
            </a:r>
            <a:r>
              <a:rPr lang="en-GB" sz="2400" b="1" dirty="0">
                <a:solidFill>
                  <a:schemeClr val="dk1"/>
                </a:solidFill>
              </a:rPr>
              <a:t>: 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Clase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Empleado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marR="139700" lvl="0" indent="-698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Empleado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implements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Serializable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marR="139700" lvl="0" indent="-698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</a:p>
          <a:p>
            <a:pPr marL="0" marR="139700" lvl="0" indent="-698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private static final long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serialVersionUID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1L;</a:t>
            </a:r>
          </a:p>
          <a:p>
            <a:pPr marL="0" marR="139700" lvl="0" indent="-698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private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id;</a:t>
            </a:r>
          </a:p>
          <a:p>
            <a:pPr marL="0" marR="139700" lvl="0" indent="-698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private String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139700" lvl="0" indent="-698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private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dep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private double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salario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-698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public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Empleado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id, String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dep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double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salario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...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986650" y="28350"/>
            <a:ext cx="8005800" cy="991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Clases para la gestión de flujos de datos con ficheros. Ficheros binarios  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73225" y="898075"/>
            <a:ext cx="8770800" cy="4047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err="1">
                <a:solidFill>
                  <a:schemeClr val="dk1"/>
                </a:solidFill>
              </a:rPr>
              <a:t>Clase</a:t>
            </a:r>
            <a:r>
              <a:rPr lang="en-GB" sz="2400" dirty="0">
                <a:solidFill>
                  <a:schemeClr val="dk1"/>
                </a:solidFill>
              </a:rPr>
              <a:t> para </a:t>
            </a:r>
            <a:r>
              <a:rPr lang="en-GB" sz="2400" dirty="0" err="1">
                <a:solidFill>
                  <a:schemeClr val="dk1"/>
                </a:solidFill>
              </a:rPr>
              <a:t>introducir</a:t>
            </a:r>
            <a:r>
              <a:rPr lang="en-GB" sz="2400" dirty="0">
                <a:solidFill>
                  <a:schemeClr val="dk1"/>
                </a:solidFill>
              </a:rPr>
              <a:t> </a:t>
            </a:r>
            <a:r>
              <a:rPr lang="en-GB" sz="2400" dirty="0" err="1">
                <a:solidFill>
                  <a:schemeClr val="dk1"/>
                </a:solidFill>
              </a:rPr>
              <a:t>empleados</a:t>
            </a:r>
            <a:r>
              <a:rPr lang="en-GB" sz="2400" dirty="0">
                <a:solidFill>
                  <a:schemeClr val="dk1"/>
                </a:solidFill>
              </a:rPr>
              <a:t> en un </a:t>
            </a:r>
            <a:r>
              <a:rPr lang="en-GB" sz="2400" dirty="0" err="1">
                <a:solidFill>
                  <a:schemeClr val="dk1"/>
                </a:solidFill>
              </a:rPr>
              <a:t>fichero</a:t>
            </a:r>
            <a:r>
              <a:rPr lang="en-GB" sz="2400" dirty="0">
                <a:solidFill>
                  <a:schemeClr val="dk1"/>
                </a:solidFill>
              </a:rPr>
              <a:t> </a:t>
            </a:r>
            <a:r>
              <a:rPr lang="en-GB" sz="2400" dirty="0" err="1">
                <a:solidFill>
                  <a:schemeClr val="dk1"/>
                </a:solidFill>
              </a:rPr>
              <a:t>binario</a:t>
            </a:r>
            <a:r>
              <a:rPr lang="en-GB" sz="2400" dirty="0">
                <a:solidFill>
                  <a:schemeClr val="dk1"/>
                </a:solidFill>
              </a:rPr>
              <a:t> </a:t>
            </a:r>
            <a:r>
              <a:rPr lang="en-GB" sz="2400" b="1" dirty="0">
                <a:solidFill>
                  <a:schemeClr val="dk1"/>
                </a:solidFill>
              </a:rPr>
              <a:t> </a:t>
            </a:r>
          </a:p>
          <a:p>
            <a:pPr marL="0" marR="152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java.io.*;</a:t>
            </a:r>
          </a:p>
          <a:p>
            <a:pPr marL="0" marR="139700" lvl="0" indent="-698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InsertarEmpleadosBinObj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139700" lvl="0" indent="-698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 void main(String[]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marR="139700" lvl="0" indent="-698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String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{"Alberto", "Guillermo", "Alejandro", "Ana", "Patricia"};</a:t>
            </a:r>
          </a:p>
          <a:p>
            <a:pPr marL="0" marR="139700" lvl="0" indent="-698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GB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departamentos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{10, 20, 30, 20, 10};</a:t>
            </a:r>
          </a:p>
          <a:p>
            <a:pPr marL="0" marR="139700" lvl="0" indent="-698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salarios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{2000.00, 1500.50, 3000.40, 2300.60, 1900.10};</a:t>
            </a:r>
          </a:p>
          <a:p>
            <a:pPr marL="0" marR="139700" lvl="0" indent="-698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</a:p>
          <a:p>
            <a:pPr marL="0" marR="139700" lvl="0" indent="-698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GB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ObjectOutputStream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oos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null;</a:t>
            </a:r>
          </a:p>
          <a:p>
            <a:pPr marL="0" marR="139700" lvl="0" indent="-698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</a:p>
          <a:p>
            <a:pPr marL="0" marR="139700" lvl="0" indent="-698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try 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marR="139700" lvl="0" indent="-698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oos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ObjectOutputStream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FileOutputStream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("empleados.dat"));</a:t>
            </a:r>
          </a:p>
          <a:p>
            <a:pPr marL="0" marR="139700" lvl="0" indent="-698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</a:t>
            </a:r>
          </a:p>
          <a:p>
            <a:pPr marL="0" marR="139700" lvl="0" indent="-698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for 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salarios.length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++) {</a:t>
            </a:r>
          </a:p>
          <a:p>
            <a:pPr marL="0" marR="139700" lvl="0" indent="-698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oos.writeObject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Empleado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(i+1,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departamentos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salarios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]));</a:t>
            </a:r>
          </a:p>
          <a:p>
            <a:pPr marL="0" marR="139700" lvl="0" indent="-698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986650" y="28350"/>
            <a:ext cx="8005800" cy="991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Clases para la gestión de flujos de datos con ficheros. Ficheros binarios  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46229" y="898075"/>
            <a:ext cx="8797796" cy="4047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err="1">
                <a:solidFill>
                  <a:schemeClr val="dk1"/>
                </a:solidFill>
              </a:rPr>
              <a:t>Clase</a:t>
            </a:r>
            <a:r>
              <a:rPr lang="en-GB" sz="2400" dirty="0">
                <a:solidFill>
                  <a:schemeClr val="dk1"/>
                </a:solidFill>
              </a:rPr>
              <a:t> para </a:t>
            </a:r>
            <a:r>
              <a:rPr lang="en-GB" sz="2400" dirty="0" err="1">
                <a:solidFill>
                  <a:schemeClr val="dk1"/>
                </a:solidFill>
              </a:rPr>
              <a:t>crear</a:t>
            </a:r>
            <a:r>
              <a:rPr lang="en-GB" sz="2400" dirty="0">
                <a:solidFill>
                  <a:schemeClr val="dk1"/>
                </a:solidFill>
              </a:rPr>
              <a:t> un </a:t>
            </a:r>
            <a:r>
              <a:rPr lang="en-GB" sz="2400" dirty="0" err="1">
                <a:solidFill>
                  <a:schemeClr val="dk1"/>
                </a:solidFill>
              </a:rPr>
              <a:t>fichero</a:t>
            </a:r>
            <a:r>
              <a:rPr lang="en-GB" sz="2400" dirty="0">
                <a:solidFill>
                  <a:schemeClr val="dk1"/>
                </a:solidFill>
              </a:rPr>
              <a:t> xml con el </a:t>
            </a:r>
            <a:r>
              <a:rPr lang="en-GB" sz="2400" dirty="0" err="1">
                <a:solidFill>
                  <a:schemeClr val="dk1"/>
                </a:solidFill>
              </a:rPr>
              <a:t>contenido</a:t>
            </a:r>
            <a:r>
              <a:rPr lang="en-GB" sz="2400" dirty="0">
                <a:solidFill>
                  <a:schemeClr val="dk1"/>
                </a:solidFill>
              </a:rPr>
              <a:t> del </a:t>
            </a:r>
            <a:r>
              <a:rPr lang="en-GB" sz="2400" dirty="0" err="1">
                <a:solidFill>
                  <a:schemeClr val="dk1"/>
                </a:solidFill>
              </a:rPr>
              <a:t>fichero</a:t>
            </a:r>
            <a:r>
              <a:rPr lang="en-GB" sz="2400" dirty="0">
                <a:solidFill>
                  <a:schemeClr val="dk1"/>
                </a:solidFill>
              </a:rPr>
              <a:t> </a:t>
            </a:r>
            <a:r>
              <a:rPr lang="en-GB" sz="2400" dirty="0" err="1">
                <a:solidFill>
                  <a:schemeClr val="dk1"/>
                </a:solidFill>
              </a:rPr>
              <a:t>binario</a:t>
            </a:r>
            <a:r>
              <a:rPr lang="en-GB" sz="2400" dirty="0">
                <a:solidFill>
                  <a:schemeClr val="dk1"/>
                </a:solidFill>
              </a:rPr>
              <a:t> </a:t>
            </a:r>
            <a:r>
              <a:rPr lang="en-GB" sz="2400" b="1" dirty="0">
                <a:solidFill>
                  <a:schemeClr val="dk1"/>
                </a:solidFill>
              </a:rPr>
              <a:t> </a:t>
            </a:r>
          </a:p>
          <a:p>
            <a:pPr marL="0" marR="152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java.io.*; ...</a:t>
            </a:r>
          </a:p>
          <a:p>
            <a:pPr marL="0" marR="139700" lvl="0" indent="-698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CrearXMLDOMEmpleadosBin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-698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public static void main(String[]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marR="139700" lvl="0" indent="-698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</a:p>
          <a:p>
            <a:pPr marL="0" marR="139700" lvl="0" indent="-698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ObjectInputStream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ois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null;</a:t>
            </a:r>
          </a:p>
          <a:p>
            <a:pPr marL="0" marR="139700" lvl="0" indent="-698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try {</a:t>
            </a:r>
          </a:p>
          <a:p>
            <a:pPr marL="0" marR="139700" lvl="0" indent="-698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ois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ObjectInputStream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FileInputStream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("empleados.dat"));</a:t>
            </a:r>
          </a:p>
          <a:p>
            <a:pPr marL="0" marR="139700" lvl="0" indent="-698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Empleado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emp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null;</a:t>
            </a:r>
          </a:p>
          <a:p>
            <a:pPr marL="0" marR="139700" lvl="0" indent="-698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</a:t>
            </a:r>
          </a:p>
          <a:p>
            <a:pPr marL="0" marR="139700" lvl="0" indent="-698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//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crearemos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una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instancia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de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DocumentBuilderFactory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para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construir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// el 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parser</a:t>
            </a:r>
          </a:p>
          <a:p>
            <a:pPr marL="0" marR="139700" lvl="0" indent="-698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DocumentBuilderFactory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dbf 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DocumentBuilderFactory.newInstance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139700" lvl="0" indent="-698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DocumentBuilder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dbf.newDocumentBuilder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139700" lvl="0" indent="-698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DOMImplementation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implementacion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db.getDOMImplementation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986650" y="28350"/>
            <a:ext cx="8005800" cy="991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Clases para la gestión de flujos de datos con ficheros. Ficheros binarios  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115410" y="898075"/>
            <a:ext cx="9028615" cy="4047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//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Creamos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un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documento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vacío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de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doc con el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nodo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raíz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de 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// </a:t>
            </a:r>
            <a:r>
              <a:rPr lang="en-GB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Empleados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asignamos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versión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del XML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Document doc 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implementacion.createDocument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(null, "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empleados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", null);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doc.setXmlVersion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("1.0");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//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controlamos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el final del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fichero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controlando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excepción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// </a:t>
            </a:r>
            <a:r>
              <a:rPr lang="en-GB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EOFException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try {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//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Recorreremos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el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fichero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 los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datos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para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al leer 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// </a:t>
            </a:r>
            <a:r>
              <a:rPr lang="en-GB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cada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registro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empleado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un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nodo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empleado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 4 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// </a:t>
            </a:r>
            <a:r>
              <a:rPr lang="en-GB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hijos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(&lt;id&gt;, &lt;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&gt;, &lt;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dep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y &lt;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salario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&gt;) 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while ((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emp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Empleado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ois.readObject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 != null) {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	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("ID: " +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emp.getId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endParaRPr lang="en-GB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	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" +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emp.getNombre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endParaRPr lang="en-GB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	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Depto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" +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emp.getDep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endParaRPr lang="en-GB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	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Salario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" +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emp.getSalario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());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		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b="1">
                <a:solidFill>
                  <a:srgbClr val="3A81BA"/>
                </a:solidFill>
              </a:rPr>
              <a:t>Trabajo con ficheros XML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434343"/>
                </a:solidFill>
              </a:rPr>
              <a:t>Acceso a ficheros XML con DOM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434343"/>
                </a:solidFill>
              </a:rPr>
              <a:t>Acceso a ficheros XML con SAX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434343"/>
                </a:solidFill>
              </a:rPr>
              <a:t>Serialización de Objetos a XML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 b="1">
              <a:solidFill>
                <a:srgbClr val="3A81BA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2400" b="1">
              <a:solidFill>
                <a:srgbClr val="3A81BA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986650" y="28350"/>
            <a:ext cx="8005800" cy="991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Clases para la gestión de flujos de datos con ficheros. Ficheros binarios  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58325" y="898075"/>
            <a:ext cx="9085800" cy="4047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Creamos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el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nodo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empleado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y lo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añadimos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al </a:t>
            </a:r>
            <a:r>
              <a:rPr lang="en-GB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documento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Element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raiz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doc.createElement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empleado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");   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GB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doc.getDocumentElement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appendChild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raiz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		</a:t>
            </a:r>
          </a:p>
          <a:p>
            <a:pPr marR="139700" lvl="0">
              <a:lnSpc>
                <a:spcPct val="110000"/>
              </a:lnSpc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GB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crearElemento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(doc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raiz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"id", </a:t>
            </a:r>
            <a:r>
              <a:rPr lang="en-GB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emp.getId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()+"");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GB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crearElemento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(doc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raiz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"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emp.getNombre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());</a:t>
            </a:r>
          </a:p>
          <a:p>
            <a:pPr marR="139700" lvl="0">
              <a:lnSpc>
                <a:spcPct val="110000"/>
              </a:lnSpc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GB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crearElemento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(doc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raiz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"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dep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GB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emp.getDep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()+"");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R="139700" lvl="0">
              <a:lnSpc>
                <a:spcPct val="110000"/>
              </a:lnSpc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GB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crearElemento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(doc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raiz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"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salario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GB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emp.getSalario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()+"");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catch (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EOFException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e) {} 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Creamos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fuente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XML a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partir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del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documento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Source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source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DOMSource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(doc);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Creamos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el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resultado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en el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fichero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empleados.xml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Result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StreamResult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(new File("empleados.xml"));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986650" y="28350"/>
            <a:ext cx="8005800" cy="991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Clases para la gestión de flujos de datos con ficheros. Ficheros binarios  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58325" y="1020150"/>
            <a:ext cx="9085800" cy="392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Obtenemos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un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TransformerFactory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Transformer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transformer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			</a:t>
            </a:r>
            <a:r>
              <a:rPr lang="en-GB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TransformerFactory.newInstance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newTransformer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// Le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damos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formato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realizamos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transformación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			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GB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transformer.setOutputProperty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OutputKeys.INDENT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"yes");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transformer.setOutputProperty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OutputKeys.METHOD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"xml"); 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transformer.setOutputProperty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("{http://xml.apache.org/xslt}indent-amount", "4");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transformer.transform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(source,  result); 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//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Mostramos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el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documento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por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pantalla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especificando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como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canal de 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// </a:t>
            </a:r>
            <a:r>
              <a:rPr lang="en-GB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salida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System.out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Result console = new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StreamResult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System.out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transformer.transform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(source, console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...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3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986650" y="28350"/>
            <a:ext cx="8005800" cy="991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Clases para la gestión de flujos de datos con ficheros. Ficheros binarios  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326575" y="1020150"/>
            <a:ext cx="8817600" cy="392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/*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* </a:t>
            </a:r>
            <a:r>
              <a:rPr lang="en-GB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Recibe</a:t>
            </a: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el </a:t>
            </a:r>
            <a:r>
              <a:rPr lang="en-GB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documento</a:t>
            </a: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(document), el </a:t>
            </a:r>
            <a:r>
              <a:rPr lang="en-GB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nodo</a:t>
            </a: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al </a:t>
            </a:r>
            <a:r>
              <a:rPr lang="en-GB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que</a:t>
            </a: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 </a:t>
            </a:r>
            <a:r>
              <a:rPr lang="en-GB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</a:t>
            </a: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GB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añadir</a:t>
            </a: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raíz</a:t>
            </a: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el </a:t>
            </a:r>
            <a:r>
              <a:rPr lang="en-GB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* del </a:t>
            </a:r>
            <a:r>
              <a:rPr lang="en-GB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nodo</a:t>
            </a: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hijo</a:t>
            </a: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(id, </a:t>
            </a:r>
            <a:r>
              <a:rPr lang="en-GB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dep</a:t>
            </a: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salario</a:t>
            </a: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y sus </a:t>
            </a:r>
            <a:r>
              <a:rPr lang="en-GB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textos</a:t>
            </a: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 </a:t>
            </a:r>
            <a:r>
              <a:rPr lang="en-GB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valores</a:t>
            </a: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en </a:t>
            </a:r>
            <a:r>
              <a:rPr lang="en-GB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formato</a:t>
            </a: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	 * String </a:t>
            </a:r>
            <a:endParaRPr lang="en-GB" sz="13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*/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private static void </a:t>
            </a:r>
            <a:r>
              <a:rPr lang="en-GB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crearElemento</a:t>
            </a: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(Document doc, Element </a:t>
            </a:r>
            <a:r>
              <a:rPr lang="en-GB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raiz</a:t>
            </a: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String </a:t>
            </a:r>
            <a:r>
              <a:rPr lang="en-GB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nomElemento</a:t>
            </a: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	String </a:t>
            </a:r>
            <a:r>
              <a:rPr lang="en-GB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Element </a:t>
            </a:r>
            <a:r>
              <a:rPr lang="en-GB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elem</a:t>
            </a: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doc.createElement</a:t>
            </a: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nomElemento</a:t>
            </a: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Text </a:t>
            </a:r>
            <a:r>
              <a:rPr lang="en-GB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doc.createTextNode</a:t>
            </a: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GB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raiz.appendChild</a:t>
            </a: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elem</a:t>
            </a: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GB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elem.appendChild</a:t>
            </a: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(text);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986650" y="104550"/>
            <a:ext cx="68061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Acceso a ficheros XML con DOM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311700" y="677250"/>
            <a:ext cx="8727300" cy="431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chemeClr val="dk1"/>
                </a:solidFill>
              </a:rPr>
              <a:t>Lectura</a:t>
            </a:r>
            <a:r>
              <a:rPr lang="en-GB" sz="2400" b="1" dirty="0">
                <a:solidFill>
                  <a:schemeClr val="dk1"/>
                </a:solidFill>
              </a:rPr>
              <a:t> de </a:t>
            </a:r>
            <a:r>
              <a:rPr lang="en-GB" sz="2400" b="1" dirty="0" err="1">
                <a:solidFill>
                  <a:schemeClr val="dk1"/>
                </a:solidFill>
              </a:rPr>
              <a:t>documentos</a:t>
            </a:r>
            <a:r>
              <a:rPr lang="en-GB" sz="2400" b="1" dirty="0">
                <a:solidFill>
                  <a:schemeClr val="dk1"/>
                </a:solidFill>
              </a:rPr>
              <a:t> XML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000" dirty="0">
                <a:solidFill>
                  <a:schemeClr val="dk1"/>
                </a:solidFill>
              </a:rPr>
              <a:t>Leer </a:t>
            </a:r>
            <a:r>
              <a:rPr lang="en-GB" sz="2000" dirty="0" err="1">
                <a:solidFill>
                  <a:schemeClr val="dk1"/>
                </a:solidFill>
              </a:rPr>
              <a:t>documentos</a:t>
            </a:r>
            <a:r>
              <a:rPr lang="en-GB" sz="2000" dirty="0">
                <a:solidFill>
                  <a:schemeClr val="dk1"/>
                </a:solidFill>
              </a:rPr>
              <a:t> en XML </a:t>
            </a:r>
            <a:r>
              <a:rPr lang="en-GB" sz="2000" dirty="0" err="1">
                <a:solidFill>
                  <a:schemeClr val="dk1"/>
                </a:solidFill>
              </a:rPr>
              <a:t>es</a:t>
            </a:r>
            <a:r>
              <a:rPr lang="en-GB" sz="2000" dirty="0">
                <a:solidFill>
                  <a:schemeClr val="dk1"/>
                </a:solidFill>
              </a:rPr>
              <a:t> mucho </a:t>
            </a:r>
            <a:r>
              <a:rPr lang="en-GB" sz="2000" dirty="0" err="1">
                <a:solidFill>
                  <a:schemeClr val="dk1"/>
                </a:solidFill>
              </a:rPr>
              <a:t>más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sencillo</a:t>
            </a:r>
            <a:r>
              <a:rPr lang="en-GB" sz="2000" dirty="0">
                <a:solidFill>
                  <a:schemeClr val="dk1"/>
                </a:solidFill>
              </a:rPr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err="1">
                <a:solidFill>
                  <a:schemeClr val="dk1"/>
                </a:solidFill>
              </a:rPr>
              <a:t>Creamos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una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instancia</a:t>
            </a:r>
            <a:r>
              <a:rPr lang="en-GB" sz="2000" dirty="0">
                <a:solidFill>
                  <a:schemeClr val="dk1"/>
                </a:solidFill>
              </a:rPr>
              <a:t> de </a:t>
            </a:r>
            <a:r>
              <a:rPr lang="en-GB" sz="2000" dirty="0" err="1">
                <a:solidFill>
                  <a:schemeClr val="dk1"/>
                </a:solidFill>
              </a:rPr>
              <a:t>DocumentBuilderFactory</a:t>
            </a:r>
            <a:r>
              <a:rPr lang="en-GB" sz="2000" dirty="0">
                <a:solidFill>
                  <a:schemeClr val="dk1"/>
                </a:solidFill>
              </a:rPr>
              <a:t> para </a:t>
            </a:r>
            <a:r>
              <a:rPr lang="en-GB" sz="2000" dirty="0" err="1">
                <a:solidFill>
                  <a:schemeClr val="dk1"/>
                </a:solidFill>
              </a:rPr>
              <a:t>construir</a:t>
            </a:r>
            <a:r>
              <a:rPr lang="en-GB" sz="2000" dirty="0">
                <a:solidFill>
                  <a:schemeClr val="dk1"/>
                </a:solidFill>
              </a:rPr>
              <a:t> parser y </a:t>
            </a:r>
            <a:r>
              <a:rPr lang="en-GB" sz="2000" dirty="0" err="1">
                <a:solidFill>
                  <a:schemeClr val="dk1"/>
                </a:solidFill>
              </a:rPr>
              <a:t>cargar</a:t>
            </a:r>
            <a:r>
              <a:rPr lang="en-GB" sz="2000" dirty="0">
                <a:solidFill>
                  <a:schemeClr val="dk1"/>
                </a:solidFill>
              </a:rPr>
              <a:t> el </a:t>
            </a:r>
            <a:r>
              <a:rPr lang="en-GB" sz="2000" dirty="0" err="1">
                <a:solidFill>
                  <a:schemeClr val="dk1"/>
                </a:solidFill>
              </a:rPr>
              <a:t>documento</a:t>
            </a:r>
            <a:r>
              <a:rPr lang="en-GB" sz="2000" dirty="0">
                <a:solidFill>
                  <a:schemeClr val="dk1"/>
                </a:solidFill>
              </a:rPr>
              <a:t> con el </a:t>
            </a:r>
            <a:r>
              <a:rPr lang="en-GB" sz="2000" dirty="0" err="1">
                <a:solidFill>
                  <a:schemeClr val="dk1"/>
                </a:solidFill>
              </a:rPr>
              <a:t>método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b="1" dirty="0">
                <a:solidFill>
                  <a:schemeClr val="dk1"/>
                </a:solidFill>
              </a:rPr>
              <a:t>parse</a:t>
            </a:r>
            <a:r>
              <a:rPr lang="en-GB" sz="2000" b="1" dirty="0" smtClean="0">
                <a:solidFill>
                  <a:schemeClr val="dk1"/>
                </a:solidFill>
              </a:rPr>
              <a:t>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DocumentBuilder</a:t>
            </a:r>
            <a:r>
              <a:rPr lang="en-GB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builder = </a:t>
            </a:r>
            <a:r>
              <a:rPr lang="en-GB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factory.newDocumentBuilder</a:t>
            </a:r>
            <a:r>
              <a:rPr lang="en-GB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Document </a:t>
            </a:r>
            <a:r>
              <a:rPr lang="en-GB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-GB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builder.parse</a:t>
            </a:r>
            <a:r>
              <a:rPr lang="en-GB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(new File ("empleados.xml"));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document.getDocumentElement</a:t>
            </a:r>
            <a:r>
              <a:rPr lang="en-GB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().normalize();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err="1">
                <a:solidFill>
                  <a:schemeClr val="dk1"/>
                </a:solidFill>
              </a:rPr>
              <a:t>Obtenemos</a:t>
            </a:r>
            <a:r>
              <a:rPr lang="en-GB" sz="2000" dirty="0">
                <a:solidFill>
                  <a:schemeClr val="dk1"/>
                </a:solidFill>
              </a:rPr>
              <a:t> el </a:t>
            </a:r>
            <a:r>
              <a:rPr lang="en-GB" sz="2000" dirty="0" err="1">
                <a:solidFill>
                  <a:schemeClr val="dk1"/>
                </a:solidFill>
              </a:rPr>
              <a:t>nodo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raíz</a:t>
            </a:r>
            <a:r>
              <a:rPr lang="en-GB" sz="2000" dirty="0">
                <a:solidFill>
                  <a:schemeClr val="dk1"/>
                </a:solidFill>
              </a:rPr>
              <a:t> del </a:t>
            </a:r>
            <a:r>
              <a:rPr lang="en-GB" sz="2000" dirty="0" err="1" smtClean="0">
                <a:solidFill>
                  <a:schemeClr val="dk1"/>
                </a:solidFill>
              </a:rPr>
              <a:t>documento</a:t>
            </a:r>
            <a:r>
              <a:rPr lang="en-GB" sz="2000" dirty="0" smtClean="0">
                <a:solidFill>
                  <a:schemeClr val="dk1"/>
                </a:solidFill>
              </a:rPr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-GB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raiz</a:t>
            </a:r>
            <a:r>
              <a:rPr lang="en-GB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document.getFirstChild</a:t>
            </a:r>
            <a:r>
              <a:rPr lang="en-GB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-GB" sz="2000" dirty="0">
                <a:solidFill>
                  <a:schemeClr val="dk1"/>
                </a:solidFill>
              </a:rPr>
              <a:t>Dado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GB" sz="2000" dirty="0">
                <a:solidFill>
                  <a:schemeClr val="dk1"/>
                </a:solidFill>
              </a:rPr>
              <a:t>un </a:t>
            </a:r>
            <a:r>
              <a:rPr lang="en-GB" sz="2000" dirty="0" err="1">
                <a:solidFill>
                  <a:schemeClr val="dk1"/>
                </a:solidFill>
              </a:rPr>
              <a:t>nodo</a:t>
            </a:r>
            <a:r>
              <a:rPr lang="en-GB" sz="2000" dirty="0">
                <a:solidFill>
                  <a:schemeClr val="dk1"/>
                </a:solidFill>
              </a:rPr>
              <a:t> (</a:t>
            </a:r>
            <a:r>
              <a:rPr lang="en-GB" sz="2000" dirty="0" err="1">
                <a:solidFill>
                  <a:schemeClr val="dk1"/>
                </a:solidFill>
              </a:rPr>
              <a:t>raíz</a:t>
            </a:r>
            <a:r>
              <a:rPr lang="en-GB" sz="2000" dirty="0">
                <a:solidFill>
                  <a:schemeClr val="dk1"/>
                </a:solidFill>
              </a:rPr>
              <a:t> o no), </a:t>
            </a:r>
            <a:r>
              <a:rPr lang="en-GB" sz="2000" dirty="0" err="1">
                <a:solidFill>
                  <a:schemeClr val="dk1"/>
                </a:solidFill>
              </a:rPr>
              <a:t>podemos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obtener</a:t>
            </a:r>
            <a:r>
              <a:rPr lang="en-GB" sz="2000" dirty="0">
                <a:solidFill>
                  <a:schemeClr val="dk1"/>
                </a:solidFill>
              </a:rPr>
              <a:t> sus </a:t>
            </a:r>
            <a:r>
              <a:rPr lang="en-GB" sz="2000" dirty="0" err="1">
                <a:solidFill>
                  <a:schemeClr val="dk1"/>
                </a:solidFill>
              </a:rPr>
              <a:t>nodos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hijo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 smtClean="0">
                <a:solidFill>
                  <a:schemeClr val="dk1"/>
                </a:solidFill>
              </a:rPr>
              <a:t>así</a:t>
            </a:r>
            <a:r>
              <a:rPr lang="en-GB" sz="2000" dirty="0" smtClean="0">
                <a:solidFill>
                  <a:schemeClr val="dk1"/>
                </a:solidFill>
              </a:rPr>
              <a:t>:</a:t>
            </a: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-GB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NodeList</a:t>
            </a:r>
            <a:r>
              <a:rPr lang="en-GB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elementos</a:t>
            </a:r>
            <a:r>
              <a:rPr lang="en-GB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raiz.getChildNodes</a:t>
            </a:r>
            <a:r>
              <a:rPr lang="en-GB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986650" y="104550"/>
            <a:ext cx="68061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Acceso a ficheros XML con DOM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311700" y="677250"/>
            <a:ext cx="8727300" cy="431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Se realiza un bucle para recorrer esta lista de nodos. Por cada nodo, si es un elemento obtenemos sus nodos hijos. 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elementos.getLength(); i++)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nodo = elementos.item(i); // obtener un nodo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if (nodo.getNodeType() == Node.ELEMENT_NODE)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System.out.println("\t" + nodo.getNodeName());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hijos = nodo.getChildNodes();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Si un nodo elemento solo tiene un nodo hijo entonces se trata de su contenido.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System.out.println("\t" + hijos.item(0).getNodeValue());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986650" y="104550"/>
            <a:ext cx="68061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Acceso a ficheros XML con DOM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311700" y="1036575"/>
            <a:ext cx="8727300" cy="333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Para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GB" sz="2400">
                <a:solidFill>
                  <a:schemeClr val="dk1"/>
                </a:solidFill>
              </a:rPr>
              <a:t>obtener los atributos de un nodo, usamos los siguientes métodos:</a:t>
            </a:r>
          </a:p>
          <a:p>
            <a:pPr marL="0" marR="0" lvl="0" indent="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Obtener los atributos de un nodo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NamedNodeMap atributos = unNodo.getAttributes(  );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Node unAtributo = atributos.getNamedItem("nombre_atributo");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String valorAtributo = unAtributo.getNodeValue();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986650" y="28350"/>
            <a:ext cx="8005800" cy="683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Acceso a ficheros XML con DOM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314900" y="769775"/>
            <a:ext cx="8829300" cy="3942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chemeClr val="dk1"/>
                </a:solidFill>
              </a:rPr>
              <a:t>Ejemplo</a:t>
            </a:r>
            <a:r>
              <a:rPr lang="en-GB" sz="2400" b="1" dirty="0">
                <a:solidFill>
                  <a:schemeClr val="dk1"/>
                </a:solidFill>
              </a:rPr>
              <a:t> de </a:t>
            </a:r>
            <a:r>
              <a:rPr lang="en-GB" sz="2400" b="1" dirty="0" err="1">
                <a:solidFill>
                  <a:schemeClr val="dk1"/>
                </a:solidFill>
              </a:rPr>
              <a:t>lectura</a:t>
            </a:r>
            <a:r>
              <a:rPr lang="en-GB" sz="2400" b="1" dirty="0">
                <a:solidFill>
                  <a:schemeClr val="dk1"/>
                </a:solidFill>
              </a:rPr>
              <a:t> de un </a:t>
            </a:r>
            <a:r>
              <a:rPr lang="en-GB" sz="2400" b="1" dirty="0" err="1">
                <a:solidFill>
                  <a:schemeClr val="dk1"/>
                </a:solidFill>
              </a:rPr>
              <a:t>fichero</a:t>
            </a:r>
            <a:r>
              <a:rPr lang="en-GB" sz="2400" b="1" dirty="0">
                <a:solidFill>
                  <a:schemeClr val="dk1"/>
                </a:solidFill>
              </a:rPr>
              <a:t> XML: </a:t>
            </a:r>
          </a:p>
          <a:p>
            <a:pPr marR="15240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java.io.*; ...</a:t>
            </a:r>
          </a:p>
          <a:p>
            <a:pPr marR="139700"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-GB" sz="13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LeerEmpleadosXMLDOM</a:t>
            </a:r>
            <a:r>
              <a:rPr lang="en-GB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R="139700"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sz="13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R="139700"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public static void main(String[] </a:t>
            </a:r>
            <a:r>
              <a:rPr lang="en-GB" sz="13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GB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R="139700"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GB" sz="13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DocumentBuilderFactory</a:t>
            </a:r>
            <a:r>
              <a:rPr lang="en-GB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dbf = </a:t>
            </a:r>
            <a:r>
              <a:rPr lang="en-GB" sz="13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DocumentBuilderFactory.newInstance</a:t>
            </a:r>
            <a:r>
              <a:rPr lang="en-GB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R="139700"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try {</a:t>
            </a:r>
          </a:p>
          <a:p>
            <a:pPr marR="139700"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GB" sz="13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DocumentBuilder</a:t>
            </a:r>
            <a:r>
              <a:rPr lang="en-GB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3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n-GB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13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dbf.newDocumentBuilder</a:t>
            </a:r>
            <a:r>
              <a:rPr lang="en-GB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1397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Document </a:t>
            </a:r>
            <a:r>
              <a:rPr lang="en-GB" sz="13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-GB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13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db.parse</a:t>
            </a:r>
            <a:r>
              <a:rPr lang="en-GB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(new File("empleados.xml")); </a:t>
            </a:r>
          </a:p>
          <a:p>
            <a:pPr marL="0" marR="1397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139700" lvl="0" indent="387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Node </a:t>
            </a:r>
            <a:r>
              <a:rPr lang="en-GB" sz="13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raiz</a:t>
            </a:r>
            <a:r>
              <a:rPr lang="en-GB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13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document.getFirstChild</a:t>
            </a:r>
            <a:r>
              <a:rPr lang="en-GB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914400" marR="139700" lvl="0" indent="387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GB" sz="13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GB" sz="13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3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raiz.getNodeName</a:t>
            </a:r>
            <a:r>
              <a:rPr lang="en-GB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</a:p>
          <a:p>
            <a:pPr marL="914400" marR="139700" lvl="0" indent="387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GB" sz="13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NodeList</a:t>
            </a:r>
            <a:r>
              <a:rPr lang="en-GB" sz="13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3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elementos</a:t>
            </a:r>
            <a:r>
              <a:rPr lang="en-GB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13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raiz.getChildNodes</a:t>
            </a:r>
            <a:r>
              <a:rPr lang="en-GB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914400" marR="139700" lvl="0" indent="387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</a:p>
          <a:p>
            <a:pPr marL="914400" marR="139700" lvl="0" indent="387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Node </a:t>
            </a:r>
            <a:r>
              <a:rPr lang="en-GB" sz="13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nodo</a:t>
            </a:r>
            <a:r>
              <a:rPr lang="en-GB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nodo2 = null;</a:t>
            </a:r>
          </a:p>
          <a:p>
            <a:pPr marL="914400" marR="139700" lvl="0" indent="387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GB" sz="13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NodeList</a:t>
            </a:r>
            <a:r>
              <a:rPr lang="en-GB" sz="13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3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hijos</a:t>
            </a:r>
            <a:r>
              <a:rPr lang="en-GB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hijos2 = null;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986650" y="28350"/>
            <a:ext cx="8005800" cy="683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Acceso a ficheros XML con DOM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177553" y="711450"/>
            <a:ext cx="8966647" cy="400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914400" marR="139700" lvl="0" indent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elementos.getLength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</a:p>
          <a:p>
            <a:pPr marL="914400" marR="139700" lvl="0" indent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nodo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elementos.item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// 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obtener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un 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nodo</a:t>
            </a:r>
            <a:endParaRPr lang="en-GB"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139700" lvl="0" indent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if (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nodo.getNodeType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== 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Node.ELEMENT_NODE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914400" marR="139700" lvl="0" indent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("\t" + 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nodo.getNodeName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</a:p>
          <a:p>
            <a:pPr marL="914400" marR="139700" lvl="0" indent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hijos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nodo.getChildNodes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914400" marR="139700" lvl="0" indent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</a:t>
            </a:r>
          </a:p>
          <a:p>
            <a:pPr marL="914400" marR="139700" lvl="0" indent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for (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j = 0; j &lt; 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hijos.getLength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 j++) {</a:t>
            </a:r>
          </a:p>
          <a:p>
            <a:pPr marL="914400" marR="139700" lvl="0" indent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nodo2 = 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hijos.item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(j);</a:t>
            </a:r>
          </a:p>
          <a:p>
            <a:pPr marL="914400" marR="139700" lvl="0" indent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if (nodo2.getNodeType() == 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Node.ELEMENT_NODE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914400" marR="139700" lvl="0" indent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("\t" </a:t>
            </a:r>
            <a:r>
              <a:rPr lang="en-GB" sz="12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nodo2.getNodeName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</a:p>
          <a:p>
            <a:pPr marL="914400" marR="139700" lvl="0" indent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hijos2 = nodo2.getChildNodes();</a:t>
            </a:r>
          </a:p>
          <a:p>
            <a:pPr marL="914400" marR="139700" lvl="0" indent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</a:t>
            </a:r>
          </a:p>
          <a:p>
            <a:pPr marL="914400" marR="139700" lvl="0" indent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// hijos2.getLength() = 1</a:t>
            </a:r>
          </a:p>
          <a:p>
            <a:pPr marL="914400" marR="139700" lvl="0" indent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("\t" + </a:t>
            </a:r>
            <a:r>
              <a:rPr lang="en-GB" sz="12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hijos2.item(0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getNodeValue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</a:p>
          <a:p>
            <a:pPr marL="914400" marR="139700" lvl="0" indent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}}}}</a:t>
            </a:r>
          </a:p>
          <a:p>
            <a:pPr marL="91440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catch ...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986650" y="28350"/>
            <a:ext cx="8005800" cy="991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Clases para la gestión de flujos de datos con ficheros. Ficheros binarios  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150" y="852875"/>
            <a:ext cx="9144000" cy="4092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None/>
            </a:pPr>
            <a:r>
              <a:rPr lang="en-GB" sz="13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2000">
                <a:solidFill>
                  <a:schemeClr val="dk1"/>
                </a:solidFill>
              </a:rPr>
              <a:t>Función</a:t>
            </a: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>
                <a:solidFill>
                  <a:schemeClr val="dk1"/>
                </a:solidFill>
              </a:rPr>
              <a:t>recursiva</a:t>
            </a:r>
            <a:r>
              <a:rPr lang="en-GB" sz="2400" b="1">
                <a:solidFill>
                  <a:schemeClr val="dk1"/>
                </a:solidFill>
              </a:rPr>
              <a:t>	</a:t>
            </a:r>
            <a:r>
              <a:rPr lang="en-GB" sz="13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private static void obtenerNodosHijos(NodeList elementos) {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Node nodo;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NodeList hijos;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if (elementos.getLength() &gt; 1) {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for (int k = 0; k &lt; elementos.getLength(); k++) {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nodo = elementos.item(k);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if (nodo.getNodeType() == Node.ELEMENT_NODE) {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	System.out.println("\t" + nodo.getNodeName());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	hijos = nodo.getChildNodes();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	</a:t>
            </a:r>
            <a:r>
              <a:rPr lang="en-GB" sz="13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obtenerNodosHijos</a:t>
            </a:r>
            <a:r>
              <a:rPr lang="en-GB" sz="13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(hijos);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}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}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} else {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System.out.println("\t" + elementos.item(0).getNodeValue());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}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434343"/>
                </a:solidFill>
              </a:rPr>
              <a:t>Trabajo con ficheros XML</a:t>
            </a: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434343"/>
                </a:solidFill>
              </a:rPr>
              <a:t>Acceso a ficheros XML con DOM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b="1">
                <a:solidFill>
                  <a:srgbClr val="3A81BA"/>
                </a:solidFill>
              </a:rPr>
              <a:t>Acceso a ficheros XML con SAX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434343"/>
                </a:solidFill>
              </a:rPr>
              <a:t>Serialización de Objetos a XML</a:t>
            </a:r>
          </a:p>
          <a:p>
            <a:pPr lvl="0" rtl="0">
              <a:spcBef>
                <a:spcPts val="0"/>
              </a:spcBef>
              <a:buNone/>
            </a:pPr>
            <a:endParaRPr sz="2400" b="1">
              <a:solidFill>
                <a:srgbClr val="3A81BA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986650" y="180750"/>
            <a:ext cx="68061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Trabajo con ficheros XML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793200"/>
            <a:ext cx="8520600" cy="3977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b="1">
                <a:solidFill>
                  <a:schemeClr val="dk1"/>
                </a:solidFill>
              </a:rPr>
              <a:t>XML</a:t>
            </a:r>
            <a:r>
              <a:rPr lang="en-GB" sz="2000">
                <a:solidFill>
                  <a:schemeClr val="dk1"/>
                </a:solidFill>
              </a:rPr>
              <a:t> (eXtensible Markup Language) es un lenguaje para la definición de lenguajes de marcas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>
                <a:solidFill>
                  <a:schemeClr val="dk1"/>
                </a:solidFill>
              </a:rPr>
              <a:t>Permite </a:t>
            </a:r>
            <a:r>
              <a:rPr lang="en-GB" sz="2000" b="1">
                <a:solidFill>
                  <a:schemeClr val="dk1"/>
                </a:solidFill>
              </a:rPr>
              <a:t>jerarquizar y estructurar</a:t>
            </a:r>
            <a:r>
              <a:rPr lang="en-GB" sz="2000">
                <a:solidFill>
                  <a:schemeClr val="dk1"/>
                </a:solidFill>
              </a:rPr>
              <a:t> la información y describir los contenidos del documento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>
                <a:solidFill>
                  <a:schemeClr val="dk1"/>
                </a:solidFill>
              </a:rPr>
              <a:t>Los ficheros XML son ficheros de texto escritos en </a:t>
            </a:r>
            <a:r>
              <a:rPr lang="en-GB" sz="2000" b="1">
                <a:solidFill>
                  <a:schemeClr val="dk1"/>
                </a:solidFill>
              </a:rPr>
              <a:t>lenguaje XML</a:t>
            </a:r>
            <a:r>
              <a:rPr lang="en-GB" sz="2000">
                <a:solidFill>
                  <a:schemeClr val="dk1"/>
                </a:solidFill>
              </a:rPr>
              <a:t> donde la información está organizada de forma </a:t>
            </a:r>
            <a:r>
              <a:rPr lang="en-GB" sz="2000" b="1">
                <a:solidFill>
                  <a:schemeClr val="dk1"/>
                </a:solidFill>
              </a:rPr>
              <a:t>secuencial</a:t>
            </a:r>
            <a:r>
              <a:rPr lang="en-GB" sz="2000">
                <a:solidFill>
                  <a:schemeClr val="dk1"/>
                </a:solidFill>
              </a:rPr>
              <a:t> y en orden </a:t>
            </a:r>
            <a:r>
              <a:rPr lang="en-GB" sz="2000" b="1">
                <a:solidFill>
                  <a:schemeClr val="dk1"/>
                </a:solidFill>
              </a:rPr>
              <a:t>jerárquico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>
                <a:solidFill>
                  <a:schemeClr val="dk1"/>
                </a:solidFill>
              </a:rPr>
              <a:t>Existen una serie de marcas especiales como son los símbolos menor que </a:t>
            </a:r>
            <a:r>
              <a:rPr lang="en-GB" sz="2000" b="1">
                <a:solidFill>
                  <a:schemeClr val="dk1"/>
                </a:solidFill>
              </a:rPr>
              <a:t>&lt;</a:t>
            </a:r>
            <a:r>
              <a:rPr lang="en-GB" sz="2000">
                <a:solidFill>
                  <a:schemeClr val="dk1"/>
                </a:solidFill>
              </a:rPr>
              <a:t> y mayor que</a:t>
            </a:r>
            <a:r>
              <a:rPr lang="en-GB" sz="2000" b="1">
                <a:solidFill>
                  <a:schemeClr val="dk1"/>
                </a:solidFill>
              </a:rPr>
              <a:t> &gt;</a:t>
            </a:r>
            <a:r>
              <a:rPr lang="en-GB" sz="2000">
                <a:solidFill>
                  <a:schemeClr val="dk1"/>
                </a:solidFill>
              </a:rPr>
              <a:t>, que se usan para delimitar las </a:t>
            </a:r>
            <a:r>
              <a:rPr lang="en-GB" sz="2000" b="1">
                <a:solidFill>
                  <a:schemeClr val="dk1"/>
                </a:solidFill>
              </a:rPr>
              <a:t>marcas</a:t>
            </a:r>
            <a:r>
              <a:rPr lang="en-GB" sz="2000">
                <a:solidFill>
                  <a:schemeClr val="dk1"/>
                </a:solidFill>
              </a:rPr>
              <a:t> que dan la estructura al documento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>
                <a:solidFill>
                  <a:schemeClr val="dk1"/>
                </a:solidFill>
              </a:rPr>
              <a:t>Cada marca tiene un nombre y puede tener 0 o más atributos.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>
              <a:solidFill>
                <a:srgbClr val="3A81BA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986650" y="104550"/>
            <a:ext cx="68061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Acceso a ficheros XML con SAX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311700" y="677250"/>
            <a:ext cx="8727300" cy="431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b="1">
                <a:solidFill>
                  <a:schemeClr val="dk1"/>
                </a:solidFill>
              </a:rPr>
              <a:t>SAX </a:t>
            </a:r>
            <a:r>
              <a:rPr lang="en-GB" sz="2400">
                <a:solidFill>
                  <a:schemeClr val="dk1"/>
                </a:solidFill>
              </a:rPr>
              <a:t>Es un conjunto de clases e interfaces que ofrecen una herramienta para procesar documentos XML.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Permite analizar documentos de forma secuencial.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GB">
                <a:solidFill>
                  <a:schemeClr val="dk1"/>
                </a:solidFill>
              </a:rPr>
              <a:t>Necesita poca memoria aunque los documentos sean de gran tamaño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GB">
                <a:solidFill>
                  <a:schemeClr val="dk1"/>
                </a:solidFill>
              </a:rPr>
              <a:t>No permite una visión global del documento a analizar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Es más complejo de programar que DOM, utilizando un API diferente que viene incluida dentro de JRE.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La lectura de un documento XML produce eventos que llaman a métodos como startDocument(), endDocument(), startElement(), endElement(), etc.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986650" y="104550"/>
            <a:ext cx="68061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Acceso a ficheros XML con SAX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311700" y="774150"/>
            <a:ext cx="8727300" cy="421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Métodos asociados a eventos del documento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</p:txBody>
      </p:sp>
      <p:graphicFrame>
        <p:nvGraphicFramePr>
          <p:cNvPr id="233" name="Shape 233"/>
          <p:cNvGraphicFramePr/>
          <p:nvPr/>
        </p:nvGraphicFramePr>
        <p:xfrm>
          <a:off x="583487" y="1324750"/>
          <a:ext cx="8183725" cy="3310068"/>
        </p:xfrm>
        <a:graphic>
          <a:graphicData uri="http://schemas.openxmlformats.org/drawingml/2006/table">
            <a:tbl>
              <a:tblPr>
                <a:noFill/>
                <a:tableStyleId>{0F368FDA-29A1-4719-A063-E262FBB40D67}</a:tableStyleId>
              </a:tblPr>
              <a:tblGrid>
                <a:gridCol w="3252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31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DOCUMENTO XML (ALUMNOS.XML)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MÉTODOS ASOCIADOS A EVENTOS DEL DOCUMENTO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&lt;?xml version="1.0"=&gt;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&lt;listadealumnos&gt;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&lt;alumno&gt;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	&lt;nombre&gt;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	Juan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	&lt;/nombre&gt;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	&lt;edad&gt;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	19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	&lt;/edad&gt;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&lt;/alumno&gt;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&lt;/listadealumnos&gt;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startDocument()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startElement()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startElement()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characters()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endElement()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startElement()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characters()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endElement()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endElement()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endDocument()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986650" y="104550"/>
            <a:ext cx="68061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Acceso a ficheros XML con SAX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311700" y="931600"/>
            <a:ext cx="8832300" cy="406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chemeClr val="dk1"/>
                </a:solidFill>
              </a:rPr>
              <a:t>Tratar</a:t>
            </a:r>
            <a:r>
              <a:rPr lang="en-GB" sz="2400" b="1" dirty="0">
                <a:solidFill>
                  <a:schemeClr val="dk1"/>
                </a:solidFill>
              </a:rPr>
              <a:t> </a:t>
            </a:r>
            <a:r>
              <a:rPr lang="en-GB" sz="2400" b="1" dirty="0" err="1">
                <a:solidFill>
                  <a:schemeClr val="dk1"/>
                </a:solidFill>
              </a:rPr>
              <a:t>eventos</a:t>
            </a:r>
            <a:r>
              <a:rPr lang="en-GB" sz="2400" b="1" dirty="0">
                <a:solidFill>
                  <a:schemeClr val="dk1"/>
                </a:solidFill>
              </a:rPr>
              <a:t> en SAX</a:t>
            </a: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-GB" sz="2400" dirty="0">
                <a:solidFill>
                  <a:schemeClr val="dk1"/>
                </a:solidFill>
              </a:rPr>
              <a:t>En primer </a:t>
            </a:r>
            <a:r>
              <a:rPr lang="en-GB" sz="2400" dirty="0" err="1">
                <a:solidFill>
                  <a:schemeClr val="dk1"/>
                </a:solidFill>
              </a:rPr>
              <a:t>lugar</a:t>
            </a:r>
            <a:r>
              <a:rPr lang="en-GB" sz="2400" dirty="0">
                <a:solidFill>
                  <a:schemeClr val="dk1"/>
                </a:solidFill>
              </a:rPr>
              <a:t> </a:t>
            </a:r>
            <a:r>
              <a:rPr lang="en-GB" sz="2400" dirty="0" err="1">
                <a:solidFill>
                  <a:schemeClr val="dk1"/>
                </a:solidFill>
              </a:rPr>
              <a:t>incluimos</a:t>
            </a:r>
            <a:r>
              <a:rPr lang="en-GB" sz="2400" dirty="0">
                <a:solidFill>
                  <a:schemeClr val="dk1"/>
                </a:solidFill>
              </a:rPr>
              <a:t> </a:t>
            </a:r>
            <a:r>
              <a:rPr lang="en-GB" sz="2400" dirty="0" err="1">
                <a:solidFill>
                  <a:schemeClr val="dk1"/>
                </a:solidFill>
              </a:rPr>
              <a:t>las</a:t>
            </a:r>
            <a:r>
              <a:rPr lang="en-GB" sz="2400" dirty="0">
                <a:solidFill>
                  <a:schemeClr val="dk1"/>
                </a:solidFill>
              </a:rPr>
              <a:t> </a:t>
            </a:r>
            <a:r>
              <a:rPr lang="en-GB" sz="2400" dirty="0" err="1">
                <a:solidFill>
                  <a:schemeClr val="dk1"/>
                </a:solidFill>
              </a:rPr>
              <a:t>clases</a:t>
            </a:r>
            <a:r>
              <a:rPr lang="en-GB" sz="2400" dirty="0">
                <a:solidFill>
                  <a:schemeClr val="dk1"/>
                </a:solidFill>
              </a:rPr>
              <a:t> e interfaces de SAX con los imports </a:t>
            </a:r>
            <a:r>
              <a:rPr lang="en-GB" sz="2400" dirty="0" err="1">
                <a:solidFill>
                  <a:schemeClr val="dk1"/>
                </a:solidFill>
              </a:rPr>
              <a:t>necesarios</a:t>
            </a:r>
            <a:r>
              <a:rPr lang="en-GB" sz="2400" dirty="0">
                <a:solidFill>
                  <a:schemeClr val="dk1"/>
                </a:solidFill>
              </a:rPr>
              <a:t>.</a:t>
            </a: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-GB" sz="2400" dirty="0">
                <a:solidFill>
                  <a:schemeClr val="dk1"/>
                </a:solidFill>
              </a:rPr>
              <a:t>Se </a:t>
            </a:r>
            <a:r>
              <a:rPr lang="en-GB" sz="2400" dirty="0" err="1">
                <a:solidFill>
                  <a:schemeClr val="dk1"/>
                </a:solidFill>
              </a:rPr>
              <a:t>crea</a:t>
            </a:r>
            <a:r>
              <a:rPr lang="en-GB" sz="2400" dirty="0">
                <a:solidFill>
                  <a:schemeClr val="dk1"/>
                </a:solidFill>
              </a:rPr>
              <a:t> un </a:t>
            </a:r>
            <a:r>
              <a:rPr lang="en-GB" sz="2400" dirty="0" err="1">
                <a:solidFill>
                  <a:schemeClr val="dk1"/>
                </a:solidFill>
              </a:rPr>
              <a:t>objeto</a:t>
            </a:r>
            <a:r>
              <a:rPr lang="en-GB" sz="2400" dirty="0">
                <a:solidFill>
                  <a:schemeClr val="dk1"/>
                </a:solidFill>
              </a:rPr>
              <a:t> de XML, un </a:t>
            </a:r>
            <a:r>
              <a:rPr lang="en-GB" sz="2400" dirty="0" err="1">
                <a:solidFill>
                  <a:schemeClr val="dk1"/>
                </a:solidFill>
              </a:rPr>
              <a:t>XMLReader</a:t>
            </a:r>
            <a:r>
              <a:rPr lang="en-GB" sz="2400" dirty="0">
                <a:solidFill>
                  <a:schemeClr val="dk1"/>
                </a:solidFill>
              </a:rPr>
              <a:t>, </a:t>
            </a:r>
            <a:r>
              <a:rPr lang="en-GB" sz="2400" dirty="0" err="1">
                <a:solidFill>
                  <a:schemeClr val="dk1"/>
                </a:solidFill>
              </a:rPr>
              <a:t>puede</a:t>
            </a:r>
            <a:r>
              <a:rPr lang="en-GB" sz="2400" dirty="0">
                <a:solidFill>
                  <a:schemeClr val="dk1"/>
                </a:solidFill>
              </a:rPr>
              <a:t> </a:t>
            </a:r>
            <a:r>
              <a:rPr lang="en-GB" sz="2400" dirty="0" err="1">
                <a:solidFill>
                  <a:schemeClr val="dk1"/>
                </a:solidFill>
              </a:rPr>
              <a:t>producir</a:t>
            </a:r>
            <a:r>
              <a:rPr lang="en-GB" sz="2400" dirty="0">
                <a:solidFill>
                  <a:schemeClr val="dk1"/>
                </a:solidFill>
              </a:rPr>
              <a:t> </a:t>
            </a:r>
            <a:r>
              <a:rPr lang="en-GB" sz="2400" dirty="0" err="1">
                <a:solidFill>
                  <a:schemeClr val="dk1"/>
                </a:solidFill>
              </a:rPr>
              <a:t>una</a:t>
            </a:r>
            <a:r>
              <a:rPr lang="en-GB" sz="2400" dirty="0">
                <a:solidFill>
                  <a:schemeClr val="dk1"/>
                </a:solidFill>
              </a:rPr>
              <a:t> </a:t>
            </a:r>
            <a:r>
              <a:rPr lang="en-GB" sz="2400" dirty="0" err="1">
                <a:solidFill>
                  <a:schemeClr val="dk1"/>
                </a:solidFill>
              </a:rPr>
              <a:t>excepción</a:t>
            </a:r>
            <a:r>
              <a:rPr lang="en-GB" sz="2400" dirty="0">
                <a:solidFill>
                  <a:schemeClr val="dk1"/>
                </a:solidFill>
              </a:rPr>
              <a:t> (</a:t>
            </a:r>
            <a:r>
              <a:rPr lang="en-GB" sz="2400" dirty="0" err="1">
                <a:solidFill>
                  <a:schemeClr val="dk1"/>
                </a:solidFill>
              </a:rPr>
              <a:t>SAXException</a:t>
            </a:r>
            <a:r>
              <a:rPr lang="en-GB" sz="2400" dirty="0">
                <a:solidFill>
                  <a:schemeClr val="dk1"/>
                </a:solidFill>
              </a:rPr>
              <a:t>) </a:t>
            </a:r>
            <a:r>
              <a:rPr lang="en-GB" sz="2400" dirty="0" err="1">
                <a:solidFill>
                  <a:schemeClr val="dk1"/>
                </a:solidFill>
              </a:rPr>
              <a:t>por</a:t>
            </a:r>
            <a:r>
              <a:rPr lang="en-GB" sz="2400" dirty="0">
                <a:solidFill>
                  <a:schemeClr val="dk1"/>
                </a:solidFill>
              </a:rPr>
              <a:t> lo </a:t>
            </a:r>
            <a:r>
              <a:rPr lang="en-GB" sz="2400" dirty="0" err="1">
                <a:solidFill>
                  <a:schemeClr val="dk1"/>
                </a:solidFill>
              </a:rPr>
              <a:t>que</a:t>
            </a:r>
            <a:r>
              <a:rPr lang="en-GB" sz="2400" dirty="0">
                <a:solidFill>
                  <a:schemeClr val="dk1"/>
                </a:solidFill>
              </a:rPr>
              <a:t> la </a:t>
            </a:r>
            <a:r>
              <a:rPr lang="en-GB" sz="2400" dirty="0" err="1" smtClean="0">
                <a:solidFill>
                  <a:schemeClr val="dk1"/>
                </a:solidFill>
              </a:rPr>
              <a:t>capturamos</a:t>
            </a:r>
            <a:r>
              <a:rPr lang="en-GB" sz="2400" dirty="0" smtClean="0">
                <a:solidFill>
                  <a:schemeClr val="dk1"/>
                </a:solidFill>
              </a:rPr>
              <a:t>.</a:t>
            </a: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-GB" sz="2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try{</a:t>
            </a: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-GB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GB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XMLReader</a:t>
            </a:r>
            <a:r>
              <a:rPr lang="en-GB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procXML</a:t>
            </a:r>
            <a:r>
              <a:rPr lang="en-GB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GB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XMLReaderFactory.createXMLReader</a:t>
            </a:r>
            <a:r>
              <a:rPr lang="en-GB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 </a:t>
            </a:r>
            <a:r>
              <a:rPr lang="en-GB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catch (</a:t>
            </a:r>
            <a:r>
              <a:rPr lang="en-GB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SAXException</a:t>
            </a:r>
            <a:r>
              <a:rPr lang="en-GB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saxe</a:t>
            </a:r>
            <a:r>
              <a:rPr lang="en-GB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{}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986650" y="104550"/>
            <a:ext cx="68061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Acceso a ficheros XML con SAX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311700" y="747900"/>
            <a:ext cx="8727300" cy="414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A continuación, hay que indicar al XMLReader qué objetos poseen los métodos que tratan los eventos. Estos objetos son implementaciones de las interfaces :</a:t>
            </a: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GB" sz="2000">
                <a:solidFill>
                  <a:schemeClr val="dk1"/>
                </a:solidFill>
              </a:rPr>
              <a:t>ContentHandler: recibe notificaciones de los eventos del documento</a:t>
            </a: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GB" sz="2000">
                <a:solidFill>
                  <a:schemeClr val="dk1"/>
                </a:solidFill>
              </a:rPr>
              <a:t>DTDHandler: recoge eventos relacionados con la DTD</a:t>
            </a: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GB" sz="2000">
                <a:solidFill>
                  <a:schemeClr val="dk1"/>
                </a:solidFill>
              </a:rPr>
              <a:t>EntityResolver: define métodos de tratamientos de errores</a:t>
            </a: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GB" sz="2000">
                <a:solidFill>
                  <a:schemeClr val="dk1"/>
                </a:solidFill>
              </a:rPr>
              <a:t>ErrorHandler: sus métodos llaman cuando se encuentra referencia a una unidad</a:t>
            </a: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GB" sz="2000">
                <a:solidFill>
                  <a:schemeClr val="dk1"/>
                </a:solidFill>
              </a:rPr>
              <a:t>DefaultHandler: provee una implementación por defecto de todos sus métodos, el programador definirá los métodos utilizados por el programa.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986650" y="104550"/>
            <a:ext cx="68061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Acceso a ficheros XML con SAX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311700" y="677250"/>
            <a:ext cx="8727300" cy="4216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En el ejemplo se llamará a una clase GestionContenido que extiende de DefaultHandler, donde se tratarán sólo los eventos básicos: inicio y fin de documento, inicio y fin de etiqueta encontrada y datos carácter.</a:t>
            </a:r>
          </a:p>
          <a:p>
            <a:pPr lvl="0" indent="387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GestionContenido gestor = new GestionContenido();</a:t>
            </a: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Para indicar al procesador XML los objetos que realizarán el tratamiento se utiliza los siguientes métodos dentro de los objetos XMLReader</a:t>
            </a:r>
          </a:p>
          <a:p>
            <a:pPr lvl="0" indent="387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setContentHandler()</a:t>
            </a:r>
          </a:p>
          <a:p>
            <a:pPr lvl="0" indent="387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setDTDHandler</a:t>
            </a:r>
          </a:p>
          <a:p>
            <a:pPr lvl="0" indent="387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setEntityResolver()</a:t>
            </a:r>
          </a:p>
          <a:p>
            <a:pPr lvl="0" indent="387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setErrorHandler()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986650" y="104550"/>
            <a:ext cx="68061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Acceso a ficheros XML con SAX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11700" y="747900"/>
            <a:ext cx="8727300" cy="414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Se utiliza setContentHanlder para tratar los eventos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procesadorXML.setContentHandler(gestor);</a:t>
            </a: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A continuación se define el fichero XML que se va a leer mediante un objeto InputSource: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InputSource fileXML = new InputSource("fichero.xml");</a:t>
            </a: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Por último se procesará el documento XML mediante el método parse() del objeto XMLReader pasándole un objeto InputSource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procesadorXML.parse(fileXML);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986650" y="28350"/>
            <a:ext cx="8005800" cy="683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Acceso a ficheros XML con DOM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314900" y="769775"/>
            <a:ext cx="8829300" cy="3942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chemeClr val="dk1"/>
                </a:solidFill>
              </a:rPr>
              <a:t>Ejemplo</a:t>
            </a:r>
            <a:r>
              <a:rPr lang="en-GB" sz="2400" b="1" dirty="0">
                <a:solidFill>
                  <a:schemeClr val="dk1"/>
                </a:solidFill>
              </a:rPr>
              <a:t> de </a:t>
            </a:r>
            <a:r>
              <a:rPr lang="en-GB" sz="2400" b="1" dirty="0" err="1">
                <a:solidFill>
                  <a:schemeClr val="dk1"/>
                </a:solidFill>
              </a:rPr>
              <a:t>lectura</a:t>
            </a:r>
            <a:r>
              <a:rPr lang="en-GB" sz="2400" b="1" dirty="0">
                <a:solidFill>
                  <a:schemeClr val="dk1"/>
                </a:solidFill>
              </a:rPr>
              <a:t> de un </a:t>
            </a:r>
            <a:r>
              <a:rPr lang="en-GB" sz="2400" b="1" dirty="0" err="1">
                <a:solidFill>
                  <a:schemeClr val="dk1"/>
                </a:solidFill>
              </a:rPr>
              <a:t>fichero</a:t>
            </a:r>
            <a:r>
              <a:rPr lang="en-GB" sz="2400" b="1" dirty="0">
                <a:solidFill>
                  <a:schemeClr val="dk1"/>
                </a:solidFill>
              </a:rPr>
              <a:t> XML: </a:t>
            </a:r>
          </a:p>
          <a:p>
            <a:pPr marR="1524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java.io.*; ...</a:t>
            </a:r>
          </a:p>
          <a:p>
            <a:pPr marR="139700"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-GB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LeerEmpleadosXMLSAX</a:t>
            </a: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R="139700"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R="139700"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public static void main(String[] </a:t>
            </a:r>
            <a:r>
              <a:rPr lang="en-GB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marR="139700" lvl="0" indent="-698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try{</a:t>
            </a:r>
          </a:p>
          <a:p>
            <a:pPr marL="0" marR="1397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		</a:t>
            </a:r>
            <a:r>
              <a:rPr lang="en-GB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XMLReader</a:t>
            </a: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procXML</a:t>
            </a:r>
            <a:r>
              <a:rPr lang="en-GB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GB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XMLReaderFactory.createXMLReader</a:t>
            </a: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914400" lvl="0" indent="387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GB" sz="14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GestionContenido</a:t>
            </a:r>
            <a:r>
              <a:rPr lang="en-GB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gestor</a:t>
            </a: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GB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GestionContenido</a:t>
            </a: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1397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GB" sz="14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procXML.setContentHandler</a:t>
            </a:r>
            <a:r>
              <a:rPr lang="en-GB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4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gestor</a:t>
            </a: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1397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GB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InputSource</a:t>
            </a: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fileXML</a:t>
            </a: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GB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InputSource</a:t>
            </a: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("empleados.xml");</a:t>
            </a:r>
          </a:p>
          <a:p>
            <a:pPr marL="0" marR="1397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GB" sz="14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procXML.parse</a:t>
            </a:r>
            <a:r>
              <a:rPr lang="en-GB" sz="1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4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fileXML</a:t>
            </a: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139700" lvl="0" indent="-698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	} catch ...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986650" y="28350"/>
            <a:ext cx="8005800" cy="683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Acceso a ficheros XML con DOM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314700" y="769775"/>
            <a:ext cx="8829300" cy="3942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R="139700"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GestionContenido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extends 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DefaultHandler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R="139700"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2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startDocument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R="139700"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Comienzo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del 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documento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XML");</a:t>
            </a:r>
          </a:p>
          <a:p>
            <a:pPr marR="139700"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lang="en-GB"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2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endDocument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("Fin del 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documento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XML");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</a:p>
          <a:p>
            <a:pPr marR="139700" lvl="0" indent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startElement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(String 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String nom, String 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nomC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Attributes 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atts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R="139700" lvl="0" indent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("\t Principio 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elemento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" + nom);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R="139700" lvl="0" indent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endElement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(String 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String nom, String 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nomC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R="139700" lvl="0" indent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("\t Fin 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elemento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" + nom);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R="139700" lvl="0" indent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characters(char[] 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inicio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long) throws 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SAXException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R="139700" lvl="0" indent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String car = new String(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inicio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long);</a:t>
            </a:r>
          </a:p>
          <a:p>
            <a:pPr marR="139700" lvl="0" indent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car = 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car.replace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("[\t\n]", "");</a:t>
            </a:r>
          </a:p>
          <a:p>
            <a:pPr marR="139700" lvl="0" indent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("\t 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Caracteres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" + car);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434343"/>
                </a:solidFill>
              </a:rPr>
              <a:t>Trabajo con ficheros XML</a:t>
            </a: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434343"/>
                </a:solidFill>
              </a:rPr>
              <a:t>Acceso a ficheros XML con DOM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434343"/>
                </a:solidFill>
              </a:rPr>
              <a:t>Acceso a ficheros XML con SAX</a:t>
            </a: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b="1">
                <a:solidFill>
                  <a:srgbClr val="3A81BA"/>
                </a:solidFill>
              </a:rPr>
              <a:t>Serialización de Objetos a XML</a:t>
            </a:r>
          </a:p>
          <a:p>
            <a:pPr lvl="0" rtl="0">
              <a:spcBef>
                <a:spcPts val="0"/>
              </a:spcBef>
              <a:buNone/>
            </a:pPr>
            <a:endParaRPr sz="2400" b="1">
              <a:solidFill>
                <a:srgbClr val="3A81BA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986650" y="104550"/>
            <a:ext cx="68061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Serialización de Objetos a XML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311700" y="787275"/>
            <a:ext cx="8832300" cy="4106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Para </a:t>
            </a:r>
            <a:r>
              <a:rPr lang="en-GB" sz="2000" b="1">
                <a:solidFill>
                  <a:schemeClr val="dk1"/>
                </a:solidFill>
              </a:rPr>
              <a:t>serializar </a:t>
            </a:r>
            <a:r>
              <a:rPr lang="en-GB" sz="2000">
                <a:solidFill>
                  <a:schemeClr val="dk1"/>
                </a:solidFill>
              </a:rPr>
              <a:t>de forma sencilla </a:t>
            </a:r>
            <a:r>
              <a:rPr lang="en-GB" sz="2000" b="1">
                <a:solidFill>
                  <a:schemeClr val="dk1"/>
                </a:solidFill>
              </a:rPr>
              <a:t>objetos </a:t>
            </a:r>
            <a:r>
              <a:rPr lang="en-GB" sz="2000">
                <a:solidFill>
                  <a:schemeClr val="dk1"/>
                </a:solidFill>
              </a:rPr>
              <a:t>Java a XML y viceversa podemos utilizar la librería </a:t>
            </a:r>
            <a:r>
              <a:rPr lang="en-GB" sz="2000" b="1">
                <a:solidFill>
                  <a:schemeClr val="dk1"/>
                </a:solidFill>
              </a:rPr>
              <a:t>XStream.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Primero debemos descargar los JAR de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chemeClr val="hlink"/>
                </a:solidFill>
                <a:hlinkClick r:id="rId3"/>
              </a:rPr>
              <a:t>http://x-stream.github.io/download.html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Debemos descargar el fichero </a:t>
            </a:r>
            <a:r>
              <a:rPr lang="en-GB" sz="2000" b="1">
                <a:solidFill>
                  <a:schemeClr val="dk1"/>
                </a:solidFill>
              </a:rPr>
              <a:t>Binary distribution</a:t>
            </a:r>
            <a:r>
              <a:rPr lang="en-GB" sz="2000">
                <a:solidFill>
                  <a:schemeClr val="dk1"/>
                </a:solidFill>
              </a:rPr>
              <a:t> que al descomprimir obtendremos el fichero </a:t>
            </a:r>
            <a:r>
              <a:rPr lang="en-GB" sz="2000" b="1">
                <a:solidFill>
                  <a:schemeClr val="dk1"/>
                </a:solidFill>
              </a:rPr>
              <a:t>xstream-1.4.10.jar</a:t>
            </a:r>
            <a:r>
              <a:rPr lang="en-GB" sz="2000">
                <a:solidFill>
                  <a:schemeClr val="dk1"/>
                </a:solidFill>
              </a:rPr>
              <a:t> de la carpeta lib.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Necesitaremos también el fichero </a:t>
            </a:r>
            <a:r>
              <a:rPr lang="en-GB" sz="2000" b="1">
                <a:solidFill>
                  <a:schemeClr val="dk1"/>
                </a:solidFill>
              </a:rPr>
              <a:t>kXML2 </a:t>
            </a:r>
            <a:r>
              <a:rPr lang="en-GB" sz="2000">
                <a:solidFill>
                  <a:schemeClr val="dk1"/>
                </a:solidFill>
              </a:rPr>
              <a:t>que podemos descargar en el apartado </a:t>
            </a:r>
            <a:r>
              <a:rPr lang="en-GB" sz="2000" b="1">
                <a:solidFill>
                  <a:schemeClr val="dk1"/>
                </a:solidFill>
              </a:rPr>
              <a:t>Optional Dependencies.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Estos dos ficheros los añadiremos a nuestro </a:t>
            </a:r>
            <a:r>
              <a:rPr lang="en-GB" sz="2000" b="1">
                <a:solidFill>
                  <a:schemeClr val="dk1"/>
                </a:solidFill>
              </a:rPr>
              <a:t>proyecto: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Vamos a configurar el Build Path de nuestro proyecto, seleccionamos la pestaña Libraries y pulsamos el botón Add External Jars...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986650" y="180750"/>
            <a:ext cx="68061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Trabajo con ficheros XML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793200"/>
            <a:ext cx="8520600" cy="3977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b="1">
                <a:solidFill>
                  <a:schemeClr val="dk1"/>
                </a:solidFill>
              </a:rPr>
              <a:t>Acceso a ficheros XML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>
                <a:solidFill>
                  <a:schemeClr val="dk1"/>
                </a:solidFill>
              </a:rPr>
              <a:t>Para leer y acceder al contenido y estructura de los ficheros XML se utiliza un </a:t>
            </a:r>
            <a:r>
              <a:rPr lang="en-GB" sz="2000" b="1">
                <a:solidFill>
                  <a:schemeClr val="dk1"/>
                </a:solidFill>
              </a:rPr>
              <a:t>procesador de XML o parser.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>
                <a:solidFill>
                  <a:schemeClr val="dk1"/>
                </a:solidFill>
              </a:rPr>
              <a:t>El procesador lee los documentos y proporciona acceso a su contenido y estructura.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>
                <a:solidFill>
                  <a:schemeClr val="dk1"/>
                </a:solidFill>
              </a:rPr>
              <a:t>Dos de los procesamientos más utilizados son </a:t>
            </a:r>
            <a:r>
              <a:rPr lang="en-GB" sz="2000" b="1">
                <a:solidFill>
                  <a:schemeClr val="dk1"/>
                </a:solidFill>
              </a:rPr>
              <a:t>DOM</a:t>
            </a:r>
            <a:r>
              <a:rPr lang="en-GB" sz="2000">
                <a:solidFill>
                  <a:schemeClr val="dk1"/>
                </a:solidFill>
              </a:rPr>
              <a:t> (Modelo de Objetos de Documento) y </a:t>
            </a:r>
            <a:r>
              <a:rPr lang="en-GB" sz="2000" b="1">
                <a:solidFill>
                  <a:schemeClr val="dk1"/>
                </a:solidFill>
              </a:rPr>
              <a:t>SAX</a:t>
            </a:r>
            <a:r>
              <a:rPr lang="en-GB" sz="2000">
                <a:solidFill>
                  <a:schemeClr val="dk1"/>
                </a:solidFill>
              </a:rPr>
              <a:t> (API Simple para XML).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>
                <a:solidFill>
                  <a:schemeClr val="dk1"/>
                </a:solidFill>
              </a:rPr>
              <a:t>DOM y SAX son i</a:t>
            </a:r>
            <a:r>
              <a:rPr lang="en-GB" sz="2000" b="1">
                <a:solidFill>
                  <a:schemeClr val="dk1"/>
                </a:solidFill>
              </a:rPr>
              <a:t>ndependientes del lenguaje de programación</a:t>
            </a:r>
            <a:r>
              <a:rPr lang="en-GB" sz="2000">
                <a:solidFill>
                  <a:schemeClr val="dk1"/>
                </a:solidFill>
              </a:rPr>
              <a:t> y existen versiones particulares para Java, VisualBasic, C etc.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>
              <a:solidFill>
                <a:srgbClr val="3A81BA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986650" y="104550"/>
            <a:ext cx="68061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Serialización de Objetos a XML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311700" y="787275"/>
            <a:ext cx="8832300" cy="4106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Crearemos una lista de </a:t>
            </a:r>
            <a:r>
              <a:rPr lang="en-GB" b="1">
                <a:solidFill>
                  <a:schemeClr val="dk1"/>
                </a:solidFill>
              </a:rPr>
              <a:t>objetos Empleados</a:t>
            </a:r>
            <a:r>
              <a:rPr lang="en-GB">
                <a:solidFill>
                  <a:schemeClr val="dk1"/>
                </a:solidFill>
              </a:rPr>
              <a:t> que convertiremos en un fichero de datos XML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Crearemos una nueva clase llamada </a:t>
            </a:r>
            <a:r>
              <a:rPr lang="en-GB" b="1">
                <a:solidFill>
                  <a:schemeClr val="dk1"/>
                </a:solidFill>
              </a:rPr>
              <a:t>ListaEmpleados</a:t>
            </a:r>
            <a:r>
              <a:rPr lang="en-GB">
                <a:solidFill>
                  <a:schemeClr val="dk1"/>
                </a:solidFill>
              </a:rPr>
              <a:t> que utiliza la clase </a:t>
            </a:r>
            <a:r>
              <a:rPr lang="en-GB" b="1">
                <a:solidFill>
                  <a:schemeClr val="dk1"/>
                </a:solidFill>
              </a:rPr>
              <a:t>Empleado</a:t>
            </a:r>
            <a:r>
              <a:rPr lang="en-GB">
                <a:solidFill>
                  <a:schemeClr val="dk1"/>
                </a:solidFill>
              </a:rPr>
              <a:t> y que creará la lista de objetos persona que se pasarán al fichero XML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indent="387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ListaEmpleados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	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	private List&lt;Empleados&gt; lista = new ArrayList&lt;Empleados&gt;();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	public void add(Empleados per){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lista.add(per);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	public List&lt;Empleados&gt; getListaEmpleados(){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return lista;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}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986650" y="104550"/>
            <a:ext cx="68061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Serialización de Objetos a XML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311700" y="787275"/>
            <a:ext cx="8832300" cy="4106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En primer lugar se utiliza </a:t>
            </a:r>
            <a:r>
              <a:rPr lang="en-GB" b="1">
                <a:solidFill>
                  <a:schemeClr val="dk1"/>
                </a:solidFill>
              </a:rPr>
              <a:t>XStream</a:t>
            </a:r>
            <a:r>
              <a:rPr lang="en-GB">
                <a:solidFill>
                  <a:schemeClr val="dk1"/>
                </a:solidFill>
              </a:rPr>
              <a:t>, para crear una instancia de la clase </a:t>
            </a:r>
            <a:r>
              <a:rPr lang="en-GB" i="1">
                <a:solidFill>
                  <a:schemeClr val="dk1"/>
                </a:solidFill>
              </a:rPr>
              <a:t>XStream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XStream xstream = new XStream();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Las etiquetas XML se corresponden con el nombre de los atributos de la clase, pero se pueden cambiar usando el método alias()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xstream.alias("ListaEmpleados",ListaEmpleados.class);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xstream.alias("Empleado",Empleado.class);</a:t>
            </a: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Para que no aparezca el atributo lista de la clase ListaPersonas en el XML utilizamos el método addImplicitCollection();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xstream.addImplicitCollection(ListaEmpleados.class,"lista"); </a:t>
            </a:r>
            <a:r>
              <a:rPr lang="en-GB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Para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chemeClr val="dk1"/>
                </a:solidFill>
              </a:rPr>
              <a:t>terminar, se genera el fichero empleados,xml a partir de la lista de objetos mediante el método toXML(objeto, OutputStream();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xstream.toXML(listaEmp, new FileInputStream("empleados.xml"));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986650" y="28350"/>
            <a:ext cx="8005800" cy="683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Acceso a ficheros XML con DOM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314900" y="769775"/>
            <a:ext cx="8829300" cy="3942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chemeClr val="dk1"/>
                </a:solidFill>
              </a:rPr>
              <a:t>Ejemplo</a:t>
            </a:r>
            <a:r>
              <a:rPr lang="en-GB" sz="2400" b="1" dirty="0">
                <a:solidFill>
                  <a:schemeClr val="dk1"/>
                </a:solidFill>
              </a:rPr>
              <a:t> </a:t>
            </a:r>
            <a:r>
              <a:rPr lang="en-GB" sz="2400" b="1" dirty="0" err="1">
                <a:solidFill>
                  <a:schemeClr val="dk1"/>
                </a:solidFill>
              </a:rPr>
              <a:t>Escritura</a:t>
            </a:r>
            <a:r>
              <a:rPr lang="en-GB" sz="2400" b="1" dirty="0">
                <a:solidFill>
                  <a:schemeClr val="dk1"/>
                </a:solidFill>
              </a:rPr>
              <a:t> de </a:t>
            </a:r>
            <a:r>
              <a:rPr lang="en-GB" sz="2400" b="1" dirty="0" err="1">
                <a:solidFill>
                  <a:schemeClr val="dk1"/>
                </a:solidFill>
              </a:rPr>
              <a:t>fichero</a:t>
            </a:r>
            <a:r>
              <a:rPr lang="en-GB" sz="2400" b="1" dirty="0">
                <a:solidFill>
                  <a:schemeClr val="dk1"/>
                </a:solidFill>
              </a:rPr>
              <a:t> XML: </a:t>
            </a:r>
          </a:p>
          <a:p>
            <a:pPr marL="0" marR="139700" lvl="0" indent="-698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CrearXMLXStreamEmpleadosBin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139700" lvl="0" indent="-698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-698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public static void main(String[] 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marR="139700" lvl="0" indent="-698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</a:p>
          <a:p>
            <a:pPr marL="0" marR="139700" lvl="0" indent="-698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ObjectInputStream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ois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null;</a:t>
            </a:r>
          </a:p>
          <a:p>
            <a:pPr marL="0" marR="139700" lvl="0" indent="-698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</a:p>
          <a:p>
            <a:pPr marL="0" marR="139700" lvl="0" indent="-698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try {</a:t>
            </a:r>
          </a:p>
          <a:p>
            <a:pPr marL="0" marR="139700" lvl="0" indent="-698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ois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ObjectInputStream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FileInputStream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("empleados.dat"));</a:t>
            </a:r>
          </a:p>
          <a:p>
            <a:pPr marL="0" marR="139700" lvl="0" indent="-698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Empleado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emp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null;</a:t>
            </a:r>
          </a:p>
          <a:p>
            <a:pPr marL="0" marR="139700" lvl="0" indent="-698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ListaEmpleados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listaEmp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ListaEmpleados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			</a:t>
            </a:r>
          </a:p>
          <a:p>
            <a:pPr marL="0" marR="139700" lvl="0" indent="-698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 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controlamos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el final del 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fichero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controlando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GB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excepción</a:t>
            </a: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// </a:t>
            </a:r>
            <a:r>
              <a:rPr lang="en-GB" sz="12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EOFException</a:t>
            </a:r>
            <a:r>
              <a:rPr lang="en-GB" sz="12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-GB"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-698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try {</a:t>
            </a:r>
          </a:p>
          <a:p>
            <a:pPr marL="0" marR="1397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986650" y="28350"/>
            <a:ext cx="8005800" cy="683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Acceso a ficheros XML con DOM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223284" y="769775"/>
            <a:ext cx="8920916" cy="3942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1397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    //</a:t>
            </a:r>
            <a:r>
              <a:rPr lang="en-GB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Recorreremos</a:t>
            </a: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el </a:t>
            </a:r>
            <a:r>
              <a:rPr lang="en-GB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fichero</a:t>
            </a: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con </a:t>
            </a:r>
            <a:r>
              <a:rPr lang="en-GB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los</a:t>
            </a: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datos</a:t>
            </a: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marR="1397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    while ((</a:t>
            </a:r>
            <a:r>
              <a:rPr lang="en-GB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emp</a:t>
            </a: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n-GB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Empleado</a:t>
            </a: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GB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ois.readObject</a:t>
            </a: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 != null) {</a:t>
            </a:r>
          </a:p>
          <a:p>
            <a:pPr marL="0" marR="1397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// </a:t>
            </a:r>
            <a:r>
              <a:rPr lang="en-GB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añadimos</a:t>
            </a: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el </a:t>
            </a:r>
            <a:r>
              <a:rPr lang="en-GB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empleado</a:t>
            </a: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 la </a:t>
            </a:r>
            <a:r>
              <a:rPr lang="en-GB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lista</a:t>
            </a:r>
            <a:endParaRPr lang="en-GB"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GB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listaEmp.add</a:t>
            </a: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emp</a:t>
            </a: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1397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    }</a:t>
            </a:r>
          </a:p>
          <a:p>
            <a:pPr marL="0" marR="1397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} catch (</a:t>
            </a:r>
            <a:r>
              <a:rPr lang="en-GB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EOFException</a:t>
            </a: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e) {} </a:t>
            </a:r>
          </a:p>
          <a:p>
            <a:pPr marL="0" marR="1397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</a:p>
          <a:p>
            <a:pPr marL="0" marR="1397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 </a:t>
            </a:r>
            <a:r>
              <a:rPr lang="en-GB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Creamos</a:t>
            </a: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el </a:t>
            </a:r>
            <a:r>
              <a:rPr lang="en-GB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fichero</a:t>
            </a: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XML </a:t>
            </a:r>
          </a:p>
          <a:p>
            <a:pPr marL="0" marR="1397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GB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XStream</a:t>
            </a: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xs</a:t>
            </a: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GB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XStream</a:t>
            </a: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1397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GB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xs.alias</a:t>
            </a: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GB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Empleados</a:t>
            </a: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GB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ListaEmpleados.class</a:t>
            </a: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1397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GB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xs.alias</a:t>
            </a: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GB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DatosEmpleado</a:t>
            </a: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GB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Empleado.class</a:t>
            </a: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1397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GB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xs.addImplicitCollection</a:t>
            </a: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ListaEmpleados.class</a:t>
            </a: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"</a:t>
            </a:r>
            <a:r>
              <a:rPr lang="en-GB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lista</a:t>
            </a: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");</a:t>
            </a:r>
          </a:p>
          <a:p>
            <a:pPr marL="0" marR="1397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GB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xs.toXML</a:t>
            </a: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listaEmp</a:t>
            </a: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new </a:t>
            </a:r>
            <a:r>
              <a:rPr lang="en-GB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FileOutputStream</a:t>
            </a: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("empleados3.xml"));</a:t>
            </a:r>
          </a:p>
          <a:p>
            <a:pPr marL="0" marR="1397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</a:p>
          <a:p>
            <a:pPr marL="0" marR="1397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} catch ...</a:t>
            </a:r>
          </a:p>
          <a:p>
            <a:pPr marL="0" marR="1397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986650" y="28350"/>
            <a:ext cx="8005800" cy="683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Acceso a ficheros XML con DOM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314900" y="711450"/>
            <a:ext cx="8829300" cy="4261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</a:rPr>
              <a:t>Ejemplo Lectura de fichero XML: </a:t>
            </a:r>
          </a:p>
          <a:p>
            <a:pPr marL="0" marR="1397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LeerXMLXStreamEmpleados {</a:t>
            </a:r>
          </a:p>
          <a:p>
            <a:pPr marL="0" marR="1397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public static void main(String[] args) {</a:t>
            </a:r>
          </a:p>
          <a:p>
            <a:pPr marL="0" marR="1397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XStream xs = new XStream();</a:t>
            </a:r>
          </a:p>
          <a:p>
            <a:pPr marR="139700"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xs.alias("Empleados", ListaEmpleados.class);</a:t>
            </a:r>
          </a:p>
          <a:p>
            <a:pPr marR="139700"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xs.alias("DatosEmpleado", Empleado.class);</a:t>
            </a:r>
          </a:p>
          <a:p>
            <a:pPr marR="139700"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xs.addImplicitCollection(ListaEmpleados.class, "lista");</a:t>
            </a:r>
          </a:p>
          <a:p>
            <a:pPr marR="139700"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fis = new FileInputStream("empleados3.xml");</a:t>
            </a:r>
          </a:p>
          <a:p>
            <a:pPr marR="139700"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ListaEmpleados listaTotal = (ListaEmpleados) xs.fromXML(fis);</a:t>
            </a:r>
          </a:p>
          <a:p>
            <a:pPr marR="139700"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</a:p>
          <a:p>
            <a:pPr marR="139700"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ArrayList&lt;Empleado&gt; listaEmp = new ArrayList&lt;Empleado&gt;();</a:t>
            </a:r>
          </a:p>
          <a:p>
            <a:pPr marR="139700"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listaEmp = listaTotal.getListaEmpleados();</a:t>
            </a:r>
          </a:p>
          <a:p>
            <a:pPr marR="139700"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</a:p>
          <a:p>
            <a:pPr marR="139700"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for (Empleado emp : listaEmp) {</a:t>
            </a:r>
          </a:p>
          <a:p>
            <a:pPr marR="139700"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System.out.println("ID: " + emp.getId() + " … ";</a:t>
            </a:r>
          </a:p>
          <a:p>
            <a:pPr marR="139700"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</a:p>
          <a:p>
            <a:pPr marR="139700"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R="139700"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R="139700"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</a:p>
          <a:p>
            <a:pPr marL="0" marR="1397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Shape 3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375" y="848800"/>
            <a:ext cx="4820649" cy="344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986650" y="180750"/>
            <a:ext cx="68061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Trabajo con ficheros XML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793200"/>
            <a:ext cx="8520600" cy="3977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b="1">
                <a:solidFill>
                  <a:schemeClr val="dk1"/>
                </a:solidFill>
              </a:rPr>
              <a:t>DOM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>
                <a:solidFill>
                  <a:schemeClr val="dk1"/>
                </a:solidFill>
              </a:rPr>
              <a:t>El analizador DOM </a:t>
            </a:r>
            <a:r>
              <a:rPr lang="en-GB" sz="2000" b="1">
                <a:solidFill>
                  <a:schemeClr val="dk1"/>
                </a:solidFill>
              </a:rPr>
              <a:t>almacena toda la estructura del documento en forma de árbol</a:t>
            </a:r>
            <a:r>
              <a:rPr lang="en-GB" sz="2000">
                <a:solidFill>
                  <a:schemeClr val="dk1"/>
                </a:solidFill>
              </a:rPr>
              <a:t>, con nodos padre, hijos y finales.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>
                <a:solidFill>
                  <a:schemeClr val="dk1"/>
                </a:solidFill>
              </a:rPr>
              <a:t>Una vez creado el árbol, se recorren los diferentes nodos y se analizan a qué tipo pertenecen.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>
                <a:solidFill>
                  <a:schemeClr val="dk1"/>
                </a:solidFill>
              </a:rPr>
              <a:t>Tiene su origen en el </a:t>
            </a:r>
            <a:r>
              <a:rPr lang="en-GB" sz="2000" b="1">
                <a:solidFill>
                  <a:schemeClr val="dk1"/>
                </a:solidFill>
              </a:rPr>
              <a:t>W3C.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>
                <a:solidFill>
                  <a:schemeClr val="dk1"/>
                </a:solidFill>
              </a:rPr>
              <a:t>Estos procesamientos necesita </a:t>
            </a:r>
            <a:r>
              <a:rPr lang="en-GB" sz="2000" b="1">
                <a:solidFill>
                  <a:schemeClr val="dk1"/>
                </a:solidFill>
              </a:rPr>
              <a:t>muchos recursos de memoria y tiempo</a:t>
            </a:r>
            <a:r>
              <a:rPr lang="en-GB" sz="2000">
                <a:solidFill>
                  <a:schemeClr val="dk1"/>
                </a:solidFill>
              </a:rPr>
              <a:t>, sobre todo cuando los ficheros XML son grandes y complejos.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>
                <a:solidFill>
                  <a:schemeClr val="dk1"/>
                </a:solidFill>
              </a:rPr>
              <a:t>API DOM:</a:t>
            </a:r>
            <a:r>
              <a:rPr lang="en-GB" sz="2000">
                <a:solidFill>
                  <a:schemeClr val="dk1"/>
                </a:solidFill>
                <a:hlinkClick r:id="rId3"/>
              </a:rPr>
              <a:t> </a:t>
            </a:r>
            <a:r>
              <a:rPr lang="en-GB" sz="2000" u="sng">
                <a:solidFill>
                  <a:schemeClr val="hlink"/>
                </a:solidFill>
                <a:hlinkClick r:id="rId3"/>
              </a:rPr>
              <a:t>http://docs.oracle.com/javase/7/docs/api/org/w3c/dom/package-summary.html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>
              <a:solidFill>
                <a:srgbClr val="3A81BA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986650" y="180750"/>
            <a:ext cx="68061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Trabajo con ficheros XML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793200"/>
            <a:ext cx="8520600" cy="3977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b="1">
                <a:solidFill>
                  <a:schemeClr val="dk1"/>
                </a:solidFill>
              </a:rPr>
              <a:t>SAX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>
                <a:solidFill>
                  <a:schemeClr val="dk1"/>
                </a:solidFill>
              </a:rPr>
              <a:t>El analizador SAX </a:t>
            </a:r>
            <a:r>
              <a:rPr lang="en-GB" sz="2000" b="1">
                <a:solidFill>
                  <a:schemeClr val="dk1"/>
                </a:solidFill>
              </a:rPr>
              <a:t>lee los ficheros XML de forma secuencial</a:t>
            </a:r>
            <a:r>
              <a:rPr lang="en-GB" sz="2000">
                <a:solidFill>
                  <a:schemeClr val="dk1"/>
                </a:solidFill>
              </a:rPr>
              <a:t> y producen una </a:t>
            </a:r>
            <a:r>
              <a:rPr lang="en-GB" sz="2000" b="1">
                <a:solidFill>
                  <a:schemeClr val="dk1"/>
                </a:solidFill>
              </a:rPr>
              <a:t>secuencia de eventos </a:t>
            </a:r>
            <a:r>
              <a:rPr lang="en-GB" sz="2000">
                <a:solidFill>
                  <a:schemeClr val="dk1"/>
                </a:solidFill>
              </a:rPr>
              <a:t>(comienzo/fin del documento, comienzo/fin de etiqueta) en función de los resultados de la lectura.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b="1">
                <a:solidFill>
                  <a:schemeClr val="dk1"/>
                </a:solidFill>
              </a:rPr>
              <a:t>Cada evento invoca a un método </a:t>
            </a:r>
            <a:r>
              <a:rPr lang="en-GB" sz="2000">
                <a:solidFill>
                  <a:schemeClr val="dk1"/>
                </a:solidFill>
              </a:rPr>
              <a:t>definido por el programador.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>
                <a:solidFill>
                  <a:schemeClr val="dk1"/>
                </a:solidFill>
              </a:rPr>
              <a:t>Estos procesamientos </a:t>
            </a:r>
            <a:r>
              <a:rPr lang="en-GB" sz="2000" b="1">
                <a:solidFill>
                  <a:schemeClr val="dk1"/>
                </a:solidFill>
              </a:rPr>
              <a:t>consumen muy poca memoria</a:t>
            </a:r>
            <a:r>
              <a:rPr lang="en-GB" sz="2000">
                <a:solidFill>
                  <a:schemeClr val="dk1"/>
                </a:solidFill>
              </a:rPr>
              <a:t> pero </a:t>
            </a:r>
            <a:r>
              <a:rPr lang="en-GB" sz="2000" b="1">
                <a:solidFill>
                  <a:schemeClr val="dk1"/>
                </a:solidFill>
              </a:rPr>
              <a:t>impide tener una visión global del documento</a:t>
            </a:r>
            <a:r>
              <a:rPr lang="en-GB" sz="2000">
                <a:solidFill>
                  <a:schemeClr val="dk1"/>
                </a:solidFill>
              </a:rPr>
              <a:t> por el que navegar.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>
                <a:solidFill>
                  <a:schemeClr val="dk1"/>
                </a:solidFill>
              </a:rPr>
              <a:t>API SAX:</a:t>
            </a:r>
            <a:r>
              <a:rPr lang="en-GB" sz="2000">
                <a:solidFill>
                  <a:schemeClr val="dk1"/>
                </a:solidFill>
                <a:hlinkClick r:id="rId3"/>
              </a:rPr>
              <a:t> </a:t>
            </a:r>
            <a:r>
              <a:rPr lang="en-GB" sz="2000" u="sng">
                <a:solidFill>
                  <a:schemeClr val="hlink"/>
                </a:solidFill>
                <a:hlinkClick r:id="rId3"/>
              </a:rPr>
              <a:t>http://www.saxproject.org/apidoc/org/xml/sax/ext/package-tree.html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>
              <a:solidFill>
                <a:srgbClr val="3A81BA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434343"/>
                </a:solidFill>
              </a:rPr>
              <a:t>Trabajo con ficheros XML</a:t>
            </a: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b="1">
                <a:solidFill>
                  <a:srgbClr val="3A81BA"/>
                </a:solidFill>
              </a:rPr>
              <a:t>Acceso a ficheros XML con DOM</a:t>
            </a: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434343"/>
                </a:solidFill>
              </a:rPr>
              <a:t>Acceso a ficheros XML con SAX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434343"/>
                </a:solidFill>
              </a:rPr>
              <a:t>Serialización de Objetos a XML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 b="1">
              <a:solidFill>
                <a:srgbClr val="3A81BA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>
              <a:solidFill>
                <a:srgbClr val="3A81BA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986650" y="104550"/>
            <a:ext cx="68061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Acceso a ficheros XML con DOM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677250"/>
            <a:ext cx="8520600" cy="431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>
                <a:solidFill>
                  <a:schemeClr val="dk1"/>
                </a:solidFill>
              </a:rPr>
              <a:t>Para </a:t>
            </a:r>
            <a:r>
              <a:rPr lang="en-GB" sz="2000" dirty="0" err="1">
                <a:solidFill>
                  <a:schemeClr val="dk1"/>
                </a:solidFill>
              </a:rPr>
              <a:t>trabajar</a:t>
            </a:r>
            <a:r>
              <a:rPr lang="en-GB" sz="2000" dirty="0">
                <a:solidFill>
                  <a:schemeClr val="dk1"/>
                </a:solidFill>
              </a:rPr>
              <a:t> con DOM en Java se </a:t>
            </a:r>
            <a:r>
              <a:rPr lang="en-GB" sz="2000" dirty="0" err="1">
                <a:solidFill>
                  <a:schemeClr val="dk1"/>
                </a:solidFill>
              </a:rPr>
              <a:t>necesitan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las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b="1" dirty="0" err="1">
                <a:solidFill>
                  <a:schemeClr val="dk1"/>
                </a:solidFill>
              </a:rPr>
              <a:t>clases</a:t>
            </a:r>
            <a:r>
              <a:rPr lang="en-GB" sz="2000" dirty="0">
                <a:solidFill>
                  <a:schemeClr val="dk1"/>
                </a:solidFill>
              </a:rPr>
              <a:t> e </a:t>
            </a:r>
            <a:r>
              <a:rPr lang="en-GB" sz="2000" b="1" dirty="0">
                <a:solidFill>
                  <a:schemeClr val="dk1"/>
                </a:solidFill>
              </a:rPr>
              <a:t>interfaces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que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componen</a:t>
            </a:r>
            <a:r>
              <a:rPr lang="en-GB" sz="2000" dirty="0">
                <a:solidFill>
                  <a:schemeClr val="dk1"/>
                </a:solidFill>
              </a:rPr>
              <a:t> el </a:t>
            </a:r>
            <a:r>
              <a:rPr lang="en-GB" sz="2000" dirty="0" err="1">
                <a:solidFill>
                  <a:schemeClr val="dk1"/>
                </a:solidFill>
              </a:rPr>
              <a:t>paquete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org.w3c.dom </a:t>
            </a:r>
            <a:r>
              <a:rPr lang="en-GB" sz="2000" dirty="0">
                <a:solidFill>
                  <a:schemeClr val="dk1"/>
                </a:solidFill>
              </a:rPr>
              <a:t>y el </a:t>
            </a:r>
            <a:r>
              <a:rPr lang="en-GB" sz="2000" dirty="0" err="1">
                <a:solidFill>
                  <a:schemeClr val="dk1"/>
                </a:solidFill>
              </a:rPr>
              <a:t>paquete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javax.xml.parsers</a:t>
            </a:r>
            <a:r>
              <a:rPr lang="en-GB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err="1">
                <a:solidFill>
                  <a:schemeClr val="dk1"/>
                </a:solidFill>
              </a:rPr>
              <a:t>Estas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clases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ofrecen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métodos</a:t>
            </a:r>
            <a:r>
              <a:rPr lang="en-GB" sz="2000" dirty="0">
                <a:solidFill>
                  <a:schemeClr val="dk1"/>
                </a:solidFill>
              </a:rPr>
              <a:t> para </a:t>
            </a:r>
            <a:r>
              <a:rPr lang="en-GB" sz="2000" b="1" dirty="0" err="1">
                <a:solidFill>
                  <a:schemeClr val="dk1"/>
                </a:solidFill>
              </a:rPr>
              <a:t>cargar</a:t>
            </a:r>
            <a:r>
              <a:rPr lang="en-GB" sz="2000" b="1" dirty="0">
                <a:solidFill>
                  <a:schemeClr val="dk1"/>
                </a:solidFill>
              </a:rPr>
              <a:t> </a:t>
            </a:r>
            <a:r>
              <a:rPr lang="en-GB" sz="2000" b="1" dirty="0" err="1">
                <a:solidFill>
                  <a:schemeClr val="dk1"/>
                </a:solidFill>
              </a:rPr>
              <a:t>documentos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desde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una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fuente</a:t>
            </a:r>
            <a:r>
              <a:rPr lang="en-GB" sz="2000" dirty="0">
                <a:solidFill>
                  <a:schemeClr val="dk1"/>
                </a:solidFill>
              </a:rPr>
              <a:t> de </a:t>
            </a:r>
            <a:r>
              <a:rPr lang="en-GB" sz="2000" dirty="0" err="1">
                <a:solidFill>
                  <a:schemeClr val="dk1"/>
                </a:solidFill>
              </a:rPr>
              <a:t>datos</a:t>
            </a:r>
            <a:r>
              <a:rPr lang="en-GB" sz="2000" dirty="0">
                <a:solidFill>
                  <a:schemeClr val="dk1"/>
                </a:solidFill>
              </a:rPr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err="1">
                <a:solidFill>
                  <a:schemeClr val="dk1"/>
                </a:solidFill>
              </a:rPr>
              <a:t>Contiene</a:t>
            </a:r>
            <a:r>
              <a:rPr lang="en-GB" sz="2000" dirty="0">
                <a:solidFill>
                  <a:schemeClr val="dk1"/>
                </a:solidFill>
              </a:rPr>
              <a:t> dos </a:t>
            </a:r>
            <a:r>
              <a:rPr lang="en-GB" sz="2000" dirty="0" err="1">
                <a:solidFill>
                  <a:schemeClr val="dk1"/>
                </a:solidFill>
              </a:rPr>
              <a:t>clases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fundamentales</a:t>
            </a:r>
            <a:r>
              <a:rPr lang="en-GB" sz="2000" dirty="0">
                <a:solidFill>
                  <a:schemeClr val="dk1"/>
                </a:solidFill>
              </a:rPr>
              <a:t>: </a:t>
            </a:r>
            <a:r>
              <a:rPr lang="en-GB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DocumentBuilderFactory</a:t>
            </a:r>
            <a:r>
              <a:rPr lang="en-GB" sz="2000" dirty="0">
                <a:solidFill>
                  <a:schemeClr val="dk1"/>
                </a:solidFill>
              </a:rPr>
              <a:t> y </a:t>
            </a:r>
            <a:r>
              <a:rPr lang="en-GB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DocumentBuilder</a:t>
            </a:r>
            <a:r>
              <a:rPr lang="en-GB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>
                <a:solidFill>
                  <a:schemeClr val="dk1"/>
                </a:solidFill>
              </a:rPr>
              <a:t>DOM </a:t>
            </a:r>
            <a:r>
              <a:rPr lang="en-GB" sz="2000" b="1" dirty="0">
                <a:solidFill>
                  <a:schemeClr val="dk1"/>
                </a:solidFill>
              </a:rPr>
              <a:t>no</a:t>
            </a:r>
            <a:r>
              <a:rPr lang="en-GB" sz="2000" dirty="0">
                <a:solidFill>
                  <a:schemeClr val="dk1"/>
                </a:solidFill>
              </a:rPr>
              <a:t> define </a:t>
            </a:r>
            <a:r>
              <a:rPr lang="en-GB" sz="2000" dirty="0" err="1">
                <a:solidFill>
                  <a:schemeClr val="dk1"/>
                </a:solidFill>
              </a:rPr>
              <a:t>ningún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mecanismo</a:t>
            </a:r>
            <a:r>
              <a:rPr lang="en-GB" sz="2000" dirty="0">
                <a:solidFill>
                  <a:schemeClr val="dk1"/>
                </a:solidFill>
              </a:rPr>
              <a:t> para </a:t>
            </a:r>
            <a:r>
              <a:rPr lang="en-GB" sz="2000" b="1" dirty="0" err="1">
                <a:solidFill>
                  <a:schemeClr val="dk1"/>
                </a:solidFill>
              </a:rPr>
              <a:t>generar</a:t>
            </a:r>
            <a:r>
              <a:rPr lang="en-GB" sz="2000" b="1" dirty="0">
                <a:solidFill>
                  <a:schemeClr val="dk1"/>
                </a:solidFill>
              </a:rPr>
              <a:t> un </a:t>
            </a:r>
            <a:r>
              <a:rPr lang="en-GB" sz="2000" b="1" dirty="0" err="1">
                <a:solidFill>
                  <a:schemeClr val="dk1"/>
                </a:solidFill>
              </a:rPr>
              <a:t>fichero</a:t>
            </a:r>
            <a:r>
              <a:rPr lang="en-GB" sz="2000" b="1" dirty="0">
                <a:solidFill>
                  <a:schemeClr val="dk1"/>
                </a:solidFill>
              </a:rPr>
              <a:t> XML</a:t>
            </a:r>
            <a:r>
              <a:rPr lang="en-GB" sz="2000" dirty="0">
                <a:solidFill>
                  <a:schemeClr val="dk1"/>
                </a:solidFill>
              </a:rPr>
              <a:t> a </a:t>
            </a:r>
            <a:r>
              <a:rPr lang="en-GB" sz="2000" dirty="0" err="1">
                <a:solidFill>
                  <a:schemeClr val="dk1"/>
                </a:solidFill>
              </a:rPr>
              <a:t>partir</a:t>
            </a:r>
            <a:r>
              <a:rPr lang="en-GB" sz="2000" dirty="0">
                <a:solidFill>
                  <a:schemeClr val="dk1"/>
                </a:solidFill>
              </a:rPr>
              <a:t> de un </a:t>
            </a:r>
            <a:r>
              <a:rPr lang="en-GB" sz="2000" dirty="0" err="1">
                <a:solidFill>
                  <a:schemeClr val="dk1"/>
                </a:solidFill>
              </a:rPr>
              <a:t>árbol</a:t>
            </a:r>
            <a:r>
              <a:rPr lang="en-GB" sz="2000" dirty="0">
                <a:solidFill>
                  <a:schemeClr val="dk1"/>
                </a:solidFill>
              </a:rPr>
              <a:t> DOM.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>
                <a:solidFill>
                  <a:schemeClr val="dk1"/>
                </a:solidFill>
              </a:rPr>
              <a:t>El </a:t>
            </a:r>
            <a:r>
              <a:rPr lang="en-GB" sz="2000" dirty="0" err="1">
                <a:solidFill>
                  <a:schemeClr val="dk1"/>
                </a:solidFill>
              </a:rPr>
              <a:t>paquete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javax.xml.transform</a:t>
            </a:r>
            <a:r>
              <a:rPr lang="en-GB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permite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especificar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una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fuente</a:t>
            </a:r>
            <a:r>
              <a:rPr lang="en-GB" sz="2000" dirty="0">
                <a:solidFill>
                  <a:schemeClr val="dk1"/>
                </a:solidFill>
              </a:rPr>
              <a:t> y un </a:t>
            </a:r>
            <a:r>
              <a:rPr lang="en-GB" sz="2000" dirty="0" err="1">
                <a:solidFill>
                  <a:schemeClr val="dk1"/>
                </a:solidFill>
              </a:rPr>
              <a:t>resultado</a:t>
            </a:r>
            <a:r>
              <a:rPr lang="en-GB" sz="2000" dirty="0">
                <a:solidFill>
                  <a:schemeClr val="dk1"/>
                </a:solidFill>
              </a:rPr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>
                <a:solidFill>
                  <a:schemeClr val="dk1"/>
                </a:solidFill>
              </a:rPr>
              <a:t>Las </a:t>
            </a:r>
            <a:r>
              <a:rPr lang="en-GB" sz="2000" dirty="0" err="1">
                <a:solidFill>
                  <a:schemeClr val="dk1"/>
                </a:solidFill>
              </a:rPr>
              <a:t>fuentes</a:t>
            </a:r>
            <a:r>
              <a:rPr lang="en-GB" sz="2000" dirty="0">
                <a:solidFill>
                  <a:schemeClr val="dk1"/>
                </a:solidFill>
              </a:rPr>
              <a:t> y los </a:t>
            </a:r>
            <a:r>
              <a:rPr lang="en-GB" sz="2000" dirty="0" err="1">
                <a:solidFill>
                  <a:schemeClr val="dk1"/>
                </a:solidFill>
              </a:rPr>
              <a:t>resultados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pueden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ser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ficheros</a:t>
            </a:r>
            <a:r>
              <a:rPr lang="en-GB" sz="2000" dirty="0">
                <a:solidFill>
                  <a:schemeClr val="dk1"/>
                </a:solidFill>
              </a:rPr>
              <a:t>, </a:t>
            </a:r>
            <a:r>
              <a:rPr lang="en-GB" sz="2000" dirty="0" err="1">
                <a:solidFill>
                  <a:schemeClr val="dk1"/>
                </a:solidFill>
              </a:rPr>
              <a:t>flujos</a:t>
            </a:r>
            <a:r>
              <a:rPr lang="en-GB" sz="2000" dirty="0">
                <a:solidFill>
                  <a:schemeClr val="dk1"/>
                </a:solidFill>
              </a:rPr>
              <a:t> de </a:t>
            </a:r>
            <a:r>
              <a:rPr lang="en-GB" sz="2000" dirty="0" err="1">
                <a:solidFill>
                  <a:schemeClr val="dk1"/>
                </a:solidFill>
              </a:rPr>
              <a:t>datos</a:t>
            </a:r>
            <a:r>
              <a:rPr lang="en-GB" sz="2000" dirty="0">
                <a:solidFill>
                  <a:schemeClr val="dk1"/>
                </a:solidFill>
              </a:rPr>
              <a:t>, </a:t>
            </a:r>
            <a:r>
              <a:rPr lang="en-GB" sz="2000" dirty="0" err="1">
                <a:solidFill>
                  <a:schemeClr val="dk1"/>
                </a:solidFill>
              </a:rPr>
              <a:t>nodos</a:t>
            </a:r>
            <a:r>
              <a:rPr lang="en-GB" sz="2000" dirty="0">
                <a:solidFill>
                  <a:schemeClr val="dk1"/>
                </a:solidFill>
              </a:rPr>
              <a:t> DOM, etc.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sz="2000" b="1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3A81BA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986650" y="104550"/>
            <a:ext cx="68061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Acceso a ficheros XML con DOM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677250"/>
            <a:ext cx="8520600" cy="431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b="1">
                <a:solidFill>
                  <a:schemeClr val="dk1"/>
                </a:solidFill>
              </a:rPr>
              <a:t>Interfaces necesarias para utilizar DOM en java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20000"/>
              <a:buFont typeface="Arial"/>
              <a:buNone/>
            </a:pPr>
            <a:r>
              <a:rPr lang="en-GB" sz="450">
                <a:solidFill>
                  <a:schemeClr val="dk1"/>
                </a:solidFill>
              </a:rPr>
              <a:t>●</a:t>
            </a:r>
            <a:r>
              <a:rPr lang="en-GB" b="1">
                <a:solidFill>
                  <a:schemeClr val="dk1"/>
                </a:solidFill>
              </a:rPr>
              <a:t>Document</a:t>
            </a:r>
            <a:r>
              <a:rPr lang="en-GB">
                <a:solidFill>
                  <a:schemeClr val="dk1"/>
                </a:solidFill>
              </a:rPr>
              <a:t>. Objeto que equivale a un ejemplar a un ejemplar de un documento XML. Permite crear nuevos nodos en el documento.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20000"/>
              <a:buFont typeface="Arial"/>
              <a:buNone/>
            </a:pPr>
            <a:r>
              <a:rPr lang="en-GB" sz="450">
                <a:solidFill>
                  <a:schemeClr val="dk1"/>
                </a:solidFill>
              </a:rPr>
              <a:t>●</a:t>
            </a:r>
            <a:r>
              <a:rPr lang="en-GB" b="1">
                <a:solidFill>
                  <a:schemeClr val="dk1"/>
                </a:solidFill>
              </a:rPr>
              <a:t>Element</a:t>
            </a:r>
            <a:r>
              <a:rPr lang="en-GB">
                <a:solidFill>
                  <a:schemeClr val="dk1"/>
                </a:solidFill>
              </a:rPr>
              <a:t>. Cada elemento del documento XML tiene un equivalente en un objeto de este tipo. Expone propiedades y métodos para manipular los elementos del documento y sus atributos.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20000"/>
              <a:buFont typeface="Arial"/>
              <a:buNone/>
            </a:pPr>
            <a:r>
              <a:rPr lang="en-GB" sz="450">
                <a:solidFill>
                  <a:schemeClr val="dk1"/>
                </a:solidFill>
              </a:rPr>
              <a:t>●</a:t>
            </a:r>
            <a:r>
              <a:rPr lang="en-GB" b="1">
                <a:solidFill>
                  <a:schemeClr val="dk1"/>
                </a:solidFill>
              </a:rPr>
              <a:t>Node</a:t>
            </a:r>
            <a:r>
              <a:rPr lang="en-GB">
                <a:solidFill>
                  <a:schemeClr val="dk1"/>
                </a:solidFill>
              </a:rPr>
              <a:t>. Representa a cualquier nodo del documento.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20000"/>
              <a:buFont typeface="Arial"/>
              <a:buNone/>
            </a:pPr>
            <a:r>
              <a:rPr lang="en-GB" sz="450">
                <a:solidFill>
                  <a:schemeClr val="dk1"/>
                </a:solidFill>
              </a:rPr>
              <a:t>●</a:t>
            </a:r>
            <a:r>
              <a:rPr lang="en-GB" b="1">
                <a:solidFill>
                  <a:schemeClr val="dk1"/>
                </a:solidFill>
              </a:rPr>
              <a:t>NodeList</a:t>
            </a:r>
            <a:r>
              <a:rPr lang="en-GB">
                <a:solidFill>
                  <a:schemeClr val="dk1"/>
                </a:solidFill>
              </a:rPr>
              <a:t>. Contiene una lista con los nodos hijos de un nodo.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20000"/>
              <a:buFont typeface="Arial"/>
              <a:buNone/>
            </a:pPr>
            <a:r>
              <a:rPr lang="en-GB" sz="450">
                <a:solidFill>
                  <a:schemeClr val="dk1"/>
                </a:solidFill>
              </a:rPr>
              <a:t>●</a:t>
            </a:r>
            <a:r>
              <a:rPr lang="en-GB" b="1">
                <a:solidFill>
                  <a:schemeClr val="dk1"/>
                </a:solidFill>
              </a:rPr>
              <a:t>Attr</a:t>
            </a:r>
            <a:r>
              <a:rPr lang="en-GB">
                <a:solidFill>
                  <a:schemeClr val="dk1"/>
                </a:solidFill>
              </a:rPr>
              <a:t>. Permite acceder a los atributos de un nodo.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20000"/>
              <a:buFont typeface="Arial"/>
              <a:buNone/>
            </a:pPr>
            <a:r>
              <a:rPr lang="en-GB" sz="450">
                <a:solidFill>
                  <a:schemeClr val="dk1"/>
                </a:solidFill>
              </a:rPr>
              <a:t>●</a:t>
            </a:r>
            <a:r>
              <a:rPr lang="en-GB" b="1">
                <a:solidFill>
                  <a:schemeClr val="dk1"/>
                </a:solidFill>
              </a:rPr>
              <a:t>Text</a:t>
            </a:r>
            <a:r>
              <a:rPr lang="en-GB">
                <a:solidFill>
                  <a:schemeClr val="dk1"/>
                </a:solidFill>
              </a:rPr>
              <a:t>. Son los datos carácter de un elemento.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20000"/>
              <a:buFont typeface="Arial"/>
              <a:buNone/>
            </a:pPr>
            <a:r>
              <a:rPr lang="en-GB" sz="450">
                <a:solidFill>
                  <a:schemeClr val="dk1"/>
                </a:solidFill>
              </a:rPr>
              <a:t>●</a:t>
            </a:r>
            <a:r>
              <a:rPr lang="en-GB" b="1">
                <a:solidFill>
                  <a:schemeClr val="dk1"/>
                </a:solidFill>
              </a:rPr>
              <a:t>CharacterData</a:t>
            </a:r>
            <a:r>
              <a:rPr lang="en-GB">
                <a:solidFill>
                  <a:schemeClr val="dk1"/>
                </a:solidFill>
              </a:rPr>
              <a:t>. Representa a los datos carácter presentes en el documento. Proporciona atributos y métodos para manipular caracteres.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20000"/>
              <a:buFont typeface="Arial"/>
              <a:buNone/>
            </a:pPr>
            <a:r>
              <a:rPr lang="en-GB" sz="450">
                <a:solidFill>
                  <a:schemeClr val="dk1"/>
                </a:solidFill>
              </a:rPr>
              <a:t>●</a:t>
            </a:r>
            <a:r>
              <a:rPr lang="en-GB" b="1">
                <a:solidFill>
                  <a:schemeClr val="dk1"/>
                </a:solidFill>
              </a:rPr>
              <a:t>DocumentType</a:t>
            </a:r>
            <a:r>
              <a:rPr lang="en-GB">
                <a:solidFill>
                  <a:schemeClr val="dk1"/>
                </a:solidFill>
              </a:rPr>
              <a:t>. Proporciona información contenida en la etiqueta &lt;!DOCTYPE&gt;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>
              <a:solidFill>
                <a:srgbClr val="3A81BA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2254</Words>
  <Application>Microsoft Office PowerPoint</Application>
  <PresentationFormat>Presentación en pantalla (16:9)</PresentationFormat>
  <Paragraphs>513</Paragraphs>
  <Slides>45</Slides>
  <Notes>45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49" baseType="lpstr">
      <vt:lpstr>Arial</vt:lpstr>
      <vt:lpstr>Consolas</vt:lpstr>
      <vt:lpstr>Courier New</vt:lpstr>
      <vt:lpstr>Simple Light</vt:lpstr>
      <vt:lpstr>UF1.2 Manejo de Ficheros XML</vt:lpstr>
      <vt:lpstr>Presentación de PowerPoint</vt:lpstr>
      <vt:lpstr>Trabajo con ficheros XML</vt:lpstr>
      <vt:lpstr>Trabajo con ficheros XML</vt:lpstr>
      <vt:lpstr>Trabajo con ficheros XML</vt:lpstr>
      <vt:lpstr>Trabajo con ficheros XML</vt:lpstr>
      <vt:lpstr>Presentación de PowerPoint</vt:lpstr>
      <vt:lpstr>Acceso a ficheros XML con DOM</vt:lpstr>
      <vt:lpstr>Acceso a ficheros XML con DOM</vt:lpstr>
      <vt:lpstr>Acceso a ficheros XML con DOM</vt:lpstr>
      <vt:lpstr>Acceso a ficheros XML con DOM</vt:lpstr>
      <vt:lpstr>Acceso a ficheros XML con DOM</vt:lpstr>
      <vt:lpstr>Acceso a ficheros XML con DOM</vt:lpstr>
      <vt:lpstr>Acceso a ficheros XML con DOM</vt:lpstr>
      <vt:lpstr>Acceso a ficheros XML con DOM</vt:lpstr>
      <vt:lpstr>Acceso a ficheros XML con DOM</vt:lpstr>
      <vt:lpstr>Clases para la gestión de flujos de datos con ficheros. Ficheros binarios  </vt:lpstr>
      <vt:lpstr>Clases para la gestión de flujos de datos con ficheros. Ficheros binarios  </vt:lpstr>
      <vt:lpstr>Clases para la gestión de flujos de datos con ficheros. Ficheros binarios  </vt:lpstr>
      <vt:lpstr>Clases para la gestión de flujos de datos con ficheros. Ficheros binarios  </vt:lpstr>
      <vt:lpstr>Clases para la gestión de flujos de datos con ficheros. Ficheros binarios  </vt:lpstr>
      <vt:lpstr>Clases para la gestión de flujos de datos con ficheros. Ficheros binarios  </vt:lpstr>
      <vt:lpstr>Acceso a ficheros XML con DOM</vt:lpstr>
      <vt:lpstr>Acceso a ficheros XML con DOM</vt:lpstr>
      <vt:lpstr>Acceso a ficheros XML con DOM</vt:lpstr>
      <vt:lpstr>Acceso a ficheros XML con DOM</vt:lpstr>
      <vt:lpstr>Acceso a ficheros XML con DOM</vt:lpstr>
      <vt:lpstr>Clases para la gestión de flujos de datos con ficheros. Ficheros binarios  </vt:lpstr>
      <vt:lpstr>Presentación de PowerPoint</vt:lpstr>
      <vt:lpstr>Acceso a ficheros XML con SAX</vt:lpstr>
      <vt:lpstr>Acceso a ficheros XML con SAX</vt:lpstr>
      <vt:lpstr>Acceso a ficheros XML con SAX</vt:lpstr>
      <vt:lpstr>Acceso a ficheros XML con SAX</vt:lpstr>
      <vt:lpstr>Acceso a ficheros XML con SAX</vt:lpstr>
      <vt:lpstr>Acceso a ficheros XML con SAX</vt:lpstr>
      <vt:lpstr>Acceso a ficheros XML con DOM</vt:lpstr>
      <vt:lpstr>Acceso a ficheros XML con DOM</vt:lpstr>
      <vt:lpstr>Presentación de PowerPoint</vt:lpstr>
      <vt:lpstr>Serialización de Objetos a XML</vt:lpstr>
      <vt:lpstr>Serialización de Objetos a XML</vt:lpstr>
      <vt:lpstr>Serialización de Objetos a XML</vt:lpstr>
      <vt:lpstr>Acceso a ficheros XML con DOM</vt:lpstr>
      <vt:lpstr>Acceso a ficheros XML con DOM</vt:lpstr>
      <vt:lpstr>Acceso a ficheros XML con DOM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UF1.2 Manejo de Ficheros XML</dc:title>
  <cp:lastModifiedBy>profesoresi</cp:lastModifiedBy>
  <cp:revision>6</cp:revision>
  <dcterms:modified xsi:type="dcterms:W3CDTF">2017-10-09T12:47:40Z</dcterms:modified>
</cp:coreProperties>
</file>