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4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67" r:id="rId16"/>
    <p:sldId id="313" r:id="rId17"/>
    <p:sldId id="369" r:id="rId18"/>
    <p:sldId id="321" r:id="rId19"/>
    <p:sldId id="322" r:id="rId20"/>
    <p:sldId id="314" r:id="rId21"/>
    <p:sldId id="361" r:id="rId22"/>
    <p:sldId id="315" r:id="rId23"/>
    <p:sldId id="370" r:id="rId24"/>
    <p:sldId id="316" r:id="rId25"/>
    <p:sldId id="317" r:id="rId26"/>
    <p:sldId id="318" r:id="rId27"/>
    <p:sldId id="320" r:id="rId28"/>
    <p:sldId id="323" r:id="rId29"/>
    <p:sldId id="324" r:id="rId30"/>
    <p:sldId id="325" r:id="rId31"/>
    <p:sldId id="326" r:id="rId32"/>
    <p:sldId id="327" r:id="rId33"/>
    <p:sldId id="328" r:id="rId34"/>
    <p:sldId id="362" r:id="rId35"/>
    <p:sldId id="363" r:id="rId36"/>
    <p:sldId id="329" r:id="rId37"/>
    <p:sldId id="333" r:id="rId38"/>
    <p:sldId id="334" r:id="rId39"/>
    <p:sldId id="336" r:id="rId40"/>
    <p:sldId id="337" r:id="rId41"/>
    <p:sldId id="338" r:id="rId42"/>
    <p:sldId id="339" r:id="rId43"/>
    <p:sldId id="340" r:id="rId44"/>
    <p:sldId id="342" r:id="rId45"/>
    <p:sldId id="343" r:id="rId46"/>
    <p:sldId id="344" r:id="rId47"/>
    <p:sldId id="345" r:id="rId48"/>
    <p:sldId id="346" r:id="rId49"/>
    <p:sldId id="349" r:id="rId50"/>
    <p:sldId id="350" r:id="rId51"/>
    <p:sldId id="351" r:id="rId52"/>
    <p:sldId id="352" r:id="rId53"/>
    <p:sldId id="353" r:id="rId54"/>
    <p:sldId id="354" r:id="rId55"/>
    <p:sldId id="366" r:id="rId56"/>
    <p:sldId id="364" r:id="rId57"/>
    <p:sldId id="365" r:id="rId58"/>
    <p:sldId id="355" r:id="rId59"/>
    <p:sldId id="356" r:id="rId60"/>
    <p:sldId id="357" r:id="rId61"/>
    <p:sldId id="358" r:id="rId62"/>
    <p:sldId id="359" r:id="rId6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DF26606-6912-458A-BA8F-C5D571AC0E8C}">
  <a:tblStyle styleId="{ADF26606-6912-458A-BA8F-C5D571AC0E8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34A24EA-0ECD-41F1-968C-2625BE2CD47A}" styleName="Table_1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6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7307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21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0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5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9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0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2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29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465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31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906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3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91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10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29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1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64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103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12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709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595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13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55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743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24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729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75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26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13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135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15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5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17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017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61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896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42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93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980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0711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619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770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7695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6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566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7493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2260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8520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4525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196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814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32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4097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777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1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503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623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0214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88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49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0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://docs.oracle.com/javase/6/docs/api/java/sql/package-summary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gif"/><Relationship Id="rId4" Type="http://schemas.openxmlformats.org/officeDocument/2006/relationships/hyperlink" Target="https://bitbucket.org/xerial/sqlite-jdbc/downloa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://www.mysql.com/products/connecto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hyperlink" Target="http://www.oracle.com/technetwork/database/features/jdbc/index-09126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jc-mouse.net/proyectos/mvc-java-y-base-de-datos-tutoria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878844" y="1124744"/>
            <a:ext cx="8229600" cy="135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000" b="0" dirty="0">
                <a:solidFill>
                  <a:srgbClr val="000000"/>
                </a:solidFill>
              </a:rPr>
              <a:t>Manejo de Conectores </a:t>
            </a:r>
            <a:r>
              <a:rPr lang="es-ES" sz="4000" b="0" dirty="0">
                <a:solidFill>
                  <a:srgbClr val="000000"/>
                </a:solidFill>
              </a:rPr>
              <a:t>II</a:t>
            </a:r>
            <a:endParaRPr lang="es" sz="4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/>
              <a:t>JDBC</a:t>
            </a:r>
            <a:r>
              <a:rPr lang="es" sz="2400"/>
              <a:t> consta de un conjunto de </a:t>
            </a:r>
            <a:r>
              <a:rPr lang="es" sz="2400" b="1"/>
              <a:t>clases</a:t>
            </a:r>
            <a:r>
              <a:rPr lang="es" sz="2400"/>
              <a:t> e </a:t>
            </a:r>
            <a:r>
              <a:rPr lang="es" sz="2400" b="1"/>
              <a:t>interfaces</a:t>
            </a:r>
            <a:r>
              <a:rPr lang="es" sz="2400"/>
              <a:t> que nos permite escribir aplicaciones Java para gestionar las siguientes tareas de una </a:t>
            </a:r>
            <a:r>
              <a:rPr lang="es" sz="2400" b="1"/>
              <a:t>base de datos relacional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/>
              <a:t>Conectarse</a:t>
            </a:r>
            <a:r>
              <a:rPr lang="es" sz="2400"/>
              <a:t> a la base de datos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/>
              <a:t>Enviar</a:t>
            </a:r>
            <a:r>
              <a:rPr lang="es" sz="2400"/>
              <a:t> </a:t>
            </a:r>
            <a:r>
              <a:rPr lang="es" sz="2400" b="1"/>
              <a:t>consultas</a:t>
            </a:r>
            <a:r>
              <a:rPr lang="es" sz="2400"/>
              <a:t> e </a:t>
            </a:r>
            <a:r>
              <a:rPr lang="es" sz="2400" b="1"/>
              <a:t>instrucciones</a:t>
            </a:r>
            <a:r>
              <a:rPr lang="es" sz="2400"/>
              <a:t> de </a:t>
            </a:r>
            <a:r>
              <a:rPr lang="es" sz="2400" b="1"/>
              <a:t>actualización</a:t>
            </a:r>
            <a:r>
              <a:rPr lang="es" sz="2400"/>
              <a:t> a la base de datos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/>
              <a:t>Recuperar</a:t>
            </a:r>
            <a:r>
              <a:rPr lang="es" sz="2400"/>
              <a:t> y </a:t>
            </a:r>
            <a:r>
              <a:rPr lang="es" sz="2400" b="1"/>
              <a:t>procesar</a:t>
            </a:r>
            <a:r>
              <a:rPr lang="es" sz="2400"/>
              <a:t> los </a:t>
            </a:r>
            <a:r>
              <a:rPr lang="es" sz="2400" b="1"/>
              <a:t>resultados</a:t>
            </a:r>
            <a:r>
              <a:rPr lang="es" sz="2400"/>
              <a:t> recibidos de la base de datos en respuesta a las </a:t>
            </a:r>
            <a:r>
              <a:rPr lang="es" sz="2400" b="1"/>
              <a:t>consultas</a:t>
            </a:r>
            <a:r>
              <a:rPr lang="es" sz="2400"/>
              <a:t>.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La API es compatible con los </a:t>
            </a:r>
            <a:r>
              <a:rPr lang="es" sz="2400" b="1" dirty="0"/>
              <a:t>modelos de dos y tres capas</a:t>
            </a:r>
            <a:r>
              <a:rPr lang="es" sz="2400" dirty="0"/>
              <a:t> para el acceso a la base de datos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 dirty="0"/>
              <a:t>Modelo de dos capas</a:t>
            </a:r>
            <a:r>
              <a:rPr lang="es" sz="2400" dirty="0"/>
              <a:t>: Un applet o aplicación Java se comunica directamente con la BD a través de la </a:t>
            </a:r>
            <a:r>
              <a:rPr lang="es" sz="2400" b="1" dirty="0"/>
              <a:t>red</a:t>
            </a:r>
            <a:r>
              <a:rPr lang="es" sz="2400" dirty="0"/>
              <a:t>. Desde el programa Java se envían sentencias SQL al SGBD para que las procese y devuelva los resultados de vuelta al programa. </a:t>
            </a:r>
            <a:r>
              <a:rPr lang="es" sz="2400" b="1" dirty="0"/>
              <a:t>El driver se encarga de manejar la comunicación a través de la red</a:t>
            </a:r>
            <a:r>
              <a:rPr lang="es" sz="2400" dirty="0"/>
              <a:t>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 dirty="0"/>
              <a:t>Modelo de tres capas</a:t>
            </a:r>
            <a:r>
              <a:rPr lang="es" sz="2400" dirty="0"/>
              <a:t>: Los comandos se envían a una </a:t>
            </a:r>
            <a:r>
              <a:rPr lang="es" sz="2400" b="1" dirty="0"/>
              <a:t>capa intermedia</a:t>
            </a:r>
            <a:r>
              <a:rPr lang="es" sz="2400" dirty="0"/>
              <a:t> que se encarga de enviar los comandos SQL a la BD y de recoger los resultados de la ejecución de las sentencias.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Arquitecturas JDBC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762000" y="4365104"/>
            <a:ext cx="3432299" cy="1929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/>
              <a:t>Arquitectura JDBC de dos capas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Arquitecturas JDBC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50" y="2207700"/>
            <a:ext cx="31337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>
            <a:spLocks noGrp="1"/>
          </p:cNvSpPr>
          <p:nvPr>
            <p:ph type="body" idx="2"/>
          </p:nvPr>
        </p:nvSpPr>
        <p:spPr>
          <a:xfrm>
            <a:off x="4919425" y="4365103"/>
            <a:ext cx="3432299" cy="1976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 dirty="0"/>
              <a:t>Arquitectura JDBC de tres capas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950" y="1275487"/>
            <a:ext cx="3143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JDBC define varias </a:t>
            </a:r>
            <a:r>
              <a:rPr lang="es" sz="2400" b="1" i="1" dirty="0"/>
              <a:t>interfaces</a:t>
            </a:r>
            <a:r>
              <a:rPr lang="es" sz="2400" i="1" dirty="0"/>
              <a:t> </a:t>
            </a:r>
            <a:r>
              <a:rPr lang="es" sz="2400" dirty="0"/>
              <a:t>que permiten realizar operaciones con BD.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Mediante estas se derivan las clases correspondientes definidas en el paquete </a:t>
            </a:r>
            <a:r>
              <a:rPr lang="es" sz="2400" u="sng" dirty="0">
                <a:solidFill>
                  <a:schemeClr val="hlink"/>
                </a:solidFill>
                <a:hlinkClick r:id="rId4"/>
              </a:rPr>
              <a:t>java.sql</a:t>
            </a:r>
            <a:r>
              <a:rPr lang="es" sz="2400" dirty="0"/>
              <a:t>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Las clases principales que usa cualquier programa Java con JDBC son: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DriverManager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Connection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Statement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Resultset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Funcionamiento de JDBC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325" y="3728225"/>
            <a:ext cx="51244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Pasos del funcionamiento de un programa con JDBC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547F7B-EB41-475E-AFEC-0FB0F0EE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1" y="1735605"/>
            <a:ext cx="4474695" cy="284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AA3F392-616C-44F7-A7C2-584EEC8A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32" y="1196411"/>
            <a:ext cx="4056951" cy="252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E4CC978-161C-42C8-B101-4195A33B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36106"/>
            <a:ext cx="4266983" cy="192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Importar las clases necesarias (1)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Cargar el driver JDBC (1)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Identificar el origen de datos (1)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Crear un objeto connection (2)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Crear un objeto Statement (3)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Ejecutar una consulta con el objeto Statement (4)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Recuperar lo datos del objeto ResultSet (4.1)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Liberar el objeto ResultSet (5)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Liberar el objeto Statement (5)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s" sz="2400" dirty="0"/>
              <a:t>Liberar el objeto Connection (5)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Pasos del funcionamiento de un programa con JDBC</a:t>
            </a:r>
          </a:p>
        </p:txBody>
      </p:sp>
    </p:spTree>
    <p:extLst>
      <p:ext uri="{BB962C8B-B14F-4D97-AF65-F5344CB8AC3E}">
        <p14:creationId xmlns:p14="http://schemas.microsoft.com/office/powerpoint/2010/main" val="2043606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Clases e interfaces más importantes</a:t>
            </a:r>
          </a:p>
        </p:txBody>
      </p:sp>
      <p:graphicFrame>
        <p:nvGraphicFramePr>
          <p:cNvPr id="477" name="Shape 477"/>
          <p:cNvGraphicFramePr/>
          <p:nvPr/>
        </p:nvGraphicFramePr>
        <p:xfrm>
          <a:off x="553300" y="1066800"/>
          <a:ext cx="8118700" cy="5299890"/>
        </p:xfrm>
        <a:graphic>
          <a:graphicData uri="http://schemas.openxmlformats.org/drawingml/2006/table">
            <a:tbl>
              <a:tblPr>
                <a:noFill/>
                <a:tableStyleId>{ADF26606-6912-458A-BA8F-C5D571AC0E8C}</a:tableStyleId>
              </a:tblPr>
              <a:tblGrid>
                <a:gridCol w="23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b="1"/>
                        <a:t>CLASE E INTERFACE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b="1"/>
                        <a:t>DESCRIPCIÓN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Driver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Permite conectarse a una base de datos: cada gestor de base de datos requiere un driver distinto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DriverManager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Permite gestionar todos los drivers instalados en el sistema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DriverPropertyInfo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Proporciona diversa información acerca de un driver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Connection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Representa una conexión con una base de datos. Una aplicación puede tener más de una conexión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DatabaseMetadata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Proporciona información acerca de una BD, tablas que contiene, etc.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Statement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dirty="0"/>
                        <a:t>Permite ejecutar sentencias SQL sin parámetros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PreparedStatement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Permite ejecutar sentencias SQL con parámetros de entrada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CallableStatement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Permite ejecutar sentencias SQL con parámetros de entrada y salida, como llamadas a procedimientos almacenados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ResultSet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Contiene las filas resultantes de ejecutar una orden SELECT.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9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ResultSetMetadata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dirty="0"/>
                        <a:t>Permite obtener información sobre un ResultSet, como el número de columnas, sus nombres, etc.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dirty="0"/>
              <a:t>Conexión</a:t>
            </a:r>
            <a:endParaRPr lang="es" sz="1800" dirty="0"/>
          </a:p>
        </p:txBody>
      </p:sp>
      <p:sp>
        <p:nvSpPr>
          <p:cNvPr id="5" name="Shape 437">
            <a:extLst>
              <a:ext uri="{FF2B5EF4-FFF2-40B4-BE49-F238E27FC236}">
                <a16:creationId xmlns:a16="http://schemas.microsoft.com/office/drawing/2014/main" id="{0B0CBBD8-AFA2-44AF-A727-44DECB341D39}"/>
              </a:ext>
            </a:extLst>
          </p:cNvPr>
          <p:cNvSpPr txBox="1">
            <a:spLocks/>
          </p:cNvSpPr>
          <p:nvPr/>
        </p:nvSpPr>
        <p:spPr>
          <a:xfrm>
            <a:off x="457200" y="1026612"/>
            <a:ext cx="8310899" cy="5267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s-ES" sz="2400" dirty="0"/>
              <a:t>Utilizaremos la clase </a:t>
            </a:r>
            <a:r>
              <a:rPr lang="es-ES" sz="2400" b="1" dirty="0" err="1"/>
              <a:t>Connection</a:t>
            </a:r>
            <a:r>
              <a:rPr lang="es-ES" sz="2400" b="1" dirty="0"/>
              <a:t> </a:t>
            </a:r>
            <a:r>
              <a:rPr lang="es-ES" sz="2400" dirty="0"/>
              <a:t>para realizar la conexión a la base de datos:</a:t>
            </a:r>
          </a:p>
          <a:p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.*; </a:t>
            </a:r>
          </a:p>
          <a:p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DBAccess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driver;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usuario;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con;</a:t>
            </a:r>
          </a:p>
          <a:p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DBAccess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driver,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usuario,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 {…}</a:t>
            </a:r>
          </a:p>
          <a:p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Class.forName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(driver);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con =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, usuario,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con;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s-ES" sz="2400" dirty="0"/>
          </a:p>
        </p:txBody>
      </p:sp>
      <p:sp>
        <p:nvSpPr>
          <p:cNvPr id="6" name="1 Rectángulo redondeado">
            <a:extLst>
              <a:ext uri="{FF2B5EF4-FFF2-40B4-BE49-F238E27FC236}">
                <a16:creationId xmlns:a16="http://schemas.microsoft.com/office/drawing/2014/main" id="{B418519E-DCA6-4CC4-BDED-081ED8B5420A}"/>
              </a:ext>
            </a:extLst>
          </p:cNvPr>
          <p:cNvSpPr/>
          <p:nvPr/>
        </p:nvSpPr>
        <p:spPr>
          <a:xfrm>
            <a:off x="3923928" y="1844824"/>
            <a:ext cx="4968552" cy="36281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Debemos realizar el </a:t>
            </a:r>
            <a:r>
              <a:rPr lang="es-ES" sz="1200" i="1" dirty="0" err="1"/>
              <a:t>import</a:t>
            </a:r>
            <a:r>
              <a:rPr lang="es-ES" sz="1200" dirty="0"/>
              <a:t> para poder manejar las clases necesarias.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CC6B4017-A1DD-4CAA-BF46-B8F3C2798260}"/>
              </a:ext>
            </a:extLst>
          </p:cNvPr>
          <p:cNvCxnSpPr>
            <a:stCxn id="6" idx="1"/>
          </p:cNvCxnSpPr>
          <p:nvPr/>
        </p:nvCxnSpPr>
        <p:spPr>
          <a:xfrm flipH="1">
            <a:off x="2627784" y="2026233"/>
            <a:ext cx="129614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2 Rectángulo redondeado">
            <a:extLst>
              <a:ext uri="{FF2B5EF4-FFF2-40B4-BE49-F238E27FC236}">
                <a16:creationId xmlns:a16="http://schemas.microsoft.com/office/drawing/2014/main" id="{2FA48EB4-4CE7-4063-A28D-793867B0E16B}"/>
              </a:ext>
            </a:extLst>
          </p:cNvPr>
          <p:cNvSpPr/>
          <p:nvPr/>
        </p:nvSpPr>
        <p:spPr>
          <a:xfrm>
            <a:off x="4067944" y="2342759"/>
            <a:ext cx="3744416" cy="68309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Para conectarnos a una Base de Datos a través de JDBC desde una aplicación Java, lo primero que necesitamos es cargar el driver. 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D8981E17-4D30-462E-BC9B-49160EDA5EF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47864" y="3025854"/>
            <a:ext cx="2592288" cy="20593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9 Rectángulo redondeado">
            <a:extLst>
              <a:ext uri="{FF2B5EF4-FFF2-40B4-BE49-F238E27FC236}">
                <a16:creationId xmlns:a16="http://schemas.microsoft.com/office/drawing/2014/main" id="{88F3F898-7BAC-4BE1-A46A-15D0E498C6BC}"/>
              </a:ext>
            </a:extLst>
          </p:cNvPr>
          <p:cNvSpPr/>
          <p:nvPr/>
        </p:nvSpPr>
        <p:spPr>
          <a:xfrm>
            <a:off x="4211960" y="5731935"/>
            <a:ext cx="4680520" cy="57606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Una vez cargado el driver ya podemos conectar con la base de datos invocando al método </a:t>
            </a:r>
            <a:r>
              <a:rPr lang="es-ES" sz="1200" dirty="0" err="1"/>
              <a:t>DriverManager.getConnection</a:t>
            </a:r>
            <a:endParaRPr lang="es-ES" sz="1200" dirty="0"/>
          </a:p>
        </p:txBody>
      </p:sp>
      <p:sp>
        <p:nvSpPr>
          <p:cNvPr id="13" name="10 Rectángulo redondeado">
            <a:extLst>
              <a:ext uri="{FF2B5EF4-FFF2-40B4-BE49-F238E27FC236}">
                <a16:creationId xmlns:a16="http://schemas.microsoft.com/office/drawing/2014/main" id="{9A30F229-7F49-4AF2-A53A-2A5026E089DF}"/>
              </a:ext>
            </a:extLst>
          </p:cNvPr>
          <p:cNvSpPr/>
          <p:nvPr/>
        </p:nvSpPr>
        <p:spPr>
          <a:xfrm>
            <a:off x="7225264" y="3164207"/>
            <a:ext cx="1585173" cy="187220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Este método necesita una URL que indica la ubicación de la base de datos, el usuario y la contraseña para acceder a la base de datos.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7A95B35F-B7AA-4C60-9F0A-286183AA46D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07904" y="5546821"/>
            <a:ext cx="504056" cy="4731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 de flecha">
            <a:extLst>
              <a:ext uri="{FF2B5EF4-FFF2-40B4-BE49-F238E27FC236}">
                <a16:creationId xmlns:a16="http://schemas.microsoft.com/office/drawing/2014/main" id="{BECDD02D-C4C7-4A2F-A9C7-3A200EFDD407}"/>
              </a:ext>
            </a:extLst>
          </p:cNvPr>
          <p:cNvCxnSpPr>
            <a:cxnSpLocks/>
          </p:cNvCxnSpPr>
          <p:nvPr/>
        </p:nvCxnSpPr>
        <p:spPr>
          <a:xfrm>
            <a:off x="8017851" y="5085184"/>
            <a:ext cx="154549" cy="6467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5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 dirty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Para realizar una conexión a una base de datos necesitamos una base de datos creada.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Utilizaremos el mismo programa Java, pero cambiaremos la carga del driver y la conexión a la base de datos.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rgbClr val="999999"/>
                </a:solidFill>
              </a:rPr>
              <a:t>Contenidos</a:t>
            </a:r>
            <a:endParaRPr sz="2400" dirty="0">
              <a:solidFill>
                <a:srgbClr val="999999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conectarnos a SQLite necesitamos la librería </a:t>
            </a:r>
            <a:r>
              <a:rPr lang="es" sz="2400" i="1" dirty="0"/>
              <a:t>sqlite-jdbc-(última_versión).jar</a:t>
            </a:r>
            <a:r>
              <a:rPr lang="es" sz="2400" dirty="0"/>
              <a:t> que se puede descargar de la URL:</a:t>
            </a:r>
          </a:p>
          <a:p>
            <a:pPr marL="914400" lvl="0" indent="-228600"/>
            <a:r>
              <a:rPr lang="es-ES" sz="2400" dirty="0">
                <a:hlinkClick r:id="rId4"/>
              </a:rPr>
              <a:t>https://bitbucket.org/xerial/sqlite-jdbc/downloads/</a:t>
            </a:r>
            <a:endParaRPr lang="es-ES" sz="2400" dirty="0"/>
          </a:p>
          <a:p>
            <a:pPr marL="914400" lvl="0" indent="-228600"/>
            <a:endParaRPr lang="es" sz="2400" dirty="0"/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Crear en la misma carpeta donde está la BD el programa Java e incluir el fichero </a:t>
            </a:r>
            <a:r>
              <a:rPr lang="es" sz="2400" i="1" dirty="0"/>
              <a:t>JAR </a:t>
            </a:r>
            <a:r>
              <a:rPr lang="es" sz="2400" dirty="0"/>
              <a:t>o copiar la BD a la carpeta del proyecto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El código para la carga del driver y la conexión a la BD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("org.sqlite.JDBC");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				"jdbc:sqlite:C:/db/SQLITE/ejemplo.db);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SQLite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731" y="233412"/>
            <a:ext cx="1538418" cy="70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 idx="4294967295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b="0" dirty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SQLite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731" y="233412"/>
            <a:ext cx="1538418" cy="7039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333406" y="1124744"/>
            <a:ext cx="87343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EjemploSQLite</a:t>
            </a:r>
            <a:r>
              <a:rPr lang="es-ES" sz="1600" dirty="0"/>
              <a:t> {</a:t>
            </a:r>
          </a:p>
          <a:p>
            <a:pPr lvl="2"/>
            <a:r>
              <a:rPr lang="es-ES" sz="1600" dirty="0"/>
              <a:t>     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r>
              <a:rPr lang="es-ES" sz="1600" dirty="0"/>
              <a:t>	try {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Class.forName</a:t>
            </a:r>
            <a:r>
              <a:rPr lang="es-ES" sz="1600" dirty="0"/>
              <a:t>("</a:t>
            </a:r>
            <a:r>
              <a:rPr lang="es-ES" sz="1600" dirty="0" err="1"/>
              <a:t>org.sqlite.JDBC</a:t>
            </a:r>
            <a:r>
              <a:rPr lang="es-ES" sz="1600" dirty="0"/>
              <a:t>");</a:t>
            </a:r>
          </a:p>
          <a:p>
            <a:r>
              <a:rPr lang="es-ES" sz="1600" dirty="0"/>
              <a:t>		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Connection</a:t>
            </a:r>
            <a:r>
              <a:rPr lang="es-ES" sz="1600" dirty="0"/>
              <a:t> con = </a:t>
            </a:r>
            <a:r>
              <a:rPr lang="es-ES" sz="1600" dirty="0" err="1"/>
              <a:t>DriverManager.getConnection</a:t>
            </a:r>
            <a:r>
              <a:rPr lang="es-ES" sz="1600" dirty="0"/>
              <a:t>("</a:t>
            </a:r>
            <a:r>
              <a:rPr lang="es-ES" sz="1600" dirty="0" err="1"/>
              <a:t>jdbc:sqlite:C</a:t>
            </a:r>
            <a:r>
              <a:rPr lang="es-ES" sz="1600" dirty="0"/>
              <a:t>:/</a:t>
            </a:r>
            <a:r>
              <a:rPr lang="es-ES" sz="1600" dirty="0" err="1"/>
              <a:t>Users</a:t>
            </a:r>
            <a:r>
              <a:rPr lang="es-ES" sz="1600" dirty="0"/>
              <a:t>/6070/eclipse-</a:t>
            </a:r>
            <a:r>
              <a:rPr lang="es-ES" sz="1600" dirty="0" err="1"/>
              <a:t>workspace</a:t>
            </a:r>
            <a:r>
              <a:rPr lang="es-ES" sz="1600" dirty="0"/>
              <a:t>/</a:t>
            </a:r>
            <a:r>
              <a:rPr lang="es-ES" sz="1600" dirty="0" err="1"/>
              <a:t>BasesDatos</a:t>
            </a:r>
            <a:r>
              <a:rPr lang="es-ES" sz="1600" dirty="0"/>
              <a:t>/</a:t>
            </a:r>
            <a:r>
              <a:rPr lang="es-ES" sz="1600" dirty="0" err="1"/>
              <a:t>dbSQLite</a:t>
            </a:r>
            <a:r>
              <a:rPr lang="es-ES" sz="1600" dirty="0"/>
              <a:t>/</a:t>
            </a:r>
            <a:r>
              <a:rPr lang="es-ES" sz="1600" dirty="0" err="1"/>
              <a:t>dbSQLite.db</a:t>
            </a:r>
            <a:r>
              <a:rPr lang="es-ES" sz="1600" dirty="0"/>
              <a:t>");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Statement</a:t>
            </a:r>
            <a:r>
              <a:rPr lang="es-ES" sz="1600" dirty="0"/>
              <a:t> sentencia = </a:t>
            </a:r>
            <a:r>
              <a:rPr lang="es-ES" sz="1600" dirty="0" err="1"/>
              <a:t>con.createStatement</a:t>
            </a:r>
            <a:r>
              <a:rPr lang="es-ES" sz="1600" dirty="0"/>
              <a:t>();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ResultSet</a:t>
            </a:r>
            <a:r>
              <a:rPr lang="es-ES" sz="1600" dirty="0"/>
              <a:t> </a:t>
            </a:r>
            <a:r>
              <a:rPr lang="es-ES" sz="1600" dirty="0" err="1"/>
              <a:t>result</a:t>
            </a:r>
            <a:r>
              <a:rPr lang="es-ES" sz="1600" dirty="0"/>
              <a:t> = </a:t>
            </a:r>
            <a:r>
              <a:rPr lang="es-ES" sz="1600" dirty="0" err="1"/>
              <a:t>sentencia.executeQuery</a:t>
            </a:r>
            <a:r>
              <a:rPr lang="es-ES" sz="1600" dirty="0"/>
              <a:t>("SELECT * FROM prueba");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while</a:t>
            </a:r>
            <a:r>
              <a:rPr lang="es-ES" sz="1600" dirty="0"/>
              <a:t> (</a:t>
            </a:r>
            <a:r>
              <a:rPr lang="es-ES" sz="1600" dirty="0" err="1"/>
              <a:t>result.next</a:t>
            </a:r>
            <a:r>
              <a:rPr lang="es-ES" sz="1600" dirty="0"/>
              <a:t>()) {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System.out.println</a:t>
            </a:r>
            <a:r>
              <a:rPr lang="es-ES" sz="1600" dirty="0"/>
              <a:t>(</a:t>
            </a:r>
            <a:r>
              <a:rPr lang="es-ES" sz="1600" dirty="0" err="1"/>
              <a:t>result.getString</a:t>
            </a:r>
            <a:r>
              <a:rPr lang="es-ES" sz="1600" dirty="0"/>
              <a:t>(1) + " " + </a:t>
            </a:r>
            <a:r>
              <a:rPr lang="es-ES" sz="1600" dirty="0" err="1"/>
              <a:t>result.getString</a:t>
            </a:r>
            <a:r>
              <a:rPr lang="es-ES" sz="1600" dirty="0"/>
              <a:t>(2));</a:t>
            </a:r>
          </a:p>
          <a:p>
            <a:r>
              <a:rPr lang="es-ES" sz="1600" dirty="0"/>
              <a:t>		}</a:t>
            </a:r>
          </a:p>
          <a:p>
            <a:r>
              <a:rPr lang="es-ES" sz="1600" dirty="0"/>
              <a:t>			</a:t>
            </a:r>
          </a:p>
          <a:p>
            <a:r>
              <a:rPr lang="es-ES" sz="1600" dirty="0"/>
              <a:t>	} catch (</a:t>
            </a:r>
            <a:r>
              <a:rPr lang="es-ES" sz="1600" dirty="0" err="1"/>
              <a:t>ClassNotFoundException</a:t>
            </a:r>
            <a:r>
              <a:rPr lang="es-ES" sz="1600" dirty="0"/>
              <a:t> e) {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e.printStackTrace</a:t>
            </a:r>
            <a:r>
              <a:rPr lang="es-ES" sz="1600" dirty="0"/>
              <a:t>();</a:t>
            </a:r>
          </a:p>
          <a:p>
            <a:r>
              <a:rPr lang="es-ES" sz="1600" dirty="0"/>
              <a:t>	} catch (</a:t>
            </a:r>
            <a:r>
              <a:rPr lang="es-ES" sz="1600" dirty="0" err="1"/>
              <a:t>SQLException</a:t>
            </a:r>
            <a:r>
              <a:rPr lang="es-ES" sz="1600" dirty="0"/>
              <a:t> e) {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e.printStackTrace</a:t>
            </a:r>
            <a:r>
              <a:rPr lang="es-ES" sz="1600" dirty="0"/>
              <a:t>();</a:t>
            </a:r>
          </a:p>
          <a:p>
            <a:r>
              <a:rPr lang="es-ES" sz="1600" dirty="0"/>
              <a:t>	}</a:t>
            </a:r>
          </a:p>
          <a:p>
            <a:r>
              <a:rPr lang="es-ES" sz="1600" dirty="0"/>
              <a:t>         }</a:t>
            </a:r>
          </a:p>
          <a:p>
            <a:r>
              <a:rPr lang="es-E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7840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610600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conectarnos a Apache Derby necesitamos la librería derby.jar que ya obtuvimos al instalar la base de datos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Crear en la misma carpeta donde está la BD el programa Java e incluir el fichero JAR o copiar la BD a la carpeta del proyecto.</a:t>
            </a:r>
          </a:p>
          <a:p>
            <a:pPr marL="914400" lvl="0" indent="-228600"/>
            <a:r>
              <a:rPr lang="es" sz="2400" dirty="0"/>
              <a:t>El código para la carga del driver y la conexión a la BD es el mismo que el de SQLite pero cambiando la carga del driver y la conexión a la BD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("org.apache.derby.jdbc.EmbeddedDriver");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				"jdbc:derby:C:/db/Derby/ejemplo);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Apache Derby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392" y="222247"/>
            <a:ext cx="1004006" cy="70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610600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CrearBD</a:t>
            </a:r>
            <a:r>
              <a:rPr lang="es-E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driver = "</a:t>
            </a:r>
            <a:r>
              <a:rPr lang="es-ES" dirty="0" err="1"/>
              <a:t>org.apache.derby.jdbc.EmbeddedDriver</a:t>
            </a:r>
            <a:r>
              <a:rPr lang="es-ES" dirty="0"/>
              <a:t>";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= "</a:t>
            </a:r>
            <a:r>
              <a:rPr lang="es-ES" dirty="0" err="1"/>
              <a:t>jdbc:derby:C</a:t>
            </a:r>
            <a:r>
              <a:rPr lang="es-ES" dirty="0"/>
              <a:t>:/Desarrollo/eclipse-</a:t>
            </a:r>
            <a:r>
              <a:rPr lang="es-ES" dirty="0" err="1"/>
              <a:t>workspace</a:t>
            </a:r>
            <a:r>
              <a:rPr lang="es-ES" dirty="0"/>
              <a:t>/AD_BBDD/";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dbName</a:t>
            </a:r>
            <a:r>
              <a:rPr lang="es-ES" dirty="0"/>
              <a:t> = "</a:t>
            </a:r>
            <a:r>
              <a:rPr lang="es-ES" dirty="0" err="1"/>
              <a:t>dbADerby</a:t>
            </a:r>
            <a:r>
              <a:rPr lang="es-ES" dirty="0"/>
              <a:t>";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dbParam</a:t>
            </a:r>
            <a:r>
              <a:rPr lang="es-ES" dirty="0"/>
              <a:t> = "</a:t>
            </a:r>
            <a:r>
              <a:rPr lang="es-ES" dirty="0" err="1"/>
              <a:t>create</a:t>
            </a:r>
            <a:r>
              <a:rPr lang="es-ES" dirty="0"/>
              <a:t>=true";</a:t>
            </a:r>
          </a:p>
          <a:p>
            <a:r>
              <a:rPr lang="es-ES" dirty="0"/>
              <a:t>        </a:t>
            </a:r>
            <a:r>
              <a:rPr lang="es-ES" dirty="0" err="1"/>
              <a:t>Connection</a:t>
            </a:r>
            <a:r>
              <a:rPr lang="es-ES" dirty="0"/>
              <a:t> con = </a:t>
            </a:r>
            <a:r>
              <a:rPr lang="es-ES" dirty="0" err="1"/>
              <a:t>null</a:t>
            </a:r>
            <a:r>
              <a:rPr lang="es-ES" dirty="0"/>
              <a:t>;</a:t>
            </a:r>
          </a:p>
          <a:p>
            <a:r>
              <a:rPr lang="es-ES" dirty="0"/>
              <a:t>        try {</a:t>
            </a:r>
          </a:p>
          <a:p>
            <a:r>
              <a:rPr lang="es-ES" dirty="0"/>
              <a:t>            </a:t>
            </a:r>
            <a:r>
              <a:rPr lang="es-ES" dirty="0" err="1"/>
              <a:t>Class.</a:t>
            </a:r>
            <a:r>
              <a:rPr lang="es-ES" i="1" dirty="0" err="1"/>
              <a:t>forName</a:t>
            </a:r>
            <a:r>
              <a:rPr lang="es-ES" i="1" dirty="0"/>
              <a:t>(driver);</a:t>
            </a:r>
          </a:p>
          <a:p>
            <a:r>
              <a:rPr lang="en-US" dirty="0"/>
              <a:t>            con 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 + </a:t>
            </a:r>
            <a:r>
              <a:rPr lang="en-US" i="1" dirty="0" err="1"/>
              <a:t>dbName</a:t>
            </a:r>
            <a:r>
              <a:rPr lang="en-US" i="1" dirty="0"/>
              <a:t> + ";" + </a:t>
            </a:r>
            <a:r>
              <a:rPr lang="en-US" i="1" dirty="0" err="1"/>
              <a:t>dbParam</a:t>
            </a:r>
            <a:r>
              <a:rPr lang="en-US" i="1" dirty="0"/>
              <a:t>);</a:t>
            </a:r>
          </a:p>
          <a:p>
            <a:r>
              <a:rPr lang="es-ES" dirty="0"/>
              <a:t>           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st</a:t>
            </a:r>
            <a:r>
              <a:rPr lang="es-ES" dirty="0"/>
              <a:t> = </a:t>
            </a:r>
            <a:r>
              <a:rPr lang="es-ES" dirty="0" err="1"/>
              <a:t>con.createStatement</a:t>
            </a:r>
            <a:r>
              <a:rPr lang="es-ES" dirty="0"/>
              <a:t>();</a:t>
            </a:r>
          </a:p>
          <a:p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sqlCreateTable</a:t>
            </a:r>
            <a:r>
              <a:rPr lang="es-ES" dirty="0"/>
              <a:t> = "CREATE TABLE prueba ( id INTEGER PRIMARY KEY, " +</a:t>
            </a:r>
          </a:p>
          <a:p>
            <a:r>
              <a:rPr lang="es-ES" dirty="0"/>
              <a:t>             "</a:t>
            </a:r>
            <a:r>
              <a:rPr lang="es-ES" dirty="0" err="1"/>
              <a:t>descripcion</a:t>
            </a:r>
            <a:r>
              <a:rPr lang="es-ES" dirty="0"/>
              <a:t> VARCHAR(50) NOT NULL )";</a:t>
            </a:r>
          </a:p>
          <a:p>
            <a:r>
              <a:rPr lang="es-ES" dirty="0"/>
              <a:t>            </a:t>
            </a:r>
            <a:r>
              <a:rPr lang="es-ES" dirty="0" err="1"/>
              <a:t>st.execute</a:t>
            </a:r>
            <a:r>
              <a:rPr lang="es-ES" dirty="0"/>
              <a:t>(</a:t>
            </a:r>
            <a:r>
              <a:rPr lang="es-ES" dirty="0" err="1"/>
              <a:t>sqlCreateTable</a:t>
            </a:r>
            <a:r>
              <a:rPr lang="es-ES" dirty="0"/>
              <a:t>);</a:t>
            </a:r>
          </a:p>
          <a:p>
            <a:r>
              <a:rPr lang="es-ES" dirty="0"/>
              <a:t>        } catch (</a:t>
            </a:r>
            <a:r>
              <a:rPr lang="es-ES" dirty="0" err="1"/>
              <a:t>ClassNotFoundException</a:t>
            </a:r>
            <a:r>
              <a:rPr lang="es-ES" dirty="0"/>
              <a:t> e) {</a:t>
            </a:r>
          </a:p>
          <a:p>
            <a:r>
              <a:rPr lang="es-ES" dirty="0"/>
              <a:t>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        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r>
              <a:rPr lang="es-ES" dirty="0"/>
              <a:t>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        } </a:t>
            </a:r>
            <a:r>
              <a:rPr lang="es-ES" dirty="0" err="1"/>
              <a:t>finally</a:t>
            </a:r>
            <a:r>
              <a:rPr lang="es-ES" dirty="0"/>
              <a:t> {</a:t>
            </a:r>
          </a:p>
          <a:p>
            <a:r>
              <a:rPr lang="es-ES" dirty="0"/>
              <a:t>            try {</a:t>
            </a:r>
          </a:p>
          <a:p>
            <a:r>
              <a:rPr lang="es-ES" dirty="0"/>
              <a:t>                </a:t>
            </a:r>
            <a:r>
              <a:rPr lang="es-ES" dirty="0" err="1"/>
              <a:t>con.close</a:t>
            </a:r>
            <a:r>
              <a:rPr lang="es-ES" dirty="0"/>
              <a:t>();</a:t>
            </a:r>
          </a:p>
          <a:p>
            <a:r>
              <a:rPr lang="es-ES" dirty="0"/>
              <a:t>            } catch (</a:t>
            </a:r>
            <a:r>
              <a:rPr lang="es-ES" dirty="0" err="1"/>
              <a:t>SQLException</a:t>
            </a:r>
            <a:r>
              <a:rPr lang="es-ES" dirty="0"/>
              <a:t> e) {</a:t>
            </a:r>
          </a:p>
          <a:p>
            <a:r>
              <a:rPr lang="es-ES" dirty="0"/>
              <a:t>    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            } } } }</a:t>
            </a:r>
            <a:endParaRPr lang="es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Apache Derby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392" y="222247"/>
            <a:ext cx="1004006" cy="700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937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507288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conectarnos a </a:t>
            </a:r>
            <a:r>
              <a:rPr lang="es" sz="2400" dirty="0">
                <a:solidFill>
                  <a:srgbClr val="000000"/>
                </a:solidFill>
              </a:rPr>
              <a:t>HSQLDB</a:t>
            </a:r>
            <a:r>
              <a:rPr lang="es" sz="2400" dirty="0"/>
              <a:t> necesitamos la librería hsqldb.jar que podemos obtener de la carpeta lib al descomprimir el fichero </a:t>
            </a:r>
            <a:r>
              <a:rPr lang="es" sz="2400" dirty="0">
                <a:solidFill>
                  <a:srgbClr val="000000"/>
                </a:solidFill>
              </a:rPr>
              <a:t>hsqldb-2.2.9.zip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El programa es el mismo que el de SQLite pero cambiando la carga del driver y la conexión a la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("org.hsqldb.jdbcDriver");</a:t>
            </a:r>
          </a:p>
          <a:p>
            <a:pPr marL="914400" lvl="0">
              <a:lnSpc>
                <a:spcPct val="115000"/>
              </a:lnSpc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"jdbc:hsqldb:file:C:/db/Hsqldb/ejemplo/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ejemplo", "sa", "");</a:t>
            </a:r>
            <a:endParaRPr lang="es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guardar los datos hay que ejecutar el método commit() en el objeto connection 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HSQLDB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475" y="231275"/>
            <a:ext cx="21240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conectarnos a </a:t>
            </a:r>
            <a:r>
              <a:rPr lang="es" sz="2400" dirty="0">
                <a:solidFill>
                  <a:srgbClr val="000000"/>
                </a:solidFill>
              </a:rPr>
              <a:t>H2</a:t>
            </a:r>
            <a:r>
              <a:rPr lang="es" sz="2400" dirty="0"/>
              <a:t> necesitamos la librería </a:t>
            </a:r>
            <a:r>
              <a:rPr lang="es" sz="2400" dirty="0">
                <a:solidFill>
                  <a:srgbClr val="000000"/>
                </a:solidFill>
              </a:rPr>
              <a:t>h2-1.3.168.jar</a:t>
            </a:r>
            <a:r>
              <a:rPr lang="es" sz="2400" dirty="0"/>
              <a:t> que podemos obtener de la carpeta lib al descomprimir el fichero </a:t>
            </a:r>
            <a:r>
              <a:rPr lang="es" sz="2400" dirty="0">
                <a:solidFill>
                  <a:srgbClr val="000000"/>
                </a:solidFill>
              </a:rPr>
              <a:t>h2-2012-07-13.zip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Crear en la misma carpeta donde está la BD el programa Java e incluir el fichero JAR o copiar la BD a la carpeta del proyecto.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El programa es el mismo que el de MYSQL pero cambiando la carga del driver y la conexión a la BD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("org.h2.jdbcDriver");</a:t>
            </a:r>
          </a:p>
          <a:p>
            <a:pPr marL="914400" lvl="0">
              <a:lnSpc>
                <a:spcPct val="115000"/>
              </a:lnSpc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				"jdbc:h2:C/db/Hsqldb/ejemplo/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ejemplo");</a:t>
            </a:r>
            <a:endParaRPr lang="es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H2</a:t>
            </a:r>
          </a:p>
        </p:txBody>
      </p:sp>
      <p:pic>
        <p:nvPicPr>
          <p:cNvPr id="509" name="Shape 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684" y="199138"/>
            <a:ext cx="1360866" cy="7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  <a:buSzPct val="100000"/>
            </a:pPr>
            <a:r>
              <a:rPr lang="es" sz="2400" dirty="0"/>
              <a:t>Para conectarnos a </a:t>
            </a:r>
            <a:r>
              <a:rPr lang="es" sz="2400" dirty="0">
                <a:solidFill>
                  <a:srgbClr val="000000"/>
                </a:solidFill>
              </a:rPr>
              <a:t>MySQL</a:t>
            </a:r>
            <a:r>
              <a:rPr lang="es" sz="2400" dirty="0"/>
              <a:t> necesitamos la librería </a:t>
            </a:r>
            <a:r>
              <a:rPr lang="es" sz="2400" dirty="0">
                <a:solidFill>
                  <a:srgbClr val="000000"/>
                </a:solidFill>
              </a:rPr>
              <a:t>myyql-connector-java-5.1.18.bin.jar</a:t>
            </a:r>
            <a:r>
              <a:rPr lang="es" sz="2400" dirty="0"/>
              <a:t> que podemos obtener de la url </a:t>
            </a:r>
            <a:r>
              <a:rPr lang="es" sz="2400" u="sng" dirty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http://www.mysql.com/products/connector/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("com.mysql.jdbc.Driver");</a:t>
            </a:r>
          </a:p>
          <a:p>
            <a:pPr marL="914400"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(			"jdbc:mysql://localhost/ejemplo", "EJEMPLO", "EJEMPLO");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MySQL</a:t>
            </a:r>
          </a:p>
        </p:txBody>
      </p:sp>
      <p:pic>
        <p:nvPicPr>
          <p:cNvPr id="517" name="Shape 5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050" y="157225"/>
            <a:ext cx="1747049" cy="11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Para conectarnos a </a:t>
            </a:r>
            <a:r>
              <a:rPr lang="es" sz="2400" dirty="0">
                <a:solidFill>
                  <a:srgbClr val="000000"/>
                </a:solidFill>
              </a:rPr>
              <a:t>Oracle</a:t>
            </a:r>
            <a:r>
              <a:rPr lang="es" sz="2400" dirty="0"/>
              <a:t> necesitamos la librería </a:t>
            </a:r>
            <a:r>
              <a:rPr lang="es" sz="2400" dirty="0">
                <a:solidFill>
                  <a:srgbClr val="000000"/>
                </a:solidFill>
              </a:rPr>
              <a:t>ojdbc6.jar</a:t>
            </a:r>
            <a:r>
              <a:rPr lang="es" sz="2400" dirty="0"/>
              <a:t> que podemos obtener de la url </a:t>
            </a:r>
            <a:r>
              <a:rPr lang="es" sz="2400" u="sng" dirty="0">
                <a:solidFill>
                  <a:schemeClr val="hlink"/>
                </a:solidFill>
                <a:hlinkClick r:id="rId4"/>
              </a:rPr>
              <a:t>http://www.oracle.com/technetwork/database/features/jdbc/index-091264.html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s" sz="2400" dirty="0"/>
              <a:t>El programa es el mismo que el de MYSQL pero cambiando la carga del driver y la conexión a la BD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("oracle.jdbc.OracleDriver");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conexion = DriverManager.</a:t>
            </a:r>
            <a:r>
              <a:rPr lang="es" sz="18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			"jdbc:oracle:thin:@localhost:1521:EJEMPLO", "EJEMPLO","EJEMPLO");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Conexión a ORACLE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6199" y="233412"/>
            <a:ext cx="1393400" cy="10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>
                <a:solidFill>
                  <a:srgbClr val="999999"/>
                </a:solidFill>
              </a:rPr>
              <a:t>Ejecución de sentencias de descripción de datos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Normalmente cuando desarrollamos una aplicación </a:t>
            </a:r>
            <a:r>
              <a:rPr lang="es" sz="2400" b="1"/>
              <a:t>JDBC</a:t>
            </a:r>
            <a:r>
              <a:rPr lang="es" sz="2400"/>
              <a:t> conocemos la </a:t>
            </a:r>
            <a:r>
              <a:rPr lang="es" sz="2400" b="1"/>
              <a:t>estructura de las tablas</a:t>
            </a:r>
            <a:r>
              <a:rPr lang="es" sz="2400"/>
              <a:t> y los </a:t>
            </a:r>
            <a:r>
              <a:rPr lang="es" sz="2400" b="1"/>
              <a:t>datos</a:t>
            </a:r>
            <a:r>
              <a:rPr lang="es" sz="2400"/>
              <a:t> que manejamos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Cuando no conocemos la estructura de las tablas de una BD, debemos </a:t>
            </a:r>
            <a:r>
              <a:rPr lang="es" sz="2400" b="1"/>
              <a:t>obtener la información</a:t>
            </a:r>
            <a:r>
              <a:rPr lang="es" sz="2400"/>
              <a:t> a través de los </a:t>
            </a:r>
            <a:r>
              <a:rPr lang="es" sz="2400" b="1"/>
              <a:t>metaobjetos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Un objeto </a:t>
            </a:r>
            <a:r>
              <a:rPr lang="es" sz="2400" b="1"/>
              <a:t>DatabaseMetaData</a:t>
            </a:r>
            <a:r>
              <a:rPr lang="es" sz="2400"/>
              <a:t> proporciona información sobre la BD a través de varios métodos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Este método devuelve un objeto ResultSet que proporciona información sobre las tablas y vistas de la base de datos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Necesita 4 parámetros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Catálogo de la BD</a:t>
            </a:r>
            <a:r>
              <a:rPr lang="es" sz="1800"/>
              <a:t>. El método obtiene las tablas del catálogo indicado, al poner null, indicamos todos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Esquema de la BD</a:t>
            </a:r>
            <a:r>
              <a:rPr lang="es" sz="1800"/>
              <a:t>. Obtiene las tablas del esquem a indicado, al poner null indicamos el esquema actual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Patrón</a:t>
            </a:r>
            <a:r>
              <a:rPr lang="es" sz="1800"/>
              <a:t> en el que se indica el </a:t>
            </a:r>
            <a:r>
              <a:rPr lang="es" sz="1800" b="1"/>
              <a:t>nombre de las tablas </a:t>
            </a:r>
            <a:r>
              <a:rPr lang="es" sz="1800"/>
              <a:t>que queremos que obtenga el método. Se puede utilizar el carácter guión bajo o porcentaje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Array de String </a:t>
            </a:r>
            <a:r>
              <a:rPr lang="es" sz="1800"/>
              <a:t>en el que se indica qué </a:t>
            </a:r>
            <a:r>
              <a:rPr lang="es" sz="1800" b="1"/>
              <a:t>tipos de tablas </a:t>
            </a:r>
            <a:r>
              <a:rPr lang="es" sz="1800"/>
              <a:t>queremos: TABLE o VIEW. Al poner null devolverá todos los tipos 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Método getTables()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Cada fila de </a:t>
            </a:r>
            <a:r>
              <a:rPr lang="es" sz="2400" b="1"/>
              <a:t>Resulset</a:t>
            </a:r>
            <a:r>
              <a:rPr lang="es" sz="2400"/>
              <a:t> que devuelve </a:t>
            </a:r>
            <a:r>
              <a:rPr lang="es" sz="2400" b="1"/>
              <a:t>getTables()</a:t>
            </a:r>
            <a:r>
              <a:rPr lang="es" sz="2400"/>
              <a:t> tiene información sobre una tabla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Las columnas que devuelve el método son: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TABLE_CAT</a:t>
            </a:r>
            <a:r>
              <a:rPr lang="es" sz="1800"/>
              <a:t>: nombre del catálogo al que pertenece la tabla</a:t>
            </a:r>
            <a:br>
              <a:rPr lang="es" sz="1800"/>
            </a:br>
            <a:r>
              <a:rPr lang="es" sz="1800"/>
              <a:t>String catalogo = result.getString("TABLE_CAT")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TABLE_SCHEM</a:t>
            </a:r>
            <a:r>
              <a:rPr lang="es" sz="1800"/>
              <a:t>: Nombre del esquema al que pertenece la tabla</a:t>
            </a:r>
            <a:br>
              <a:rPr lang="es" sz="1800"/>
            </a:br>
            <a:r>
              <a:rPr lang="es" sz="1800"/>
              <a:t>String esquema = result.getString("TABLE_SCHEM")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TABLE_NAME</a:t>
            </a:r>
            <a:r>
              <a:rPr lang="es" sz="1800"/>
              <a:t>: el nombre de la tabla o vista</a:t>
            </a:r>
            <a:br>
              <a:rPr lang="es" sz="1800"/>
            </a:br>
            <a:r>
              <a:rPr lang="es" sz="1800"/>
              <a:t>String nombre = result.getString("TABLE_NAME")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TABLE_TYPE</a:t>
            </a:r>
            <a:r>
              <a:rPr lang="es" sz="1800"/>
              <a:t>: el tipo que puede ser TABLE o VIEW</a:t>
            </a:r>
            <a:br>
              <a:rPr lang="es" sz="1800"/>
            </a:br>
            <a:r>
              <a:rPr lang="es" sz="1800"/>
              <a:t>String tipo = result.getString("TABLE_TYPE")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REMARKS</a:t>
            </a:r>
            <a:r>
              <a:rPr lang="es" sz="1800"/>
              <a:t>: comentarios</a:t>
            </a:r>
            <a:br>
              <a:rPr lang="es" sz="1800"/>
            </a:br>
            <a:r>
              <a:rPr lang="es" sz="1800"/>
              <a:t>String comentarios = result.getString("REMARKS")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Método getTables()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 b="1"/>
              <a:t>getColumns(catálogo, esquema, nombre_tabla, nombre_columna)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Devuelve </a:t>
            </a:r>
            <a:r>
              <a:rPr lang="es" sz="2400" b="1"/>
              <a:t>información</a:t>
            </a:r>
            <a:r>
              <a:rPr lang="es" sz="2400"/>
              <a:t> sobre las </a:t>
            </a:r>
            <a:r>
              <a:rPr lang="es" sz="2400" b="1"/>
              <a:t>columnas</a:t>
            </a:r>
            <a:r>
              <a:rPr lang="es" sz="2400"/>
              <a:t> de una tabla o tablas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Para el nombre de la tabla y de la columna se puede utilizar el carácter guión bajo o porcentaje.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El valor null en los 4 parámetros indica que obtiene información de todas las columna y tablas del esquema actual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Método getColumns()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/>
              <a:t>Ejemplo obtener información de la </a:t>
            </a:r>
            <a:r>
              <a:rPr lang="es-ES" sz="1800" dirty="0"/>
              <a:t>Base de Datos</a:t>
            </a:r>
            <a:r>
              <a:rPr lang="es" sz="1800" dirty="0"/>
              <a:t>	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C1E5E83-EEBD-467A-8B3A-6DE65BE7EEAE}"/>
              </a:ext>
            </a:extLst>
          </p:cNvPr>
          <p:cNvSpPr/>
          <p:nvPr/>
        </p:nvSpPr>
        <p:spPr>
          <a:xfrm>
            <a:off x="539552" y="104750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MetaDatosSQLite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Connection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ES" b="1" dirty="0">
                <a:latin typeface="Consolas" panose="020B0609020204030204" pitchFamily="49" charset="0"/>
              </a:rPr>
              <a:t>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Class.</a:t>
            </a:r>
            <a:r>
              <a:rPr lang="es-ES" i="1" dirty="0" err="1">
                <a:latin typeface="Consolas" panose="020B0609020204030204" pitchFamily="49" charset="0"/>
              </a:rPr>
              <a:t>forName</a:t>
            </a:r>
            <a:r>
              <a:rPr lang="es-E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i="1" dirty="0">
                <a:latin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con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latin typeface="Consolas" panose="020B0609020204030204" pitchFamily="49" charset="0"/>
              </a:rPr>
              <a:t>getConnection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:/Desarrollo/eclipse-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workspace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/AD_BBDD/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dbSQLite.db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DatabaseMetaData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.getMetaData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String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nombre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 err="1">
                <a:latin typeface="Consolas" panose="020B0609020204030204" pitchFamily="49" charset="0"/>
              </a:rPr>
              <a:t>.getDatabaseProductName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String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mdDriver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 err="1">
                <a:latin typeface="Consolas" panose="020B0609020204030204" pitchFamily="49" charset="0"/>
              </a:rPr>
              <a:t>.getDriverName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String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mdUrl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 err="1">
                <a:latin typeface="Consolas" panose="020B0609020204030204" pitchFamily="49" charset="0"/>
              </a:rPr>
              <a:t>.getURL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        </a:t>
            </a:r>
            <a:r>
              <a:rPr lang="fr-FR" dirty="0" err="1"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latin typeface="Consolas" panose="020B0609020204030204" pitchFamily="49" charset="0"/>
              </a:rPr>
              <a:t>.println</a:t>
            </a:r>
            <a:r>
              <a:rPr lang="fr-FR" b="1" i="1" dirty="0"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"Nombre: "</a:t>
            </a:r>
            <a:r>
              <a:rPr lang="fr-FR" b="1" i="1" dirty="0">
                <a:latin typeface="Consolas" panose="020B0609020204030204" pitchFamily="49" charset="0"/>
              </a:rPr>
              <a:t> + </a:t>
            </a:r>
            <a:r>
              <a:rPr lang="fr-F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nombre</a:t>
            </a:r>
            <a:r>
              <a:rPr lang="fr-FR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b="1" i="1" dirty="0" err="1">
                <a:latin typeface="Consolas" panose="020B0609020204030204" pitchFamily="49" charset="0"/>
              </a:rPr>
              <a:t>.println</a:t>
            </a:r>
            <a:r>
              <a:rPr lang="es-ES" b="1" i="1" dirty="0">
                <a:latin typeface="Consolas" panose="020B0609020204030204" pitchFamily="49" charset="0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"Driver: "</a:t>
            </a:r>
            <a:r>
              <a:rPr lang="es-ES" b="1" i="1" dirty="0">
                <a:latin typeface="Consolas" panose="020B0609020204030204" pitchFamily="49" charset="0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mdDriver</a:t>
            </a:r>
            <a:r>
              <a:rPr lang="es-ES" b="1" i="1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b="1" i="1" dirty="0" err="1">
                <a:latin typeface="Consolas" panose="020B0609020204030204" pitchFamily="49" charset="0"/>
              </a:rPr>
              <a:t>.println</a:t>
            </a:r>
            <a:r>
              <a:rPr lang="es-ES" b="1" i="1" dirty="0">
                <a:latin typeface="Consolas" panose="020B0609020204030204" pitchFamily="49" charset="0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"Url: "</a:t>
            </a:r>
            <a:r>
              <a:rPr lang="es-ES" b="1" i="1" dirty="0">
                <a:latin typeface="Consolas" panose="020B0609020204030204" pitchFamily="49" charset="0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mdUrl</a:t>
            </a:r>
            <a:r>
              <a:rPr lang="es-ES" b="1" i="1" dirty="0">
                <a:latin typeface="Consolas" panose="020B0609020204030204" pitchFamily="49" charset="0"/>
              </a:rPr>
              <a:t>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ClassNotFoundException</a:t>
            </a:r>
            <a:r>
              <a:rPr lang="es-ES" b="1" dirty="0">
                <a:latin typeface="Consolas" panose="020B0609020204030204" pitchFamily="49" charset="0"/>
              </a:rPr>
              <a:t> | 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s-ES" b="1" dirty="0">
                <a:latin typeface="Consolas" panose="020B0609020204030204" pitchFamily="49" charset="0"/>
              </a:rPr>
              <a:t>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.close</a:t>
            </a:r>
            <a:r>
              <a:rPr lang="es-ES" dirty="0">
                <a:latin typeface="Consolas" panose="020B0609020204030204" pitchFamily="49" charset="0"/>
              </a:rPr>
              <a:t>(); } 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 }</a:t>
            </a:r>
          </a:p>
          <a:p>
            <a:r>
              <a:rPr lang="es-ES" dirty="0"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latin typeface="Consolas" panose="020B0609020204030204" pitchFamily="49" charset="0"/>
              </a:rPr>
              <a:t>}}</a:t>
            </a:r>
            <a:endParaRPr lang="es-ES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/>
              <a:t>Ejemplo getTables()	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2E813D-D8B4-4A39-9E94-D30D97FBFA6F}"/>
              </a:ext>
            </a:extLst>
          </p:cNvPr>
          <p:cNvSpPr/>
          <p:nvPr/>
        </p:nvSpPr>
        <p:spPr>
          <a:xfrm>
            <a:off x="539552" y="1047502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MetaDatosSQLite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Connection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ES" b="1" dirty="0">
                <a:latin typeface="Consolas" panose="020B0609020204030204" pitchFamily="49" charset="0"/>
              </a:rPr>
              <a:t>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Class.</a:t>
            </a:r>
            <a:r>
              <a:rPr lang="es-ES" i="1" dirty="0" err="1">
                <a:latin typeface="Consolas" panose="020B0609020204030204" pitchFamily="49" charset="0"/>
              </a:rPr>
              <a:t>forName</a:t>
            </a:r>
            <a:r>
              <a:rPr lang="es-E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i="1" dirty="0">
                <a:latin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con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latin typeface="Consolas" panose="020B0609020204030204" pitchFamily="49" charset="0"/>
              </a:rPr>
              <a:t>getConnection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:/Desarrollo/eclipse-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workspace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/AD_BBDD/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dbSQLite.db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DatabaseMetaData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.getMetaData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/>
              <a:t>ResultSet</a:t>
            </a:r>
            <a:r>
              <a:rPr lang="es-ES" dirty="0"/>
              <a:t> </a:t>
            </a:r>
            <a:r>
              <a:rPr lang="es-ES" dirty="0" err="1"/>
              <a:t>rslt</a:t>
            </a:r>
            <a:r>
              <a:rPr lang="es-ES" dirty="0"/>
              <a:t> = </a:t>
            </a:r>
            <a:r>
              <a:rPr lang="es-ES" dirty="0" err="1"/>
              <a:t>dbmd.getTables</a:t>
            </a:r>
            <a:r>
              <a:rPr lang="es-ES" dirty="0"/>
              <a:t>(</a:t>
            </a:r>
            <a:r>
              <a:rPr lang="es-ES" b="1" dirty="0" err="1"/>
              <a:t>null</a:t>
            </a:r>
            <a:r>
              <a:rPr lang="es-ES" b="1" dirty="0"/>
              <a:t>, "</a:t>
            </a:r>
            <a:r>
              <a:rPr lang="es-ES" b="1" dirty="0" err="1"/>
              <a:t>dbSQLite</a:t>
            </a:r>
            <a:r>
              <a:rPr lang="es-ES" b="1" dirty="0"/>
              <a:t>", </a:t>
            </a:r>
            <a:r>
              <a:rPr lang="es-ES" b="1" dirty="0" err="1"/>
              <a:t>null</a:t>
            </a:r>
            <a:r>
              <a:rPr lang="es-ES" b="1" dirty="0"/>
              <a:t>, </a:t>
            </a:r>
            <a:r>
              <a:rPr lang="es-ES" b="1" dirty="0" err="1"/>
              <a:t>null</a:t>
            </a:r>
            <a:r>
              <a:rPr lang="es-ES" b="1" dirty="0"/>
              <a:t>);</a:t>
            </a:r>
          </a:p>
          <a:p>
            <a:r>
              <a:rPr lang="es-ES" b="1" dirty="0"/>
              <a:t>                </a:t>
            </a: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rslt.next</a:t>
            </a:r>
            <a:r>
              <a:rPr lang="es-ES" dirty="0"/>
              <a:t>()) {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catalogo = </a:t>
            </a:r>
            <a:r>
              <a:rPr lang="es-ES" dirty="0" err="1"/>
              <a:t>rslt.getString</a:t>
            </a:r>
            <a:r>
              <a:rPr lang="es-ES" dirty="0"/>
              <a:t>(1);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esquema = </a:t>
            </a:r>
            <a:r>
              <a:rPr lang="es-ES" dirty="0" err="1"/>
              <a:t>rslt.getString</a:t>
            </a:r>
            <a:r>
              <a:rPr lang="es-ES" dirty="0"/>
              <a:t>(2);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tabla = </a:t>
            </a:r>
            <a:r>
              <a:rPr lang="es-ES" dirty="0" err="1"/>
              <a:t>rslt.getString</a:t>
            </a:r>
            <a:r>
              <a:rPr lang="es-ES" dirty="0"/>
              <a:t>(3);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tipo = </a:t>
            </a:r>
            <a:r>
              <a:rPr lang="es-ES" dirty="0" err="1"/>
              <a:t>rslt.getString</a:t>
            </a:r>
            <a:r>
              <a:rPr lang="es-ES" dirty="0"/>
              <a:t>(4);</a:t>
            </a:r>
          </a:p>
          <a:p>
            <a:r>
              <a:rPr lang="es-ES" dirty="0"/>
              <a:t>	   </a:t>
            </a:r>
            <a:r>
              <a:rPr lang="es-ES" dirty="0" err="1"/>
              <a:t>System.</a:t>
            </a:r>
            <a:r>
              <a:rPr lang="es-ES" b="1" i="1" dirty="0" err="1"/>
              <a:t>out.</a:t>
            </a:r>
            <a:r>
              <a:rPr lang="es-ES" dirty="0" err="1"/>
              <a:t>println</a:t>
            </a:r>
            <a:r>
              <a:rPr lang="es-ES" dirty="0"/>
              <a:t>(catalogo + ", " + esquema + ", " + tabla + ", " + tipo);</a:t>
            </a:r>
          </a:p>
          <a:p>
            <a:r>
              <a:rPr lang="es-ES" dirty="0"/>
              <a:t>                }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ClassNotFoundException</a:t>
            </a:r>
            <a:r>
              <a:rPr lang="es-ES" b="1" dirty="0">
                <a:latin typeface="Consolas" panose="020B0609020204030204" pitchFamily="49" charset="0"/>
              </a:rPr>
              <a:t> | 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s-ES" b="1" dirty="0">
                <a:latin typeface="Consolas" panose="020B0609020204030204" pitchFamily="49" charset="0"/>
              </a:rPr>
              <a:t>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.close</a:t>
            </a:r>
            <a:r>
              <a:rPr lang="es-ES" dirty="0">
                <a:latin typeface="Consolas" panose="020B0609020204030204" pitchFamily="49" charset="0"/>
              </a:rPr>
              <a:t>(); } 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 }</a:t>
            </a:r>
          </a:p>
          <a:p>
            <a:r>
              <a:rPr lang="es-ES" dirty="0"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latin typeface="Consolas" panose="020B0609020204030204" pitchFamily="49" charset="0"/>
              </a:rPr>
              <a:t>}}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139827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/>
              <a:t>Ejemplo getColumns()	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686A33-1818-4C7F-923D-826346AD0048}"/>
              </a:ext>
            </a:extLst>
          </p:cNvPr>
          <p:cNvSpPr/>
          <p:nvPr/>
        </p:nvSpPr>
        <p:spPr>
          <a:xfrm>
            <a:off x="539552" y="104750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MetaDatosSQLite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Connection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ES" b="1" dirty="0">
                <a:latin typeface="Consolas" panose="020B0609020204030204" pitchFamily="49" charset="0"/>
              </a:rPr>
              <a:t>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Class.</a:t>
            </a:r>
            <a:r>
              <a:rPr lang="es-ES" i="1" dirty="0" err="1">
                <a:latin typeface="Consolas" panose="020B0609020204030204" pitchFamily="49" charset="0"/>
              </a:rPr>
              <a:t>forName</a:t>
            </a:r>
            <a:r>
              <a:rPr lang="es-E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i="1" dirty="0">
                <a:latin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con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DriverManager.</a:t>
            </a:r>
            <a:r>
              <a:rPr lang="en-US" i="1" dirty="0" err="1">
                <a:latin typeface="Consolas" panose="020B0609020204030204" pitchFamily="49" charset="0"/>
              </a:rPr>
              <a:t>getConnection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jdbc:sqlite:C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:/Desarrollo/eclipse-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workspace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/AD_BBDD/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2A00FF"/>
                </a:solidFill>
                <a:latin typeface="Consolas" panose="020B0609020204030204" pitchFamily="49" charset="0"/>
              </a:rPr>
              <a:t>dbSQLite.db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DatabaseMetaData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dbmd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.getMetaData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/>
              <a:t>ResultSet</a:t>
            </a:r>
            <a:r>
              <a:rPr lang="es-ES" dirty="0"/>
              <a:t> </a:t>
            </a:r>
            <a:r>
              <a:rPr lang="es-ES" dirty="0" err="1"/>
              <a:t>rslt</a:t>
            </a:r>
            <a:r>
              <a:rPr lang="es-ES" dirty="0"/>
              <a:t> = </a:t>
            </a:r>
            <a:r>
              <a:rPr lang="es-ES" dirty="0" err="1"/>
              <a:t>dbmd.getColumns</a:t>
            </a:r>
            <a:r>
              <a:rPr lang="es-ES" dirty="0"/>
              <a:t>(</a:t>
            </a:r>
            <a:r>
              <a:rPr lang="es-ES" b="1" dirty="0" err="1"/>
              <a:t>null</a:t>
            </a:r>
            <a:r>
              <a:rPr lang="es-ES" b="1" dirty="0"/>
              <a:t>, "</a:t>
            </a:r>
            <a:r>
              <a:rPr lang="es-ES" b="1" dirty="0" err="1"/>
              <a:t>dbSQLite</a:t>
            </a:r>
            <a:r>
              <a:rPr lang="es-ES" b="1" dirty="0"/>
              <a:t>", "DEPARTAMENTO", </a:t>
            </a:r>
            <a:r>
              <a:rPr lang="es-ES" b="1" dirty="0" err="1"/>
              <a:t>null</a:t>
            </a:r>
            <a:r>
              <a:rPr lang="es-ES" b="1" dirty="0"/>
              <a:t>);</a:t>
            </a:r>
          </a:p>
          <a:p>
            <a:r>
              <a:rPr lang="es-ES" b="1" dirty="0"/>
              <a:t>                </a:t>
            </a: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rslt.next</a:t>
            </a:r>
            <a:r>
              <a:rPr lang="es-ES" dirty="0"/>
              <a:t>()) {</a:t>
            </a:r>
          </a:p>
          <a:p>
            <a:r>
              <a:rPr lang="en-US" dirty="0"/>
              <a:t>  	   String </a:t>
            </a:r>
            <a:r>
              <a:rPr lang="en-US" dirty="0" err="1"/>
              <a:t>nombreCol</a:t>
            </a:r>
            <a:r>
              <a:rPr lang="en-US" dirty="0"/>
              <a:t> = </a:t>
            </a:r>
            <a:r>
              <a:rPr lang="en-US" dirty="0" err="1"/>
              <a:t>rslt.getString</a:t>
            </a:r>
            <a:r>
              <a:rPr lang="en-US" dirty="0"/>
              <a:t>("COLUMN_NAME");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tipoCol</a:t>
            </a:r>
            <a:r>
              <a:rPr lang="es-ES" dirty="0"/>
              <a:t> = </a:t>
            </a:r>
            <a:r>
              <a:rPr lang="es-ES" dirty="0" err="1"/>
              <a:t>rslt.getString</a:t>
            </a:r>
            <a:r>
              <a:rPr lang="es-ES" dirty="0"/>
              <a:t>("TYPE_NAME");</a:t>
            </a:r>
          </a:p>
          <a:p>
            <a:r>
              <a:rPr lang="es-ES" dirty="0"/>
              <a:t>	   </a:t>
            </a:r>
            <a:r>
              <a:rPr lang="es-ES" dirty="0" err="1"/>
              <a:t>String</a:t>
            </a:r>
            <a:r>
              <a:rPr lang="es-ES" dirty="0"/>
              <a:t> nula = </a:t>
            </a:r>
            <a:r>
              <a:rPr lang="es-ES" dirty="0" err="1"/>
              <a:t>rslt.getString</a:t>
            </a:r>
            <a:r>
              <a:rPr lang="es-ES" dirty="0"/>
              <a:t>("IS_NULLABLE");</a:t>
            </a:r>
          </a:p>
          <a:p>
            <a:r>
              <a:rPr lang="es-ES" dirty="0"/>
              <a:t>	   </a:t>
            </a:r>
            <a:r>
              <a:rPr lang="es-ES" dirty="0" err="1"/>
              <a:t>System.</a:t>
            </a:r>
            <a:r>
              <a:rPr lang="es-ES" b="1" i="1" dirty="0" err="1"/>
              <a:t>out.</a:t>
            </a:r>
            <a:r>
              <a:rPr lang="es-ES" dirty="0" err="1"/>
              <a:t>println</a:t>
            </a:r>
            <a:r>
              <a:rPr lang="es-ES" dirty="0"/>
              <a:t>(</a:t>
            </a:r>
            <a:r>
              <a:rPr lang="es-ES" dirty="0" err="1"/>
              <a:t>nombreCol</a:t>
            </a:r>
            <a:r>
              <a:rPr lang="es-ES" dirty="0"/>
              <a:t> + ", " + </a:t>
            </a:r>
            <a:r>
              <a:rPr lang="es-ES" dirty="0" err="1"/>
              <a:t>tipoCol</a:t>
            </a:r>
            <a:r>
              <a:rPr lang="es-ES" dirty="0"/>
              <a:t> + ", " + nula);</a:t>
            </a:r>
          </a:p>
          <a:p>
            <a:r>
              <a:rPr lang="es-ES" dirty="0"/>
              <a:t>                }</a:t>
            </a: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ClassNotFoundException</a:t>
            </a:r>
            <a:r>
              <a:rPr lang="es-ES" b="1" dirty="0">
                <a:latin typeface="Consolas" panose="020B0609020204030204" pitchFamily="49" charset="0"/>
              </a:rPr>
              <a:t> | 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latin typeface="Consolas" panose="020B0609020204030204" pitchFamily="49" charset="0"/>
              </a:rPr>
              <a:t>    }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s-ES" b="1" dirty="0">
                <a:latin typeface="Consolas" panose="020B0609020204030204" pitchFamily="49" charset="0"/>
              </a:rPr>
              <a:t> {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s-ES" b="1" dirty="0">
                <a:latin typeface="Consolas" panose="020B0609020204030204" pitchFamily="49" charset="0"/>
              </a:rPr>
              <a:t>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s-ES" dirty="0" err="1">
                <a:latin typeface="Consolas" panose="020B0609020204030204" pitchFamily="49" charset="0"/>
              </a:rPr>
              <a:t>.close</a:t>
            </a:r>
            <a:r>
              <a:rPr lang="es-ES" dirty="0">
                <a:latin typeface="Consolas" panose="020B0609020204030204" pitchFamily="49" charset="0"/>
              </a:rPr>
              <a:t>(); } </a:t>
            </a:r>
          </a:p>
          <a:p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catch</a:t>
            </a:r>
            <a:r>
              <a:rPr lang="es-ES" b="1" dirty="0">
                <a:latin typeface="Consolas" panose="020B0609020204030204" pitchFamily="49" charset="0"/>
              </a:rPr>
              <a:t> (</a:t>
            </a:r>
            <a:r>
              <a:rPr lang="es-ES" b="1" dirty="0" err="1">
                <a:latin typeface="Consolas" panose="020B0609020204030204" pitchFamily="49" charset="0"/>
              </a:rPr>
              <a:t>SQLException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b="1" dirty="0">
                <a:latin typeface="Consolas" panose="020B0609020204030204" pitchFamily="49" charset="0"/>
              </a:rPr>
              <a:t>) {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err="1">
                <a:latin typeface="Consolas" panose="020B0609020204030204" pitchFamily="49" charset="0"/>
              </a:rPr>
              <a:t>.printStackTrace</a:t>
            </a:r>
            <a:r>
              <a:rPr lang="es-ES" dirty="0">
                <a:latin typeface="Consolas" panose="020B0609020204030204" pitchFamily="49" charset="0"/>
              </a:rPr>
              <a:t>(); }</a:t>
            </a:r>
          </a:p>
          <a:p>
            <a:r>
              <a:rPr lang="es-ES" dirty="0"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latin typeface="Consolas" panose="020B0609020204030204" pitchFamily="49" charset="0"/>
              </a:rPr>
              <a:t>}}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398109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 b="1"/>
              <a:t>getPrimaryKeys(catálogo, esquema, tabla)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Devuelve la lista de columnas que forman la clave primaria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ResultSet pk = dbmd.getPrimaryKeys(null, "ejemplo", "departamentos");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pkDep="", separador="";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(pk.next())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getString(4)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pkDep = pkDep + separador +   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pk.getString("COLUMN_NAME");separador="+";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System.out.println("Clave Primaria: " + pkDep);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96" name="Shape 596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Método getPrimaryKeys()	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>
                <a:solidFill>
                  <a:srgbClr val="000000"/>
                </a:solidFill>
              </a:rPr>
              <a:t>A partir de un </a:t>
            </a:r>
            <a:r>
              <a:rPr lang="es" sz="2400" b="1">
                <a:solidFill>
                  <a:srgbClr val="000000"/>
                </a:solidFill>
              </a:rPr>
              <a:t>ResultSet</a:t>
            </a:r>
            <a:r>
              <a:rPr lang="es" sz="2400">
                <a:solidFill>
                  <a:srgbClr val="000000"/>
                </a:solidFill>
              </a:rPr>
              <a:t> se pueden obtener metadatos mediante la interfaz </a:t>
            </a:r>
            <a:r>
              <a:rPr lang="es" sz="2400" b="1">
                <a:solidFill>
                  <a:srgbClr val="000000"/>
                </a:solidFill>
              </a:rPr>
              <a:t>ResultSetMetaData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Podemos obtener información sobre los tipos y propiedades de las columnas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getColumnCount():</a:t>
            </a:r>
            <a:r>
              <a:rPr lang="es" sz="1800"/>
              <a:t> devuelve el número de columnas devueltas por una consulta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getColumnName(índice)</a:t>
            </a:r>
            <a:r>
              <a:rPr lang="es" sz="1800"/>
              <a:t>: devuelve el nombre de la columna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getColumnTypeName(índice)</a:t>
            </a:r>
            <a:r>
              <a:rPr lang="es" sz="1800"/>
              <a:t>: devuelve el tipo de dato que contiene la columna específica del sitema de BD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isNullable(índice)</a:t>
            </a:r>
            <a:r>
              <a:rPr lang="es" sz="1800"/>
              <a:t>: devuelve 0 si la columna puede tener valores nulos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getColumnDisplaySize(índice):</a:t>
            </a:r>
            <a:r>
              <a:rPr lang="es" sz="1800"/>
              <a:t> devuelve el máximo ancho en caracteres de la columna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24" name="Shape 624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ResultSetMetaData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Establecimiento de conexiones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sentencia = conexion.createStatement();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 = sentencia.executeQuery("SELECT * FROM departamento");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ResultSetMetaData rsmd = res.getMetaData();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nColumnas = rsmd.getColumnCount();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.println("Columnas recuperadas "+ nColumnas);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b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</a:t>
            </a:r>
            <a:r>
              <a:rPr lang="es" sz="1600" b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i = 1; i &lt;= nColumnas; i++)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.println("Columna "+ i + ":");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	Nombre : "+ rsmd.getColumnName(i));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	Tipo : "+ rsmd.getColumnTypeName(i));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b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(rsmd.isNullable(i)==0) nula="NO";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b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else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nula="SI";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	Puede ser nula? :"+ nula);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System.</a:t>
            </a:r>
            <a:r>
              <a:rPr lang="es" sz="1600" i="1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out</a:t>
            </a:r>
            <a:r>
              <a:rPr lang="es" sz="16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.println("	Máximo ancho de la columna: " + 	rsmd.getColumnDisplaySize(i));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 de ResultSetMetaData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Protocolos de Acceso a Bases de Datos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Existen dos formas de conexión a una BD SQL: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ODBC</a:t>
            </a:r>
            <a:r>
              <a:rPr lang="es" sz="1800" dirty="0"/>
              <a:t>: API de Microsoft para abrir conexiones con una BD compatible, enviar consultas, actualizaciones y obtener resultados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JDBC</a:t>
            </a:r>
            <a:r>
              <a:rPr lang="es" sz="1800" dirty="0"/>
              <a:t>: API que pueden usar los programas Java para conectarse a servidores de BD Relacionales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Existen muchos orígenes de datos que no son BD relacionales, algunos ni siquiera son BD sino ficheros planos y almacenes de correo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OLE-DB:</a:t>
            </a:r>
            <a:r>
              <a:rPr lang="es" sz="1800" dirty="0"/>
              <a:t> Es una API de Microsoft de C++ para orígenes de datos que no son Bases de Datos (Documentos de texto, hojas de cálculo …)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 dirty="0"/>
              <a:t>ADO: </a:t>
            </a:r>
            <a:r>
              <a:rPr lang="es" sz="1800" dirty="0"/>
              <a:t>creada por Microsoft ofrece una interfaz sencilla para utilizar con la funcionalidad OLE-DB que puede llamarse desde VBScript y JScript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La interfaz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s" sz="2400"/>
              <a:t> permite utilizar métodos para ejecutar sentencias SQL y obtener los resultados</a:t>
            </a:r>
            <a:br>
              <a:rPr lang="es" sz="2400"/>
            </a:b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Statement sentencia = conexion.createStatement()</a:t>
            </a:r>
            <a:r>
              <a:rPr lang="e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" sz="1400">
                <a:latin typeface="Courier New"/>
                <a:ea typeface="Courier New"/>
                <a:cs typeface="Courier New"/>
                <a:sym typeface="Courier New"/>
              </a:rPr>
            </a:br>
            <a:endParaRPr lang="es"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Un objeto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s" sz="2400"/>
              <a:t> crea un espacio de trabajo para crear consultas SQL, ejecutarlos y recibir resultados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Una vez creado el objeto podemos usar los métodos: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executeQuery(String)</a:t>
            </a:r>
            <a:r>
              <a:rPr lang="es" sz="1800"/>
              <a:t>: Para sentencias SQL SELECT que devolveran datos en un único objeto ResultSet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executeUpdate(String)</a:t>
            </a:r>
            <a:r>
              <a:rPr lang="es" sz="1800"/>
              <a:t>: Se utiliza para setencias que  como INSERT, UPDATE, DELETE, CREATE, DROP y ALTER y devolverán el número de filas afectadas 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execute(String)</a:t>
            </a:r>
            <a:r>
              <a:rPr lang="es" sz="1800"/>
              <a:t>: Se utiliza para procedimientos almacenados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Permiten acceder al valor de cualquier columna de la fila actual por nombre o por posición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También permiten obtener información sobre las columnas como el número o su tipo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59" name="Shape 65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Objeto ResultSet</a:t>
            </a:r>
          </a:p>
        </p:txBody>
      </p:sp>
      <p:graphicFrame>
        <p:nvGraphicFramePr>
          <p:cNvPr id="660" name="Shape 660"/>
          <p:cNvGraphicFramePr/>
          <p:nvPr/>
        </p:nvGraphicFramePr>
        <p:xfrm>
          <a:off x="1232725" y="2887700"/>
          <a:ext cx="6678550" cy="3565890"/>
        </p:xfrm>
        <a:graphic>
          <a:graphicData uri="http://schemas.openxmlformats.org/drawingml/2006/table">
            <a:tbl>
              <a:tblPr>
                <a:noFill/>
                <a:tableStyleId>{734A24EA-0ECD-41F1-968C-2625BE2CD47A}</a:tableStyleId>
              </a:tblPr>
              <a:tblGrid>
                <a:gridCol w="333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MÉTODO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DEVUELVE OBJETOS DE TIPO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getString(columna)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String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getBoolean(columna)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Boolean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getInt(columna)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Int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getLong(columna)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Long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getFloat(columna)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Float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getDouble(columna)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Double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getDate(columna)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Date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getTime(columna)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Time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ES" b="1" dirty="0" err="1"/>
              <a:t>public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DatosSQLite</a:t>
            </a:r>
            <a:r>
              <a:rPr lang="es-ES" b="1" dirty="0"/>
              <a:t> {</a:t>
            </a:r>
          </a:p>
          <a:p>
            <a:endParaRPr lang="es-ES" dirty="0"/>
          </a:p>
          <a:p>
            <a:r>
              <a:rPr lang="en-US" b="1" dirty="0"/>
              <a:t>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driver = "</a:t>
            </a:r>
            <a:r>
              <a:rPr lang="es-ES" dirty="0" err="1"/>
              <a:t>org.sqlite.JDBC</a:t>
            </a:r>
            <a:r>
              <a:rPr lang="es-ES" dirty="0"/>
              <a:t>";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 = "</a:t>
            </a:r>
            <a:r>
              <a:rPr lang="es-ES" dirty="0" err="1"/>
              <a:t>jdbc:sqlite:C</a:t>
            </a:r>
            <a:r>
              <a:rPr lang="es-ES" dirty="0"/>
              <a:t>:/Desarrollo/eclipse-</a:t>
            </a:r>
            <a:r>
              <a:rPr lang="es-ES" dirty="0" err="1"/>
              <a:t>workspace</a:t>
            </a:r>
            <a:r>
              <a:rPr lang="es-ES" dirty="0"/>
              <a:t>/AD_BBDD/</a:t>
            </a:r>
            <a:r>
              <a:rPr lang="es-ES" dirty="0" err="1"/>
              <a:t>dbSQLite</a:t>
            </a:r>
            <a:r>
              <a:rPr lang="es-ES" dirty="0"/>
              <a:t>/";</a:t>
            </a:r>
          </a:p>
          <a:p>
            <a:r>
              <a:rPr lang="es-ES" dirty="0"/>
              <a:t>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dbName</a:t>
            </a:r>
            <a:r>
              <a:rPr lang="es-ES" dirty="0"/>
              <a:t> = "</a:t>
            </a:r>
            <a:r>
              <a:rPr lang="es-ES" dirty="0" err="1"/>
              <a:t>dbSQLite.db</a:t>
            </a:r>
            <a:r>
              <a:rPr lang="es-ES" dirty="0"/>
              <a:t>";</a:t>
            </a:r>
          </a:p>
          <a:p>
            <a:r>
              <a:rPr lang="es-ES" dirty="0"/>
              <a:t>        </a:t>
            </a:r>
            <a:r>
              <a:rPr lang="es-ES" dirty="0" err="1"/>
              <a:t>Connection</a:t>
            </a:r>
            <a:r>
              <a:rPr lang="es-ES" dirty="0"/>
              <a:t> con = </a:t>
            </a:r>
            <a:r>
              <a:rPr lang="es-ES" b="1" dirty="0" err="1"/>
              <a:t>null</a:t>
            </a:r>
            <a:r>
              <a:rPr lang="es-ES" b="1" dirty="0"/>
              <a:t>;</a:t>
            </a:r>
            <a:endParaRPr lang="es-ES" dirty="0"/>
          </a:p>
          <a:p>
            <a:r>
              <a:rPr lang="es-ES" b="1" dirty="0"/>
              <a:t>        try {</a:t>
            </a:r>
            <a:endParaRPr lang="es-ES" dirty="0"/>
          </a:p>
          <a:p>
            <a:r>
              <a:rPr lang="es-ES" dirty="0"/>
              <a:t>            </a:t>
            </a:r>
            <a:r>
              <a:rPr lang="es-ES" dirty="0" err="1"/>
              <a:t>Class.</a:t>
            </a:r>
            <a:r>
              <a:rPr lang="es-ES" i="1" dirty="0" err="1"/>
              <a:t>forName</a:t>
            </a:r>
            <a:r>
              <a:rPr lang="es-ES" i="1" dirty="0"/>
              <a:t>(driver);</a:t>
            </a:r>
          </a:p>
          <a:p>
            <a:endParaRPr lang="es-ES" dirty="0"/>
          </a:p>
          <a:p>
            <a:r>
              <a:rPr lang="en-US" dirty="0"/>
              <a:t>            con 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 + </a:t>
            </a:r>
            <a:r>
              <a:rPr lang="en-US" i="1" dirty="0" err="1"/>
              <a:t>dbName</a:t>
            </a:r>
            <a:r>
              <a:rPr lang="en-US" i="1" dirty="0"/>
              <a:t>);</a:t>
            </a:r>
          </a:p>
          <a:p>
            <a:r>
              <a:rPr lang="es-ES" dirty="0"/>
              <a:t>            </a:t>
            </a:r>
            <a:r>
              <a:rPr lang="es-ES" dirty="0" err="1"/>
              <a:t>Statement</a:t>
            </a:r>
            <a:r>
              <a:rPr lang="es-ES" dirty="0"/>
              <a:t> sentencia = </a:t>
            </a:r>
            <a:r>
              <a:rPr lang="es-ES" dirty="0" err="1"/>
              <a:t>con.createStatement</a:t>
            </a:r>
            <a:r>
              <a:rPr lang="es-ES" dirty="0"/>
              <a:t>();</a:t>
            </a:r>
          </a:p>
          <a:p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sql</a:t>
            </a:r>
            <a:r>
              <a:rPr lang="es-ES" dirty="0"/>
              <a:t> = "INSERT INTO DEPARTAMENTO VALUES (40, '</a:t>
            </a:r>
            <a:r>
              <a:rPr lang="es-ES" dirty="0" err="1"/>
              <a:t>Logistica</a:t>
            </a:r>
            <a:r>
              <a:rPr lang="es-ES" dirty="0"/>
              <a:t>', '</a:t>
            </a:r>
            <a:r>
              <a:rPr lang="es-ES" dirty="0" err="1"/>
              <a:t>Malaga</a:t>
            </a:r>
            <a:r>
              <a:rPr lang="es-ES" dirty="0"/>
              <a:t>')";</a:t>
            </a:r>
          </a:p>
          <a:p>
            <a:r>
              <a:rPr lang="es-ES" b="1" dirty="0"/>
              <a:t>            </a:t>
            </a:r>
            <a:r>
              <a:rPr lang="es-ES" b="1" dirty="0" err="1"/>
              <a:t>int</a:t>
            </a:r>
            <a:r>
              <a:rPr lang="es-ES" b="1" dirty="0"/>
              <a:t> filas = </a:t>
            </a:r>
            <a:r>
              <a:rPr lang="es-ES" b="1" dirty="0" err="1"/>
              <a:t>sentencia.executeUpdate</a:t>
            </a:r>
            <a:r>
              <a:rPr lang="es-ES" b="1" dirty="0"/>
              <a:t>(</a:t>
            </a:r>
            <a:r>
              <a:rPr lang="es-ES" b="1" dirty="0" err="1"/>
              <a:t>sql</a:t>
            </a:r>
            <a:r>
              <a:rPr lang="es-ES" b="1" dirty="0"/>
              <a:t>);</a:t>
            </a:r>
          </a:p>
          <a:p>
            <a:r>
              <a:rPr lang="es-ES" dirty="0"/>
              <a:t>            </a:t>
            </a:r>
            <a:r>
              <a:rPr lang="es-ES" dirty="0" err="1"/>
              <a:t>System.</a:t>
            </a:r>
            <a:r>
              <a:rPr lang="es-ES" b="1" i="1" dirty="0" err="1"/>
              <a:t>out.</a:t>
            </a:r>
            <a:r>
              <a:rPr lang="es-ES" dirty="0" err="1"/>
              <a:t>println</a:t>
            </a:r>
            <a:r>
              <a:rPr lang="es-ES" dirty="0"/>
              <a:t>("Se han insertado " + filas + " filas");</a:t>
            </a:r>
          </a:p>
          <a:p>
            <a:r>
              <a:rPr lang="es-ES" dirty="0"/>
              <a:t>        } </a:t>
            </a:r>
            <a:r>
              <a:rPr lang="es-ES" b="1" dirty="0"/>
              <a:t>catch (</a:t>
            </a:r>
            <a:r>
              <a:rPr lang="es-ES" b="1" dirty="0" err="1"/>
              <a:t>ClassNotFoundException</a:t>
            </a:r>
            <a:r>
              <a:rPr lang="es-ES" b="1" dirty="0"/>
              <a:t> | </a:t>
            </a:r>
            <a:r>
              <a:rPr lang="es-ES" b="1" dirty="0" err="1"/>
              <a:t>SQLException</a:t>
            </a:r>
            <a:r>
              <a:rPr lang="es-ES" b="1" dirty="0"/>
              <a:t> e) {</a:t>
            </a:r>
          </a:p>
          <a:p>
            <a:r>
              <a:rPr lang="es-ES" dirty="0"/>
              <a:t>            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        } </a:t>
            </a:r>
            <a:r>
              <a:rPr lang="es-ES" b="1" dirty="0" err="1"/>
              <a:t>finally</a:t>
            </a:r>
            <a:r>
              <a:rPr lang="es-ES" b="1" dirty="0"/>
              <a:t> {</a:t>
            </a:r>
          </a:p>
          <a:p>
            <a:r>
              <a:rPr lang="es-ES" b="1" dirty="0"/>
              <a:t>            try { </a:t>
            </a:r>
            <a:r>
              <a:rPr lang="es-ES" dirty="0" err="1"/>
              <a:t>con.close</a:t>
            </a:r>
            <a:r>
              <a:rPr lang="es-ES" dirty="0"/>
              <a:t>(); } </a:t>
            </a:r>
          </a:p>
          <a:p>
            <a:r>
              <a:rPr lang="es-ES" b="1" dirty="0"/>
              <a:t>            catch (</a:t>
            </a:r>
            <a:r>
              <a:rPr lang="es-ES" b="1" dirty="0" err="1"/>
              <a:t>SQLException</a:t>
            </a:r>
            <a:r>
              <a:rPr lang="es-ES" b="1" dirty="0"/>
              <a:t> e) { </a:t>
            </a:r>
            <a:r>
              <a:rPr lang="es-ES" dirty="0" err="1"/>
              <a:t>e.printStackTrace</a:t>
            </a:r>
            <a:r>
              <a:rPr lang="es-ES" dirty="0"/>
              <a:t>(); }</a:t>
            </a:r>
          </a:p>
          <a:p>
            <a:r>
              <a:rPr lang="es-ES" dirty="0"/>
              <a:t>        }</a:t>
            </a:r>
          </a:p>
          <a:p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br>
              <a:rPr lang="es" sz="2400" dirty="0"/>
            </a:br>
            <a:r>
              <a:rPr lang="es" sz="2400" dirty="0"/>
              <a:t>  </a:t>
            </a: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667" name="Shape 667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dirty="0"/>
              <a:t>Ejemplo de consulta INSERT en la tabla departamento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br>
              <a:rPr lang="es" sz="2400" dirty="0"/>
            </a:br>
            <a:r>
              <a:rPr lang="es" sz="2400" dirty="0"/>
              <a:t>  </a:t>
            </a: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675" name="Shape 675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 de consulta UPDATE en la tabla empleados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4">
            <a:alphaModFix/>
          </a:blip>
          <a:srcRect t="51061"/>
          <a:stretch/>
        </p:blipFill>
        <p:spPr>
          <a:xfrm>
            <a:off x="678337" y="1196411"/>
            <a:ext cx="8115458" cy="162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84">
            <a:extLst>
              <a:ext uri="{FF2B5EF4-FFF2-40B4-BE49-F238E27FC236}">
                <a16:creationId xmlns:a16="http://schemas.microsoft.com/office/drawing/2014/main" id="{494F8DCA-C776-46A8-80BF-64A308918A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259"/>
          <a:stretch/>
        </p:blipFill>
        <p:spPr>
          <a:xfrm>
            <a:off x="678337" y="3068960"/>
            <a:ext cx="8180807" cy="24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En los ejemplos anteriores se han creado sentencias SQL a partir de </a:t>
            </a:r>
            <a:r>
              <a:rPr lang="es" sz="2400" b="1"/>
              <a:t>cadenas concatenadas</a:t>
            </a:r>
            <a:r>
              <a:rPr lang="es" sz="2400"/>
              <a:t> con los datos necesarios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La interfaz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es" sz="2400"/>
              <a:t> permite construir una cadena de caracteres SQL con </a:t>
            </a:r>
            <a:r>
              <a:rPr lang="es" sz="2400" b="1"/>
              <a:t>placeholder</a:t>
            </a:r>
            <a:r>
              <a:rPr lang="es" sz="2400"/>
              <a:t> que representarán los datos que serán asignados más tarde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El </a:t>
            </a:r>
            <a:r>
              <a:rPr lang="es" sz="2400" b="1"/>
              <a:t>placeholder</a:t>
            </a:r>
            <a:r>
              <a:rPr lang="es" sz="2400"/>
              <a:t> se representa mediante el </a:t>
            </a:r>
            <a:r>
              <a:rPr lang="es" sz="2400" b="1"/>
              <a:t>símbolo interrogación</a:t>
            </a:r>
            <a:r>
              <a:rPr lang="es" sz="2400"/>
              <a:t> (?)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sz="1800"/>
              <a:t>	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String sql="INSERT INTO departamentos VALUES (?,?,?)";</a:t>
            </a:r>
            <a:br>
              <a:rPr lang="e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  // 1 2 3 son valores del índice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s" sz="2400"/>
              <a:t>Cada placeholder tiene un </a:t>
            </a:r>
            <a:r>
              <a:rPr lang="es" sz="2400" b="1"/>
              <a:t>índice</a:t>
            </a:r>
            <a:r>
              <a:rPr lang="es" sz="2400"/>
              <a:t> y </a:t>
            </a:r>
            <a:r>
              <a:rPr lang="es" sz="2400" b="1"/>
              <a:t>solo se pueden utilizar para</a:t>
            </a:r>
            <a:r>
              <a:rPr lang="es" sz="2400"/>
              <a:t> </a:t>
            </a:r>
            <a:r>
              <a:rPr lang="es" sz="2400" b="1"/>
              <a:t>datos de la cadena SQL</a:t>
            </a:r>
            <a:r>
              <a:rPr lang="es" sz="2400"/>
              <a:t> no columnas o nombres de tablas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Sentencias preparadas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Antes de ejecutar un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es" sz="2400"/>
              <a:t> es necesario asignar los datos para que cuando se ejecuta la BD asigne variables de unión con estos datos y ejecute la orden SQL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Los objetos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es" sz="2400"/>
              <a:t> se pueden preparar o precompilar una sola vez y ejecutar las veces que queramos asignando diferentes marcadores de posición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Los métodos de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es" sz="2400"/>
              <a:t> tienen los mismos nombres que en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No es necesario enviar la cadena de caracteres con la orden SQL ya que lo hace el método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prepareStatement(String)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	PreparedStatement sent = conexion.prepareStatement(sql)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Sentencias preparadas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Ejemplos de Sentencias preparadas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4" y="3326325"/>
            <a:ext cx="6064065" cy="232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189000"/>
            <a:ext cx="6076413" cy="17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Se utilizan los métodos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setInt(índice, entero), setString(índice, cadena)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/>
              <a:t>y</a:t>
            </a: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setFloat(índice, float)</a:t>
            </a:r>
            <a:r>
              <a:rPr lang="es" sz="2400"/>
              <a:t> para asignar los valores a cada uno de los marcadores de posición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Con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Integer.parseInt(dep)</a:t>
            </a:r>
            <a:r>
              <a:rPr lang="es" sz="2400" b="1"/>
              <a:t> </a:t>
            </a:r>
            <a:r>
              <a:rPr lang="es" sz="2400"/>
              <a:t>convertimos la cadena dep a entero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Con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Float.parseFloat(subida)</a:t>
            </a:r>
            <a:r>
              <a:rPr lang="es" sz="2400"/>
              <a:t> convertimos la cadena subida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También se puede utilizar esta interfaz con la orden </a:t>
            </a:r>
            <a:r>
              <a:rPr lang="es" sz="2400" b="1"/>
              <a:t>SELECT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Sentencias preparadas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Ejecución de sentencias de manipulación de datos</a:t>
            </a:r>
          </a:p>
        </p:txBody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Java VerEmpleado 30 EMPLEADO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SANCHEZ =&gt;1040.0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MARTÍN =&gt; 1600.0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TOVAR =&gt; 1350.0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Ejemplos de Sentencias preparadas con SELECT</a:t>
            </a:r>
          </a:p>
        </p:txBody>
      </p:sp>
      <p:pic>
        <p:nvPicPr>
          <p:cNvPr id="722" name="Shape 7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575" y="1070575"/>
            <a:ext cx="6113427" cy="37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b="1" dirty="0">
              <a:solidFill>
                <a:schemeClr val="accent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Gestión de errores</a:t>
            </a:r>
          </a:p>
        </p:txBody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Cuando se produce un error, los errores se suelen visualizar mediante en el catch por el método </a:t>
            </a:r>
            <a:r>
              <a:rPr lang="es" sz="2400" b="1">
                <a:latin typeface="Courier New"/>
                <a:ea typeface="Courier New"/>
                <a:cs typeface="Courier New"/>
                <a:sym typeface="Courier New"/>
              </a:rPr>
              <a:t>printStakTrace()</a:t>
            </a:r>
            <a:r>
              <a:rPr lang="es" sz="2400" b="1"/>
              <a:t> </a:t>
            </a:r>
            <a:r>
              <a:rPr lang="es" sz="2400"/>
              <a:t>cuando se producía una excepción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Cuando se produce un error con </a:t>
            </a:r>
            <a:r>
              <a:rPr lang="es" sz="2400" b="1"/>
              <a:t>SQLException </a:t>
            </a:r>
            <a:r>
              <a:rPr lang="es" sz="2400"/>
              <a:t>podemos acceder a más información mediante los siguientes métodos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getMessage()</a:t>
            </a:r>
            <a:r>
              <a:rPr lang="es" sz="1800"/>
              <a:t>: Devuelve una cadena que describe el error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getSQLState()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800"/>
              <a:t> Es una cadena que contiene un estado definido por el estándar X/OPEN SQL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getErrorCode(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s" sz="1800"/>
              <a:t> Es un entero que proporciona el código de error del SGBD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Gestión de errores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57" name="Shape 757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 para visualizar mensajes de error</a:t>
            </a:r>
          </a:p>
        </p:txBody>
      </p:sp>
      <p:pic>
        <p:nvPicPr>
          <p:cNvPr id="758" name="Shape 7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75" y="2950375"/>
            <a:ext cx="8128227" cy="142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Gestión de errores</a:t>
            </a:r>
          </a:p>
        </p:txBody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Una tabla no existe en MySQL</a:t>
            </a:r>
            <a:br>
              <a:rPr lang="es" sz="2400"/>
            </a:br>
            <a:endParaRPr lang="es"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 ocurrido una excepción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Mensaje:		Table 'ejemplo.empleadox' doesn't exist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 estado: 42S02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error: 1146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En Oracle se visualizaría de forma diferente</a:t>
            </a:r>
            <a:br>
              <a:rPr lang="es" sz="2400"/>
            </a:br>
            <a:endParaRPr lang="es" sz="24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 ocurrido una excepción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Mensaje:		ORA-00942: la tabla o vista no existe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 estado: 42S02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error: 1146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 de salidas de error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-ES" sz="2400" b="1" dirty="0">
                <a:solidFill>
                  <a:schemeClr val="accent1"/>
                </a:solidFill>
              </a:rPr>
              <a:t>Fichero de configuración</a:t>
            </a:r>
            <a:endParaRPr lang="es" sz="2400" b="1" dirty="0">
              <a:solidFill>
                <a:schemeClr val="accent1"/>
              </a:solidFill>
            </a:endParaRPr>
          </a:p>
          <a:p>
            <a:pPr marL="457200"/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s" sz="2400" b="1" dirty="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-ES" sz="2400" b="0" dirty="0">
                <a:solidFill>
                  <a:srgbClr val="999999"/>
                </a:solidFill>
              </a:rPr>
              <a:t>Fichero de configuración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-ES" sz="2400" dirty="0"/>
              <a:t>Es recomendable incluir un fichero de configuración para que al arrancar la aplicación se lean los datos necesarios para realizar la conexión a la base de datos.</a:t>
            </a:r>
          </a:p>
          <a:p>
            <a:pPr marL="457200" lvl="0" indent="-419100"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-ES" sz="2400" dirty="0"/>
              <a:t>Creamos un fichero </a:t>
            </a:r>
            <a:r>
              <a:rPr lang="es-ES" sz="2400" b="1" dirty="0" err="1"/>
              <a:t>configuración.properties</a:t>
            </a:r>
            <a:r>
              <a:rPr lang="es-ES" sz="2400" b="1" dirty="0"/>
              <a:t> </a:t>
            </a:r>
            <a:r>
              <a:rPr lang="es-ES" sz="2400" dirty="0"/>
              <a:t>e incluimos la información necesaria para la conexión.</a:t>
            </a:r>
          </a:p>
          <a:p>
            <a:pPr marL="38100" lvl="0">
              <a:buClr>
                <a:schemeClr val="dk1"/>
              </a:buClr>
              <a:buSzPct val="125000"/>
            </a:pPr>
            <a:r>
              <a:rPr lang="es-ES" sz="2400" dirty="0"/>
              <a:t>	Por ejemplo:</a:t>
            </a:r>
          </a:p>
          <a:p>
            <a:pPr marL="38100" lvl="1">
              <a:buClr>
                <a:schemeClr val="dk1"/>
              </a:buClr>
              <a:buSzPct val="125000"/>
            </a:pPr>
            <a:r>
              <a:rPr lang="es-ES" sz="1800" dirty="0"/>
              <a:t>		</a:t>
            </a:r>
            <a:r>
              <a:rPr lang="es-ES" sz="2400" dirty="0" err="1"/>
              <a:t>nombreBD</a:t>
            </a:r>
            <a:r>
              <a:rPr lang="es-ES" sz="2400" dirty="0"/>
              <a:t>=</a:t>
            </a:r>
            <a:r>
              <a:rPr lang="es" sz="2400" dirty="0">
                <a:sym typeface="Courier New"/>
              </a:rPr>
              <a:t>ejemplo.db</a:t>
            </a:r>
            <a:endParaRPr lang="es-ES" sz="2400" dirty="0"/>
          </a:p>
          <a:p>
            <a:pPr marL="38100" lvl="1">
              <a:buClr>
                <a:schemeClr val="dk1"/>
              </a:buClr>
              <a:buSzPct val="125000"/>
            </a:pPr>
            <a:r>
              <a:rPr lang="es-ES" sz="2400" dirty="0"/>
              <a:t>		driver=</a:t>
            </a:r>
            <a:r>
              <a:rPr lang="es" sz="2400" dirty="0">
                <a:sym typeface="Courier New"/>
              </a:rPr>
              <a:t>org.sqlite.JDBC</a:t>
            </a:r>
            <a:endParaRPr lang="es-ES" sz="2400" dirty="0"/>
          </a:p>
          <a:p>
            <a:pPr marL="38100" lvl="1">
              <a:buClr>
                <a:schemeClr val="dk1"/>
              </a:buClr>
              <a:buSzPct val="125000"/>
            </a:pPr>
            <a:r>
              <a:rPr lang="es-ES" sz="2400" dirty="0"/>
              <a:t>		</a:t>
            </a:r>
            <a:r>
              <a:rPr lang="es-ES" sz="2400" dirty="0" err="1"/>
              <a:t>url</a:t>
            </a:r>
            <a:r>
              <a:rPr lang="es-ES" sz="2400" dirty="0"/>
              <a:t>=</a:t>
            </a:r>
            <a:r>
              <a:rPr lang="es" sz="2400" dirty="0">
                <a:sym typeface="Courier New"/>
              </a:rPr>
              <a:t>jdbc:sqlite:C:/db/SQLITE/</a:t>
            </a:r>
            <a:endParaRPr lang="es-ES" sz="2400" dirty="0"/>
          </a:p>
          <a:p>
            <a:pPr marL="38100" lvl="1">
              <a:buClr>
                <a:schemeClr val="dk1"/>
              </a:buClr>
              <a:buSzPct val="125000"/>
            </a:pPr>
            <a:r>
              <a:rPr lang="es-ES" sz="2400" dirty="0"/>
              <a:t>		usuario=</a:t>
            </a:r>
          </a:p>
          <a:p>
            <a:pPr marL="38100" lvl="1">
              <a:buClr>
                <a:schemeClr val="dk1"/>
              </a:buClr>
              <a:buSzPct val="125000"/>
            </a:pPr>
            <a:r>
              <a:rPr lang="es-ES" sz="2400" dirty="0"/>
              <a:t>		</a:t>
            </a:r>
            <a:r>
              <a:rPr lang="es-ES" sz="2400" dirty="0" err="1"/>
              <a:t>password</a:t>
            </a:r>
            <a:r>
              <a:rPr lang="es-ES" sz="2400" dirty="0"/>
              <a:t>=</a:t>
            </a:r>
            <a:endParaRPr lang="e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-ES" sz="2400" b="0" dirty="0">
                <a:solidFill>
                  <a:srgbClr val="999999"/>
                </a:solidFill>
              </a:rPr>
              <a:t>Fichero de configuración</a:t>
            </a:r>
            <a:endParaRPr lang="es" sz="2400" b="0" dirty="0">
              <a:solidFill>
                <a:srgbClr val="999999"/>
              </a:solidFill>
            </a:endParaRP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435280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-ES" sz="2400" dirty="0"/>
              <a:t>En la clase que se encarga de establecer la conexión:</a:t>
            </a:r>
          </a:p>
          <a:p>
            <a:pPr marL="38100" lvl="0">
              <a:buClr>
                <a:schemeClr val="dk1"/>
              </a:buClr>
              <a:buSzPct val="125000"/>
            </a:pPr>
            <a:endParaRPr lang="es-ES" sz="2400" dirty="0"/>
          </a:p>
          <a:p>
            <a:r>
              <a:rPr lang="es-ES" sz="1800" dirty="0" err="1">
                <a:latin typeface="Consolas" panose="020B0609020204030204" pitchFamily="49" charset="0"/>
              </a:rPr>
              <a:t>Properties</a:t>
            </a:r>
            <a:r>
              <a:rPr lang="es-ES" sz="1800" dirty="0">
                <a:latin typeface="Consolas" panose="020B0609020204030204" pitchFamily="49" charset="0"/>
              </a:rPr>
              <a:t> propiedades = new </a:t>
            </a:r>
            <a:r>
              <a:rPr lang="es-ES" sz="1800" dirty="0" err="1">
                <a:latin typeface="Consolas" panose="020B0609020204030204" pitchFamily="49" charset="0"/>
              </a:rPr>
              <a:t>Properties</a:t>
            </a:r>
            <a:r>
              <a:rPr lang="es-ES" sz="1800" dirty="0">
                <a:latin typeface="Consolas" panose="020B0609020204030204" pitchFamily="49" charset="0"/>
              </a:rPr>
              <a:t>(); 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InputStream</a:t>
            </a:r>
            <a:r>
              <a:rPr lang="es-ES" sz="1800" dirty="0">
                <a:latin typeface="Consolas" panose="020B0609020204030204" pitchFamily="49" charset="0"/>
              </a:rPr>
              <a:t> entrada = </a:t>
            </a:r>
            <a:r>
              <a:rPr lang="es-ES" sz="1800" dirty="0" err="1">
                <a:latin typeface="Consolas" panose="020B0609020204030204" pitchFamily="49" charset="0"/>
              </a:rPr>
              <a:t>null</a:t>
            </a:r>
            <a:r>
              <a:rPr lang="es-ES" sz="1800" dirty="0">
                <a:latin typeface="Consolas" panose="020B0609020204030204" pitchFamily="49" charset="0"/>
              </a:rPr>
              <a:t>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try {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entrada = new </a:t>
            </a:r>
            <a:r>
              <a:rPr lang="es-ES" sz="1800" dirty="0" err="1">
                <a:latin typeface="Consolas" panose="020B0609020204030204" pitchFamily="49" charset="0"/>
              </a:rPr>
              <a:t>FileInputStream</a:t>
            </a:r>
            <a:r>
              <a:rPr lang="es-ES" sz="1800" dirty="0">
                <a:latin typeface="Consolas" panose="020B0609020204030204" pitchFamily="49" charset="0"/>
              </a:rPr>
              <a:t>("</a:t>
            </a:r>
            <a:r>
              <a:rPr lang="es-ES" sz="1800" dirty="0" err="1">
                <a:latin typeface="Consolas" panose="020B0609020204030204" pitchFamily="49" charset="0"/>
              </a:rPr>
              <a:t>configuracion.properties</a:t>
            </a:r>
            <a:r>
              <a:rPr lang="es-ES" sz="1800" dirty="0">
                <a:latin typeface="Consolas" panose="020B0609020204030204" pitchFamily="49" charset="0"/>
              </a:rPr>
              <a:t>");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// cargamos el archivo de propiedades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propiedades.load</a:t>
            </a:r>
            <a:r>
              <a:rPr lang="es-ES" sz="1800" dirty="0">
                <a:latin typeface="Consolas" panose="020B0609020204030204" pitchFamily="49" charset="0"/>
              </a:rPr>
              <a:t>(entrada);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// obtenemos las propiedades y las imprimimos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nameDB</a:t>
            </a:r>
            <a:r>
              <a:rPr lang="es-ES" sz="1800" dirty="0">
                <a:latin typeface="Consolas" panose="020B0609020204030204" pitchFamily="49" charset="0"/>
              </a:rPr>
              <a:t> = </a:t>
            </a:r>
            <a:r>
              <a:rPr lang="es-ES" sz="1800" dirty="0" err="1">
                <a:latin typeface="Consolas" panose="020B0609020204030204" pitchFamily="49" charset="0"/>
              </a:rPr>
              <a:t>propiedades.getProperty</a:t>
            </a:r>
            <a:r>
              <a:rPr lang="es-ES" sz="1800" dirty="0">
                <a:latin typeface="Consolas" panose="020B0609020204030204" pitchFamily="49" charset="0"/>
              </a:rPr>
              <a:t>("</a:t>
            </a:r>
            <a:r>
              <a:rPr lang="es-ES" sz="1800" dirty="0" err="1"/>
              <a:t>nombreBD</a:t>
            </a:r>
            <a:r>
              <a:rPr lang="es-ES" sz="1800" dirty="0">
                <a:latin typeface="Consolas" panose="020B0609020204030204" pitchFamily="49" charset="0"/>
              </a:rPr>
              <a:t>");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</a:rPr>
              <a:t> driver = </a:t>
            </a:r>
            <a:r>
              <a:rPr lang="es-ES" sz="1800" dirty="0" err="1">
                <a:latin typeface="Consolas" panose="020B0609020204030204" pitchFamily="49" charset="0"/>
              </a:rPr>
              <a:t>propiedades.getProperty</a:t>
            </a:r>
            <a:r>
              <a:rPr lang="es-ES" sz="1800" dirty="0">
                <a:latin typeface="Consolas" panose="020B0609020204030204" pitchFamily="49" charset="0"/>
              </a:rPr>
              <a:t>("driver");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url</a:t>
            </a:r>
            <a:r>
              <a:rPr lang="es-ES" sz="1800" dirty="0">
                <a:latin typeface="Consolas" panose="020B0609020204030204" pitchFamily="49" charset="0"/>
              </a:rPr>
              <a:t> = </a:t>
            </a:r>
            <a:r>
              <a:rPr lang="es-ES" sz="1800" dirty="0" err="1">
                <a:latin typeface="Consolas" panose="020B0609020204030204" pitchFamily="49" charset="0"/>
              </a:rPr>
              <a:t>propiedades.getProperty</a:t>
            </a:r>
            <a:r>
              <a:rPr lang="es-ES" sz="1800" dirty="0">
                <a:latin typeface="Consolas" panose="020B0609020204030204" pitchFamily="49" charset="0"/>
              </a:rPr>
              <a:t>("</a:t>
            </a:r>
            <a:r>
              <a:rPr lang="es-ES" sz="1800" dirty="0" err="1">
                <a:latin typeface="Consolas" panose="020B0609020204030204" pitchFamily="49" charset="0"/>
              </a:rPr>
              <a:t>url</a:t>
            </a:r>
            <a:r>
              <a:rPr lang="es-ES" sz="1800" dirty="0">
                <a:latin typeface="Consolas" panose="020B0609020204030204" pitchFamily="49" charset="0"/>
              </a:rPr>
              <a:t>");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user</a:t>
            </a:r>
            <a:r>
              <a:rPr lang="es-ES" sz="1800" dirty="0">
                <a:latin typeface="Consolas" panose="020B0609020204030204" pitchFamily="49" charset="0"/>
              </a:rPr>
              <a:t> = </a:t>
            </a:r>
            <a:r>
              <a:rPr lang="es-ES" sz="1800" dirty="0" err="1">
                <a:latin typeface="Consolas" panose="020B0609020204030204" pitchFamily="49" charset="0"/>
              </a:rPr>
              <a:t>propiedades.getProperty</a:t>
            </a:r>
            <a:r>
              <a:rPr lang="es-ES" sz="1800" dirty="0">
                <a:latin typeface="Consolas" panose="020B0609020204030204" pitchFamily="49" charset="0"/>
              </a:rPr>
              <a:t>("usuario");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pwd</a:t>
            </a:r>
            <a:r>
              <a:rPr lang="es-ES" sz="1800" dirty="0">
                <a:latin typeface="Consolas" panose="020B0609020204030204" pitchFamily="49" charset="0"/>
              </a:rPr>
              <a:t> = </a:t>
            </a:r>
            <a:r>
              <a:rPr lang="es-ES" sz="1800" dirty="0" err="1">
                <a:latin typeface="Consolas" panose="020B0609020204030204" pitchFamily="49" charset="0"/>
              </a:rPr>
              <a:t>propiedades.getProperty</a:t>
            </a:r>
            <a:r>
              <a:rPr lang="es-ES" sz="1800" dirty="0">
                <a:latin typeface="Consolas" panose="020B0609020204030204" pitchFamily="49" charset="0"/>
              </a:rPr>
              <a:t>(“</a:t>
            </a:r>
            <a:r>
              <a:rPr lang="es-ES" sz="1800" dirty="0" err="1">
                <a:latin typeface="Consolas" panose="020B0609020204030204" pitchFamily="49" charset="0"/>
              </a:rPr>
              <a:t>password</a:t>
            </a:r>
            <a:r>
              <a:rPr lang="es-ES" sz="1800" dirty="0">
                <a:latin typeface="Consolas" panose="020B0609020204030204" pitchFamily="49" charset="0"/>
              </a:rPr>
              <a:t>");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} catch (</a:t>
            </a:r>
            <a:r>
              <a:rPr lang="es-ES" sz="1800" dirty="0" err="1">
                <a:latin typeface="Consolas" panose="020B0609020204030204" pitchFamily="49" charset="0"/>
              </a:rPr>
              <a:t>IOException</a:t>
            </a:r>
            <a:r>
              <a:rPr lang="es-ES" sz="1800" dirty="0">
                <a:latin typeface="Consolas" panose="020B0609020204030204" pitchFamily="49" charset="0"/>
              </a:rPr>
              <a:t> ex) {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	</a:t>
            </a:r>
            <a:r>
              <a:rPr lang="es-ES" sz="1800" dirty="0" err="1">
                <a:latin typeface="Consolas" panose="020B0609020204030204" pitchFamily="49" charset="0"/>
              </a:rPr>
              <a:t>ex.printStackTrace</a:t>
            </a:r>
            <a:r>
              <a:rPr lang="es-ES" sz="1800" dirty="0">
                <a:latin typeface="Consolas" panose="020B0609020204030204" pitchFamily="49" charset="0"/>
              </a:rPr>
              <a:t>(); </a:t>
            </a:r>
          </a:p>
          <a:p>
            <a:r>
              <a:rPr lang="es-ES" sz="1800" dirty="0">
                <a:latin typeface="Consolas" panose="020B0609020204030204" pitchFamily="49" charset="0"/>
              </a:rPr>
              <a:t>}</a:t>
            </a:r>
          </a:p>
          <a:p>
            <a:pPr marL="38100" lvl="0">
              <a:buClr>
                <a:schemeClr val="dk1"/>
              </a:buClr>
              <a:buSzPct val="125000"/>
            </a:pPr>
            <a:endParaRPr lang="es" sz="2400" dirty="0"/>
          </a:p>
        </p:txBody>
      </p:sp>
    </p:spTree>
    <p:extLst>
      <p:ext uri="{BB962C8B-B14F-4D97-AF65-F5344CB8AC3E}">
        <p14:creationId xmlns:p14="http://schemas.microsoft.com/office/powerpoint/2010/main" val="6847946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25503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Patrón modelo-vista-controlador. Acceso a datos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El patrón MVC es un patrón de diseño utilizado como guía de diseño de arquitecturas software con fuerte interactividad con el usuario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Permite separar conceptos para realizar el desarrollo de forma más eficaz programando en diferentes capas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Se compone de 3 bloques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El modelo</a:t>
            </a:r>
            <a:r>
              <a:rPr lang="es" sz="1800"/>
              <a:t>: Representa los datos de la aplicación y sus reglas de negocio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La vista</a:t>
            </a:r>
            <a:r>
              <a:rPr lang="es" sz="1800"/>
              <a:t>: Representa el modelo de forma gráfica para interactuar con el usuario como las Activities de Android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 b="1"/>
              <a:t>El controlador:</a:t>
            </a:r>
            <a:r>
              <a:rPr lang="es" sz="1800"/>
              <a:t> Interpreta los datos que recibe el usuario analizando la petición, coordinando la vista y el modelo para producir los resutados esperados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4144514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Patrón modelo-vista-controlador. Acceso a datos</a:t>
            </a:r>
          </a:p>
        </p:txBody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Ventajas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Separa los datos de la representación visual de los mismos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Diseño de aplicaciones modulares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Reutilización de código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Facilidad para probar unidades por separado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Facilita el mantenimiento y la detección de errores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s" sz="2400"/>
              <a:t>Desventajas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Se agrega complejidad al sistema al separar los conceptos en capas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s" sz="1800"/>
              <a:t>Aumenta la cantidad de ficheros para desarrollar de forma considerable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Ventajas y Desventajas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Patrón modelo-vista-controlador. Acceso a datos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 sz="1800"/>
              <a:t>Flujo de solicitud en el MVC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793" name="Shape 7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500" y="1619725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ODBC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Es un estándar de acceso a bases de datos desarrollado por </a:t>
            </a:r>
            <a:r>
              <a:rPr lang="es" sz="2400" b="1" dirty="0"/>
              <a:t>Microsoft Corporation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El objetivo es posibilitar el </a:t>
            </a:r>
            <a:r>
              <a:rPr lang="es" sz="2400" b="1" dirty="0"/>
              <a:t>acceso a cualquier dato desde cualquier aplicación,</a:t>
            </a:r>
            <a:r>
              <a:rPr lang="es" sz="2400" dirty="0"/>
              <a:t> sin importar que sistema de gestor de bases de datos almacene los datos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Cada </a:t>
            </a:r>
            <a:r>
              <a:rPr lang="es" sz="2400" b="1" dirty="0"/>
              <a:t>SGBD</a:t>
            </a:r>
            <a:r>
              <a:rPr lang="es" sz="2400" dirty="0"/>
              <a:t> compatible con ODBC proporciona una </a:t>
            </a:r>
            <a:r>
              <a:rPr lang="es" sz="2400" b="1" dirty="0"/>
              <a:t>biblioteca</a:t>
            </a:r>
            <a:r>
              <a:rPr lang="es" sz="2400" dirty="0"/>
              <a:t> que se debe </a:t>
            </a:r>
            <a:r>
              <a:rPr lang="es" sz="2400" b="1" dirty="0"/>
              <a:t>enlazar</a:t>
            </a:r>
            <a:r>
              <a:rPr lang="es" sz="2400" dirty="0"/>
              <a:t> con el </a:t>
            </a:r>
            <a:r>
              <a:rPr lang="es" sz="2400" b="1" dirty="0"/>
              <a:t>programa cliente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dirty="0"/>
              <a:t>Cuando el programa cliente realiza una llamada a la </a:t>
            </a:r>
            <a:r>
              <a:rPr lang="es" sz="2400" b="1" dirty="0"/>
              <a:t>API ODBC</a:t>
            </a:r>
            <a:r>
              <a:rPr lang="es" sz="2400" dirty="0"/>
              <a:t> el código de la biblioteca </a:t>
            </a:r>
            <a:r>
              <a:rPr lang="es" sz="2400" b="1" dirty="0"/>
              <a:t>se comunica con el servidor</a:t>
            </a:r>
            <a:r>
              <a:rPr lang="es" sz="2400" dirty="0"/>
              <a:t> para realizar la acción solicitada y obtener los resultados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Patrón modelo-vista-controlador. Acceso a datos</a:t>
            </a:r>
          </a:p>
        </p:txBody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Un usuario realiza una solicitud a través de la aplicación (pulsa un botón, un enlace...). La solicitud es dirigida al controlador</a:t>
            </a:r>
            <a:br>
              <a:rPr lang="es" sz="1800"/>
            </a:br>
            <a:endParaRPr lang="es"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El controlador examina la solicitud y decide que regla de negocio aplicar, es decir, determinará el componente de negocio a aplicar para procesar la solicitud, este componente de negocio es el modelo</a:t>
            </a:r>
            <a:br>
              <a:rPr lang="es" sz="1800"/>
            </a:br>
            <a:endParaRPr lang="es"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El modelo contiene las reglas de negocio que procesan la solicitud y que dan lugar al acceso a los datos que necesita el usuario. Estos datos se devuelven al controlador</a:t>
            </a:r>
            <a:br>
              <a:rPr lang="es" sz="1800"/>
            </a:br>
            <a:endParaRPr lang="es"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El controlador toma los datos que devuelve el modelo y selecciona la vista en la que se van a presentar esos datos al usuario</a:t>
            </a:r>
            <a:br>
              <a:rPr lang="es" sz="1800"/>
            </a:br>
            <a:endParaRPr lang="es"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El controlador devuelve los resultados a la vista tras procesar la solicitud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s" sz="1800"/>
              <a:t>La vista muestra al usuario el resultado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Ventajas y Desventajas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Patrón modelo-vista-controlador. Acceso a datos</a:t>
            </a:r>
          </a:p>
        </p:txBody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u="sng">
                <a:solidFill>
                  <a:schemeClr val="hlink"/>
                </a:solidFill>
                <a:hlinkClick r:id="rId4"/>
              </a:rPr>
              <a:t>http://www.jc-mouse.net/proyectos/mvc-java-y-base-de-datos-tutorial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07" name="Shape 807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Ejemplo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Shape 8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2" y="695325"/>
            <a:ext cx="7648575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Protocolos de acceso a bases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Acceso a Datos mediante ODBC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b="1" dirty="0">
                <a:solidFill>
                  <a:schemeClr val="accent1"/>
                </a:solidFill>
              </a:rPr>
              <a:t>Acceso a datos mediante JDBC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Establecimiento de conexiones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descripción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Ejecución de sentencias de manipulación de datos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Gestión de errores</a:t>
            </a:r>
          </a:p>
          <a:p>
            <a:pPr marL="457200" lvl="0"/>
            <a:r>
              <a:rPr lang="es-ES" sz="2400" dirty="0">
                <a:solidFill>
                  <a:srgbClr val="999999"/>
                </a:solidFill>
              </a:rPr>
              <a:t>Fichero de configuración</a:t>
            </a:r>
            <a:endParaRPr lang="es" sz="2400" dirty="0">
              <a:solidFill>
                <a:srgbClr val="999999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2400" dirty="0">
                <a:solidFill>
                  <a:srgbClr val="999999"/>
                </a:solidFill>
              </a:rPr>
              <a:t>Patrón modelo-vista-controlador. Acceso a datos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None/>
            </a:pPr>
            <a:endParaRPr sz="2400" b="1" dirty="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10899" cy="51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 b="1"/>
              <a:t>JDBC</a:t>
            </a:r>
            <a:r>
              <a:rPr lang="es" sz="2400"/>
              <a:t> proporciona una</a:t>
            </a:r>
            <a:r>
              <a:rPr lang="es" sz="2400" b="1"/>
              <a:t> librería estándar</a:t>
            </a:r>
            <a:r>
              <a:rPr lang="es" sz="2400"/>
              <a:t> para acceder sobre todo a fuentes de datos orientadas a BBDD relacionales que usan </a:t>
            </a:r>
            <a:r>
              <a:rPr lang="es" sz="2400" b="1"/>
              <a:t>SQL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Además de una </a:t>
            </a:r>
            <a:r>
              <a:rPr lang="es" sz="2400" b="1"/>
              <a:t>interfaz</a:t>
            </a:r>
            <a:r>
              <a:rPr lang="es" sz="2400"/>
              <a:t> define una </a:t>
            </a:r>
            <a:r>
              <a:rPr lang="es" sz="2400" b="1"/>
              <a:t>arquitectura estándar</a:t>
            </a:r>
            <a:r>
              <a:rPr lang="es" sz="2400"/>
              <a:t> con la que los fabricantes crean </a:t>
            </a:r>
            <a:r>
              <a:rPr lang="es" sz="2400" b="1"/>
              <a:t>drivers</a:t>
            </a:r>
            <a:r>
              <a:rPr lang="es" sz="2400"/>
              <a:t> que permiten a las aplicaciones Java acceder a los datos.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JDBC dispone de una i</a:t>
            </a:r>
            <a:r>
              <a:rPr lang="es" sz="2400" b="1"/>
              <a:t>nterfaz distinta</a:t>
            </a:r>
            <a:r>
              <a:rPr lang="es" sz="2400"/>
              <a:t> para cada BBDD llamada </a:t>
            </a:r>
            <a:r>
              <a:rPr lang="es" sz="2400" b="1"/>
              <a:t>driver</a:t>
            </a:r>
            <a:r>
              <a:rPr lang="es" sz="2400"/>
              <a:t>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s" sz="2400"/>
              <a:t>Este permite que las l</a:t>
            </a:r>
            <a:r>
              <a:rPr lang="es" sz="2400" b="1"/>
              <a:t>lamadas a los métodos</a:t>
            </a:r>
            <a:r>
              <a:rPr lang="es" sz="2400"/>
              <a:t> de las clases JDBC se correspondan con el </a:t>
            </a:r>
            <a:r>
              <a:rPr lang="es" sz="2400" b="1"/>
              <a:t>API de la BBDD</a:t>
            </a:r>
            <a:r>
              <a:rPr lang="es" sz="2400"/>
              <a:t>.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Introducción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838200" y="157212"/>
            <a:ext cx="8229600" cy="5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sz="2400" b="0">
                <a:solidFill>
                  <a:srgbClr val="999999"/>
                </a:solidFill>
              </a:rPr>
              <a:t>Acceso a datos mediante JDBC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38200" y="600612"/>
            <a:ext cx="77651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Acceso mediante JDBC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37" y="1557575"/>
            <a:ext cx="51149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4085</Words>
  <Application>Microsoft Office PowerPoint</Application>
  <PresentationFormat>Presentación en pantalla (4:3)</PresentationFormat>
  <Paragraphs>740</Paragraphs>
  <Slides>62</Slides>
  <Notes>62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8" baseType="lpstr">
      <vt:lpstr>Arial</vt:lpstr>
      <vt:lpstr>Consolas</vt:lpstr>
      <vt:lpstr>Courier New</vt:lpstr>
      <vt:lpstr>Verdana</vt:lpstr>
      <vt:lpstr>Wingdings</vt:lpstr>
      <vt:lpstr>Custom Theme</vt:lpstr>
      <vt:lpstr>Manejo de Conectores II</vt:lpstr>
      <vt:lpstr>Contenidos</vt:lpstr>
      <vt:lpstr>Presentación de PowerPoint</vt:lpstr>
      <vt:lpstr>Protocolos de Acceso a Bases de Datos</vt:lpstr>
      <vt:lpstr>Presentación de PowerPoint</vt:lpstr>
      <vt:lpstr>Acceso a datos mediante ODBC</vt:lpstr>
      <vt:lpstr>Presentación de PowerPoint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Acceso a datos mediante JDBC</vt:lpstr>
      <vt:lpstr>Presentación de PowerPoint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Presentación de PowerPoint</vt:lpstr>
      <vt:lpstr>Ejecución de sentencias de descripción de datos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Establecimiento de conexiones</vt:lpstr>
      <vt:lpstr>Presentación de PowerPoint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Ejecución de sentencias de manipulación de datos</vt:lpstr>
      <vt:lpstr>Presentación de PowerPoint</vt:lpstr>
      <vt:lpstr>Gestión de errores</vt:lpstr>
      <vt:lpstr>Gestión de errores</vt:lpstr>
      <vt:lpstr>Gestión de errores</vt:lpstr>
      <vt:lpstr>Presentación de PowerPoint</vt:lpstr>
      <vt:lpstr>Fichero de configuración</vt:lpstr>
      <vt:lpstr>Fichero de configuración</vt:lpstr>
      <vt:lpstr>Presentación de PowerPoint</vt:lpstr>
      <vt:lpstr>Patrón modelo-vista-controlador. Acceso a datos</vt:lpstr>
      <vt:lpstr>Patrón modelo-vista-controlador. Acceso a datos</vt:lpstr>
      <vt:lpstr>Patrón modelo-vista-controlador. Acceso a datos</vt:lpstr>
      <vt:lpstr>Patrón modelo-vista-controlador. Acceso a datos</vt:lpstr>
      <vt:lpstr>Patrón modelo-vista-controlador. Acceso a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dc:creator>JAIRO BILBAO CABREJAS</dc:creator>
  <cp:lastModifiedBy>Maria Pilar Martin Gomez</cp:lastModifiedBy>
  <cp:revision>60</cp:revision>
  <dcterms:modified xsi:type="dcterms:W3CDTF">2017-11-05T21:24:46Z</dcterms:modified>
</cp:coreProperties>
</file>