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2" r:id="rId15"/>
    <p:sldId id="274" r:id="rId16"/>
    <p:sldId id="271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Moral" initials="CM" lastIdx="1" clrIdx="0">
    <p:extLst>
      <p:ext uri="{19B8F6BF-5375-455C-9EA6-DF929625EA0E}">
        <p15:presenceInfo xmlns:p15="http://schemas.microsoft.com/office/powerpoint/2012/main" userId="59c868e838949b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A603-B443-45A4-A924-1CB1EB788671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E0AD-5715-4BE8-A3F5-9D4D60176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37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E0AD-5715-4BE8-A3F5-9D4D6017697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5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E0AD-5715-4BE8-A3F5-9D4D6017697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8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E0AD-5715-4BE8-A3F5-9D4D6017697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97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E0AD-5715-4BE8-A3F5-9D4D6017697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72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9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9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5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2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8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7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11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79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B63F66-AF11-4839-9E2D-5BF205ADFBB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9DB18-D04D-4055-A4DF-148F9DCF95E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876FD-C46F-4301-8558-0421C25D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1082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s-ES" sz="7000" dirty="0"/>
              <a:t>How to </a:t>
            </a:r>
            <a:r>
              <a:rPr lang="es-ES" sz="7000" dirty="0" err="1"/>
              <a:t>convert</a:t>
            </a:r>
            <a:r>
              <a:rPr lang="es-ES" sz="7000" dirty="0"/>
              <a:t> </a:t>
            </a:r>
            <a:r>
              <a:rPr lang="es-ES" sz="7000" dirty="0" err="1"/>
              <a:t>Cyclistic</a:t>
            </a:r>
            <a:r>
              <a:rPr lang="es-ES" sz="7000" dirty="0"/>
              <a:t> casual </a:t>
            </a:r>
            <a:r>
              <a:rPr lang="es-ES" sz="7000" dirty="0" err="1"/>
              <a:t>users</a:t>
            </a:r>
            <a:r>
              <a:rPr lang="es-ES" sz="7000" dirty="0"/>
              <a:t> </a:t>
            </a:r>
            <a:r>
              <a:rPr lang="es-ES" sz="7000" dirty="0" err="1"/>
              <a:t>into</a:t>
            </a:r>
            <a:r>
              <a:rPr lang="es-ES" sz="7000" dirty="0"/>
              <a:t> </a:t>
            </a:r>
            <a:r>
              <a:rPr lang="es-ES" sz="7000" dirty="0" err="1"/>
              <a:t>members</a:t>
            </a:r>
            <a:r>
              <a:rPr lang="es-ES" sz="7000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7F82D3-7211-49C1-A3E5-6AD0C3DB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Presented</a:t>
            </a:r>
            <a:r>
              <a:rPr lang="es-ES" dirty="0"/>
              <a:t> by: Carlos de la Rosa</a:t>
            </a:r>
          </a:p>
          <a:p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updated</a:t>
            </a:r>
            <a:r>
              <a:rPr lang="es-ES" dirty="0"/>
              <a:t>: June 21st, 2024</a:t>
            </a:r>
          </a:p>
        </p:txBody>
      </p:sp>
    </p:spTree>
    <p:extLst>
      <p:ext uri="{BB962C8B-B14F-4D97-AF65-F5344CB8AC3E}">
        <p14:creationId xmlns:p14="http://schemas.microsoft.com/office/powerpoint/2010/main" val="27469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usage patterns of annual members differ from those of casual riders?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endParaRPr lang="en-US" dirty="0"/>
          </a:p>
          <a:p>
            <a:r>
              <a:rPr lang="en-US" dirty="0"/>
              <a:t>B) </a:t>
            </a:r>
            <a:r>
              <a:rPr lang="en-US" dirty="0" err="1"/>
              <a:t>Usertype</a:t>
            </a:r>
            <a:r>
              <a:rPr lang="en-US" dirty="0"/>
              <a:t> vs. Trip duration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86FFF737-24A6-423E-B37E-4370BAEA9A16}"/>
              </a:ext>
            </a:extLst>
          </p:cNvPr>
          <p:cNvSpPr/>
          <p:nvPr/>
        </p:nvSpPr>
        <p:spPr>
          <a:xfrm>
            <a:off x="4367463" y="3538577"/>
            <a:ext cx="1323474" cy="637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62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CC62E-BE7A-4166-B8AC-592381D9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4484F-6DAB-44AD-B915-99270414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B) </a:t>
            </a:r>
            <a:r>
              <a:rPr lang="es-ES" dirty="0" err="1"/>
              <a:t>Usertype</a:t>
            </a:r>
            <a:r>
              <a:rPr lang="es-ES" dirty="0"/>
              <a:t> vs. Trip </a:t>
            </a:r>
            <a:r>
              <a:rPr lang="es-ES" dirty="0" err="1"/>
              <a:t>duration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5EBC5-BCFA-4624-B30F-F4F3B5FC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547" y="2264302"/>
            <a:ext cx="7138737" cy="340783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B8A25EB-CEF1-4955-8C19-92CBA185FCCF}"/>
              </a:ext>
            </a:extLst>
          </p:cNvPr>
          <p:cNvCxnSpPr>
            <a:cxnSpLocks/>
          </p:cNvCxnSpPr>
          <p:nvPr/>
        </p:nvCxnSpPr>
        <p:spPr>
          <a:xfrm flipV="1">
            <a:off x="6533147" y="5029110"/>
            <a:ext cx="324853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77E85DE-F967-4DC4-92D2-BA84DF4F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90" y="4988332"/>
            <a:ext cx="158510" cy="70719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6D0252-BCCB-4C21-9367-4135E1B8F5C6}"/>
              </a:ext>
            </a:extLst>
          </p:cNvPr>
          <p:cNvCxnSpPr>
            <a:cxnSpLocks/>
          </p:cNvCxnSpPr>
          <p:nvPr/>
        </p:nvCxnSpPr>
        <p:spPr>
          <a:xfrm flipH="1" flipV="1">
            <a:off x="7903294" y="5037377"/>
            <a:ext cx="280739" cy="68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9081B6A-70DB-40CF-B58F-2F11E9F6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384" y="5633881"/>
            <a:ext cx="6194073" cy="49381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C28534-684A-44F9-923B-A16B563DFB29}"/>
              </a:ext>
            </a:extLst>
          </p:cNvPr>
          <p:cNvSpPr txBox="1"/>
          <p:nvPr/>
        </p:nvSpPr>
        <p:spPr>
          <a:xfrm>
            <a:off x="6258827" y="5665369"/>
            <a:ext cx="658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CB44DA-F6EA-4A4A-B788-F0ECCB4A4FA6}"/>
              </a:ext>
            </a:extLst>
          </p:cNvPr>
          <p:cNvSpPr txBox="1"/>
          <p:nvPr/>
        </p:nvSpPr>
        <p:spPr>
          <a:xfrm>
            <a:off x="7903294" y="5665369"/>
            <a:ext cx="658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86771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CC62E-BE7A-4166-B8AC-592381D9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4484F-6DAB-44AD-B915-99270414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B) </a:t>
            </a:r>
            <a:r>
              <a:rPr lang="es-ES" dirty="0" err="1"/>
              <a:t>Usertype</a:t>
            </a:r>
            <a:r>
              <a:rPr lang="es-ES" dirty="0"/>
              <a:t> vs. Trip </a:t>
            </a:r>
            <a:r>
              <a:rPr lang="es-ES" dirty="0" err="1"/>
              <a:t>duration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1800" dirty="0" err="1"/>
              <a:t>Trips</a:t>
            </a:r>
            <a:r>
              <a:rPr lang="es-ES" sz="1800" dirty="0"/>
              <a:t> </a:t>
            </a:r>
            <a:r>
              <a:rPr lang="es-ES" sz="1800" dirty="0" err="1"/>
              <a:t>lasting</a:t>
            </a:r>
            <a:r>
              <a:rPr lang="es-ES" sz="1800" dirty="0"/>
              <a:t> 13 minutes </a:t>
            </a:r>
            <a:r>
              <a:rPr lang="es-ES" sz="1800" dirty="0" err="1"/>
              <a:t>or</a:t>
            </a:r>
            <a:r>
              <a:rPr lang="es-ES" sz="1800" dirty="0"/>
              <a:t> less </a:t>
            </a:r>
            <a:r>
              <a:rPr lang="es-ES" sz="1800" dirty="0" err="1"/>
              <a:t>account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endParaRPr lang="es-ES" sz="1800" dirty="0"/>
          </a:p>
          <a:p>
            <a:r>
              <a:rPr lang="es-ES" sz="1800" dirty="0">
                <a:solidFill>
                  <a:srgbClr val="00B050"/>
                </a:solidFill>
              </a:rPr>
              <a:t>75%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subscriber</a:t>
            </a:r>
            <a:r>
              <a:rPr lang="es-ES" sz="1800" dirty="0"/>
              <a:t> </a:t>
            </a:r>
            <a:r>
              <a:rPr lang="es-ES" sz="1800" dirty="0" err="1"/>
              <a:t>trips</a:t>
            </a:r>
            <a:r>
              <a:rPr lang="es-ES" sz="1800" dirty="0"/>
              <a:t>,</a:t>
            </a:r>
          </a:p>
          <a:p>
            <a:r>
              <a:rPr lang="es-ES" sz="1800" dirty="0"/>
              <a:t> </a:t>
            </a:r>
            <a:r>
              <a:rPr lang="es-ES" sz="1800" dirty="0" err="1"/>
              <a:t>but</a:t>
            </a:r>
            <a:r>
              <a:rPr lang="es-ES" sz="1800" dirty="0"/>
              <a:t> </a:t>
            </a:r>
            <a:r>
              <a:rPr lang="es-ES" sz="1800" dirty="0" err="1"/>
              <a:t>only</a:t>
            </a:r>
            <a:r>
              <a:rPr lang="es-ES" sz="1800" dirty="0"/>
              <a:t> </a:t>
            </a:r>
            <a:r>
              <a:rPr lang="es-ES" sz="1800" dirty="0">
                <a:solidFill>
                  <a:srgbClr val="FF0000"/>
                </a:solidFill>
              </a:rPr>
              <a:t>25%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casual </a:t>
            </a:r>
            <a:r>
              <a:rPr lang="es-ES" sz="1800" dirty="0" err="1"/>
              <a:t>users</a:t>
            </a:r>
            <a:r>
              <a:rPr lang="es-ES" sz="1800" dirty="0"/>
              <a:t> </a:t>
            </a:r>
            <a:r>
              <a:rPr lang="es-ES" sz="1800" dirty="0" err="1"/>
              <a:t>trips</a:t>
            </a: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5EBC5-BCFA-4624-B30F-F4F3B5FC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547" y="2264302"/>
            <a:ext cx="7138737" cy="340783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B8A25EB-CEF1-4955-8C19-92CBA185FCCF}"/>
              </a:ext>
            </a:extLst>
          </p:cNvPr>
          <p:cNvCxnSpPr>
            <a:cxnSpLocks/>
          </p:cNvCxnSpPr>
          <p:nvPr/>
        </p:nvCxnSpPr>
        <p:spPr>
          <a:xfrm flipV="1">
            <a:off x="6533147" y="5029110"/>
            <a:ext cx="324853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77E85DE-F967-4DC4-92D2-BA84DF4F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90" y="4988332"/>
            <a:ext cx="158510" cy="70719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6D0252-BCCB-4C21-9367-4135E1B8F5C6}"/>
              </a:ext>
            </a:extLst>
          </p:cNvPr>
          <p:cNvCxnSpPr>
            <a:cxnSpLocks/>
          </p:cNvCxnSpPr>
          <p:nvPr/>
        </p:nvCxnSpPr>
        <p:spPr>
          <a:xfrm flipH="1" flipV="1">
            <a:off x="7903294" y="5037377"/>
            <a:ext cx="280739" cy="68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9081B6A-70DB-40CF-B58F-2F11E9F6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384" y="5633881"/>
            <a:ext cx="6194073" cy="49381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C28534-684A-44F9-923B-A16B563DFB29}"/>
              </a:ext>
            </a:extLst>
          </p:cNvPr>
          <p:cNvSpPr txBox="1"/>
          <p:nvPr/>
        </p:nvSpPr>
        <p:spPr>
          <a:xfrm>
            <a:off x="6258827" y="5665369"/>
            <a:ext cx="658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CB44DA-F6EA-4A4A-B788-F0ECCB4A4FA6}"/>
              </a:ext>
            </a:extLst>
          </p:cNvPr>
          <p:cNvSpPr txBox="1"/>
          <p:nvPr/>
        </p:nvSpPr>
        <p:spPr>
          <a:xfrm>
            <a:off x="7903294" y="5665369"/>
            <a:ext cx="658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75%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0B9BE99-6F95-4013-9A17-F888C79FE682}"/>
              </a:ext>
            </a:extLst>
          </p:cNvPr>
          <p:cNvSpPr txBox="1"/>
          <p:nvPr/>
        </p:nvSpPr>
        <p:spPr>
          <a:xfrm>
            <a:off x="1036320" y="3211083"/>
            <a:ext cx="7241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Non-subscriber rides are statistically</a:t>
            </a:r>
          </a:p>
          <a:p>
            <a:r>
              <a:rPr lang="en-US" b="1" dirty="0"/>
              <a:t>way longer than subscriber rides.</a:t>
            </a:r>
          </a:p>
        </p:txBody>
      </p:sp>
    </p:spTree>
    <p:extLst>
      <p:ext uri="{BB962C8B-B14F-4D97-AF65-F5344CB8AC3E}">
        <p14:creationId xmlns:p14="http://schemas.microsoft.com/office/powerpoint/2010/main" val="31078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D78D-431B-4A92-89CC-D8D596C5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1E8F5-0D2F-4E7E-BD48-43F9AB4A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Negative </a:t>
            </a:r>
            <a:r>
              <a:rPr lang="es-ES" dirty="0" err="1"/>
              <a:t>correlation</a:t>
            </a:r>
            <a:r>
              <a:rPr lang="es-ES" dirty="0"/>
              <a:t> </a:t>
            </a:r>
          </a:p>
          <a:p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age</a:t>
            </a:r>
            <a:r>
              <a:rPr lang="es-ES" dirty="0"/>
              <a:t> and trip </a:t>
            </a:r>
            <a:r>
              <a:rPr lang="es-ES" dirty="0" err="1"/>
              <a:t>duration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b="1" dirty="0"/>
              <a:t>The </a:t>
            </a:r>
            <a:r>
              <a:rPr lang="es-ES" b="1" dirty="0" err="1"/>
              <a:t>younger</a:t>
            </a:r>
            <a:r>
              <a:rPr lang="es-ES" b="1" dirty="0"/>
              <a:t> the </a:t>
            </a:r>
            <a:r>
              <a:rPr lang="es-ES" b="1" dirty="0" err="1"/>
              <a:t>user</a:t>
            </a:r>
            <a:r>
              <a:rPr lang="es-ES" b="1" dirty="0"/>
              <a:t>,</a:t>
            </a:r>
          </a:p>
          <a:p>
            <a:r>
              <a:rPr lang="es-ES" b="1" dirty="0"/>
              <a:t>the </a:t>
            </a:r>
            <a:r>
              <a:rPr lang="es-ES" b="1" dirty="0" err="1"/>
              <a:t>longer</a:t>
            </a:r>
            <a:r>
              <a:rPr lang="es-ES" b="1" dirty="0"/>
              <a:t> the </a:t>
            </a:r>
            <a:r>
              <a:rPr lang="es-ES" b="1" dirty="0" err="1"/>
              <a:t>ride</a:t>
            </a:r>
            <a:r>
              <a:rPr lang="es-ES" b="1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4BCF0A-9C9B-491A-8123-F00A4FFA7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53" y="2104789"/>
            <a:ext cx="7523747" cy="35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D78D-431B-4A92-89CC-D8D596C5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1E8F5-0D2F-4E7E-BD48-43F9AB4A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Negative </a:t>
            </a:r>
            <a:r>
              <a:rPr lang="es-ES" dirty="0" err="1"/>
              <a:t>correlation</a:t>
            </a:r>
            <a:r>
              <a:rPr lang="es-ES" dirty="0"/>
              <a:t> </a:t>
            </a:r>
          </a:p>
          <a:p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age</a:t>
            </a:r>
            <a:r>
              <a:rPr lang="es-ES" dirty="0"/>
              <a:t> and trip </a:t>
            </a:r>
            <a:r>
              <a:rPr lang="es-ES" dirty="0" err="1"/>
              <a:t>duration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b="1" dirty="0"/>
              <a:t>The </a:t>
            </a:r>
            <a:r>
              <a:rPr lang="es-ES" b="1" dirty="0" err="1"/>
              <a:t>younger</a:t>
            </a:r>
            <a:r>
              <a:rPr lang="es-ES" b="1" dirty="0"/>
              <a:t> the </a:t>
            </a:r>
            <a:r>
              <a:rPr lang="es-ES" b="1" dirty="0" err="1"/>
              <a:t>user</a:t>
            </a:r>
            <a:r>
              <a:rPr lang="es-ES" b="1" dirty="0"/>
              <a:t>,</a:t>
            </a:r>
          </a:p>
          <a:p>
            <a:r>
              <a:rPr lang="es-ES" b="1" dirty="0"/>
              <a:t>the </a:t>
            </a:r>
            <a:r>
              <a:rPr lang="es-ES" b="1" dirty="0" err="1"/>
              <a:t>longer</a:t>
            </a:r>
            <a:r>
              <a:rPr lang="es-ES" b="1" dirty="0"/>
              <a:t> the </a:t>
            </a:r>
            <a:r>
              <a:rPr lang="es-ES" b="1" dirty="0" err="1"/>
              <a:t>ride</a:t>
            </a:r>
            <a:r>
              <a:rPr lang="es-ES" b="1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4BCF0A-9C9B-491A-8123-F00A4FFA7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53" y="2104789"/>
            <a:ext cx="7523747" cy="3591629"/>
          </a:xfrm>
          <a:prstGeom prst="rect">
            <a:avLst/>
          </a:prstGeom>
        </p:spPr>
      </p:pic>
      <p:sp>
        <p:nvSpPr>
          <p:cNvPr id="8" name="Arco 7">
            <a:extLst>
              <a:ext uri="{FF2B5EF4-FFF2-40B4-BE49-F238E27FC236}">
                <a16:creationId xmlns:a16="http://schemas.microsoft.com/office/drawing/2014/main" id="{7623A5D2-60AD-4B5F-868D-A23B69447F0E}"/>
              </a:ext>
            </a:extLst>
          </p:cNvPr>
          <p:cNvSpPr/>
          <p:nvPr/>
        </p:nvSpPr>
        <p:spPr>
          <a:xfrm>
            <a:off x="5486400" y="2471412"/>
            <a:ext cx="1852864" cy="1583230"/>
          </a:xfrm>
          <a:prstGeom prst="arc">
            <a:avLst>
              <a:gd name="adj1" fmla="val 16200000"/>
              <a:gd name="adj2" fmla="val 161631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52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3C89-5DEF-40F8-9FFF-1B51782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C72C8-0232-453F-A4F2-2100E476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Limitations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1) </a:t>
            </a:r>
            <a:r>
              <a:rPr lang="en-US" b="1" dirty="0"/>
              <a:t>Sample Representation:</a:t>
            </a:r>
            <a:r>
              <a:rPr lang="en-US" dirty="0"/>
              <a:t> While the data on the age of casual riders, accounting for 26% of the total, provides a fairly reliable snapshot, conducting more comprehensive surveys could enhance confidence in our results.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Fare Information:</a:t>
            </a:r>
            <a:r>
              <a:rPr lang="en-US" dirty="0"/>
              <a:t> We lack details on the fares charged for short and long trips, which are crucial for understanding users' choices and usage patterns of the service.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5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3C89-5DEF-40F8-9FFF-1B51782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C72C8-0232-453F-A4F2-2100E476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1. </a:t>
            </a:r>
            <a:r>
              <a:rPr lang="en-US" dirty="0"/>
              <a:t>Membership growth can be maximized by targeting young users and long-ride users, who statistically make up the majority of casual riders.</a:t>
            </a:r>
          </a:p>
          <a:p>
            <a:endParaRPr lang="es-ES" dirty="0"/>
          </a:p>
          <a:p>
            <a:r>
              <a:rPr lang="es-ES" dirty="0"/>
              <a:t>2. </a:t>
            </a:r>
            <a:r>
              <a:rPr lang="en-US" dirty="0"/>
              <a:t>These two groups often overlap; young users tend to take longer rides, and long-ride users are frequently younger.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3C89-5DEF-40F8-9FFF-1B51782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C72C8-0232-453F-A4F2-2100E476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1. </a:t>
            </a:r>
            <a:r>
              <a:rPr lang="en-US" dirty="0"/>
              <a:t>Membership growth can be maximized by targeting young users and long-ride users, who statistically make up the majority of casual riders.</a:t>
            </a:r>
          </a:p>
          <a:p>
            <a:endParaRPr lang="es-ES" dirty="0"/>
          </a:p>
          <a:p>
            <a:r>
              <a:rPr lang="es-ES" dirty="0"/>
              <a:t>2. </a:t>
            </a:r>
            <a:r>
              <a:rPr lang="en-US" dirty="0"/>
              <a:t>These two groups often overlap; young users tend to take longer rides, and long-ride users are frequently younger.</a:t>
            </a:r>
          </a:p>
          <a:p>
            <a:endParaRPr lang="en-US" dirty="0"/>
          </a:p>
          <a:p>
            <a:r>
              <a:rPr lang="en-US" dirty="0"/>
              <a:t>So…</a:t>
            </a:r>
          </a:p>
          <a:p>
            <a:endParaRPr lang="en-US" b="1" dirty="0"/>
          </a:p>
          <a:p>
            <a:r>
              <a:rPr lang="es-ES" b="1" dirty="0"/>
              <a:t>How to </a:t>
            </a:r>
            <a:r>
              <a:rPr lang="es-ES" b="1" dirty="0" err="1"/>
              <a:t>maximize</a:t>
            </a:r>
            <a:r>
              <a:rPr lang="es-ES" b="1" dirty="0"/>
              <a:t> </a:t>
            </a:r>
            <a:r>
              <a:rPr lang="es-ES" b="1" dirty="0" err="1"/>
              <a:t>memberships</a:t>
            </a:r>
            <a:r>
              <a:rPr lang="es-ES" b="1" dirty="0"/>
              <a:t> </a:t>
            </a:r>
            <a:r>
              <a:rPr lang="es-ES" b="1" dirty="0" err="1"/>
              <a:t>among</a:t>
            </a:r>
            <a:r>
              <a:rPr lang="es-ES" b="1" dirty="0"/>
              <a:t> </a:t>
            </a:r>
            <a:r>
              <a:rPr lang="es-ES" b="1" dirty="0" err="1"/>
              <a:t>Cyclistic</a:t>
            </a:r>
            <a:r>
              <a:rPr lang="es-ES" b="1" dirty="0"/>
              <a:t> </a:t>
            </a:r>
            <a:r>
              <a:rPr lang="es-ES" b="1" dirty="0" err="1"/>
              <a:t>users</a:t>
            </a:r>
            <a:r>
              <a:rPr lang="es-E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454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3C89-5DEF-40F8-9FFF-1B51782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C72C8-0232-453F-A4F2-2100E476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457200" indent="-457200">
              <a:buAutoNum type="arabicPeriod"/>
            </a:pPr>
            <a:r>
              <a:rPr lang="en-US" dirty="0"/>
              <a:t>Consider offering discounted subscriptions to younger users, such as those under 28 years old.</a:t>
            </a:r>
            <a:br>
              <a:rPr lang="es-ES" dirty="0"/>
            </a:br>
            <a:br>
              <a:rPr lang="es-ES" dirty="0"/>
            </a:br>
            <a:r>
              <a:rPr lang="en-US" dirty="0"/>
              <a:t>In this scenario, less than </a:t>
            </a:r>
            <a:r>
              <a:rPr lang="en-US" b="1" dirty="0"/>
              <a:t>25%</a:t>
            </a:r>
            <a:r>
              <a:rPr lang="en-US" dirty="0"/>
              <a:t> of current subscribers would be impacted, but more than </a:t>
            </a:r>
            <a:r>
              <a:rPr lang="en-US" b="1" dirty="0"/>
              <a:t>50%</a:t>
            </a:r>
            <a:r>
              <a:rPr lang="en-US" dirty="0"/>
              <a:t> of casual riders could be influenced.</a:t>
            </a:r>
            <a:br>
              <a:rPr lang="es-ES" dirty="0"/>
            </a:br>
            <a:endParaRPr lang="es-ES" dirty="0"/>
          </a:p>
          <a:p>
            <a:pPr marL="457200" indent="-457200">
              <a:buAutoNum type="arabicPeriod"/>
            </a:pPr>
            <a:r>
              <a:rPr lang="en-US" dirty="0"/>
              <a:t>Increasing the prices for long rides could encourage long-ride users to become subscribers</a:t>
            </a:r>
            <a:r>
              <a:rPr lang="es-ES" dirty="0"/>
              <a:t>.</a:t>
            </a:r>
            <a:br>
              <a:rPr lang="es-ES" dirty="0"/>
            </a:br>
            <a:br>
              <a:rPr lang="es-ES" dirty="0"/>
            </a:br>
            <a:r>
              <a:rPr lang="en-US" dirty="0"/>
              <a:t>Trips of 13 minutes or less account for </a:t>
            </a:r>
            <a:r>
              <a:rPr lang="en-US" b="1" dirty="0"/>
              <a:t>75%</a:t>
            </a:r>
            <a:r>
              <a:rPr lang="en-US" dirty="0"/>
              <a:t> of subscriber trips, but only </a:t>
            </a:r>
            <a:r>
              <a:rPr lang="en-US" b="1" dirty="0"/>
              <a:t>25%</a:t>
            </a:r>
            <a:r>
              <a:rPr lang="en-US" dirty="0"/>
              <a:t> of casual users' trips.</a:t>
            </a:r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  <a:p>
            <a:pPr marL="457200" indent="-4572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634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BF764-6A0E-4CDB-A2B4-72767407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908BA-35B5-4817-BEBF-F7D23902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These two business strategies could be effective on their own. </a:t>
            </a:r>
          </a:p>
          <a:p>
            <a:endParaRPr lang="en-US" dirty="0"/>
          </a:p>
          <a:p>
            <a:r>
              <a:rPr lang="en-US" dirty="0"/>
              <a:t>However, implementing them together might create a 'pincer effect,' potentially persuading young and long-trip users to transition from casual riders to subscribers.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89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9FFE-F658-4620-A1EA-5A33AEEA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2DB29-742B-4587-963A-3B7C2E31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1. </a:t>
            </a:r>
            <a:r>
              <a:rPr lang="es-ES" u="sng" dirty="0" err="1"/>
              <a:t>Introduction</a:t>
            </a:r>
            <a:r>
              <a:rPr lang="es-ES" dirty="0"/>
              <a:t>: </a:t>
            </a:r>
            <a:r>
              <a:rPr lang="en-US" dirty="0"/>
              <a:t>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  <a:endParaRPr lang="es-ES" dirty="0"/>
          </a:p>
          <a:p>
            <a:endParaRPr lang="es-ES" dirty="0"/>
          </a:p>
          <a:p>
            <a:r>
              <a:rPr lang="es-ES" dirty="0"/>
              <a:t>2. </a:t>
            </a:r>
            <a:r>
              <a:rPr lang="es-ES" u="sng" dirty="0" err="1"/>
              <a:t>Analysis</a:t>
            </a:r>
            <a:r>
              <a:rPr lang="es-ES" dirty="0"/>
              <a:t>: Age and trip </a:t>
            </a:r>
            <a:r>
              <a:rPr lang="es-ES" dirty="0" err="1"/>
              <a:t>duration</a:t>
            </a:r>
            <a:r>
              <a:rPr lang="es-ES" dirty="0"/>
              <a:t> </a:t>
            </a:r>
            <a:r>
              <a:rPr lang="es-ES" dirty="0" err="1"/>
              <a:t>differences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and casual </a:t>
            </a:r>
            <a:r>
              <a:rPr lang="es-ES" dirty="0" err="1"/>
              <a:t>users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3. </a:t>
            </a:r>
            <a:r>
              <a:rPr lang="es-ES" u="sng" dirty="0" err="1"/>
              <a:t>Conclusions</a:t>
            </a:r>
            <a:r>
              <a:rPr lang="es-ES" dirty="0"/>
              <a:t>: How to </a:t>
            </a:r>
            <a:r>
              <a:rPr lang="es-ES" dirty="0" err="1"/>
              <a:t>maximize</a:t>
            </a:r>
            <a:r>
              <a:rPr lang="es-ES" dirty="0"/>
              <a:t> </a:t>
            </a:r>
            <a:r>
              <a:rPr lang="es-ES" dirty="0" err="1"/>
              <a:t>memberships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Cyclistic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22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2D1A6-FEE8-4FC4-B834-BFCCED82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3200" dirty="0" err="1"/>
              <a:t>Thanks</a:t>
            </a:r>
            <a:r>
              <a:rPr lang="es-ES" sz="3200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466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Objective: How can we maximize annual memberships among </a:t>
            </a:r>
            <a:r>
              <a:rPr lang="en-US" dirty="0" err="1"/>
              <a:t>Cyclistic</a:t>
            </a:r>
            <a:r>
              <a:rPr lang="en-US" dirty="0"/>
              <a:t> riders?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Question to data: How do the usage patterns of annual members differ from those of casual riders?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EBBCAAF-AF61-43A5-8554-B6B1E13EDA6A}"/>
              </a:ext>
            </a:extLst>
          </p:cNvPr>
          <p:cNvSpPr/>
          <p:nvPr/>
        </p:nvSpPr>
        <p:spPr>
          <a:xfrm rot="10800000">
            <a:off x="3551864" y="2770451"/>
            <a:ext cx="890337" cy="2009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45E3CF-8CF7-4CEB-9B62-9FE2947002E4}"/>
              </a:ext>
            </a:extLst>
          </p:cNvPr>
          <p:cNvSpPr txBox="1"/>
          <p:nvPr/>
        </p:nvSpPr>
        <p:spPr>
          <a:xfrm>
            <a:off x="4442201" y="3775088"/>
            <a:ext cx="509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Through</a:t>
            </a:r>
            <a:r>
              <a:rPr lang="es-ES" dirty="0"/>
              <a:t> the </a:t>
            </a:r>
            <a:r>
              <a:rPr lang="es-ES" dirty="0" err="1"/>
              <a:t>analisis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: </a:t>
            </a:r>
            <a:r>
              <a:rPr lang="es-ES" u="sng" dirty="0" err="1"/>
              <a:t>Cyclistic</a:t>
            </a:r>
            <a:r>
              <a:rPr lang="es-ES" u="sng" dirty="0"/>
              <a:t> </a:t>
            </a:r>
            <a:r>
              <a:rPr lang="es-ES" u="sng" dirty="0" err="1"/>
              <a:t>trips</a:t>
            </a:r>
            <a:r>
              <a:rPr lang="es-ES" u="sng" dirty="0"/>
              <a:t> </a:t>
            </a:r>
            <a:r>
              <a:rPr lang="es-ES" u="sng" dirty="0" err="1"/>
              <a:t>from</a:t>
            </a:r>
            <a:r>
              <a:rPr lang="es-ES" u="sng" dirty="0"/>
              <a:t> 1st </a:t>
            </a:r>
            <a:r>
              <a:rPr lang="es-ES" u="sng" dirty="0" err="1"/>
              <a:t>quarter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185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usage patterns of annual members differ from those of casual riders?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endParaRPr lang="en-US" dirty="0"/>
          </a:p>
          <a:p>
            <a:r>
              <a:rPr lang="en-US" dirty="0"/>
              <a:t>B) </a:t>
            </a:r>
            <a:r>
              <a:rPr lang="en-US" dirty="0" err="1"/>
              <a:t>Usertype</a:t>
            </a:r>
            <a:r>
              <a:rPr lang="en-US" dirty="0"/>
              <a:t> vs. Trip duration</a:t>
            </a:r>
          </a:p>
        </p:txBody>
      </p:sp>
    </p:spTree>
    <p:extLst>
      <p:ext uri="{BB962C8B-B14F-4D97-AF65-F5344CB8AC3E}">
        <p14:creationId xmlns:p14="http://schemas.microsoft.com/office/powerpoint/2010/main" val="231259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usage patterns of annual members differ from those of casual riders?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endParaRPr lang="en-US" dirty="0"/>
          </a:p>
          <a:p>
            <a:r>
              <a:rPr lang="en-US" dirty="0"/>
              <a:t>B) </a:t>
            </a:r>
            <a:r>
              <a:rPr lang="en-US" dirty="0" err="1"/>
              <a:t>Usertype</a:t>
            </a:r>
            <a:r>
              <a:rPr lang="en-US" dirty="0"/>
              <a:t> vs. Trip duration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86FFF737-24A6-423E-B37E-4370BAEA9A16}"/>
              </a:ext>
            </a:extLst>
          </p:cNvPr>
          <p:cNvSpPr/>
          <p:nvPr/>
        </p:nvSpPr>
        <p:spPr>
          <a:xfrm>
            <a:off x="4271211" y="2622884"/>
            <a:ext cx="1323474" cy="637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9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042C82-CB14-47AE-953F-59E4D76C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1" y="2236205"/>
            <a:ext cx="7610180" cy="3632889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75EE97-29DA-48ED-81A9-28A171FBF7E3}"/>
              </a:ext>
            </a:extLst>
          </p:cNvPr>
          <p:cNvCxnSpPr>
            <a:cxnSpLocks/>
          </p:cNvCxnSpPr>
          <p:nvPr/>
        </p:nvCxnSpPr>
        <p:spPr>
          <a:xfrm flipV="1">
            <a:off x="6737685" y="5137484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8DEAADB-6FFB-4A1F-892B-17BACD42A345}"/>
              </a:ext>
            </a:extLst>
          </p:cNvPr>
          <p:cNvSpPr txBox="1"/>
          <p:nvPr/>
        </p:nvSpPr>
        <p:spPr>
          <a:xfrm>
            <a:off x="6487635" y="5727031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294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042C82-CB14-47AE-953F-59E4D76C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1" y="2236205"/>
            <a:ext cx="7610180" cy="363288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6B5F143-93DC-49C6-8FA7-46CC6398517E}"/>
              </a:ext>
            </a:extLst>
          </p:cNvPr>
          <p:cNvCxnSpPr>
            <a:cxnSpLocks/>
          </p:cNvCxnSpPr>
          <p:nvPr/>
        </p:nvCxnSpPr>
        <p:spPr>
          <a:xfrm flipV="1">
            <a:off x="6196263" y="5137484"/>
            <a:ext cx="324853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75EE97-29DA-48ED-81A9-28A171FBF7E3}"/>
              </a:ext>
            </a:extLst>
          </p:cNvPr>
          <p:cNvCxnSpPr>
            <a:cxnSpLocks/>
          </p:cNvCxnSpPr>
          <p:nvPr/>
        </p:nvCxnSpPr>
        <p:spPr>
          <a:xfrm flipV="1">
            <a:off x="6737685" y="5137484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6DFCC24-CCC6-450A-9BA2-D352B5301AC3}"/>
              </a:ext>
            </a:extLst>
          </p:cNvPr>
          <p:cNvCxnSpPr>
            <a:cxnSpLocks/>
          </p:cNvCxnSpPr>
          <p:nvPr/>
        </p:nvCxnSpPr>
        <p:spPr>
          <a:xfrm flipH="1" flipV="1">
            <a:off x="7180446" y="5137484"/>
            <a:ext cx="280739" cy="68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816C0A-A63B-463D-BCF4-8AFE123859CC}"/>
              </a:ext>
            </a:extLst>
          </p:cNvPr>
          <p:cNvSpPr txBox="1"/>
          <p:nvPr/>
        </p:nvSpPr>
        <p:spPr>
          <a:xfrm>
            <a:off x="5842132" y="5771190"/>
            <a:ext cx="6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8DEAADB-6FFB-4A1F-892B-17BACD42A345}"/>
              </a:ext>
            </a:extLst>
          </p:cNvPr>
          <p:cNvSpPr txBox="1"/>
          <p:nvPr/>
        </p:nvSpPr>
        <p:spPr>
          <a:xfrm>
            <a:off x="7257656" y="5767438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75%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A598D1E-2F36-4A6C-9EDB-65647ECFF0F9}"/>
              </a:ext>
            </a:extLst>
          </p:cNvPr>
          <p:cNvSpPr txBox="1"/>
          <p:nvPr/>
        </p:nvSpPr>
        <p:spPr>
          <a:xfrm>
            <a:off x="6479806" y="5769539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16691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Subscribers are considerably</a:t>
            </a:r>
          </a:p>
          <a:p>
            <a:pPr marL="0" indent="0">
              <a:buNone/>
            </a:pPr>
            <a:r>
              <a:rPr lang="en-US" b="1" dirty="0"/>
              <a:t>   older than casual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042C82-CB14-47AE-953F-59E4D76C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1" y="2236205"/>
            <a:ext cx="7610180" cy="363288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6B5F143-93DC-49C6-8FA7-46CC6398517E}"/>
              </a:ext>
            </a:extLst>
          </p:cNvPr>
          <p:cNvCxnSpPr>
            <a:cxnSpLocks/>
          </p:cNvCxnSpPr>
          <p:nvPr/>
        </p:nvCxnSpPr>
        <p:spPr>
          <a:xfrm flipV="1">
            <a:off x="6196263" y="5137484"/>
            <a:ext cx="324853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75EE97-29DA-48ED-81A9-28A171FBF7E3}"/>
              </a:ext>
            </a:extLst>
          </p:cNvPr>
          <p:cNvCxnSpPr>
            <a:cxnSpLocks/>
          </p:cNvCxnSpPr>
          <p:nvPr/>
        </p:nvCxnSpPr>
        <p:spPr>
          <a:xfrm flipV="1">
            <a:off x="6737685" y="5137484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6DFCC24-CCC6-450A-9BA2-D352B5301AC3}"/>
              </a:ext>
            </a:extLst>
          </p:cNvPr>
          <p:cNvCxnSpPr>
            <a:cxnSpLocks/>
          </p:cNvCxnSpPr>
          <p:nvPr/>
        </p:nvCxnSpPr>
        <p:spPr>
          <a:xfrm flipH="1" flipV="1">
            <a:off x="7180446" y="5137484"/>
            <a:ext cx="280739" cy="68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816C0A-A63B-463D-BCF4-8AFE123859CC}"/>
              </a:ext>
            </a:extLst>
          </p:cNvPr>
          <p:cNvSpPr txBox="1"/>
          <p:nvPr/>
        </p:nvSpPr>
        <p:spPr>
          <a:xfrm>
            <a:off x="5842132" y="5771190"/>
            <a:ext cx="6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8DEAADB-6FFB-4A1F-892B-17BACD42A345}"/>
              </a:ext>
            </a:extLst>
          </p:cNvPr>
          <p:cNvSpPr txBox="1"/>
          <p:nvPr/>
        </p:nvSpPr>
        <p:spPr>
          <a:xfrm>
            <a:off x="7257656" y="5767438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75%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A598D1E-2F36-4A6C-9EDB-65647ECFF0F9}"/>
              </a:ext>
            </a:extLst>
          </p:cNvPr>
          <p:cNvSpPr txBox="1"/>
          <p:nvPr/>
        </p:nvSpPr>
        <p:spPr>
          <a:xfrm>
            <a:off x="6479806" y="5769539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8785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036-B846-48E0-8AE2-40EE2F36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B43F5-DC7D-4539-9137-80606A9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Usertype</a:t>
            </a:r>
            <a:r>
              <a:rPr lang="en-US" dirty="0"/>
              <a:t> vs.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Subscribers are considerably</a:t>
            </a:r>
          </a:p>
          <a:p>
            <a:pPr marL="0" indent="0">
              <a:buNone/>
            </a:pPr>
            <a:r>
              <a:rPr lang="en-US" b="1" dirty="0"/>
              <a:t>   older than casual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are incomplete: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99,7% </a:t>
            </a:r>
            <a:r>
              <a:rPr lang="en-US" dirty="0"/>
              <a:t>for subscriber rides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26,1% </a:t>
            </a:r>
            <a:r>
              <a:rPr lang="en-US" dirty="0"/>
              <a:t>for casual rides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042C82-CB14-47AE-953F-59E4D76C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1" y="2236205"/>
            <a:ext cx="7610180" cy="363288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6B5F143-93DC-49C6-8FA7-46CC6398517E}"/>
              </a:ext>
            </a:extLst>
          </p:cNvPr>
          <p:cNvCxnSpPr>
            <a:cxnSpLocks/>
          </p:cNvCxnSpPr>
          <p:nvPr/>
        </p:nvCxnSpPr>
        <p:spPr>
          <a:xfrm flipV="1">
            <a:off x="6196263" y="5137484"/>
            <a:ext cx="324853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75EE97-29DA-48ED-81A9-28A171FBF7E3}"/>
              </a:ext>
            </a:extLst>
          </p:cNvPr>
          <p:cNvCxnSpPr>
            <a:cxnSpLocks/>
          </p:cNvCxnSpPr>
          <p:nvPr/>
        </p:nvCxnSpPr>
        <p:spPr>
          <a:xfrm flipV="1">
            <a:off x="6737685" y="5137484"/>
            <a:ext cx="0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6DFCC24-CCC6-450A-9BA2-D352B5301AC3}"/>
              </a:ext>
            </a:extLst>
          </p:cNvPr>
          <p:cNvCxnSpPr>
            <a:cxnSpLocks/>
          </p:cNvCxnSpPr>
          <p:nvPr/>
        </p:nvCxnSpPr>
        <p:spPr>
          <a:xfrm flipH="1" flipV="1">
            <a:off x="7180446" y="5137484"/>
            <a:ext cx="280739" cy="68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816C0A-A63B-463D-BCF4-8AFE123859CC}"/>
              </a:ext>
            </a:extLst>
          </p:cNvPr>
          <p:cNvSpPr txBox="1"/>
          <p:nvPr/>
        </p:nvSpPr>
        <p:spPr>
          <a:xfrm>
            <a:off x="5842132" y="5771190"/>
            <a:ext cx="6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8DEAADB-6FFB-4A1F-892B-17BACD42A345}"/>
              </a:ext>
            </a:extLst>
          </p:cNvPr>
          <p:cNvSpPr txBox="1"/>
          <p:nvPr/>
        </p:nvSpPr>
        <p:spPr>
          <a:xfrm>
            <a:off x="7257656" y="5767438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75%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A598D1E-2F36-4A6C-9EDB-65647ECFF0F9}"/>
              </a:ext>
            </a:extLst>
          </p:cNvPr>
          <p:cNvSpPr txBox="1"/>
          <p:nvPr/>
        </p:nvSpPr>
        <p:spPr>
          <a:xfrm>
            <a:off x="6479806" y="5769539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687003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</TotalTime>
  <Words>700</Words>
  <Application>Microsoft Office PowerPoint</Application>
  <PresentationFormat>Panorámica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How to convert Cyclistic casual users into members?</vt:lpstr>
      <vt:lpstr>Table of contents</vt:lpstr>
      <vt:lpstr>Introduction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Conclusions</vt:lpstr>
      <vt:lpstr>Conclusions</vt:lpstr>
      <vt:lpstr>Conclusions</vt:lpstr>
      <vt:lpstr>Conclusions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maximize annual memberships on Cyclistic users?</dc:title>
  <dc:creator>Carlos Moral</dc:creator>
  <cp:lastModifiedBy>Carlos Moral</cp:lastModifiedBy>
  <cp:revision>25</cp:revision>
  <dcterms:created xsi:type="dcterms:W3CDTF">2024-06-21T15:55:10Z</dcterms:created>
  <dcterms:modified xsi:type="dcterms:W3CDTF">2024-08-14T18:07:57Z</dcterms:modified>
</cp:coreProperties>
</file>