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2" r:id="rId2"/>
    <p:sldId id="283" r:id="rId3"/>
    <p:sldId id="281" r:id="rId4"/>
    <p:sldId id="279" r:id="rId5"/>
    <p:sldId id="285" r:id="rId6"/>
    <p:sldId id="286" r:id="rId7"/>
    <p:sldId id="287" r:id="rId8"/>
    <p:sldId id="292" r:id="rId9"/>
    <p:sldId id="295" r:id="rId10"/>
    <p:sldId id="288" r:id="rId11"/>
    <p:sldId id="291" r:id="rId12"/>
    <p:sldId id="294" r:id="rId13"/>
    <p:sldId id="290" r:id="rId14"/>
    <p:sldId id="293" r:id="rId15"/>
    <p:sldId id="264" r:id="rId16"/>
    <p:sldId id="278" r:id="rId17"/>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86358" autoAdjust="0"/>
  </p:normalViewPr>
  <p:slideViewPr>
    <p:cSldViewPr>
      <p:cViewPr varScale="1">
        <p:scale>
          <a:sx n="60" d="100"/>
          <a:sy n="60" d="100"/>
        </p:scale>
        <p:origin x="1344"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1C290CC0-88EF-44F7-8E59-D70876B9994E}" type="datetimeFigureOut">
              <a:rPr lang="en-US" smtClean="0"/>
              <a:t>6/8/2025</a:t>
            </a:fld>
            <a:endParaRPr lang="en-US"/>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81DF56A2-9AFC-4C4E-95AC-27169068AED3}" type="slidenum">
              <a:rPr lang="en-US" smtClean="0"/>
              <a:t>‹Nº›</a:t>
            </a:fld>
            <a:endParaRPr lang="en-US"/>
          </a:p>
        </p:txBody>
      </p:sp>
    </p:spTree>
    <p:extLst>
      <p:ext uri="{BB962C8B-B14F-4D97-AF65-F5344CB8AC3E}">
        <p14:creationId xmlns:p14="http://schemas.microsoft.com/office/powerpoint/2010/main" val="9667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A2AB02CC-791D-4B8A-BF50-DA9BFCB86E36}" type="slidenum">
              <a:rPr lang="es-MX" smtClean="0"/>
              <a:t>2</a:t>
            </a:fld>
            <a:endParaRPr lang="es-MX"/>
          </a:p>
        </p:txBody>
      </p:sp>
    </p:spTree>
    <p:extLst>
      <p:ext uri="{BB962C8B-B14F-4D97-AF65-F5344CB8AC3E}">
        <p14:creationId xmlns:p14="http://schemas.microsoft.com/office/powerpoint/2010/main" val="3681060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1DF56A2-9AFC-4C4E-95AC-27169068AED3}" type="slidenum">
              <a:rPr lang="en-US" smtClean="0"/>
              <a:t>7</a:t>
            </a:fld>
            <a:endParaRPr lang="en-US"/>
          </a:p>
        </p:txBody>
      </p:sp>
    </p:spTree>
    <p:extLst>
      <p:ext uri="{BB962C8B-B14F-4D97-AF65-F5344CB8AC3E}">
        <p14:creationId xmlns:p14="http://schemas.microsoft.com/office/powerpoint/2010/main" val="161136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1DF56A2-9AFC-4C4E-95AC-27169068AED3}" type="slidenum">
              <a:rPr lang="en-US" smtClean="0"/>
              <a:t>9</a:t>
            </a:fld>
            <a:endParaRPr lang="en-US"/>
          </a:p>
        </p:txBody>
      </p:sp>
    </p:spTree>
    <p:extLst>
      <p:ext uri="{BB962C8B-B14F-4D97-AF65-F5344CB8AC3E}">
        <p14:creationId xmlns:p14="http://schemas.microsoft.com/office/powerpoint/2010/main" val="2996897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1DF56A2-9AFC-4C4E-95AC-27169068AED3}" type="slidenum">
              <a:rPr lang="en-US" smtClean="0"/>
              <a:t>10</a:t>
            </a:fld>
            <a:endParaRPr lang="en-US"/>
          </a:p>
        </p:txBody>
      </p:sp>
    </p:spTree>
    <p:extLst>
      <p:ext uri="{BB962C8B-B14F-4D97-AF65-F5344CB8AC3E}">
        <p14:creationId xmlns:p14="http://schemas.microsoft.com/office/powerpoint/2010/main" val="2849589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1DF56A2-9AFC-4C4E-95AC-27169068AED3}" type="slidenum">
              <a:rPr lang="en-US" smtClean="0"/>
              <a:t>11</a:t>
            </a:fld>
            <a:endParaRPr lang="en-US"/>
          </a:p>
        </p:txBody>
      </p:sp>
    </p:spTree>
    <p:extLst>
      <p:ext uri="{BB962C8B-B14F-4D97-AF65-F5344CB8AC3E}">
        <p14:creationId xmlns:p14="http://schemas.microsoft.com/office/powerpoint/2010/main" val="1029693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1DF56A2-9AFC-4C4E-95AC-27169068AED3}" type="slidenum">
              <a:rPr lang="en-US" smtClean="0"/>
              <a:t>12</a:t>
            </a:fld>
            <a:endParaRPr lang="en-US"/>
          </a:p>
        </p:txBody>
      </p:sp>
    </p:spTree>
    <p:extLst>
      <p:ext uri="{BB962C8B-B14F-4D97-AF65-F5344CB8AC3E}">
        <p14:creationId xmlns:p14="http://schemas.microsoft.com/office/powerpoint/2010/main" val="478769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1DF56A2-9AFC-4C4E-95AC-27169068AED3}" type="slidenum">
              <a:rPr lang="en-US" smtClean="0"/>
              <a:t>14</a:t>
            </a:fld>
            <a:endParaRPr lang="en-US"/>
          </a:p>
        </p:txBody>
      </p:sp>
    </p:spTree>
    <p:extLst>
      <p:ext uri="{BB962C8B-B14F-4D97-AF65-F5344CB8AC3E}">
        <p14:creationId xmlns:p14="http://schemas.microsoft.com/office/powerpoint/2010/main" val="2658856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1DF56A2-9AFC-4C4E-95AC-27169068AED3}" type="slidenum">
              <a:rPr lang="en-US" smtClean="0"/>
              <a:t>15</a:t>
            </a:fld>
            <a:endParaRPr lang="en-US"/>
          </a:p>
        </p:txBody>
      </p:sp>
    </p:spTree>
    <p:extLst>
      <p:ext uri="{BB962C8B-B14F-4D97-AF65-F5344CB8AC3E}">
        <p14:creationId xmlns:p14="http://schemas.microsoft.com/office/powerpoint/2010/main" val="2742766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E16898-B18B-0579-3F18-4E3DD0C41F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
            <a:ext cx="20104100" cy="11308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4E49376-72F1-FCC7-7AB0-BC37C167EA42}"/>
              </a:ext>
            </a:extLst>
          </p:cNvPr>
          <p:cNvPicPr>
            <a:picLocks noChangeAspect="1"/>
          </p:cNvPicPr>
          <p:nvPr userDrawn="1"/>
        </p:nvPicPr>
        <p:blipFill>
          <a:blip r:embed="rId2"/>
          <a:stretch>
            <a:fillRect/>
          </a:stretch>
        </p:blipFill>
        <p:spPr>
          <a:xfrm>
            <a:off x="528018" y="1710786"/>
            <a:ext cx="19071465" cy="9079653"/>
          </a:xfrm>
          <a:prstGeom prst="rect">
            <a:avLst/>
          </a:prstGeom>
        </p:spPr>
      </p:pic>
      <p:pic>
        <p:nvPicPr>
          <p:cNvPr id="4" name="Imagen 3">
            <a:extLst>
              <a:ext uri="{FF2B5EF4-FFF2-40B4-BE49-F238E27FC236}">
                <a16:creationId xmlns:a16="http://schemas.microsoft.com/office/drawing/2014/main" id="{A16D24D1-11AE-6484-5BA9-B2BAEB6E8D0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293765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C66FC48-4562-42F1-7E45-9DD2E026FDDE}"/>
              </a:ext>
            </a:extLst>
          </p:cNvPr>
          <p:cNvPicPr>
            <a:picLocks noChangeAspect="1"/>
          </p:cNvPicPr>
          <p:nvPr userDrawn="1"/>
        </p:nvPicPr>
        <p:blipFill>
          <a:blip r:embed="rId2"/>
          <a:stretch>
            <a:fillRect/>
          </a:stretch>
        </p:blipFill>
        <p:spPr>
          <a:xfrm>
            <a:off x="528017" y="1710786"/>
            <a:ext cx="19071465" cy="9079653"/>
          </a:xfrm>
          <a:prstGeom prst="rect">
            <a:avLst/>
          </a:prstGeom>
        </p:spPr>
      </p:pic>
      <p:pic>
        <p:nvPicPr>
          <p:cNvPr id="2" name="Imagen 1">
            <a:extLst>
              <a:ext uri="{FF2B5EF4-FFF2-40B4-BE49-F238E27FC236}">
                <a16:creationId xmlns:a16="http://schemas.microsoft.com/office/drawing/2014/main" id="{B1B13924-5B94-8C86-A350-343891A7CB6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870575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794F00B-0395-7038-CBC5-96775BC72299}"/>
              </a:ext>
            </a:extLst>
          </p:cNvPr>
          <p:cNvPicPr>
            <a:picLocks noChangeAspect="1"/>
          </p:cNvPicPr>
          <p:nvPr userDrawn="1"/>
        </p:nvPicPr>
        <p:blipFill>
          <a:blip r:embed="rId2"/>
          <a:stretch>
            <a:fillRect/>
          </a:stretch>
        </p:blipFill>
        <p:spPr>
          <a:xfrm>
            <a:off x="528016" y="1710088"/>
            <a:ext cx="19047459" cy="9068224"/>
          </a:xfrm>
          <a:prstGeom prst="rect">
            <a:avLst/>
          </a:prstGeom>
        </p:spPr>
      </p:pic>
      <p:pic>
        <p:nvPicPr>
          <p:cNvPr id="2" name="Imagen 1">
            <a:extLst>
              <a:ext uri="{FF2B5EF4-FFF2-40B4-BE49-F238E27FC236}">
                <a16:creationId xmlns:a16="http://schemas.microsoft.com/office/drawing/2014/main" id="{45DFD1A4-A866-CD54-693D-48331EC88EA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403388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C3EC949-7EBE-3906-9091-979405038162}"/>
              </a:ext>
            </a:extLst>
          </p:cNvPr>
          <p:cNvPicPr>
            <a:picLocks noChangeAspect="1"/>
          </p:cNvPicPr>
          <p:nvPr userDrawn="1"/>
        </p:nvPicPr>
        <p:blipFill>
          <a:blip r:embed="rId2"/>
          <a:stretch>
            <a:fillRect/>
          </a:stretch>
        </p:blipFill>
        <p:spPr>
          <a:xfrm>
            <a:off x="519566" y="1710778"/>
            <a:ext cx="19085249" cy="9086215"/>
          </a:xfrm>
          <a:prstGeom prst="rect">
            <a:avLst/>
          </a:prstGeom>
        </p:spPr>
      </p:pic>
      <p:pic>
        <p:nvPicPr>
          <p:cNvPr id="2" name="Imagen 1">
            <a:extLst>
              <a:ext uri="{FF2B5EF4-FFF2-40B4-BE49-F238E27FC236}">
                <a16:creationId xmlns:a16="http://schemas.microsoft.com/office/drawing/2014/main" id="{2700D285-C990-E6A2-EF51-F80235EE463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1276173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E62CBCF-B1AA-7FCD-A067-BC8D98A3F931}"/>
              </a:ext>
            </a:extLst>
          </p:cNvPr>
          <p:cNvPicPr>
            <a:picLocks noChangeAspect="1"/>
          </p:cNvPicPr>
          <p:nvPr userDrawn="1"/>
        </p:nvPicPr>
        <p:blipFill>
          <a:blip r:embed="rId2"/>
          <a:stretch>
            <a:fillRect/>
          </a:stretch>
        </p:blipFill>
        <p:spPr>
          <a:xfrm>
            <a:off x="528293" y="1710778"/>
            <a:ext cx="19056516" cy="9072536"/>
          </a:xfrm>
          <a:prstGeom prst="rect">
            <a:avLst/>
          </a:prstGeom>
        </p:spPr>
      </p:pic>
      <p:pic>
        <p:nvPicPr>
          <p:cNvPr id="2" name="Imagen 1">
            <a:extLst>
              <a:ext uri="{FF2B5EF4-FFF2-40B4-BE49-F238E27FC236}">
                <a16:creationId xmlns:a16="http://schemas.microsoft.com/office/drawing/2014/main" id="{03FC14DC-2FB7-029A-C1F8-85A3099639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2835574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7993BA3-7E62-6830-C666-587D7EDB9CC7}"/>
              </a:ext>
            </a:extLst>
          </p:cNvPr>
          <p:cNvPicPr>
            <a:picLocks noChangeAspect="1"/>
          </p:cNvPicPr>
          <p:nvPr userDrawn="1"/>
        </p:nvPicPr>
        <p:blipFill>
          <a:blip r:embed="rId2"/>
          <a:stretch>
            <a:fillRect/>
          </a:stretch>
        </p:blipFill>
        <p:spPr>
          <a:xfrm>
            <a:off x="528293" y="1710778"/>
            <a:ext cx="19056516" cy="9072536"/>
          </a:xfrm>
          <a:prstGeom prst="rect">
            <a:avLst/>
          </a:prstGeom>
        </p:spPr>
      </p:pic>
      <p:pic>
        <p:nvPicPr>
          <p:cNvPr id="2" name="Imagen 1">
            <a:extLst>
              <a:ext uri="{FF2B5EF4-FFF2-40B4-BE49-F238E27FC236}">
                <a16:creationId xmlns:a16="http://schemas.microsoft.com/office/drawing/2014/main" id="{51141120-6718-CDB1-9DA9-67E98334F3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320617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E16898-B18B-0579-3F18-4E3DD0C41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397"/>
            <a:ext cx="20104096" cy="11308554"/>
          </a:xfrm>
          <a:prstGeom prst="rect">
            <a:avLst/>
          </a:prstGeom>
        </p:spPr>
      </p:pic>
    </p:spTree>
    <p:extLst>
      <p:ext uri="{BB962C8B-B14F-4D97-AF65-F5344CB8AC3E}">
        <p14:creationId xmlns:p14="http://schemas.microsoft.com/office/powerpoint/2010/main" val="85125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68C4E6A5-37A9-CA41-CFFE-0D02790DBBD3}"/>
              </a:ext>
            </a:extLst>
          </p:cNvPr>
          <p:cNvSpPr/>
          <p:nvPr userDrawn="1"/>
        </p:nvSpPr>
        <p:spPr>
          <a:xfrm>
            <a:off x="528620" y="1710786"/>
            <a:ext cx="19047460" cy="9072245"/>
          </a:xfrm>
          <a:custGeom>
            <a:avLst/>
            <a:gdLst/>
            <a:ahLst/>
            <a:cxnLst/>
            <a:rect l="l" t="t" r="r" b="b"/>
            <a:pathLst>
              <a:path w="19047460" h="9072245">
                <a:moveTo>
                  <a:pt x="18703776" y="0"/>
                </a:moveTo>
                <a:lnTo>
                  <a:pt x="343078" y="0"/>
                </a:lnTo>
                <a:lnTo>
                  <a:pt x="296526" y="3131"/>
                </a:lnTo>
                <a:lnTo>
                  <a:pt x="251876" y="12254"/>
                </a:lnTo>
                <a:lnTo>
                  <a:pt x="209539" y="26960"/>
                </a:lnTo>
                <a:lnTo>
                  <a:pt x="169923" y="46839"/>
                </a:lnTo>
                <a:lnTo>
                  <a:pt x="133436" y="71483"/>
                </a:lnTo>
                <a:lnTo>
                  <a:pt x="100487" y="100483"/>
                </a:lnTo>
                <a:lnTo>
                  <a:pt x="71486" y="133431"/>
                </a:lnTo>
                <a:lnTo>
                  <a:pt x="46841" y="169918"/>
                </a:lnTo>
                <a:lnTo>
                  <a:pt x="26961" y="209535"/>
                </a:lnTo>
                <a:lnTo>
                  <a:pt x="12255" y="251873"/>
                </a:lnTo>
                <a:lnTo>
                  <a:pt x="3132" y="296523"/>
                </a:lnTo>
                <a:lnTo>
                  <a:pt x="0" y="343078"/>
                </a:lnTo>
                <a:lnTo>
                  <a:pt x="0" y="8728969"/>
                </a:lnTo>
                <a:lnTo>
                  <a:pt x="3132" y="8775522"/>
                </a:lnTo>
                <a:lnTo>
                  <a:pt x="12255" y="8820171"/>
                </a:lnTo>
                <a:lnTo>
                  <a:pt x="26961" y="8862508"/>
                </a:lnTo>
                <a:lnTo>
                  <a:pt x="46841" y="8902125"/>
                </a:lnTo>
                <a:lnTo>
                  <a:pt x="71486" y="8938612"/>
                </a:lnTo>
                <a:lnTo>
                  <a:pt x="100487" y="8971560"/>
                </a:lnTo>
                <a:lnTo>
                  <a:pt x="133436" y="9000561"/>
                </a:lnTo>
                <a:lnTo>
                  <a:pt x="169923" y="9025206"/>
                </a:lnTo>
                <a:lnTo>
                  <a:pt x="209539" y="9045086"/>
                </a:lnTo>
                <a:lnTo>
                  <a:pt x="251876" y="9059792"/>
                </a:lnTo>
                <a:lnTo>
                  <a:pt x="296526" y="9068916"/>
                </a:lnTo>
                <a:lnTo>
                  <a:pt x="343078" y="9072048"/>
                </a:lnTo>
                <a:lnTo>
                  <a:pt x="18703776" y="9072048"/>
                </a:lnTo>
                <a:lnTo>
                  <a:pt x="18750330" y="9068916"/>
                </a:lnTo>
                <a:lnTo>
                  <a:pt x="18794981" y="9059792"/>
                </a:lnTo>
                <a:lnTo>
                  <a:pt x="18837319" y="9045086"/>
                </a:lnTo>
                <a:lnTo>
                  <a:pt x="18876936" y="9025206"/>
                </a:lnTo>
                <a:lnTo>
                  <a:pt x="18913422" y="9000561"/>
                </a:lnTo>
                <a:lnTo>
                  <a:pt x="18946370" y="8971560"/>
                </a:lnTo>
                <a:lnTo>
                  <a:pt x="18975371" y="8938612"/>
                </a:lnTo>
                <a:lnTo>
                  <a:pt x="19000015" y="8902125"/>
                </a:lnTo>
                <a:lnTo>
                  <a:pt x="19019894" y="8862508"/>
                </a:lnTo>
                <a:lnTo>
                  <a:pt x="19034599" y="8820171"/>
                </a:lnTo>
                <a:lnTo>
                  <a:pt x="19043722" y="8775522"/>
                </a:lnTo>
                <a:lnTo>
                  <a:pt x="19046854" y="8728969"/>
                </a:lnTo>
                <a:lnTo>
                  <a:pt x="19046854" y="343078"/>
                </a:lnTo>
                <a:lnTo>
                  <a:pt x="19043722" y="296523"/>
                </a:lnTo>
                <a:lnTo>
                  <a:pt x="19034599" y="251873"/>
                </a:lnTo>
                <a:lnTo>
                  <a:pt x="19019894" y="209535"/>
                </a:lnTo>
                <a:lnTo>
                  <a:pt x="19000015" y="169918"/>
                </a:lnTo>
                <a:lnTo>
                  <a:pt x="18975371" y="133431"/>
                </a:lnTo>
                <a:lnTo>
                  <a:pt x="18946370" y="100483"/>
                </a:lnTo>
                <a:lnTo>
                  <a:pt x="18913422" y="71483"/>
                </a:lnTo>
                <a:lnTo>
                  <a:pt x="18876936" y="46839"/>
                </a:lnTo>
                <a:lnTo>
                  <a:pt x="18837319" y="26960"/>
                </a:lnTo>
                <a:lnTo>
                  <a:pt x="18794981" y="12254"/>
                </a:lnTo>
                <a:lnTo>
                  <a:pt x="18750330" y="3131"/>
                </a:lnTo>
                <a:lnTo>
                  <a:pt x="18703776" y="0"/>
                </a:lnTo>
                <a:close/>
              </a:path>
            </a:pathLst>
          </a:custGeom>
          <a:solidFill>
            <a:srgbClr val="F8F4EB"/>
          </a:solidFill>
        </p:spPr>
        <p:txBody>
          <a:bodyPr wrap="square" lIns="0" tIns="0" rIns="0" bIns="0" rtlCol="0"/>
          <a:lstStyle/>
          <a:p>
            <a:endParaRPr/>
          </a:p>
        </p:txBody>
      </p:sp>
      <p:pic>
        <p:nvPicPr>
          <p:cNvPr id="3" name="Imagen 2">
            <a:extLst>
              <a:ext uri="{FF2B5EF4-FFF2-40B4-BE49-F238E27FC236}">
                <a16:creationId xmlns:a16="http://schemas.microsoft.com/office/drawing/2014/main" id="{2E610A72-35FF-D95D-1EC0-0C85A9EBFBE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72757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8078980-B2E0-BFC6-F12D-82E26DE66842}"/>
              </a:ext>
            </a:extLst>
          </p:cNvPr>
          <p:cNvPicPr>
            <a:picLocks noChangeAspect="1"/>
          </p:cNvPicPr>
          <p:nvPr userDrawn="1"/>
        </p:nvPicPr>
        <p:blipFill>
          <a:blip r:embed="rId2"/>
          <a:stretch>
            <a:fillRect/>
          </a:stretch>
        </p:blipFill>
        <p:spPr>
          <a:xfrm>
            <a:off x="-6350" y="0"/>
            <a:ext cx="20269200" cy="11309350"/>
          </a:xfrm>
          <a:prstGeom prst="rect">
            <a:avLst/>
          </a:prstGeom>
        </p:spPr>
      </p:pic>
      <p:sp>
        <p:nvSpPr>
          <p:cNvPr id="3" name="object 2">
            <a:extLst>
              <a:ext uri="{FF2B5EF4-FFF2-40B4-BE49-F238E27FC236}">
                <a16:creationId xmlns:a16="http://schemas.microsoft.com/office/drawing/2014/main" id="{E01984FE-3D4F-E67F-4FEE-B68273B5D17B}"/>
              </a:ext>
            </a:extLst>
          </p:cNvPr>
          <p:cNvSpPr/>
          <p:nvPr userDrawn="1"/>
        </p:nvSpPr>
        <p:spPr>
          <a:xfrm>
            <a:off x="528618" y="1710786"/>
            <a:ext cx="11817985" cy="9072245"/>
          </a:xfrm>
          <a:custGeom>
            <a:avLst/>
            <a:gdLst/>
            <a:ahLst/>
            <a:cxnLst/>
            <a:rect l="l" t="t" r="r" b="b"/>
            <a:pathLst>
              <a:path w="11817985" h="9072245">
                <a:moveTo>
                  <a:pt x="11474394" y="0"/>
                </a:moveTo>
                <a:lnTo>
                  <a:pt x="343089" y="0"/>
                </a:lnTo>
                <a:lnTo>
                  <a:pt x="296534" y="3131"/>
                </a:lnTo>
                <a:lnTo>
                  <a:pt x="251882" y="12254"/>
                </a:lnTo>
                <a:lnTo>
                  <a:pt x="209544" y="26960"/>
                </a:lnTo>
                <a:lnTo>
                  <a:pt x="169926" y="46839"/>
                </a:lnTo>
                <a:lnTo>
                  <a:pt x="133438" y="71483"/>
                </a:lnTo>
                <a:lnTo>
                  <a:pt x="100489" y="100483"/>
                </a:lnTo>
                <a:lnTo>
                  <a:pt x="71487" y="133431"/>
                </a:lnTo>
                <a:lnTo>
                  <a:pt x="46842" y="169918"/>
                </a:lnTo>
                <a:lnTo>
                  <a:pt x="26961" y="209535"/>
                </a:lnTo>
                <a:lnTo>
                  <a:pt x="12255" y="251873"/>
                </a:lnTo>
                <a:lnTo>
                  <a:pt x="3132" y="296523"/>
                </a:lnTo>
                <a:lnTo>
                  <a:pt x="0" y="343078"/>
                </a:lnTo>
                <a:lnTo>
                  <a:pt x="0" y="8728969"/>
                </a:lnTo>
                <a:lnTo>
                  <a:pt x="3132" y="8775522"/>
                </a:lnTo>
                <a:lnTo>
                  <a:pt x="12255" y="8820171"/>
                </a:lnTo>
                <a:lnTo>
                  <a:pt x="26961" y="8862508"/>
                </a:lnTo>
                <a:lnTo>
                  <a:pt x="46842" y="8902125"/>
                </a:lnTo>
                <a:lnTo>
                  <a:pt x="71487" y="8938612"/>
                </a:lnTo>
                <a:lnTo>
                  <a:pt x="100489" y="8971560"/>
                </a:lnTo>
                <a:lnTo>
                  <a:pt x="133438" y="9000561"/>
                </a:lnTo>
                <a:lnTo>
                  <a:pt x="169926" y="9025206"/>
                </a:lnTo>
                <a:lnTo>
                  <a:pt x="209544" y="9045086"/>
                </a:lnTo>
                <a:lnTo>
                  <a:pt x="251882" y="9059792"/>
                </a:lnTo>
                <a:lnTo>
                  <a:pt x="296534" y="9068916"/>
                </a:lnTo>
                <a:lnTo>
                  <a:pt x="343089" y="9072048"/>
                </a:lnTo>
                <a:lnTo>
                  <a:pt x="11474394" y="9072048"/>
                </a:lnTo>
                <a:lnTo>
                  <a:pt x="11520948" y="9068916"/>
                </a:lnTo>
                <a:lnTo>
                  <a:pt x="11565599" y="9059792"/>
                </a:lnTo>
                <a:lnTo>
                  <a:pt x="11607937" y="9045086"/>
                </a:lnTo>
                <a:lnTo>
                  <a:pt x="11647554" y="9025206"/>
                </a:lnTo>
                <a:lnTo>
                  <a:pt x="11684040" y="9000561"/>
                </a:lnTo>
                <a:lnTo>
                  <a:pt x="11716988" y="8971560"/>
                </a:lnTo>
                <a:lnTo>
                  <a:pt x="11745989" y="8938612"/>
                </a:lnTo>
                <a:lnTo>
                  <a:pt x="11770633" y="8902125"/>
                </a:lnTo>
                <a:lnTo>
                  <a:pt x="11790512" y="8862508"/>
                </a:lnTo>
                <a:lnTo>
                  <a:pt x="11805217" y="8820171"/>
                </a:lnTo>
                <a:lnTo>
                  <a:pt x="11814340" y="8775522"/>
                </a:lnTo>
                <a:lnTo>
                  <a:pt x="11817472" y="8728969"/>
                </a:lnTo>
                <a:lnTo>
                  <a:pt x="11817472" y="343078"/>
                </a:lnTo>
                <a:lnTo>
                  <a:pt x="11814340" y="296523"/>
                </a:lnTo>
                <a:lnTo>
                  <a:pt x="11805217" y="251873"/>
                </a:lnTo>
                <a:lnTo>
                  <a:pt x="11790512" y="209535"/>
                </a:lnTo>
                <a:lnTo>
                  <a:pt x="11770633" y="169918"/>
                </a:lnTo>
                <a:lnTo>
                  <a:pt x="11745989" y="133431"/>
                </a:lnTo>
                <a:lnTo>
                  <a:pt x="11716988" y="100483"/>
                </a:lnTo>
                <a:lnTo>
                  <a:pt x="11684040" y="71483"/>
                </a:lnTo>
                <a:lnTo>
                  <a:pt x="11647554" y="46839"/>
                </a:lnTo>
                <a:lnTo>
                  <a:pt x="11607937" y="26960"/>
                </a:lnTo>
                <a:lnTo>
                  <a:pt x="11565599" y="12254"/>
                </a:lnTo>
                <a:lnTo>
                  <a:pt x="11520948" y="3131"/>
                </a:lnTo>
                <a:lnTo>
                  <a:pt x="11474394" y="0"/>
                </a:lnTo>
                <a:close/>
              </a:path>
            </a:pathLst>
          </a:custGeom>
          <a:solidFill>
            <a:srgbClr val="FFFFFF"/>
          </a:solidFill>
        </p:spPr>
        <p:txBody>
          <a:bodyPr wrap="square" lIns="0" tIns="0" rIns="0" bIns="0" rtlCol="0"/>
          <a:lstStyle/>
          <a:p>
            <a:endParaRPr/>
          </a:p>
        </p:txBody>
      </p:sp>
      <p:pic>
        <p:nvPicPr>
          <p:cNvPr id="5" name="Imagen 4">
            <a:extLst>
              <a:ext uri="{FF2B5EF4-FFF2-40B4-BE49-F238E27FC236}">
                <a16:creationId xmlns:a16="http://schemas.microsoft.com/office/drawing/2014/main" id="{C4ADA92D-79E0-75FB-4C48-9FC5CBAA04E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422164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8078980-B2E0-BFC6-F12D-82E26DE66842}"/>
              </a:ext>
            </a:extLst>
          </p:cNvPr>
          <p:cNvPicPr>
            <a:picLocks noChangeAspect="1"/>
          </p:cNvPicPr>
          <p:nvPr userDrawn="1"/>
        </p:nvPicPr>
        <p:blipFill>
          <a:blip r:embed="rId2"/>
          <a:stretch>
            <a:fillRect/>
          </a:stretch>
        </p:blipFill>
        <p:spPr>
          <a:xfrm>
            <a:off x="-6350" y="0"/>
            <a:ext cx="20269200" cy="11309350"/>
          </a:xfrm>
          <a:prstGeom prst="rect">
            <a:avLst/>
          </a:prstGeom>
        </p:spPr>
      </p:pic>
      <p:pic>
        <p:nvPicPr>
          <p:cNvPr id="3" name="Imagen 2">
            <a:extLst>
              <a:ext uri="{FF2B5EF4-FFF2-40B4-BE49-F238E27FC236}">
                <a16:creationId xmlns:a16="http://schemas.microsoft.com/office/drawing/2014/main" id="{7491E232-45DC-A874-9BB0-BA012F8F018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413634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8078980-B2E0-BFC6-F12D-82E26DE66842}"/>
              </a:ext>
            </a:extLst>
          </p:cNvPr>
          <p:cNvPicPr>
            <a:picLocks noChangeAspect="1"/>
          </p:cNvPicPr>
          <p:nvPr userDrawn="1"/>
        </p:nvPicPr>
        <p:blipFill>
          <a:blip r:embed="rId2"/>
          <a:stretch>
            <a:fillRect/>
          </a:stretch>
        </p:blipFill>
        <p:spPr>
          <a:xfrm>
            <a:off x="-6350" y="0"/>
            <a:ext cx="20269200" cy="11309350"/>
          </a:xfrm>
          <a:prstGeom prst="rect">
            <a:avLst/>
          </a:prstGeom>
        </p:spPr>
      </p:pic>
      <p:sp>
        <p:nvSpPr>
          <p:cNvPr id="3" name="object 2">
            <a:extLst>
              <a:ext uri="{FF2B5EF4-FFF2-40B4-BE49-F238E27FC236}">
                <a16:creationId xmlns:a16="http://schemas.microsoft.com/office/drawing/2014/main" id="{3C35D062-3FB9-1D78-D6B8-C84B784F8EB3}"/>
              </a:ext>
            </a:extLst>
          </p:cNvPr>
          <p:cNvSpPr/>
          <p:nvPr userDrawn="1"/>
        </p:nvSpPr>
        <p:spPr>
          <a:xfrm>
            <a:off x="528618" y="1710786"/>
            <a:ext cx="11817985" cy="9072245"/>
          </a:xfrm>
          <a:custGeom>
            <a:avLst/>
            <a:gdLst/>
            <a:ahLst/>
            <a:cxnLst/>
            <a:rect l="l" t="t" r="r" b="b"/>
            <a:pathLst>
              <a:path w="11817985" h="9072245">
                <a:moveTo>
                  <a:pt x="11474394" y="0"/>
                </a:moveTo>
                <a:lnTo>
                  <a:pt x="343089" y="0"/>
                </a:lnTo>
                <a:lnTo>
                  <a:pt x="296534" y="3131"/>
                </a:lnTo>
                <a:lnTo>
                  <a:pt x="251882" y="12254"/>
                </a:lnTo>
                <a:lnTo>
                  <a:pt x="209544" y="26960"/>
                </a:lnTo>
                <a:lnTo>
                  <a:pt x="169926" y="46839"/>
                </a:lnTo>
                <a:lnTo>
                  <a:pt x="133438" y="71483"/>
                </a:lnTo>
                <a:lnTo>
                  <a:pt x="100489" y="100483"/>
                </a:lnTo>
                <a:lnTo>
                  <a:pt x="71487" y="133431"/>
                </a:lnTo>
                <a:lnTo>
                  <a:pt x="46842" y="169918"/>
                </a:lnTo>
                <a:lnTo>
                  <a:pt x="26961" y="209535"/>
                </a:lnTo>
                <a:lnTo>
                  <a:pt x="12255" y="251873"/>
                </a:lnTo>
                <a:lnTo>
                  <a:pt x="3132" y="296523"/>
                </a:lnTo>
                <a:lnTo>
                  <a:pt x="0" y="343078"/>
                </a:lnTo>
                <a:lnTo>
                  <a:pt x="0" y="8728969"/>
                </a:lnTo>
                <a:lnTo>
                  <a:pt x="3132" y="8775522"/>
                </a:lnTo>
                <a:lnTo>
                  <a:pt x="12255" y="8820171"/>
                </a:lnTo>
                <a:lnTo>
                  <a:pt x="26961" y="8862508"/>
                </a:lnTo>
                <a:lnTo>
                  <a:pt x="46842" y="8902125"/>
                </a:lnTo>
                <a:lnTo>
                  <a:pt x="71487" y="8938612"/>
                </a:lnTo>
                <a:lnTo>
                  <a:pt x="100489" y="8971560"/>
                </a:lnTo>
                <a:lnTo>
                  <a:pt x="133438" y="9000561"/>
                </a:lnTo>
                <a:lnTo>
                  <a:pt x="169926" y="9025206"/>
                </a:lnTo>
                <a:lnTo>
                  <a:pt x="209544" y="9045086"/>
                </a:lnTo>
                <a:lnTo>
                  <a:pt x="251882" y="9059792"/>
                </a:lnTo>
                <a:lnTo>
                  <a:pt x="296534" y="9068916"/>
                </a:lnTo>
                <a:lnTo>
                  <a:pt x="343089" y="9072048"/>
                </a:lnTo>
                <a:lnTo>
                  <a:pt x="11474394" y="9072048"/>
                </a:lnTo>
                <a:lnTo>
                  <a:pt x="11520948" y="9068916"/>
                </a:lnTo>
                <a:lnTo>
                  <a:pt x="11565599" y="9059792"/>
                </a:lnTo>
                <a:lnTo>
                  <a:pt x="11607937" y="9045086"/>
                </a:lnTo>
                <a:lnTo>
                  <a:pt x="11647554" y="9025206"/>
                </a:lnTo>
                <a:lnTo>
                  <a:pt x="11684040" y="9000561"/>
                </a:lnTo>
                <a:lnTo>
                  <a:pt x="11716988" y="8971560"/>
                </a:lnTo>
                <a:lnTo>
                  <a:pt x="11745989" y="8938612"/>
                </a:lnTo>
                <a:lnTo>
                  <a:pt x="11770633" y="8902125"/>
                </a:lnTo>
                <a:lnTo>
                  <a:pt x="11790512" y="8862508"/>
                </a:lnTo>
                <a:lnTo>
                  <a:pt x="11805217" y="8820171"/>
                </a:lnTo>
                <a:lnTo>
                  <a:pt x="11814340" y="8775522"/>
                </a:lnTo>
                <a:lnTo>
                  <a:pt x="11817472" y="8728969"/>
                </a:lnTo>
                <a:lnTo>
                  <a:pt x="11817472" y="343078"/>
                </a:lnTo>
                <a:lnTo>
                  <a:pt x="11814340" y="296523"/>
                </a:lnTo>
                <a:lnTo>
                  <a:pt x="11805217" y="251873"/>
                </a:lnTo>
                <a:lnTo>
                  <a:pt x="11790512" y="209535"/>
                </a:lnTo>
                <a:lnTo>
                  <a:pt x="11770633" y="169918"/>
                </a:lnTo>
                <a:lnTo>
                  <a:pt x="11745989" y="133431"/>
                </a:lnTo>
                <a:lnTo>
                  <a:pt x="11716988" y="100483"/>
                </a:lnTo>
                <a:lnTo>
                  <a:pt x="11684040" y="71483"/>
                </a:lnTo>
                <a:lnTo>
                  <a:pt x="11647554" y="46839"/>
                </a:lnTo>
                <a:lnTo>
                  <a:pt x="11607937" y="26960"/>
                </a:lnTo>
                <a:lnTo>
                  <a:pt x="11565599" y="12254"/>
                </a:lnTo>
                <a:lnTo>
                  <a:pt x="11520948" y="3131"/>
                </a:lnTo>
                <a:lnTo>
                  <a:pt x="11474394" y="0"/>
                </a:lnTo>
                <a:close/>
              </a:path>
            </a:pathLst>
          </a:custGeom>
          <a:solidFill>
            <a:srgbClr val="FFFFFF"/>
          </a:solidFill>
        </p:spPr>
        <p:txBody>
          <a:bodyPr wrap="square" lIns="0" tIns="0" rIns="0" bIns="0" rtlCol="0"/>
          <a:lstStyle/>
          <a:p>
            <a:endParaRPr/>
          </a:p>
        </p:txBody>
      </p:sp>
      <p:pic>
        <p:nvPicPr>
          <p:cNvPr id="6" name="Imagen 5">
            <a:extLst>
              <a:ext uri="{FF2B5EF4-FFF2-40B4-BE49-F238E27FC236}">
                <a16:creationId xmlns:a16="http://schemas.microsoft.com/office/drawing/2014/main" id="{5F31CAA6-26BF-1BBA-2A6D-4A33869449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164614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28620" y="1710786"/>
            <a:ext cx="19047460" cy="9072245"/>
          </a:xfrm>
          <a:custGeom>
            <a:avLst/>
            <a:gdLst/>
            <a:ahLst/>
            <a:cxnLst/>
            <a:rect l="l" t="t" r="r" b="b"/>
            <a:pathLst>
              <a:path w="19047460" h="9072245">
                <a:moveTo>
                  <a:pt x="18703776" y="0"/>
                </a:moveTo>
                <a:lnTo>
                  <a:pt x="343078" y="0"/>
                </a:lnTo>
                <a:lnTo>
                  <a:pt x="296526" y="3131"/>
                </a:lnTo>
                <a:lnTo>
                  <a:pt x="251876" y="12254"/>
                </a:lnTo>
                <a:lnTo>
                  <a:pt x="209539" y="26960"/>
                </a:lnTo>
                <a:lnTo>
                  <a:pt x="169923" y="46839"/>
                </a:lnTo>
                <a:lnTo>
                  <a:pt x="133436" y="71483"/>
                </a:lnTo>
                <a:lnTo>
                  <a:pt x="100487" y="100483"/>
                </a:lnTo>
                <a:lnTo>
                  <a:pt x="71486" y="133431"/>
                </a:lnTo>
                <a:lnTo>
                  <a:pt x="46841" y="169918"/>
                </a:lnTo>
                <a:lnTo>
                  <a:pt x="26961" y="209535"/>
                </a:lnTo>
                <a:lnTo>
                  <a:pt x="12255" y="251873"/>
                </a:lnTo>
                <a:lnTo>
                  <a:pt x="3132" y="296523"/>
                </a:lnTo>
                <a:lnTo>
                  <a:pt x="0" y="343078"/>
                </a:lnTo>
                <a:lnTo>
                  <a:pt x="0" y="8728969"/>
                </a:lnTo>
                <a:lnTo>
                  <a:pt x="3132" y="8775522"/>
                </a:lnTo>
                <a:lnTo>
                  <a:pt x="12255" y="8820171"/>
                </a:lnTo>
                <a:lnTo>
                  <a:pt x="26961" y="8862508"/>
                </a:lnTo>
                <a:lnTo>
                  <a:pt x="46841" y="8902125"/>
                </a:lnTo>
                <a:lnTo>
                  <a:pt x="71486" y="8938612"/>
                </a:lnTo>
                <a:lnTo>
                  <a:pt x="100487" y="8971560"/>
                </a:lnTo>
                <a:lnTo>
                  <a:pt x="133436" y="9000561"/>
                </a:lnTo>
                <a:lnTo>
                  <a:pt x="169923" y="9025206"/>
                </a:lnTo>
                <a:lnTo>
                  <a:pt x="209539" y="9045086"/>
                </a:lnTo>
                <a:lnTo>
                  <a:pt x="251876" y="9059792"/>
                </a:lnTo>
                <a:lnTo>
                  <a:pt x="296526" y="9068916"/>
                </a:lnTo>
                <a:lnTo>
                  <a:pt x="343078" y="9072048"/>
                </a:lnTo>
                <a:lnTo>
                  <a:pt x="18703776" y="9072048"/>
                </a:lnTo>
                <a:lnTo>
                  <a:pt x="18750330" y="9068916"/>
                </a:lnTo>
                <a:lnTo>
                  <a:pt x="18794981" y="9059792"/>
                </a:lnTo>
                <a:lnTo>
                  <a:pt x="18837319" y="9045086"/>
                </a:lnTo>
                <a:lnTo>
                  <a:pt x="18876936" y="9025206"/>
                </a:lnTo>
                <a:lnTo>
                  <a:pt x="18913422" y="9000561"/>
                </a:lnTo>
                <a:lnTo>
                  <a:pt x="18946370" y="8971560"/>
                </a:lnTo>
                <a:lnTo>
                  <a:pt x="18975371" y="8938612"/>
                </a:lnTo>
                <a:lnTo>
                  <a:pt x="19000015" y="8902125"/>
                </a:lnTo>
                <a:lnTo>
                  <a:pt x="19019894" y="8862508"/>
                </a:lnTo>
                <a:lnTo>
                  <a:pt x="19034599" y="8820171"/>
                </a:lnTo>
                <a:lnTo>
                  <a:pt x="19043722" y="8775522"/>
                </a:lnTo>
                <a:lnTo>
                  <a:pt x="19046854" y="8728969"/>
                </a:lnTo>
                <a:lnTo>
                  <a:pt x="19046854" y="343078"/>
                </a:lnTo>
                <a:lnTo>
                  <a:pt x="19043722" y="296523"/>
                </a:lnTo>
                <a:lnTo>
                  <a:pt x="19034599" y="251873"/>
                </a:lnTo>
                <a:lnTo>
                  <a:pt x="19019894" y="209535"/>
                </a:lnTo>
                <a:lnTo>
                  <a:pt x="19000015" y="169918"/>
                </a:lnTo>
                <a:lnTo>
                  <a:pt x="18975371" y="133431"/>
                </a:lnTo>
                <a:lnTo>
                  <a:pt x="18946370" y="100483"/>
                </a:lnTo>
                <a:lnTo>
                  <a:pt x="18913422" y="71483"/>
                </a:lnTo>
                <a:lnTo>
                  <a:pt x="18876936" y="46839"/>
                </a:lnTo>
                <a:lnTo>
                  <a:pt x="18837319" y="26960"/>
                </a:lnTo>
                <a:lnTo>
                  <a:pt x="18794981" y="12254"/>
                </a:lnTo>
                <a:lnTo>
                  <a:pt x="18750330" y="3131"/>
                </a:lnTo>
                <a:lnTo>
                  <a:pt x="18703776" y="0"/>
                </a:lnTo>
                <a:close/>
              </a:path>
            </a:pathLst>
          </a:custGeom>
          <a:solidFill>
            <a:srgbClr val="FF051E"/>
          </a:solidFill>
        </p:spPr>
        <p:txBody>
          <a:bodyPr wrap="square" lIns="0" tIns="0" rIns="0" bIns="0" rtlCol="0"/>
          <a:lstStyle/>
          <a:p>
            <a:endParaRPr/>
          </a:p>
        </p:txBody>
      </p:sp>
      <p:pic>
        <p:nvPicPr>
          <p:cNvPr id="3" name="Imagen 2">
            <a:extLst>
              <a:ext uri="{FF2B5EF4-FFF2-40B4-BE49-F238E27FC236}">
                <a16:creationId xmlns:a16="http://schemas.microsoft.com/office/drawing/2014/main" id="{8C9AFF4F-1666-6FCB-BF63-8933691726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extLst>
      <p:ext uri="{BB962C8B-B14F-4D97-AF65-F5344CB8AC3E}">
        <p14:creationId xmlns:p14="http://schemas.microsoft.com/office/powerpoint/2010/main" val="3437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FC3A2FCE-9E93-4A5C-5541-2EE326C746AE}"/>
              </a:ext>
            </a:extLst>
          </p:cNvPr>
          <p:cNvPicPr>
            <a:picLocks noChangeAspect="1"/>
          </p:cNvPicPr>
          <p:nvPr userDrawn="1"/>
        </p:nvPicPr>
        <p:blipFill>
          <a:blip r:embed="rId2"/>
          <a:stretch>
            <a:fillRect/>
          </a:stretch>
        </p:blipFill>
        <p:spPr>
          <a:xfrm>
            <a:off x="528019" y="1710786"/>
            <a:ext cx="19055905" cy="9079653"/>
          </a:xfrm>
          <a:prstGeom prst="rect">
            <a:avLst/>
          </a:prstGeom>
        </p:spPr>
      </p:pic>
      <p:pic>
        <p:nvPicPr>
          <p:cNvPr id="3" name="Imagen 2">
            <a:extLst>
              <a:ext uri="{FF2B5EF4-FFF2-40B4-BE49-F238E27FC236}">
                <a16:creationId xmlns:a16="http://schemas.microsoft.com/office/drawing/2014/main" id="{CEEA03A9-CCAD-DB99-9704-C8D6D39EEE9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3F3DF38-0B75-2D29-E45D-FC1CFAEC3D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pic>
        <p:nvPicPr>
          <p:cNvPr id="6" name="Imagen 5">
            <a:extLst>
              <a:ext uri="{FF2B5EF4-FFF2-40B4-BE49-F238E27FC236}">
                <a16:creationId xmlns:a16="http://schemas.microsoft.com/office/drawing/2014/main" id="{80E1A9F0-535E-88FE-FD12-6CFDBA248065}"/>
              </a:ext>
            </a:extLst>
          </p:cNvPr>
          <p:cNvPicPr>
            <a:picLocks noChangeAspect="1"/>
          </p:cNvPicPr>
          <p:nvPr userDrawn="1"/>
        </p:nvPicPr>
        <p:blipFill>
          <a:blip r:embed="rId3"/>
          <a:stretch>
            <a:fillRect/>
          </a:stretch>
        </p:blipFill>
        <p:spPr>
          <a:xfrm>
            <a:off x="528016" y="1710786"/>
            <a:ext cx="19071465" cy="9079653"/>
          </a:xfrm>
          <a:prstGeom prst="rect">
            <a:avLst/>
          </a:prstGeom>
        </p:spPr>
      </p:pic>
    </p:spTree>
    <p:extLst>
      <p:ext uri="{BB962C8B-B14F-4D97-AF65-F5344CB8AC3E}">
        <p14:creationId xmlns:p14="http://schemas.microsoft.com/office/powerpoint/2010/main" val="376666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3F3DF38-0B75-2D29-E45D-FC1CFAEC3D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517058" y="551756"/>
            <a:ext cx="2102485" cy="690368"/>
          </a:xfrm>
          <a:prstGeom prst="rect">
            <a:avLst/>
          </a:prstGeom>
        </p:spPr>
      </p:pic>
      <p:pic>
        <p:nvPicPr>
          <p:cNvPr id="4" name="Imagen 3">
            <a:extLst>
              <a:ext uri="{FF2B5EF4-FFF2-40B4-BE49-F238E27FC236}">
                <a16:creationId xmlns:a16="http://schemas.microsoft.com/office/drawing/2014/main" id="{EFF277C8-8F7B-FECC-FAE1-4742064F9AC0}"/>
              </a:ext>
            </a:extLst>
          </p:cNvPr>
          <p:cNvPicPr>
            <a:picLocks noChangeAspect="1"/>
          </p:cNvPicPr>
          <p:nvPr userDrawn="1"/>
        </p:nvPicPr>
        <p:blipFill>
          <a:blip r:embed="rId3"/>
          <a:stretch>
            <a:fillRect/>
          </a:stretch>
        </p:blipFill>
        <p:spPr>
          <a:xfrm>
            <a:off x="547065" y="1710786"/>
            <a:ext cx="19071465" cy="9079653"/>
          </a:xfrm>
          <a:prstGeom prst="rect">
            <a:avLst/>
          </a:prstGeom>
        </p:spPr>
      </p:pic>
    </p:spTree>
    <p:extLst>
      <p:ext uri="{BB962C8B-B14F-4D97-AF65-F5344CB8AC3E}">
        <p14:creationId xmlns:p14="http://schemas.microsoft.com/office/powerpoint/2010/main" val="346898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74" r:id="rId2"/>
    <p:sldLayoutId id="2147483663" r:id="rId3"/>
    <p:sldLayoutId id="2147483667" r:id="rId4"/>
    <p:sldLayoutId id="2147483668" r:id="rId5"/>
    <p:sldLayoutId id="2147483664" r:id="rId6"/>
    <p:sldLayoutId id="2147483661" r:id="rId7"/>
    <p:sldLayoutId id="2147483665" r:id="rId8"/>
    <p:sldLayoutId id="2147483677" r:id="rId9"/>
    <p:sldLayoutId id="2147483672" r:id="rId10"/>
    <p:sldLayoutId id="2147483666" r:id="rId11"/>
    <p:sldLayoutId id="2147483669" r:id="rId12"/>
    <p:sldLayoutId id="2147483670" r:id="rId13"/>
    <p:sldLayoutId id="2147483671" r:id="rId14"/>
    <p:sldLayoutId id="2147483673" r:id="rId15"/>
    <p:sldLayoutId id="2147483676" r:id="rId1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D6ABE0B-BD14-361B-439F-087736D8FB4C}"/>
              </a:ext>
            </a:extLst>
          </p:cNvPr>
          <p:cNvSpPr txBox="1"/>
          <p:nvPr/>
        </p:nvSpPr>
        <p:spPr>
          <a:xfrm>
            <a:off x="5001752" y="1844675"/>
            <a:ext cx="10051142" cy="2862322"/>
          </a:xfrm>
          <a:prstGeom prst="rect">
            <a:avLst/>
          </a:prstGeom>
          <a:noFill/>
        </p:spPr>
        <p:txBody>
          <a:bodyPr wrap="square">
            <a:spAutoFit/>
          </a:bodyPr>
          <a:lstStyle/>
          <a:p>
            <a:pPr algn="ctr"/>
            <a:r>
              <a:rPr lang="es-CO" sz="6000" b="1" dirty="0">
                <a:solidFill>
                  <a:schemeClr val="bg1"/>
                </a:solidFill>
              </a:rPr>
              <a:t>Predicción del costo de los seguros médicos “</a:t>
            </a:r>
            <a:r>
              <a:rPr lang="en-US" sz="6000" b="1" dirty="0">
                <a:solidFill>
                  <a:schemeClr val="bg1"/>
                </a:solidFill>
              </a:rPr>
              <a:t>Medical Cost Personal</a:t>
            </a:r>
            <a:r>
              <a:rPr lang="es-CO" sz="6000" b="1" dirty="0">
                <a:solidFill>
                  <a:schemeClr val="bg1"/>
                </a:solidFill>
              </a:rPr>
              <a:t>“</a:t>
            </a:r>
          </a:p>
        </p:txBody>
      </p:sp>
      <p:sp>
        <p:nvSpPr>
          <p:cNvPr id="7" name="CuadroTexto 6">
            <a:extLst>
              <a:ext uri="{FF2B5EF4-FFF2-40B4-BE49-F238E27FC236}">
                <a16:creationId xmlns:a16="http://schemas.microsoft.com/office/drawing/2014/main" id="{89FAB718-5515-7418-CD8F-F2782D6C6BD9}"/>
              </a:ext>
            </a:extLst>
          </p:cNvPr>
          <p:cNvSpPr txBox="1"/>
          <p:nvPr/>
        </p:nvSpPr>
        <p:spPr>
          <a:xfrm>
            <a:off x="4987381" y="6188075"/>
            <a:ext cx="10051142" cy="523220"/>
          </a:xfrm>
          <a:prstGeom prst="rect">
            <a:avLst/>
          </a:prstGeom>
          <a:noFill/>
        </p:spPr>
        <p:txBody>
          <a:bodyPr wrap="square">
            <a:spAutoFit/>
          </a:bodyPr>
          <a:lstStyle/>
          <a:p>
            <a:pPr algn="ctr"/>
            <a:r>
              <a:rPr lang="es-MX" sz="2800" b="1" dirty="0">
                <a:solidFill>
                  <a:schemeClr val="bg1"/>
                </a:solidFill>
              </a:rPr>
              <a:t>Carlos Hidalgo Escobar</a:t>
            </a:r>
            <a:endParaRPr lang="es-CO" sz="2800" b="1" dirty="0">
              <a:solidFill>
                <a:schemeClr val="bg1"/>
              </a:solidFill>
            </a:endParaRPr>
          </a:p>
        </p:txBody>
      </p:sp>
    </p:spTree>
    <p:extLst>
      <p:ext uri="{BB962C8B-B14F-4D97-AF65-F5344CB8AC3E}">
        <p14:creationId xmlns:p14="http://schemas.microsoft.com/office/powerpoint/2010/main" val="135946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0D014DD6-C96B-4521-BAA5-AACE3484F363}"/>
              </a:ext>
            </a:extLst>
          </p:cNvPr>
          <p:cNvSpPr txBox="1">
            <a:spLocks/>
          </p:cNvSpPr>
          <p:nvPr/>
        </p:nvSpPr>
        <p:spPr>
          <a:xfrm>
            <a:off x="679450" y="625475"/>
            <a:ext cx="15011400"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a:solidFill>
                  <a:srgbClr val="C00000"/>
                </a:solidFill>
                <a:latin typeface="Arial"/>
                <a:cs typeface="Arial"/>
              </a:rPr>
              <a:t>Evaluación modelos</a:t>
            </a:r>
            <a:endParaRPr lang="es-CO" sz="4950" dirty="0">
              <a:solidFill>
                <a:srgbClr val="C00000"/>
              </a:solidFill>
              <a:latin typeface="Arial"/>
              <a:cs typeface="Arial"/>
            </a:endParaRPr>
          </a:p>
        </p:txBody>
      </p:sp>
      <p:sp>
        <p:nvSpPr>
          <p:cNvPr id="9" name="CuadroTexto 8">
            <a:extLst>
              <a:ext uri="{FF2B5EF4-FFF2-40B4-BE49-F238E27FC236}">
                <a16:creationId xmlns:a16="http://schemas.microsoft.com/office/drawing/2014/main" id="{4710D6B1-8636-4E1C-BF92-7EB97A228491}"/>
              </a:ext>
            </a:extLst>
          </p:cNvPr>
          <p:cNvSpPr txBox="1"/>
          <p:nvPr/>
        </p:nvSpPr>
        <p:spPr>
          <a:xfrm>
            <a:off x="635334" y="1692275"/>
            <a:ext cx="19246516" cy="6555641"/>
          </a:xfrm>
          <a:prstGeom prst="rect">
            <a:avLst/>
          </a:prstGeom>
          <a:noFill/>
        </p:spPr>
        <p:txBody>
          <a:bodyPr wrap="square" rtlCol="0">
            <a:spAutoFit/>
          </a:bodyPr>
          <a:lstStyle/>
          <a:p>
            <a:r>
              <a:rPr lang="es-MX" sz="2800" dirty="0"/>
              <a:t>En el proyecto se evaluaron tres modelos de regresión (Regresión Lineal, </a:t>
            </a:r>
            <a:r>
              <a:rPr lang="es-MX" sz="2800" dirty="0" err="1"/>
              <a:t>Random</a:t>
            </a:r>
            <a:r>
              <a:rPr lang="es-MX" sz="2800" dirty="0"/>
              <a:t> Forest y </a:t>
            </a:r>
            <a:r>
              <a:rPr lang="es-MX" sz="2800" dirty="0" err="1"/>
              <a:t>Gradient</a:t>
            </a:r>
            <a:r>
              <a:rPr lang="es-MX" sz="2800" dirty="0"/>
              <a:t> </a:t>
            </a:r>
            <a:r>
              <a:rPr lang="es-MX" sz="2800" dirty="0" err="1"/>
              <a:t>Boosting</a:t>
            </a:r>
            <a:r>
              <a:rPr lang="es-MX" sz="2800" dirty="0"/>
              <a:t>) utilizando cinco métricas: </a:t>
            </a:r>
            <a:r>
              <a:rPr lang="es-MX" sz="2800" b="1" dirty="0"/>
              <a:t>RMSE, R², MAE, </a:t>
            </a:r>
            <a:r>
              <a:rPr lang="es-MX" sz="2800" b="1" dirty="0" err="1"/>
              <a:t>MedAE</a:t>
            </a:r>
            <a:r>
              <a:rPr lang="es-MX" sz="2800" b="1" dirty="0"/>
              <a:t> y MAPE</a:t>
            </a:r>
            <a:r>
              <a:rPr lang="es-MX" sz="2800" dirty="0"/>
              <a:t>. Las métricas </a:t>
            </a:r>
            <a:r>
              <a:rPr lang="es-MX" sz="2800" b="1" dirty="0"/>
              <a:t>RMSE y MAE </a:t>
            </a:r>
            <a:r>
              <a:rPr lang="es-MX" sz="2800" dirty="0"/>
              <a:t>mostraron cuán lejos, en promedio, se encuentran las predicciones de los valores reales en unidades monetarias, siendo más precisos los modelos de ensamble. </a:t>
            </a:r>
            <a:r>
              <a:rPr lang="es-MX" sz="2800" b="1" dirty="0" err="1"/>
              <a:t>MedAE</a:t>
            </a:r>
            <a:r>
              <a:rPr lang="es-MX" sz="2800" dirty="0"/>
              <a:t>, menos sensible a valores extremos, confirmando que estos modelos cometieron errores más pequeños. El </a:t>
            </a:r>
            <a:r>
              <a:rPr lang="es-MX" sz="2800" b="1" dirty="0"/>
              <a:t>R²</a:t>
            </a:r>
            <a:r>
              <a:rPr lang="es-MX" sz="2800" dirty="0"/>
              <a:t> indicó qué proporción de la variabilidad del costo fue explicada por el modelo, destacando a </a:t>
            </a:r>
            <a:r>
              <a:rPr lang="es-MX" sz="2800" dirty="0" err="1"/>
              <a:t>Gradient</a:t>
            </a:r>
            <a:r>
              <a:rPr lang="es-MX" sz="2800" dirty="0"/>
              <a:t> </a:t>
            </a:r>
            <a:r>
              <a:rPr lang="es-MX" sz="2800" dirty="0" err="1"/>
              <a:t>Boosting</a:t>
            </a:r>
            <a:r>
              <a:rPr lang="es-MX" sz="2800" dirty="0"/>
              <a:t> como el mejor ajustado. Finalmente, </a:t>
            </a:r>
            <a:r>
              <a:rPr lang="es-MX" sz="2800" b="1" dirty="0"/>
              <a:t>MAPE</a:t>
            </a:r>
            <a:r>
              <a:rPr lang="es-MX" sz="2800" dirty="0"/>
              <a:t> permitió evaluar el error en términos porcentuales, mostrando que </a:t>
            </a:r>
            <a:r>
              <a:rPr lang="es-MX" sz="2800" dirty="0" err="1"/>
              <a:t>Gradient</a:t>
            </a:r>
            <a:r>
              <a:rPr lang="es-MX" sz="2800" dirty="0"/>
              <a:t> </a:t>
            </a:r>
            <a:r>
              <a:rPr lang="es-MX" sz="2800" dirty="0" err="1"/>
              <a:t>Boosting</a:t>
            </a:r>
            <a:r>
              <a:rPr lang="es-MX" sz="2800" dirty="0"/>
              <a:t> tuvo la mejor precisión relativa. Estas métricas, en conjunto, evidenciaron que los modelos de ensamble superaron a la regresión lineal en estabilidad, robustez y capacidad predictiva, siendo </a:t>
            </a:r>
            <a:r>
              <a:rPr lang="es-MX" sz="2800" dirty="0" err="1"/>
              <a:t>Gradient</a:t>
            </a:r>
            <a:r>
              <a:rPr lang="es-MX" sz="2800" dirty="0"/>
              <a:t> </a:t>
            </a:r>
            <a:r>
              <a:rPr lang="es-MX" sz="2800" dirty="0" err="1"/>
              <a:t>Boosting</a:t>
            </a:r>
            <a:r>
              <a:rPr lang="es-MX" sz="2800" dirty="0"/>
              <a:t> el más sólido para predecir el costo del seguro médico.</a:t>
            </a:r>
          </a:p>
          <a:p>
            <a:endParaRPr lang="es-MX" sz="2800" dirty="0"/>
          </a:p>
          <a:p>
            <a:pPr marL="457200" indent="-457200">
              <a:buFont typeface="Arial" panose="020B0604020202020204" pitchFamily="34" charset="0"/>
              <a:buChar char="•"/>
            </a:pPr>
            <a:r>
              <a:rPr lang="es-MX" sz="2800" b="1" dirty="0"/>
              <a:t>RMSE (</a:t>
            </a:r>
            <a:r>
              <a:rPr lang="es-MX" sz="2800" b="1" dirty="0" err="1"/>
              <a:t>Root</a:t>
            </a:r>
            <a:r>
              <a:rPr lang="es-MX" sz="2800" b="1" dirty="0"/>
              <a:t> Mean </a:t>
            </a:r>
            <a:r>
              <a:rPr lang="es-MX" sz="2800" b="1" dirty="0" err="1"/>
              <a:t>Squared</a:t>
            </a:r>
            <a:r>
              <a:rPr lang="es-MX" sz="2800" b="1" dirty="0"/>
              <a:t> Error)</a:t>
            </a:r>
          </a:p>
          <a:p>
            <a:pPr marL="457200" indent="-457200">
              <a:buFont typeface="Arial" panose="020B0604020202020204" pitchFamily="34" charset="0"/>
              <a:buChar char="•"/>
            </a:pPr>
            <a:r>
              <a:rPr lang="es-MX" sz="2800" b="1" dirty="0"/>
              <a:t>MAE (Mean Absolute Error)</a:t>
            </a:r>
          </a:p>
          <a:p>
            <a:pPr marL="457200" indent="-457200">
              <a:buFont typeface="Arial" panose="020B0604020202020204" pitchFamily="34" charset="0"/>
              <a:buChar char="•"/>
            </a:pPr>
            <a:r>
              <a:rPr lang="es-MX" sz="2800" b="1" dirty="0" err="1"/>
              <a:t>MedAE</a:t>
            </a:r>
            <a:r>
              <a:rPr lang="es-MX" sz="2800" b="1" dirty="0"/>
              <a:t> (Median Absolute Error)</a:t>
            </a:r>
          </a:p>
          <a:p>
            <a:pPr marL="457200" indent="-457200">
              <a:buFont typeface="Arial" panose="020B0604020202020204" pitchFamily="34" charset="0"/>
              <a:buChar char="•"/>
            </a:pPr>
            <a:r>
              <a:rPr lang="es-MX" sz="2800" b="1" dirty="0"/>
              <a:t>R² (Coeficiente de Determinación)</a:t>
            </a:r>
          </a:p>
          <a:p>
            <a:pPr marL="457200" indent="-457200">
              <a:buFont typeface="Arial" panose="020B0604020202020204" pitchFamily="34" charset="0"/>
              <a:buChar char="•"/>
            </a:pPr>
            <a:r>
              <a:rPr lang="es-MX" sz="2800" b="1" dirty="0"/>
              <a:t>MAPE (Mean Absolute </a:t>
            </a:r>
            <a:r>
              <a:rPr lang="es-MX" sz="2800" b="1" dirty="0" err="1"/>
              <a:t>Percentage</a:t>
            </a:r>
            <a:r>
              <a:rPr lang="es-MX" sz="2800" b="1" dirty="0"/>
              <a:t> Error)</a:t>
            </a:r>
            <a:endParaRPr lang="en-US" sz="2800" b="1" dirty="0"/>
          </a:p>
        </p:txBody>
      </p:sp>
      <p:pic>
        <p:nvPicPr>
          <p:cNvPr id="3074" name="Picture 2" descr="Machine Learning - Iconos gratis de educación">
            <a:extLst>
              <a:ext uri="{FF2B5EF4-FFF2-40B4-BE49-F238E27FC236}">
                <a16:creationId xmlns:a16="http://schemas.microsoft.com/office/drawing/2014/main" id="{D9CD3CC7-DCD3-45BA-8D7B-6746CE78F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2850" y="5654675"/>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64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0D014DD6-C96B-4521-BAA5-AACE3484F363}"/>
              </a:ext>
            </a:extLst>
          </p:cNvPr>
          <p:cNvSpPr txBox="1">
            <a:spLocks/>
          </p:cNvSpPr>
          <p:nvPr/>
        </p:nvSpPr>
        <p:spPr>
          <a:xfrm>
            <a:off x="671792" y="498730"/>
            <a:ext cx="14401800"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a:solidFill>
                  <a:srgbClr val="C00000"/>
                </a:solidFill>
                <a:latin typeface="Arial"/>
                <a:cs typeface="Arial"/>
              </a:rPr>
              <a:t>Interpretación y comparación de las métricas</a:t>
            </a:r>
            <a:endParaRPr lang="es-CO" sz="4950" dirty="0">
              <a:solidFill>
                <a:srgbClr val="C00000"/>
              </a:solidFill>
              <a:latin typeface="Arial"/>
              <a:cs typeface="Arial"/>
            </a:endParaRPr>
          </a:p>
        </p:txBody>
      </p:sp>
      <p:sp>
        <p:nvSpPr>
          <p:cNvPr id="8" name="CuadroTexto 7">
            <a:extLst>
              <a:ext uri="{FF2B5EF4-FFF2-40B4-BE49-F238E27FC236}">
                <a16:creationId xmlns:a16="http://schemas.microsoft.com/office/drawing/2014/main" id="{2E0DB22D-B6D3-414F-A290-8C9481E9D80A}"/>
              </a:ext>
            </a:extLst>
          </p:cNvPr>
          <p:cNvSpPr txBox="1"/>
          <p:nvPr/>
        </p:nvSpPr>
        <p:spPr>
          <a:xfrm>
            <a:off x="11042650" y="1844675"/>
            <a:ext cx="8534400" cy="9325630"/>
          </a:xfrm>
          <a:prstGeom prst="rect">
            <a:avLst/>
          </a:prstGeom>
          <a:noFill/>
        </p:spPr>
        <p:txBody>
          <a:bodyPr wrap="square" rtlCol="0">
            <a:spAutoFit/>
          </a:bodyPr>
          <a:lstStyle/>
          <a:p>
            <a:r>
              <a:rPr lang="es-MX" sz="2400" dirty="0"/>
              <a:t>Al analizar las métricas finales, se observa que </a:t>
            </a:r>
            <a:r>
              <a:rPr lang="es-MX" sz="2400" dirty="0" err="1"/>
              <a:t>Gradient</a:t>
            </a:r>
            <a:r>
              <a:rPr lang="es-MX" sz="2400" dirty="0"/>
              <a:t> </a:t>
            </a:r>
            <a:r>
              <a:rPr lang="es-MX" sz="2400" dirty="0" err="1"/>
              <a:t>Boosting</a:t>
            </a:r>
            <a:r>
              <a:rPr lang="es-MX" sz="2400" dirty="0"/>
              <a:t> fue el modelo con mejor desempeño general. Este modelo obtuvo el mayor R², lo que indica que explica mejor la variabilidad del costo médico en función de las variables predictoras. Además, presentó los valores más bajos de RMSE, MAE, </a:t>
            </a:r>
            <a:r>
              <a:rPr lang="es-MX" sz="2400" dirty="0" err="1"/>
              <a:t>MedAE</a:t>
            </a:r>
            <a:r>
              <a:rPr lang="es-MX" sz="2400" dirty="0"/>
              <a:t> y MAPE, lo que significa que sus errores de predicción fueron, en promedio, menores que los de los otros modelos. </a:t>
            </a:r>
            <a:r>
              <a:rPr lang="es-MX" sz="2400" dirty="0" err="1"/>
              <a:t>Random</a:t>
            </a:r>
            <a:r>
              <a:rPr lang="es-MX" sz="2400" dirty="0"/>
              <a:t> Forest también mostró un desempeño sólido, ligeramente inferior al de </a:t>
            </a:r>
            <a:r>
              <a:rPr lang="es-MX" sz="2400" dirty="0" err="1"/>
              <a:t>Gradient</a:t>
            </a:r>
            <a:r>
              <a:rPr lang="es-MX" sz="2400" dirty="0"/>
              <a:t> </a:t>
            </a:r>
            <a:r>
              <a:rPr lang="es-MX" sz="2400" dirty="0" err="1"/>
              <a:t>Boosting</a:t>
            </a:r>
            <a:r>
              <a:rPr lang="es-MX" sz="2400" dirty="0"/>
              <a:t>, pero considerablemente mejor que la regresión lineal. Su capacidad de manejar relaciones no lineales y de reducir el sobreajuste a través de la agregación de múltiples árboles le permitió obtener buenos resultados, aunque su R² fue menor y sus errores algo más altos. Por otro lado, el modelo de Regresión Lineal, aunque es útil como modelo base, tuvo el peor desempeño en todas las métricas. Esto se debe a que los costos médicos no siguen una relación lineal simple con las variables explicativas; existen interacciones complejas (por ejemplo, entre el tabaquismo y edad o IMC) que este modelo no logra capturar </a:t>
            </a:r>
            <a:r>
              <a:rPr lang="es-MX" sz="2400" dirty="0" err="1"/>
              <a:t>adecuadamente.En</a:t>
            </a:r>
            <a:r>
              <a:rPr lang="es-MX" sz="2400" dirty="0"/>
              <a:t> conclusión, tanto </a:t>
            </a:r>
            <a:r>
              <a:rPr lang="es-MX" sz="2400" dirty="0" err="1"/>
              <a:t>Random</a:t>
            </a:r>
            <a:r>
              <a:rPr lang="es-MX" sz="2400" dirty="0"/>
              <a:t> Forest como </a:t>
            </a:r>
            <a:r>
              <a:rPr lang="es-MX" sz="2400" dirty="0" err="1"/>
              <a:t>Gradient</a:t>
            </a:r>
            <a:r>
              <a:rPr lang="es-MX" sz="2400" dirty="0"/>
              <a:t> </a:t>
            </a:r>
            <a:r>
              <a:rPr lang="es-MX" sz="2400" dirty="0" err="1"/>
              <a:t>Boosting</a:t>
            </a:r>
            <a:r>
              <a:rPr lang="es-MX" sz="2400" dirty="0"/>
              <a:t> resultan mucho más adecuados para modelar este tipo de datos con relaciones no lineales, siendo </a:t>
            </a:r>
            <a:r>
              <a:rPr lang="es-MX" sz="2400" dirty="0" err="1"/>
              <a:t>Gradient</a:t>
            </a:r>
            <a:r>
              <a:rPr lang="es-MX" sz="2400" dirty="0"/>
              <a:t> </a:t>
            </a:r>
            <a:r>
              <a:rPr lang="es-MX" sz="2400" dirty="0" err="1"/>
              <a:t>Boosting</a:t>
            </a:r>
            <a:r>
              <a:rPr lang="es-MX" sz="2400" dirty="0"/>
              <a:t> el modelo más preciso para estimar los costos médicos en este contexto.</a:t>
            </a:r>
            <a:endParaRPr lang="en-US" sz="2400" dirty="0"/>
          </a:p>
        </p:txBody>
      </p:sp>
      <p:pic>
        <p:nvPicPr>
          <p:cNvPr id="6" name="Imagen 5">
            <a:extLst>
              <a:ext uri="{FF2B5EF4-FFF2-40B4-BE49-F238E27FC236}">
                <a16:creationId xmlns:a16="http://schemas.microsoft.com/office/drawing/2014/main" id="{A5AC4845-316B-4213-A11C-EF8EFE5C7B54}"/>
              </a:ext>
            </a:extLst>
          </p:cNvPr>
          <p:cNvPicPr>
            <a:picLocks noChangeAspect="1"/>
          </p:cNvPicPr>
          <p:nvPr/>
        </p:nvPicPr>
        <p:blipFill>
          <a:blip r:embed="rId3"/>
          <a:stretch>
            <a:fillRect/>
          </a:stretch>
        </p:blipFill>
        <p:spPr>
          <a:xfrm>
            <a:off x="999127" y="4054475"/>
            <a:ext cx="9052923" cy="4420136"/>
          </a:xfrm>
          <a:prstGeom prst="rect">
            <a:avLst/>
          </a:prstGeom>
        </p:spPr>
      </p:pic>
    </p:spTree>
    <p:extLst>
      <p:ext uri="{BB962C8B-B14F-4D97-AF65-F5344CB8AC3E}">
        <p14:creationId xmlns:p14="http://schemas.microsoft.com/office/powerpoint/2010/main" val="350065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6659A605-9533-4720-B58A-21E4FAFFFEE9}"/>
              </a:ext>
            </a:extLst>
          </p:cNvPr>
          <p:cNvSpPr txBox="1">
            <a:spLocks/>
          </p:cNvSpPr>
          <p:nvPr/>
        </p:nvSpPr>
        <p:spPr>
          <a:xfrm>
            <a:off x="679450" y="625475"/>
            <a:ext cx="106574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a:solidFill>
                  <a:srgbClr val="C00000"/>
                </a:solidFill>
                <a:latin typeface="Arial"/>
                <a:cs typeface="Arial"/>
              </a:rPr>
              <a:t>Análisis de residuos</a:t>
            </a:r>
            <a:endParaRPr lang="es-CO" sz="4950" dirty="0">
              <a:solidFill>
                <a:srgbClr val="C00000"/>
              </a:solidFill>
              <a:latin typeface="Arial"/>
              <a:cs typeface="Arial"/>
            </a:endParaRPr>
          </a:p>
        </p:txBody>
      </p:sp>
      <p:sp>
        <p:nvSpPr>
          <p:cNvPr id="3" name="CuadroTexto 2">
            <a:extLst>
              <a:ext uri="{FF2B5EF4-FFF2-40B4-BE49-F238E27FC236}">
                <a16:creationId xmlns:a16="http://schemas.microsoft.com/office/drawing/2014/main" id="{895B377D-C581-4E84-BE51-71406E056A19}"/>
              </a:ext>
            </a:extLst>
          </p:cNvPr>
          <p:cNvSpPr txBox="1"/>
          <p:nvPr/>
        </p:nvSpPr>
        <p:spPr>
          <a:xfrm>
            <a:off x="673100" y="1768475"/>
            <a:ext cx="19056350" cy="3785652"/>
          </a:xfrm>
          <a:prstGeom prst="rect">
            <a:avLst/>
          </a:prstGeom>
          <a:noFill/>
        </p:spPr>
        <p:txBody>
          <a:bodyPr wrap="square" rtlCol="0">
            <a:spAutoFit/>
          </a:bodyPr>
          <a:lstStyle/>
          <a:p>
            <a:r>
              <a:rPr lang="es-MX" sz="2400" dirty="0"/>
              <a:t>El análisis de residuos permite evaluar si los modelos cometen errores sistemáticos al predecir los costos médicos. En este proyecto, observamos que el modelo de Linear </a:t>
            </a:r>
            <a:r>
              <a:rPr lang="es-MX" sz="2400" dirty="0" err="1"/>
              <a:t>Regression</a:t>
            </a:r>
            <a:r>
              <a:rPr lang="es-MX" sz="2400" dirty="0"/>
              <a:t> presenta una mayor dispersión en sus residuos, con una clara tendencia no lineal, lo que indica que no está capturando adecuadamente la relación entre las variables predictoras y el target. Esto refuerza la conclusión de que el modelo lineal es demasiado simple para este problema, dado que los factores que influyen en los costos médicos interactúan de formas más </a:t>
            </a:r>
            <a:r>
              <a:rPr lang="es-MX" sz="2400" dirty="0" err="1"/>
              <a:t>complejas.En</a:t>
            </a:r>
            <a:r>
              <a:rPr lang="es-MX" sz="2400" dirty="0"/>
              <a:t> contraste, los residuos de </a:t>
            </a:r>
            <a:r>
              <a:rPr lang="es-MX" sz="2400" dirty="0" err="1"/>
              <a:t>Random</a:t>
            </a:r>
            <a:r>
              <a:rPr lang="es-MX" sz="2400" dirty="0"/>
              <a:t> Forest y </a:t>
            </a:r>
            <a:r>
              <a:rPr lang="es-MX" sz="2400" dirty="0" err="1"/>
              <a:t>Gradient</a:t>
            </a:r>
            <a:r>
              <a:rPr lang="es-MX" sz="2400" dirty="0"/>
              <a:t> </a:t>
            </a:r>
            <a:r>
              <a:rPr lang="es-MX" sz="2400" dirty="0" err="1"/>
              <a:t>Boosting</a:t>
            </a:r>
            <a:r>
              <a:rPr lang="es-MX" sz="2400" dirty="0"/>
              <a:t> están mucho mejor distribuidos alrededor de cero, sin patrones evidentes. Esto sugiere que estos modelos sí logran captar la estructura subyacente de los datos, lo cual es coherente con sus mejores métricas de rendimiento. En especial, </a:t>
            </a:r>
            <a:r>
              <a:rPr lang="es-MX" sz="2400" dirty="0" err="1"/>
              <a:t>Gradient</a:t>
            </a:r>
            <a:r>
              <a:rPr lang="es-MX" sz="2400" dirty="0"/>
              <a:t> </a:t>
            </a:r>
            <a:r>
              <a:rPr lang="es-MX" sz="2400" dirty="0" err="1"/>
              <a:t>Boosting</a:t>
            </a:r>
            <a:r>
              <a:rPr lang="es-MX" sz="2400" dirty="0"/>
              <a:t> muestra un patrón de residuos aún más compacto, lo que indica menor error sistemático y mayor capacidad de generalización. En resumen, el análisis de residuos confirma que los modelos basados en árboles, especialmente </a:t>
            </a:r>
            <a:r>
              <a:rPr lang="es-MX" sz="2400" dirty="0" err="1"/>
              <a:t>Gradient</a:t>
            </a:r>
            <a:r>
              <a:rPr lang="es-MX" sz="2400" dirty="0"/>
              <a:t> </a:t>
            </a:r>
            <a:r>
              <a:rPr lang="es-MX" sz="2400" dirty="0" err="1"/>
              <a:t>Boosting</a:t>
            </a:r>
            <a:r>
              <a:rPr lang="es-MX" sz="2400" dirty="0"/>
              <a:t>, ofrecen una representación mucho más precisa del comportamiento real del costo médico, evitando tanto el </a:t>
            </a:r>
            <a:r>
              <a:rPr lang="es-MX" sz="2400" dirty="0" err="1"/>
              <a:t>subajuste</a:t>
            </a:r>
            <a:r>
              <a:rPr lang="es-MX" sz="2400" dirty="0"/>
              <a:t> como el sobreajuste.</a:t>
            </a:r>
            <a:endParaRPr lang="en-US" sz="2400" dirty="0"/>
          </a:p>
        </p:txBody>
      </p:sp>
      <p:pic>
        <p:nvPicPr>
          <p:cNvPr id="6" name="Imagen 5">
            <a:extLst>
              <a:ext uri="{FF2B5EF4-FFF2-40B4-BE49-F238E27FC236}">
                <a16:creationId xmlns:a16="http://schemas.microsoft.com/office/drawing/2014/main" id="{E7734BA0-8AD5-43F0-840B-174024F7A7F4}"/>
              </a:ext>
            </a:extLst>
          </p:cNvPr>
          <p:cNvPicPr>
            <a:picLocks noChangeAspect="1"/>
          </p:cNvPicPr>
          <p:nvPr/>
        </p:nvPicPr>
        <p:blipFill>
          <a:blip r:embed="rId3"/>
          <a:stretch>
            <a:fillRect/>
          </a:stretch>
        </p:blipFill>
        <p:spPr>
          <a:xfrm>
            <a:off x="742178" y="5828180"/>
            <a:ext cx="6174942" cy="3982452"/>
          </a:xfrm>
          <a:prstGeom prst="rect">
            <a:avLst/>
          </a:prstGeom>
        </p:spPr>
      </p:pic>
      <p:pic>
        <p:nvPicPr>
          <p:cNvPr id="10" name="Imagen 9">
            <a:extLst>
              <a:ext uri="{FF2B5EF4-FFF2-40B4-BE49-F238E27FC236}">
                <a16:creationId xmlns:a16="http://schemas.microsoft.com/office/drawing/2014/main" id="{456FDA22-0978-40BB-8C1C-178DB58003EC}"/>
              </a:ext>
            </a:extLst>
          </p:cNvPr>
          <p:cNvPicPr>
            <a:picLocks noChangeAspect="1"/>
          </p:cNvPicPr>
          <p:nvPr/>
        </p:nvPicPr>
        <p:blipFill>
          <a:blip r:embed="rId4"/>
          <a:stretch>
            <a:fillRect/>
          </a:stretch>
        </p:blipFill>
        <p:spPr>
          <a:xfrm>
            <a:off x="7174055" y="5880231"/>
            <a:ext cx="6202460" cy="4007208"/>
          </a:xfrm>
          <a:prstGeom prst="rect">
            <a:avLst/>
          </a:prstGeom>
        </p:spPr>
      </p:pic>
      <p:pic>
        <p:nvPicPr>
          <p:cNvPr id="12" name="Imagen 11">
            <a:extLst>
              <a:ext uri="{FF2B5EF4-FFF2-40B4-BE49-F238E27FC236}">
                <a16:creationId xmlns:a16="http://schemas.microsoft.com/office/drawing/2014/main" id="{D024ECAA-EBF2-4EF4-8235-F12222D4230D}"/>
              </a:ext>
            </a:extLst>
          </p:cNvPr>
          <p:cNvPicPr>
            <a:picLocks noChangeAspect="1"/>
          </p:cNvPicPr>
          <p:nvPr/>
        </p:nvPicPr>
        <p:blipFill>
          <a:blip r:embed="rId5"/>
          <a:stretch>
            <a:fillRect/>
          </a:stretch>
        </p:blipFill>
        <p:spPr>
          <a:xfrm>
            <a:off x="13633450" y="5880231"/>
            <a:ext cx="6127307" cy="3930402"/>
          </a:xfrm>
          <a:prstGeom prst="rect">
            <a:avLst/>
          </a:prstGeom>
        </p:spPr>
      </p:pic>
    </p:spTree>
    <p:extLst>
      <p:ext uri="{BB962C8B-B14F-4D97-AF65-F5344CB8AC3E}">
        <p14:creationId xmlns:p14="http://schemas.microsoft.com/office/powerpoint/2010/main" val="414383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4BBC77E-470F-4BB1-8610-CE6EC0CF0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152" y="1636842"/>
            <a:ext cx="7086600" cy="4193798"/>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5">
            <a:extLst>
              <a:ext uri="{FF2B5EF4-FFF2-40B4-BE49-F238E27FC236}">
                <a16:creationId xmlns:a16="http://schemas.microsoft.com/office/drawing/2014/main" id="{0F0CE916-15D8-4BEE-B389-52C28B579E5E}"/>
              </a:ext>
            </a:extLst>
          </p:cNvPr>
          <p:cNvSpPr txBox="1">
            <a:spLocks/>
          </p:cNvSpPr>
          <p:nvPr/>
        </p:nvSpPr>
        <p:spPr>
          <a:xfrm>
            <a:off x="679450" y="625475"/>
            <a:ext cx="106574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a:solidFill>
                  <a:srgbClr val="C00000"/>
                </a:solidFill>
                <a:latin typeface="Arial"/>
                <a:cs typeface="Arial"/>
              </a:rPr>
              <a:t>Importancia de Variables</a:t>
            </a:r>
            <a:endParaRPr lang="es-CO" sz="4950" dirty="0">
              <a:solidFill>
                <a:srgbClr val="C00000"/>
              </a:solidFill>
              <a:latin typeface="Arial"/>
              <a:cs typeface="Arial"/>
            </a:endParaRPr>
          </a:p>
        </p:txBody>
      </p:sp>
      <p:pic>
        <p:nvPicPr>
          <p:cNvPr id="3" name="Imagen 2">
            <a:extLst>
              <a:ext uri="{FF2B5EF4-FFF2-40B4-BE49-F238E27FC236}">
                <a16:creationId xmlns:a16="http://schemas.microsoft.com/office/drawing/2014/main" id="{558B5DAD-F8F9-415F-A0FB-5BB0F496069A}"/>
              </a:ext>
            </a:extLst>
          </p:cNvPr>
          <p:cNvPicPr>
            <a:picLocks noChangeAspect="1"/>
          </p:cNvPicPr>
          <p:nvPr/>
        </p:nvPicPr>
        <p:blipFill>
          <a:blip r:embed="rId3"/>
          <a:stretch>
            <a:fillRect/>
          </a:stretch>
        </p:blipFill>
        <p:spPr>
          <a:xfrm>
            <a:off x="1030563" y="6044349"/>
            <a:ext cx="8745170" cy="4953691"/>
          </a:xfrm>
          <a:prstGeom prst="rect">
            <a:avLst/>
          </a:prstGeom>
        </p:spPr>
      </p:pic>
      <p:pic>
        <p:nvPicPr>
          <p:cNvPr id="7" name="Imagen 6">
            <a:extLst>
              <a:ext uri="{FF2B5EF4-FFF2-40B4-BE49-F238E27FC236}">
                <a16:creationId xmlns:a16="http://schemas.microsoft.com/office/drawing/2014/main" id="{AA2B8DE8-B4E4-49D2-A832-FB6AE0A96A47}"/>
              </a:ext>
            </a:extLst>
          </p:cNvPr>
          <p:cNvPicPr>
            <a:picLocks noChangeAspect="1"/>
          </p:cNvPicPr>
          <p:nvPr/>
        </p:nvPicPr>
        <p:blipFill>
          <a:blip r:embed="rId4"/>
          <a:stretch>
            <a:fillRect/>
          </a:stretch>
        </p:blipFill>
        <p:spPr>
          <a:xfrm>
            <a:off x="10737850" y="6034655"/>
            <a:ext cx="8773749" cy="4963218"/>
          </a:xfrm>
          <a:prstGeom prst="rect">
            <a:avLst/>
          </a:prstGeom>
        </p:spPr>
      </p:pic>
    </p:spTree>
    <p:extLst>
      <p:ext uri="{BB962C8B-B14F-4D97-AF65-F5344CB8AC3E}">
        <p14:creationId xmlns:p14="http://schemas.microsoft.com/office/powerpoint/2010/main" val="996049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0F0CE916-15D8-4BEE-B389-52C28B579E5E}"/>
              </a:ext>
            </a:extLst>
          </p:cNvPr>
          <p:cNvSpPr txBox="1">
            <a:spLocks/>
          </p:cNvSpPr>
          <p:nvPr/>
        </p:nvSpPr>
        <p:spPr>
          <a:xfrm>
            <a:off x="679450" y="625475"/>
            <a:ext cx="14097000" cy="1535677"/>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a:solidFill>
                  <a:srgbClr val="C00000"/>
                </a:solidFill>
                <a:latin typeface="Arial"/>
                <a:cs typeface="Arial"/>
              </a:rPr>
              <a:t>Curvas de aprendizaje </a:t>
            </a:r>
            <a:r>
              <a:rPr lang="es-MX" sz="4950" b="1" spc="-10" dirty="0" err="1">
                <a:solidFill>
                  <a:srgbClr val="C00000"/>
                </a:solidFill>
                <a:latin typeface="Arial"/>
                <a:cs typeface="Arial"/>
              </a:rPr>
              <a:t>Gradient</a:t>
            </a:r>
            <a:r>
              <a:rPr lang="es-MX" sz="4950" b="1" spc="-10" dirty="0">
                <a:solidFill>
                  <a:srgbClr val="C00000"/>
                </a:solidFill>
                <a:latin typeface="Arial"/>
                <a:cs typeface="Arial"/>
              </a:rPr>
              <a:t> </a:t>
            </a:r>
            <a:r>
              <a:rPr lang="es-MX" sz="4950" b="1" spc="-10" dirty="0" err="1">
                <a:solidFill>
                  <a:srgbClr val="C00000"/>
                </a:solidFill>
                <a:latin typeface="Arial"/>
                <a:cs typeface="Arial"/>
              </a:rPr>
              <a:t>Boosting</a:t>
            </a:r>
            <a:r>
              <a:rPr lang="es-MX" sz="4950" b="1" spc="-10" dirty="0">
                <a:solidFill>
                  <a:srgbClr val="C00000"/>
                </a:solidFill>
                <a:latin typeface="Arial"/>
                <a:cs typeface="Arial"/>
              </a:rPr>
              <a:t> y </a:t>
            </a:r>
            <a:r>
              <a:rPr lang="es-MX" sz="4950" b="1" spc="-10" dirty="0" err="1">
                <a:solidFill>
                  <a:srgbClr val="C00000"/>
                </a:solidFill>
                <a:latin typeface="Arial"/>
                <a:cs typeface="Arial"/>
              </a:rPr>
              <a:t>Random</a:t>
            </a:r>
            <a:r>
              <a:rPr lang="es-MX" sz="4950" b="1" spc="-10" dirty="0">
                <a:solidFill>
                  <a:srgbClr val="C00000"/>
                </a:solidFill>
                <a:latin typeface="Arial"/>
                <a:cs typeface="Arial"/>
              </a:rPr>
              <a:t> Forest</a:t>
            </a:r>
            <a:endParaRPr lang="es-CO" sz="4950" dirty="0">
              <a:solidFill>
                <a:srgbClr val="C00000"/>
              </a:solidFill>
              <a:latin typeface="Arial"/>
              <a:cs typeface="Arial"/>
            </a:endParaRPr>
          </a:p>
        </p:txBody>
      </p:sp>
      <p:sp>
        <p:nvSpPr>
          <p:cNvPr id="2" name="CuadroTexto 1">
            <a:extLst>
              <a:ext uri="{FF2B5EF4-FFF2-40B4-BE49-F238E27FC236}">
                <a16:creationId xmlns:a16="http://schemas.microsoft.com/office/drawing/2014/main" id="{678DD983-43FE-48A9-9044-A3C1EF643ACC}"/>
              </a:ext>
            </a:extLst>
          </p:cNvPr>
          <p:cNvSpPr txBox="1"/>
          <p:nvPr/>
        </p:nvSpPr>
        <p:spPr>
          <a:xfrm>
            <a:off x="450850" y="2454275"/>
            <a:ext cx="6096000" cy="8402300"/>
          </a:xfrm>
          <a:prstGeom prst="rect">
            <a:avLst/>
          </a:prstGeom>
          <a:noFill/>
        </p:spPr>
        <p:txBody>
          <a:bodyPr wrap="square" rtlCol="0">
            <a:spAutoFit/>
          </a:bodyPr>
          <a:lstStyle/>
          <a:p>
            <a:r>
              <a:rPr lang="es-MX" sz="2000" dirty="0"/>
              <a:t>Las curvas muestran cómo varía el rendimiento de cada modelo al aumentar los datos de entrenamiento.</a:t>
            </a:r>
          </a:p>
          <a:p>
            <a:endParaRPr lang="es-MX" sz="2000" dirty="0"/>
          </a:p>
          <a:p>
            <a:pPr>
              <a:buFont typeface="Arial" panose="020B0604020202020204" pitchFamily="34" charset="0"/>
              <a:buChar char="•"/>
            </a:pPr>
            <a:r>
              <a:rPr lang="es-MX" sz="2000" dirty="0"/>
              <a:t> </a:t>
            </a:r>
            <a:r>
              <a:rPr lang="es-MX" sz="2000" b="1" dirty="0"/>
              <a:t>Linear </a:t>
            </a:r>
            <a:r>
              <a:rPr lang="es-MX" sz="2000" b="1" dirty="0" err="1"/>
              <a:t>Regression</a:t>
            </a:r>
            <a:r>
              <a:rPr lang="es-MX" sz="2000" dirty="0"/>
              <a:t>: El modelo muestra un buen equilibrio entre error de entrenamiento y validación, lo cual indica que generaliza bien a nuevos datos. No hay señales claras de sobreajuste ni </a:t>
            </a:r>
            <a:r>
              <a:rPr lang="es-MX" sz="2000" dirty="0" err="1"/>
              <a:t>infraajuste</a:t>
            </a:r>
            <a:r>
              <a:rPr lang="es-MX" sz="2000" dirty="0"/>
              <a:t>, aunque su rendimiento global es más limitado en comparación con los modelos más complejos. Su simplicidad lo hace interpretable, pero menos potente en términos predictivos.</a:t>
            </a:r>
          </a:p>
          <a:p>
            <a:pPr>
              <a:buFont typeface="Arial" panose="020B0604020202020204" pitchFamily="34" charset="0"/>
              <a:buChar char="•"/>
            </a:pPr>
            <a:r>
              <a:rPr lang="es-MX" sz="2000" dirty="0"/>
              <a:t> </a:t>
            </a:r>
            <a:r>
              <a:rPr lang="es-MX" sz="2000" b="1" dirty="0" err="1"/>
              <a:t>Random</a:t>
            </a:r>
            <a:r>
              <a:rPr lang="es-MX" sz="2000" b="1" dirty="0"/>
              <a:t> Forest: </a:t>
            </a:r>
            <a:r>
              <a:rPr lang="es-MX" sz="2000" dirty="0"/>
              <a:t>La curva muestra un rendimiento alto en el conjunto de entrenamiento, pero una brecha más marcada respecto al conjunto de validación, lo que sugiere cierto grado de </a:t>
            </a:r>
            <a:r>
              <a:rPr lang="es-MX" sz="2000" dirty="0" err="1"/>
              <a:t>overfitting</a:t>
            </a:r>
            <a:r>
              <a:rPr lang="es-MX" sz="2000" dirty="0"/>
              <a:t>. Aun así, el modelo mantiene un desempeño general sólido, beneficiándose de su capacidad de manejar relaciones no lineales y combinaciones de variables complejas.</a:t>
            </a:r>
          </a:p>
          <a:p>
            <a:pPr>
              <a:buFont typeface="Arial" panose="020B0604020202020204" pitchFamily="34" charset="0"/>
              <a:buChar char="•"/>
            </a:pPr>
            <a:r>
              <a:rPr lang="es-MX" sz="2000" dirty="0"/>
              <a:t> </a:t>
            </a:r>
            <a:r>
              <a:rPr lang="es-MX" sz="2000" b="1" dirty="0" err="1"/>
              <a:t>Gradient</a:t>
            </a:r>
            <a:r>
              <a:rPr lang="es-MX" sz="2000" b="1" dirty="0"/>
              <a:t> </a:t>
            </a:r>
            <a:r>
              <a:rPr lang="es-MX" sz="2000" b="1" dirty="0" err="1"/>
              <a:t>Boosting</a:t>
            </a:r>
            <a:r>
              <a:rPr lang="es-MX" sz="2000" b="1" dirty="0"/>
              <a:t>: </a:t>
            </a:r>
            <a:r>
              <a:rPr lang="es-MX" sz="2000" dirty="0"/>
              <a:t>Presenta las curvas más estables y cercanas entre entrenamiento y validación, lo que indica un excelente balance entre sesgo y varianza. Es el modelo con mejor rendimiento general según las métricas evaluadas, y su curva confirma que aprovecha eficientemente los datos de entrenamiento sin caer en sobreajuste.</a:t>
            </a:r>
          </a:p>
        </p:txBody>
      </p:sp>
      <p:pic>
        <p:nvPicPr>
          <p:cNvPr id="6" name="Imagen 5">
            <a:extLst>
              <a:ext uri="{FF2B5EF4-FFF2-40B4-BE49-F238E27FC236}">
                <a16:creationId xmlns:a16="http://schemas.microsoft.com/office/drawing/2014/main" id="{05B326C2-6FAD-4B10-8B52-8465CC8516CE}"/>
              </a:ext>
            </a:extLst>
          </p:cNvPr>
          <p:cNvPicPr>
            <a:picLocks noChangeAspect="1"/>
          </p:cNvPicPr>
          <p:nvPr/>
        </p:nvPicPr>
        <p:blipFill>
          <a:blip r:embed="rId3"/>
          <a:stretch>
            <a:fillRect/>
          </a:stretch>
        </p:blipFill>
        <p:spPr>
          <a:xfrm>
            <a:off x="7351335" y="1844675"/>
            <a:ext cx="5401429" cy="4210638"/>
          </a:xfrm>
          <a:prstGeom prst="rect">
            <a:avLst/>
          </a:prstGeom>
        </p:spPr>
      </p:pic>
      <p:pic>
        <p:nvPicPr>
          <p:cNvPr id="8" name="Imagen 7">
            <a:extLst>
              <a:ext uri="{FF2B5EF4-FFF2-40B4-BE49-F238E27FC236}">
                <a16:creationId xmlns:a16="http://schemas.microsoft.com/office/drawing/2014/main" id="{58FBE556-D391-45D9-9520-C16ADFDE0B93}"/>
              </a:ext>
            </a:extLst>
          </p:cNvPr>
          <p:cNvPicPr>
            <a:picLocks noChangeAspect="1"/>
          </p:cNvPicPr>
          <p:nvPr/>
        </p:nvPicPr>
        <p:blipFill>
          <a:blip r:embed="rId4"/>
          <a:stretch>
            <a:fillRect/>
          </a:stretch>
        </p:blipFill>
        <p:spPr>
          <a:xfrm>
            <a:off x="7313230" y="6617358"/>
            <a:ext cx="5439534" cy="4239217"/>
          </a:xfrm>
          <a:prstGeom prst="rect">
            <a:avLst/>
          </a:prstGeom>
        </p:spPr>
      </p:pic>
      <p:pic>
        <p:nvPicPr>
          <p:cNvPr id="12" name="Imagen 11">
            <a:extLst>
              <a:ext uri="{FF2B5EF4-FFF2-40B4-BE49-F238E27FC236}">
                <a16:creationId xmlns:a16="http://schemas.microsoft.com/office/drawing/2014/main" id="{72B9EE21-00F9-4600-8741-FF3B028C1031}"/>
              </a:ext>
            </a:extLst>
          </p:cNvPr>
          <p:cNvPicPr>
            <a:picLocks noChangeAspect="1"/>
          </p:cNvPicPr>
          <p:nvPr/>
        </p:nvPicPr>
        <p:blipFill>
          <a:blip r:embed="rId5"/>
          <a:stretch>
            <a:fillRect/>
          </a:stretch>
        </p:blipFill>
        <p:spPr>
          <a:xfrm>
            <a:off x="13956536" y="4130675"/>
            <a:ext cx="5468113" cy="4277322"/>
          </a:xfrm>
          <a:prstGeom prst="rect">
            <a:avLst/>
          </a:prstGeom>
        </p:spPr>
      </p:pic>
    </p:spTree>
    <p:extLst>
      <p:ext uri="{BB962C8B-B14F-4D97-AF65-F5344CB8AC3E}">
        <p14:creationId xmlns:p14="http://schemas.microsoft.com/office/powerpoint/2010/main" val="252564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39B27426-7BE8-0157-A159-FC4B5C33AEC7}"/>
              </a:ext>
            </a:extLst>
          </p:cNvPr>
          <p:cNvSpPr txBox="1">
            <a:spLocks/>
          </p:cNvSpPr>
          <p:nvPr/>
        </p:nvSpPr>
        <p:spPr>
          <a:xfrm>
            <a:off x="894201" y="598118"/>
            <a:ext cx="8752406"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a:solidFill>
                  <a:srgbClr val="C00000"/>
                </a:solidFill>
                <a:latin typeface="Arial"/>
                <a:cs typeface="Arial"/>
              </a:rPr>
              <a:t>Conclusiones</a:t>
            </a:r>
            <a:endParaRPr lang="es-CO" sz="4950" dirty="0">
              <a:solidFill>
                <a:srgbClr val="C00000"/>
              </a:solidFill>
              <a:latin typeface="Arial"/>
              <a:cs typeface="Arial"/>
            </a:endParaRPr>
          </a:p>
        </p:txBody>
      </p:sp>
      <p:sp>
        <p:nvSpPr>
          <p:cNvPr id="10" name="CuadroTexto 9">
            <a:extLst>
              <a:ext uri="{FF2B5EF4-FFF2-40B4-BE49-F238E27FC236}">
                <a16:creationId xmlns:a16="http://schemas.microsoft.com/office/drawing/2014/main" id="{02DF84AD-BB41-4DD7-A52D-40FA62E4539C}"/>
              </a:ext>
            </a:extLst>
          </p:cNvPr>
          <p:cNvSpPr txBox="1"/>
          <p:nvPr/>
        </p:nvSpPr>
        <p:spPr>
          <a:xfrm>
            <a:off x="603250" y="1722683"/>
            <a:ext cx="17801925" cy="5632311"/>
          </a:xfrm>
          <a:prstGeom prst="rect">
            <a:avLst/>
          </a:prstGeom>
          <a:noFill/>
        </p:spPr>
        <p:txBody>
          <a:bodyPr wrap="square">
            <a:spAutoFit/>
          </a:bodyPr>
          <a:lstStyle/>
          <a:p>
            <a:pPr marL="342900" indent="-342900">
              <a:buAutoNum type="arabicPeriod"/>
            </a:pPr>
            <a:r>
              <a:rPr lang="es-MX" sz="2400" b="1" dirty="0"/>
              <a:t>El preprocesamiento es crucial: </a:t>
            </a:r>
            <a:r>
              <a:rPr lang="es-MX" sz="2400" dirty="0"/>
              <a:t>Transformar correctamente las variables categóricas con </a:t>
            </a:r>
            <a:r>
              <a:rPr lang="es-MX" sz="2400" dirty="0" err="1"/>
              <a:t>OneHotEncoding</a:t>
            </a:r>
            <a:r>
              <a:rPr lang="es-MX" sz="2400" dirty="0"/>
              <a:t> y estandarizar las numéricas mediante </a:t>
            </a:r>
            <a:r>
              <a:rPr lang="es-MX" sz="2400" dirty="0" err="1"/>
              <a:t>StandardScaler</a:t>
            </a:r>
            <a:r>
              <a:rPr lang="es-MX" sz="2400" dirty="0"/>
              <a:t> fue clave para mejorar el rendimiento de los modelos y garantizar que todos los algoritmos trabajaran sobre datos comparables.</a:t>
            </a:r>
          </a:p>
          <a:p>
            <a:pPr marL="342900" indent="-342900">
              <a:buAutoNum type="arabicPeriod"/>
            </a:pPr>
            <a:r>
              <a:rPr lang="es-MX" sz="2400" b="1" dirty="0" err="1"/>
              <a:t>Gradient</a:t>
            </a:r>
            <a:r>
              <a:rPr lang="es-MX" sz="2400" b="1" dirty="0"/>
              <a:t> </a:t>
            </a:r>
            <a:r>
              <a:rPr lang="es-MX" sz="2400" b="1" dirty="0" err="1"/>
              <a:t>Boosting</a:t>
            </a:r>
            <a:r>
              <a:rPr lang="es-MX" sz="2400" b="1" dirty="0"/>
              <a:t> fue el mejor modelo:</a:t>
            </a:r>
            <a:r>
              <a:rPr lang="es-MX" sz="2400" dirty="0"/>
              <a:t> Aunque </a:t>
            </a:r>
            <a:r>
              <a:rPr lang="es-MX" sz="2400" dirty="0" err="1"/>
              <a:t>Random</a:t>
            </a:r>
            <a:r>
              <a:rPr lang="es-MX" sz="2400" dirty="0"/>
              <a:t> Forest y Linear </a:t>
            </a:r>
            <a:r>
              <a:rPr lang="es-MX" sz="2400" dirty="0" err="1"/>
              <a:t>Regression</a:t>
            </a:r>
            <a:r>
              <a:rPr lang="es-MX" sz="2400" dirty="0"/>
              <a:t> ofrecieron resultados razonables, </a:t>
            </a:r>
            <a:r>
              <a:rPr lang="es-MX" sz="2400" dirty="0" err="1"/>
              <a:t>Gradient</a:t>
            </a:r>
            <a:r>
              <a:rPr lang="es-MX" sz="2400" dirty="0"/>
              <a:t> </a:t>
            </a:r>
            <a:r>
              <a:rPr lang="es-MX" sz="2400" dirty="0" err="1"/>
              <a:t>Boosting</a:t>
            </a:r>
            <a:r>
              <a:rPr lang="es-MX" sz="2400" dirty="0"/>
              <a:t> se destacó al tener la mejor combinación de métricas de error y R², mostrando una mayor capacidad de generalización y ajuste fino a los patrones del conjunto de datos.</a:t>
            </a:r>
          </a:p>
          <a:p>
            <a:pPr marL="342900" indent="-342900">
              <a:buAutoNum type="arabicPeriod"/>
            </a:pPr>
            <a:r>
              <a:rPr lang="es-MX" sz="2400" b="1" dirty="0"/>
              <a:t>Variables clave bien identificadas: </a:t>
            </a:r>
            <a:r>
              <a:rPr lang="es-MX" sz="2400" dirty="0"/>
              <a:t>El análisis de importancia de variables mostró que fumar, el índice de masa corporal (BMI) y la edad son los factores más influyentes en los gastos médicos, lo que concuerda con el conocimiento del dominio y aporta interpretabilidad al modelo.</a:t>
            </a:r>
          </a:p>
          <a:p>
            <a:pPr marL="342900" indent="-342900">
              <a:buAutoNum type="arabicPeriod"/>
            </a:pPr>
            <a:r>
              <a:rPr lang="es-MX" sz="2400" b="1" dirty="0"/>
              <a:t>Las curvas de aprendizaje validan la estabilidad del modelo: </a:t>
            </a:r>
            <a:r>
              <a:rPr lang="es-MX" sz="2400" dirty="0"/>
              <a:t>Los modelos de Linear </a:t>
            </a:r>
            <a:r>
              <a:rPr lang="es-MX" sz="2400" dirty="0" err="1"/>
              <a:t>Regression</a:t>
            </a:r>
            <a:r>
              <a:rPr lang="es-MX" sz="2400" dirty="0"/>
              <a:t> y </a:t>
            </a:r>
            <a:r>
              <a:rPr lang="es-MX" sz="2400" dirty="0" err="1"/>
              <a:t>Gradient</a:t>
            </a:r>
            <a:r>
              <a:rPr lang="es-MX" sz="2400" dirty="0"/>
              <a:t> </a:t>
            </a:r>
            <a:r>
              <a:rPr lang="es-MX" sz="2400" dirty="0" err="1"/>
              <a:t>Boosting</a:t>
            </a:r>
            <a:r>
              <a:rPr lang="es-MX" sz="2400" dirty="0"/>
              <a:t> demostraron curvas equilibradas sin signos de </a:t>
            </a:r>
            <a:r>
              <a:rPr lang="es-MX" sz="2400" dirty="0" err="1"/>
              <a:t>overfitting</a:t>
            </a:r>
            <a:r>
              <a:rPr lang="es-MX" sz="2400" dirty="0"/>
              <a:t> ni </a:t>
            </a:r>
            <a:r>
              <a:rPr lang="es-MX" sz="2400" dirty="0" err="1"/>
              <a:t>underfitting</a:t>
            </a:r>
            <a:r>
              <a:rPr lang="es-MX" sz="2400" dirty="0"/>
              <a:t>, indicando que están aprendiendo adecuadamente y pueden escalar con más datos si fuera necesario.</a:t>
            </a:r>
          </a:p>
          <a:p>
            <a:pPr marL="342900" indent="-342900">
              <a:buAutoNum type="arabicPeriod"/>
            </a:pPr>
            <a:r>
              <a:rPr lang="es-MX" sz="2400" b="1" dirty="0"/>
              <a:t>El análisis de residuos refuerza la elección final:</a:t>
            </a:r>
            <a:r>
              <a:rPr lang="es-MX" sz="2400" dirty="0"/>
              <a:t> El patrón de residuos fue más homogéneo y centrado en cero en </a:t>
            </a:r>
            <a:r>
              <a:rPr lang="es-MX" sz="2400" dirty="0" err="1"/>
              <a:t>Gradient</a:t>
            </a:r>
            <a:r>
              <a:rPr lang="es-MX" sz="2400" dirty="0"/>
              <a:t> </a:t>
            </a:r>
            <a:r>
              <a:rPr lang="es-MX" sz="2400" dirty="0" err="1"/>
              <a:t>Boosting</a:t>
            </a:r>
            <a:r>
              <a:rPr lang="es-MX" sz="2400" dirty="0"/>
              <a:t>, lo que sugiere que sus errores son menores y más distribuidos aleatoriamente, confirmando su fiabilidad para tareas de predicción en contextos reales.</a:t>
            </a:r>
            <a:endParaRPr lang="en-US" sz="2400" dirty="0"/>
          </a:p>
        </p:txBody>
      </p:sp>
    </p:spTree>
    <p:extLst>
      <p:ext uri="{BB962C8B-B14F-4D97-AF65-F5344CB8AC3E}">
        <p14:creationId xmlns:p14="http://schemas.microsoft.com/office/powerpoint/2010/main" val="137071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4368EB6-AE6B-11BC-2794-EFB20EF8FEF0}"/>
              </a:ext>
            </a:extLst>
          </p:cNvPr>
          <p:cNvSpPr txBox="1"/>
          <p:nvPr/>
        </p:nvSpPr>
        <p:spPr>
          <a:xfrm>
            <a:off x="3194050" y="2759075"/>
            <a:ext cx="14020800" cy="3170099"/>
          </a:xfrm>
          <a:prstGeom prst="rect">
            <a:avLst/>
          </a:prstGeom>
          <a:noFill/>
        </p:spPr>
        <p:txBody>
          <a:bodyPr wrap="square" rtlCol="0">
            <a:spAutoFit/>
          </a:bodyPr>
          <a:lstStyle/>
          <a:p>
            <a:pPr algn="ctr"/>
            <a:r>
              <a:rPr lang="es-CO" sz="20000" b="1" dirty="0">
                <a:solidFill>
                  <a:schemeClr val="bg1"/>
                </a:solidFill>
              </a:rPr>
              <a:t>¡Gracias!</a:t>
            </a:r>
          </a:p>
        </p:txBody>
      </p:sp>
    </p:spTree>
    <p:extLst>
      <p:ext uri="{BB962C8B-B14F-4D97-AF65-F5344CB8AC3E}">
        <p14:creationId xmlns:p14="http://schemas.microsoft.com/office/powerpoint/2010/main" val="74149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B7099-58B4-9C09-36BA-4A1283456555}"/>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F7977A46-8EB1-FFDE-81BE-C28A8DECC4B3}"/>
              </a:ext>
            </a:extLst>
          </p:cNvPr>
          <p:cNvSpPr txBox="1">
            <a:spLocks/>
          </p:cNvSpPr>
          <p:nvPr/>
        </p:nvSpPr>
        <p:spPr>
          <a:xfrm>
            <a:off x="860726" y="586262"/>
            <a:ext cx="1444912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a:solidFill>
                  <a:srgbClr val="C00000"/>
                </a:solidFill>
                <a:latin typeface="Arial"/>
                <a:cs typeface="Arial"/>
              </a:rPr>
              <a:t>Introducción y planteamiento del problema</a:t>
            </a:r>
          </a:p>
        </p:txBody>
      </p:sp>
      <p:sp>
        <p:nvSpPr>
          <p:cNvPr id="4" name="CuadroTexto 3">
            <a:extLst>
              <a:ext uri="{FF2B5EF4-FFF2-40B4-BE49-F238E27FC236}">
                <a16:creationId xmlns:a16="http://schemas.microsoft.com/office/drawing/2014/main" id="{D23C8319-D63C-43F3-8E3D-88C3ECE03D30}"/>
              </a:ext>
            </a:extLst>
          </p:cNvPr>
          <p:cNvSpPr txBox="1"/>
          <p:nvPr/>
        </p:nvSpPr>
        <p:spPr>
          <a:xfrm>
            <a:off x="860726" y="1920875"/>
            <a:ext cx="8353124" cy="5693866"/>
          </a:xfrm>
          <a:prstGeom prst="rect">
            <a:avLst/>
          </a:prstGeom>
          <a:noFill/>
        </p:spPr>
        <p:txBody>
          <a:bodyPr wrap="square" rtlCol="0">
            <a:spAutoFit/>
          </a:bodyPr>
          <a:lstStyle/>
          <a:p>
            <a:r>
              <a:rPr lang="es-MX" sz="2800" b="1" dirty="0">
                <a:latin typeface="Arial" panose="020B0604020202020204" pitchFamily="34" charset="0"/>
                <a:cs typeface="Arial" panose="020B0604020202020204" pitchFamily="34" charset="0"/>
              </a:rPr>
              <a:t>Introducción</a:t>
            </a:r>
            <a:r>
              <a:rPr lang="es-MX" sz="2800" dirty="0">
                <a:latin typeface="Arial" panose="020B0604020202020204" pitchFamily="34" charset="0"/>
                <a:cs typeface="Arial" panose="020B0604020202020204" pitchFamily="34" charset="0"/>
              </a:rPr>
              <a:t>: Controlar los cargos de los seguros médicos es fundamental tanto para las aseguradoras como para los proveedores de atención médica. Diversos factores, como la edad, el estado de salud, el estilo de vida y el lugar de residencia, influyen en las primas. Los métodos actuariales tradicionales suelen pasar por alto las complejas relaciones entre estas variables, lo que puede generar estimaciones menos precisas. Esta investigación se centra en la aplicación y comparación de diferentes algoritmos de ML para predecir los cargos de seguros individuales basándose en información personal y demográfica </a:t>
            </a:r>
            <a:endParaRPr lang="en-US" sz="2800" dirty="0">
              <a:latin typeface="Arial" panose="020B0604020202020204" pitchFamily="34" charset="0"/>
              <a:cs typeface="Arial" panose="020B0604020202020204" pitchFamily="34" charset="0"/>
            </a:endParaRPr>
          </a:p>
        </p:txBody>
      </p:sp>
      <p:sp>
        <p:nvSpPr>
          <p:cNvPr id="5" name="object 7">
            <a:extLst>
              <a:ext uri="{FF2B5EF4-FFF2-40B4-BE49-F238E27FC236}">
                <a16:creationId xmlns:a16="http://schemas.microsoft.com/office/drawing/2014/main" id="{ED8FD443-BC16-44D4-90F0-CEC0BDE97D0F}"/>
              </a:ext>
            </a:extLst>
          </p:cNvPr>
          <p:cNvSpPr/>
          <p:nvPr/>
        </p:nvSpPr>
        <p:spPr>
          <a:xfrm flipH="1">
            <a:off x="9895758" y="2073275"/>
            <a:ext cx="152399" cy="7973872"/>
          </a:xfrm>
          <a:custGeom>
            <a:avLst/>
            <a:gdLst/>
            <a:ahLst/>
            <a:cxnLst/>
            <a:rect l="l" t="t" r="r" b="b"/>
            <a:pathLst>
              <a:path h="3118485">
                <a:moveTo>
                  <a:pt x="0" y="0"/>
                </a:moveTo>
                <a:lnTo>
                  <a:pt x="0" y="3118009"/>
                </a:lnTo>
              </a:path>
            </a:pathLst>
          </a:custGeom>
          <a:ln w="41883">
            <a:solidFill>
              <a:srgbClr val="C00000"/>
            </a:solidFill>
          </a:ln>
        </p:spPr>
        <p:txBody>
          <a:bodyPr wrap="square" lIns="0" tIns="0" rIns="0" bIns="0" rtlCol="0"/>
          <a:lstStyle/>
          <a:p>
            <a:endParaRPr/>
          </a:p>
        </p:txBody>
      </p:sp>
      <p:pic>
        <p:nvPicPr>
          <p:cNvPr id="1026" name="Picture 2" descr="Cost - Free healthcare and medical icons">
            <a:extLst>
              <a:ext uri="{FF2B5EF4-FFF2-40B4-BE49-F238E27FC236}">
                <a16:creationId xmlns:a16="http://schemas.microsoft.com/office/drawing/2014/main" id="{E28405EC-937C-42E3-A91F-F63446902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50" y="7975700"/>
            <a:ext cx="2895600" cy="28956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E2024E1C-076C-4AB5-A01C-03F4192F5168}"/>
              </a:ext>
            </a:extLst>
          </p:cNvPr>
          <p:cNvSpPr txBox="1"/>
          <p:nvPr/>
        </p:nvSpPr>
        <p:spPr>
          <a:xfrm>
            <a:off x="10730065" y="1914627"/>
            <a:ext cx="8353124" cy="5262979"/>
          </a:xfrm>
          <a:prstGeom prst="rect">
            <a:avLst/>
          </a:prstGeom>
          <a:noFill/>
        </p:spPr>
        <p:txBody>
          <a:bodyPr wrap="square" rtlCol="0">
            <a:spAutoFit/>
          </a:bodyPr>
          <a:lstStyle/>
          <a:p>
            <a:r>
              <a:rPr lang="es-MX" sz="2800" b="1" dirty="0">
                <a:latin typeface="Arial" panose="020B0604020202020204" pitchFamily="34" charset="0"/>
                <a:cs typeface="Arial" panose="020B0604020202020204" pitchFamily="34" charset="0"/>
              </a:rPr>
              <a:t>Planteamiento del problema:</a:t>
            </a:r>
            <a:r>
              <a:rPr lang="es-MX" sz="2800" dirty="0">
                <a:latin typeface="Arial" panose="020B0604020202020204" pitchFamily="34" charset="0"/>
                <a:cs typeface="Arial" panose="020B0604020202020204" pitchFamily="34" charset="0"/>
              </a:rPr>
              <a:t> El objetivo es predecir la variable objetivo, que es el coste del seguro (cargos), utilizando diversas características de entrada. En esencia, se busca construir un modelo que comprenda cómo las diferentes variables de entrada (como la edad, el IMC y el tabaquismo) interactúan entre sí para influir en esta variable de salida continua. El reto reside en las posibles relaciones no lineales entre estas características y en cómo las variables categóricas también pueden influir.</a:t>
            </a:r>
          </a:p>
          <a:p>
            <a:endParaRPr lang="es-MX" sz="2800" b="1" dirty="0">
              <a:latin typeface="Arial" panose="020B0604020202020204" pitchFamily="34" charset="0"/>
              <a:cs typeface="Arial" panose="020B0604020202020204" pitchFamily="34" charset="0"/>
            </a:endParaRPr>
          </a:p>
        </p:txBody>
      </p:sp>
      <p:pic>
        <p:nvPicPr>
          <p:cNvPr id="1031" name="Picture 7" descr="Free Image Icon Insurance PNG Transparent Background, Free Download #18841  - FreeIconsPNG">
            <a:extLst>
              <a:ext uri="{FF2B5EF4-FFF2-40B4-BE49-F238E27FC236}">
                <a16:creationId xmlns:a16="http://schemas.microsoft.com/office/drawing/2014/main" id="{A088E95B-F303-45FE-9DB6-8E2246DC31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850" y="7905649"/>
            <a:ext cx="2965651" cy="296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1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3CF-B5E7-DB7C-CDA0-3EBEB07329EE}"/>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5A6EBDCA-EC6C-F5BD-D823-63B11D98153A}"/>
              </a:ext>
            </a:extLst>
          </p:cNvPr>
          <p:cNvSpPr txBox="1">
            <a:spLocks/>
          </p:cNvSpPr>
          <p:nvPr/>
        </p:nvSpPr>
        <p:spPr>
          <a:xfrm>
            <a:off x="755650" y="473075"/>
            <a:ext cx="129434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err="1">
                <a:solidFill>
                  <a:srgbClr val="C00000"/>
                </a:solidFill>
                <a:latin typeface="Arial"/>
                <a:cs typeface="Arial"/>
              </a:rPr>
              <a:t>Dataset</a:t>
            </a:r>
            <a:endParaRPr lang="es-MX" sz="4950" b="1" spc="-10" dirty="0">
              <a:solidFill>
                <a:srgbClr val="C00000"/>
              </a:solidFill>
              <a:latin typeface="Arial"/>
              <a:cs typeface="Arial"/>
            </a:endParaRPr>
          </a:p>
        </p:txBody>
      </p:sp>
      <p:sp>
        <p:nvSpPr>
          <p:cNvPr id="3" name="object 4">
            <a:extLst>
              <a:ext uri="{FF2B5EF4-FFF2-40B4-BE49-F238E27FC236}">
                <a16:creationId xmlns:a16="http://schemas.microsoft.com/office/drawing/2014/main" id="{B9E5DD27-0816-52D7-FCC9-E73C4BEEBC3F}"/>
              </a:ext>
            </a:extLst>
          </p:cNvPr>
          <p:cNvSpPr txBox="1"/>
          <p:nvPr/>
        </p:nvSpPr>
        <p:spPr>
          <a:xfrm>
            <a:off x="1036787" y="1997075"/>
            <a:ext cx="18030526" cy="5782993"/>
          </a:xfrm>
          <a:prstGeom prst="rect">
            <a:avLst/>
          </a:prstGeom>
        </p:spPr>
        <p:txBody>
          <a:bodyPr vert="horz" wrap="square" lIns="0" tIns="11430" rIns="0" bIns="0" rtlCol="0">
            <a:spAutoFit/>
          </a:bodyPr>
          <a:lstStyle/>
          <a:p>
            <a:pPr marL="469900" marR="5080" indent="-457200" algn="just">
              <a:lnSpc>
                <a:spcPct val="100800"/>
              </a:lnSpc>
              <a:spcBef>
                <a:spcPts val="90"/>
              </a:spcBef>
              <a:buFont typeface="Arial" panose="020B0604020202020204" pitchFamily="34" charset="0"/>
              <a:buChar char="•"/>
            </a:pPr>
            <a:r>
              <a:rPr lang="es-MX" sz="2800" b="1" dirty="0">
                <a:solidFill>
                  <a:schemeClr val="tx1"/>
                </a:solidFill>
                <a:latin typeface="Arial"/>
                <a:cs typeface="Arial"/>
              </a:rPr>
              <a:t>Descripción</a:t>
            </a:r>
            <a:r>
              <a:rPr lang="es-MX" sz="2800" dirty="0">
                <a:solidFill>
                  <a:schemeClr val="tx1"/>
                </a:solidFill>
                <a:latin typeface="Arial"/>
                <a:cs typeface="Arial"/>
              </a:rPr>
              <a:t>: Contiene información sobre costos de seguros médicos en EE. UU., incluyendo variables como edad, sexo, índice de masa corporal (IMC), número de hijos, hábito de fumar y región.</a:t>
            </a:r>
          </a:p>
          <a:p>
            <a:pPr marL="469900" marR="5080" indent="-457200" algn="just">
              <a:lnSpc>
                <a:spcPct val="100800"/>
              </a:lnSpc>
              <a:spcBef>
                <a:spcPts val="90"/>
              </a:spcBef>
              <a:buFont typeface="Arial" panose="020B0604020202020204" pitchFamily="34" charset="0"/>
              <a:buChar char="•"/>
            </a:pPr>
            <a:r>
              <a:rPr lang="es-MX" sz="2800" b="1" dirty="0">
                <a:solidFill>
                  <a:schemeClr val="tx1"/>
                </a:solidFill>
                <a:latin typeface="Arial"/>
                <a:cs typeface="Arial"/>
              </a:rPr>
              <a:t>Tamaño</a:t>
            </a:r>
            <a:r>
              <a:rPr lang="es-MX" sz="2800" dirty="0">
                <a:solidFill>
                  <a:schemeClr val="tx1"/>
                </a:solidFill>
                <a:latin typeface="Arial"/>
                <a:cs typeface="Arial"/>
              </a:rPr>
              <a:t>: 1,338 registros.</a:t>
            </a:r>
          </a:p>
          <a:p>
            <a:pPr marL="469900" marR="5080" indent="-457200" algn="just">
              <a:lnSpc>
                <a:spcPct val="100800"/>
              </a:lnSpc>
              <a:spcBef>
                <a:spcPts val="90"/>
              </a:spcBef>
              <a:buFont typeface="Arial" panose="020B0604020202020204" pitchFamily="34" charset="0"/>
              <a:buChar char="•"/>
            </a:pPr>
            <a:r>
              <a:rPr lang="es-MX" sz="2800" b="1" dirty="0">
                <a:solidFill>
                  <a:schemeClr val="tx1"/>
                </a:solidFill>
                <a:latin typeface="Arial"/>
                <a:cs typeface="Arial"/>
              </a:rPr>
              <a:t>Aplicaciones</a:t>
            </a:r>
            <a:r>
              <a:rPr lang="es-MX" sz="2800" dirty="0">
                <a:solidFill>
                  <a:schemeClr val="tx1"/>
                </a:solidFill>
                <a:latin typeface="Arial"/>
                <a:cs typeface="Arial"/>
              </a:rPr>
              <a:t>: Predecir el costo del seguro médico en función de características personales. </a:t>
            </a:r>
          </a:p>
          <a:p>
            <a:pPr marL="12700" marR="5080" algn="just">
              <a:lnSpc>
                <a:spcPct val="100800"/>
              </a:lnSpc>
              <a:spcBef>
                <a:spcPts val="90"/>
              </a:spcBef>
            </a:pPr>
            <a:r>
              <a:rPr lang="es-MX" sz="2800" dirty="0">
                <a:solidFill>
                  <a:schemeClr val="tx1"/>
                </a:solidFill>
                <a:latin typeface="Arial"/>
                <a:cs typeface="Arial"/>
              </a:rPr>
              <a:t>     Analizar el impacto de factores como el tabaquismo o el IMC en los costos.</a:t>
            </a:r>
          </a:p>
          <a:p>
            <a:pPr marL="469900" marR="5080" lvl="4" indent="-457200" algn="just">
              <a:lnSpc>
                <a:spcPct val="100800"/>
              </a:lnSpc>
              <a:spcBef>
                <a:spcPts val="90"/>
              </a:spcBef>
              <a:buFont typeface="Arial" panose="020B0604020202020204" pitchFamily="34" charset="0"/>
              <a:buChar char="•"/>
            </a:pPr>
            <a:r>
              <a:rPr lang="es-ES" sz="2800" b="1" dirty="0">
                <a:solidFill>
                  <a:schemeClr val="tx1"/>
                </a:solidFill>
                <a:latin typeface="Arial"/>
                <a:cs typeface="Arial"/>
              </a:rPr>
              <a:t>Variables</a:t>
            </a:r>
            <a:r>
              <a:rPr lang="es-ES" sz="2800" dirty="0">
                <a:solidFill>
                  <a:schemeClr val="tx1"/>
                </a:solidFill>
                <a:latin typeface="Arial"/>
                <a:cs typeface="Arial"/>
              </a:rPr>
              <a:t>: </a:t>
            </a:r>
          </a:p>
          <a:p>
            <a:pPr marL="12700" marR="5080" lvl="6" algn="just">
              <a:lnSpc>
                <a:spcPct val="100800"/>
              </a:lnSpc>
              <a:spcBef>
                <a:spcPts val="90"/>
              </a:spcBef>
            </a:pPr>
            <a:r>
              <a:rPr lang="es-ES" sz="2800" dirty="0">
                <a:solidFill>
                  <a:schemeClr val="tx1"/>
                </a:solidFill>
                <a:latin typeface="Arial"/>
                <a:cs typeface="Arial"/>
              </a:rPr>
              <a:t>	</a:t>
            </a:r>
            <a:r>
              <a:rPr lang="es-ES" sz="2800" b="1" dirty="0" err="1">
                <a:solidFill>
                  <a:schemeClr val="tx1"/>
                </a:solidFill>
                <a:latin typeface="Arial"/>
                <a:cs typeface="Arial"/>
              </a:rPr>
              <a:t>age</a:t>
            </a:r>
            <a:r>
              <a:rPr lang="es-ES" sz="2800" dirty="0">
                <a:solidFill>
                  <a:schemeClr val="tx1"/>
                </a:solidFill>
                <a:latin typeface="Arial"/>
                <a:cs typeface="Arial"/>
              </a:rPr>
              <a:t>: Edad del beneficiario.</a:t>
            </a:r>
          </a:p>
          <a:p>
            <a:pPr marL="12700" marR="5080" lvl="8" algn="just">
              <a:lnSpc>
                <a:spcPct val="100800"/>
              </a:lnSpc>
              <a:spcBef>
                <a:spcPts val="90"/>
              </a:spcBef>
            </a:pPr>
            <a:r>
              <a:rPr lang="es-ES" sz="2800" dirty="0">
                <a:solidFill>
                  <a:schemeClr val="tx1"/>
                </a:solidFill>
                <a:latin typeface="Arial"/>
                <a:cs typeface="Arial"/>
              </a:rPr>
              <a:t>	</a:t>
            </a:r>
            <a:r>
              <a:rPr lang="es-ES" sz="2800" b="1" dirty="0">
                <a:solidFill>
                  <a:schemeClr val="tx1"/>
                </a:solidFill>
                <a:latin typeface="Arial"/>
                <a:cs typeface="Arial"/>
              </a:rPr>
              <a:t>sex</a:t>
            </a:r>
            <a:r>
              <a:rPr lang="es-ES" sz="2800" dirty="0">
                <a:solidFill>
                  <a:schemeClr val="tx1"/>
                </a:solidFill>
                <a:latin typeface="Arial"/>
                <a:cs typeface="Arial"/>
              </a:rPr>
              <a:t>: Sexo (male/</a:t>
            </a:r>
            <a:r>
              <a:rPr lang="es-ES" sz="2800" dirty="0" err="1">
                <a:solidFill>
                  <a:schemeClr val="tx1"/>
                </a:solidFill>
                <a:latin typeface="Arial"/>
                <a:cs typeface="Arial"/>
              </a:rPr>
              <a:t>female</a:t>
            </a:r>
            <a:r>
              <a:rPr lang="es-ES" sz="2800" dirty="0">
                <a:solidFill>
                  <a:schemeClr val="tx1"/>
                </a:solidFill>
                <a:latin typeface="Arial"/>
                <a:cs typeface="Arial"/>
              </a:rPr>
              <a:t>).</a:t>
            </a:r>
          </a:p>
          <a:p>
            <a:pPr marL="12700" marR="5080" lvl="8" algn="just">
              <a:lnSpc>
                <a:spcPct val="100800"/>
              </a:lnSpc>
              <a:spcBef>
                <a:spcPts val="90"/>
              </a:spcBef>
            </a:pPr>
            <a:r>
              <a:rPr lang="es-ES" sz="2800" dirty="0">
                <a:solidFill>
                  <a:schemeClr val="tx1"/>
                </a:solidFill>
                <a:latin typeface="Arial"/>
                <a:cs typeface="Arial"/>
              </a:rPr>
              <a:t>	</a:t>
            </a:r>
            <a:r>
              <a:rPr lang="es-ES" sz="2800" b="1" dirty="0" err="1">
                <a:solidFill>
                  <a:schemeClr val="tx1"/>
                </a:solidFill>
                <a:latin typeface="Arial"/>
                <a:cs typeface="Arial"/>
              </a:rPr>
              <a:t>bmi</a:t>
            </a:r>
            <a:r>
              <a:rPr lang="es-ES" sz="2800" dirty="0">
                <a:solidFill>
                  <a:schemeClr val="tx1"/>
                </a:solidFill>
                <a:latin typeface="Arial"/>
                <a:cs typeface="Arial"/>
              </a:rPr>
              <a:t>: Índice de masa corporal.</a:t>
            </a:r>
          </a:p>
          <a:p>
            <a:pPr marL="12700" marR="5080" lvl="8" algn="just">
              <a:lnSpc>
                <a:spcPct val="100800"/>
              </a:lnSpc>
              <a:spcBef>
                <a:spcPts val="90"/>
              </a:spcBef>
            </a:pPr>
            <a:r>
              <a:rPr lang="es-ES" sz="2800" dirty="0">
                <a:solidFill>
                  <a:schemeClr val="tx1"/>
                </a:solidFill>
                <a:latin typeface="Arial"/>
                <a:cs typeface="Arial"/>
              </a:rPr>
              <a:t>	</a:t>
            </a:r>
            <a:r>
              <a:rPr lang="es-ES" sz="2800" b="1" dirty="0" err="1">
                <a:solidFill>
                  <a:schemeClr val="tx1"/>
                </a:solidFill>
                <a:latin typeface="Arial"/>
                <a:cs typeface="Arial"/>
              </a:rPr>
              <a:t>children</a:t>
            </a:r>
            <a:r>
              <a:rPr lang="es-ES" sz="2800" dirty="0">
                <a:solidFill>
                  <a:schemeClr val="tx1"/>
                </a:solidFill>
                <a:latin typeface="Arial"/>
                <a:cs typeface="Arial"/>
              </a:rPr>
              <a:t>: Número de hijos a cargo.</a:t>
            </a:r>
          </a:p>
          <a:p>
            <a:pPr marL="12700" marR="5080" lvl="8" algn="just">
              <a:lnSpc>
                <a:spcPct val="100800"/>
              </a:lnSpc>
              <a:spcBef>
                <a:spcPts val="90"/>
              </a:spcBef>
            </a:pPr>
            <a:r>
              <a:rPr lang="es-ES" sz="2800" dirty="0">
                <a:solidFill>
                  <a:schemeClr val="tx1"/>
                </a:solidFill>
                <a:latin typeface="Arial"/>
                <a:cs typeface="Arial"/>
              </a:rPr>
              <a:t>	</a:t>
            </a:r>
            <a:r>
              <a:rPr lang="es-ES" sz="2800" b="1" dirty="0" err="1">
                <a:solidFill>
                  <a:schemeClr val="tx1"/>
                </a:solidFill>
                <a:latin typeface="Arial"/>
                <a:cs typeface="Arial"/>
              </a:rPr>
              <a:t>smoker</a:t>
            </a:r>
            <a:r>
              <a:rPr lang="es-ES" sz="2800" dirty="0">
                <a:solidFill>
                  <a:schemeClr val="tx1"/>
                </a:solidFill>
                <a:latin typeface="Arial"/>
                <a:cs typeface="Arial"/>
              </a:rPr>
              <a:t>: ¿Es fumador? (yes/no).</a:t>
            </a:r>
          </a:p>
          <a:p>
            <a:pPr marL="12700" marR="5080" lvl="8" algn="just">
              <a:lnSpc>
                <a:spcPct val="100800"/>
              </a:lnSpc>
              <a:spcBef>
                <a:spcPts val="90"/>
              </a:spcBef>
            </a:pPr>
            <a:r>
              <a:rPr lang="es-ES" sz="2800" dirty="0">
                <a:solidFill>
                  <a:schemeClr val="tx1"/>
                </a:solidFill>
                <a:latin typeface="Arial"/>
                <a:cs typeface="Arial"/>
              </a:rPr>
              <a:t>	</a:t>
            </a:r>
            <a:r>
              <a:rPr lang="es-ES" sz="2800" b="1" dirty="0" err="1">
                <a:solidFill>
                  <a:schemeClr val="tx1"/>
                </a:solidFill>
                <a:latin typeface="Arial"/>
                <a:cs typeface="Arial"/>
              </a:rPr>
              <a:t>region</a:t>
            </a:r>
            <a:r>
              <a:rPr lang="es-ES" sz="2800" dirty="0">
                <a:solidFill>
                  <a:schemeClr val="tx1"/>
                </a:solidFill>
                <a:latin typeface="Arial"/>
                <a:cs typeface="Arial"/>
              </a:rPr>
              <a:t>: Región de residencia.</a:t>
            </a:r>
          </a:p>
          <a:p>
            <a:pPr marL="12700" marR="5080" lvl="8" algn="just">
              <a:lnSpc>
                <a:spcPct val="100800"/>
              </a:lnSpc>
              <a:spcBef>
                <a:spcPts val="90"/>
              </a:spcBef>
            </a:pPr>
            <a:r>
              <a:rPr lang="es-ES" sz="2800" dirty="0">
                <a:solidFill>
                  <a:schemeClr val="tx1"/>
                </a:solidFill>
                <a:latin typeface="Arial"/>
                <a:cs typeface="Arial"/>
              </a:rPr>
              <a:t>	</a:t>
            </a:r>
            <a:r>
              <a:rPr lang="es-ES" sz="2800" b="1" dirty="0" err="1">
                <a:solidFill>
                  <a:schemeClr val="tx1"/>
                </a:solidFill>
                <a:latin typeface="Arial"/>
                <a:cs typeface="Arial"/>
              </a:rPr>
              <a:t>charges</a:t>
            </a:r>
            <a:r>
              <a:rPr lang="es-ES" sz="2800" dirty="0">
                <a:solidFill>
                  <a:schemeClr val="tx1"/>
                </a:solidFill>
                <a:latin typeface="Arial"/>
                <a:cs typeface="Arial"/>
              </a:rPr>
              <a:t>: Costo del seguro médico (variable objetivo).</a:t>
            </a:r>
          </a:p>
        </p:txBody>
      </p:sp>
      <p:pic>
        <p:nvPicPr>
          <p:cNvPr id="2050" name="Picture 2" descr="Database - Free electronics icons">
            <a:extLst>
              <a:ext uri="{FF2B5EF4-FFF2-40B4-BE49-F238E27FC236}">
                <a16:creationId xmlns:a16="http://schemas.microsoft.com/office/drawing/2014/main" id="{1D31BC9C-E9A2-4D37-8153-B7B2A115A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5250" y="5273675"/>
            <a:ext cx="44958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797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452D7-04E4-1B3C-D5E6-84AEE178A1F8}"/>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2FC41CAC-5C01-F095-5395-A46AB0F6C0F5}"/>
              </a:ext>
            </a:extLst>
          </p:cNvPr>
          <p:cNvSpPr txBox="1">
            <a:spLocks/>
          </p:cNvSpPr>
          <p:nvPr/>
        </p:nvSpPr>
        <p:spPr>
          <a:xfrm>
            <a:off x="603250" y="473075"/>
            <a:ext cx="106574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CO" sz="4950" b="1" spc="-10" dirty="0" err="1">
                <a:solidFill>
                  <a:srgbClr val="C00000"/>
                </a:solidFill>
                <a:latin typeface="Arial"/>
                <a:cs typeface="Arial"/>
              </a:rPr>
              <a:t>Solution</a:t>
            </a:r>
            <a:r>
              <a:rPr lang="es-CO" sz="4950" b="1" spc="-10" dirty="0">
                <a:solidFill>
                  <a:srgbClr val="C00000"/>
                </a:solidFill>
                <a:latin typeface="Arial"/>
                <a:cs typeface="Arial"/>
              </a:rPr>
              <a:t> and </a:t>
            </a:r>
            <a:r>
              <a:rPr lang="es-CO" sz="4950" b="1" spc="-10" dirty="0" err="1">
                <a:solidFill>
                  <a:srgbClr val="C00000"/>
                </a:solidFill>
                <a:latin typeface="Arial"/>
                <a:cs typeface="Arial"/>
              </a:rPr>
              <a:t>Process</a:t>
            </a:r>
            <a:r>
              <a:rPr lang="es-CO" sz="4950" b="1" spc="-10" dirty="0">
                <a:solidFill>
                  <a:srgbClr val="C00000"/>
                </a:solidFill>
                <a:latin typeface="Arial"/>
                <a:cs typeface="Arial"/>
              </a:rPr>
              <a:t> </a:t>
            </a:r>
            <a:r>
              <a:rPr lang="es-CO" sz="4950" b="1" spc="-10" dirty="0" err="1">
                <a:solidFill>
                  <a:srgbClr val="C00000"/>
                </a:solidFill>
                <a:latin typeface="Arial"/>
                <a:cs typeface="Arial"/>
              </a:rPr>
              <a:t>Description</a:t>
            </a:r>
            <a:endParaRPr lang="es-CO" sz="4950" dirty="0">
              <a:solidFill>
                <a:srgbClr val="C00000"/>
              </a:solidFill>
              <a:latin typeface="Arial"/>
              <a:cs typeface="Arial"/>
            </a:endParaRPr>
          </a:p>
        </p:txBody>
      </p:sp>
      <p:pic>
        <p:nvPicPr>
          <p:cNvPr id="6" name="Imagen 5">
            <a:extLst>
              <a:ext uri="{FF2B5EF4-FFF2-40B4-BE49-F238E27FC236}">
                <a16:creationId xmlns:a16="http://schemas.microsoft.com/office/drawing/2014/main" id="{68CE5A76-2ACB-4AE4-8260-9C1FBD512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504" y="3332932"/>
            <a:ext cx="17339092" cy="4214813"/>
          </a:xfrm>
          <a:prstGeom prst="rect">
            <a:avLst/>
          </a:prstGeom>
        </p:spPr>
      </p:pic>
    </p:spTree>
    <p:extLst>
      <p:ext uri="{BB962C8B-B14F-4D97-AF65-F5344CB8AC3E}">
        <p14:creationId xmlns:p14="http://schemas.microsoft.com/office/powerpoint/2010/main" val="285316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8E04EBE-2977-4F84-9B3D-E4AFE4C88E37}"/>
              </a:ext>
            </a:extLst>
          </p:cNvPr>
          <p:cNvPicPr>
            <a:picLocks noChangeAspect="1"/>
          </p:cNvPicPr>
          <p:nvPr/>
        </p:nvPicPr>
        <p:blipFill>
          <a:blip r:embed="rId2"/>
          <a:stretch>
            <a:fillRect/>
          </a:stretch>
        </p:blipFill>
        <p:spPr>
          <a:xfrm>
            <a:off x="1248276" y="2149475"/>
            <a:ext cx="7467598" cy="2895600"/>
          </a:xfrm>
          <a:prstGeom prst="rect">
            <a:avLst/>
          </a:prstGeom>
        </p:spPr>
      </p:pic>
      <p:pic>
        <p:nvPicPr>
          <p:cNvPr id="5" name="Imagen 4">
            <a:extLst>
              <a:ext uri="{FF2B5EF4-FFF2-40B4-BE49-F238E27FC236}">
                <a16:creationId xmlns:a16="http://schemas.microsoft.com/office/drawing/2014/main" id="{3D155729-9A4A-4424-B3AE-07A8ADB7E3E5}"/>
              </a:ext>
            </a:extLst>
          </p:cNvPr>
          <p:cNvPicPr>
            <a:picLocks noChangeAspect="1"/>
          </p:cNvPicPr>
          <p:nvPr/>
        </p:nvPicPr>
        <p:blipFill>
          <a:blip r:embed="rId3"/>
          <a:stretch>
            <a:fillRect/>
          </a:stretch>
        </p:blipFill>
        <p:spPr>
          <a:xfrm>
            <a:off x="1270668" y="6873875"/>
            <a:ext cx="7467598" cy="2895600"/>
          </a:xfrm>
          <a:prstGeom prst="rect">
            <a:avLst/>
          </a:prstGeom>
        </p:spPr>
      </p:pic>
      <p:sp>
        <p:nvSpPr>
          <p:cNvPr id="6" name="object 5">
            <a:extLst>
              <a:ext uri="{FF2B5EF4-FFF2-40B4-BE49-F238E27FC236}">
                <a16:creationId xmlns:a16="http://schemas.microsoft.com/office/drawing/2014/main" id="{2107A5B7-FE5A-4FCD-A9CD-449597DB5995}"/>
              </a:ext>
            </a:extLst>
          </p:cNvPr>
          <p:cNvSpPr txBox="1">
            <a:spLocks/>
          </p:cNvSpPr>
          <p:nvPr/>
        </p:nvSpPr>
        <p:spPr>
          <a:xfrm>
            <a:off x="603250" y="473075"/>
            <a:ext cx="106574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a:solidFill>
                  <a:srgbClr val="C00000"/>
                </a:solidFill>
                <a:latin typeface="Arial"/>
                <a:cs typeface="Arial"/>
              </a:rPr>
              <a:t>Carga y exploración del </a:t>
            </a:r>
            <a:r>
              <a:rPr lang="es-MX" sz="4950" b="1" spc="-10" dirty="0" err="1">
                <a:solidFill>
                  <a:srgbClr val="C00000"/>
                </a:solidFill>
                <a:latin typeface="Arial"/>
                <a:cs typeface="Arial"/>
              </a:rPr>
              <a:t>dataset</a:t>
            </a:r>
            <a:endParaRPr lang="es-CO" sz="4950" dirty="0">
              <a:solidFill>
                <a:srgbClr val="C00000"/>
              </a:solidFill>
              <a:latin typeface="Arial"/>
              <a:cs typeface="Arial"/>
            </a:endParaRPr>
          </a:p>
        </p:txBody>
      </p:sp>
      <p:pic>
        <p:nvPicPr>
          <p:cNvPr id="8" name="Imagen 7">
            <a:extLst>
              <a:ext uri="{FF2B5EF4-FFF2-40B4-BE49-F238E27FC236}">
                <a16:creationId xmlns:a16="http://schemas.microsoft.com/office/drawing/2014/main" id="{F7C9DD97-5CDC-4978-9B86-DF0B76AF7996}"/>
              </a:ext>
            </a:extLst>
          </p:cNvPr>
          <p:cNvPicPr>
            <a:picLocks noChangeAspect="1"/>
          </p:cNvPicPr>
          <p:nvPr/>
        </p:nvPicPr>
        <p:blipFill>
          <a:blip r:embed="rId4"/>
          <a:stretch>
            <a:fillRect/>
          </a:stretch>
        </p:blipFill>
        <p:spPr>
          <a:xfrm>
            <a:off x="10966450" y="1761718"/>
            <a:ext cx="4876800" cy="3750198"/>
          </a:xfrm>
          <a:prstGeom prst="rect">
            <a:avLst/>
          </a:prstGeom>
        </p:spPr>
      </p:pic>
      <p:pic>
        <p:nvPicPr>
          <p:cNvPr id="10" name="Imagen 9">
            <a:extLst>
              <a:ext uri="{FF2B5EF4-FFF2-40B4-BE49-F238E27FC236}">
                <a16:creationId xmlns:a16="http://schemas.microsoft.com/office/drawing/2014/main" id="{D1251C1F-842F-4CBA-BEE3-B83EEA24756F}"/>
              </a:ext>
            </a:extLst>
          </p:cNvPr>
          <p:cNvPicPr>
            <a:picLocks noChangeAspect="1"/>
          </p:cNvPicPr>
          <p:nvPr/>
        </p:nvPicPr>
        <p:blipFill>
          <a:blip r:embed="rId5"/>
          <a:stretch>
            <a:fillRect/>
          </a:stretch>
        </p:blipFill>
        <p:spPr>
          <a:xfrm>
            <a:off x="10356850" y="5959475"/>
            <a:ext cx="6740553" cy="4307304"/>
          </a:xfrm>
          <a:prstGeom prst="rect">
            <a:avLst/>
          </a:prstGeom>
        </p:spPr>
      </p:pic>
    </p:spTree>
    <p:extLst>
      <p:ext uri="{BB962C8B-B14F-4D97-AF65-F5344CB8AC3E}">
        <p14:creationId xmlns:p14="http://schemas.microsoft.com/office/powerpoint/2010/main" val="391707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B90081A9-A693-454E-A0F5-E3AE8A5C7000}"/>
              </a:ext>
            </a:extLst>
          </p:cNvPr>
          <p:cNvSpPr txBox="1">
            <a:spLocks/>
          </p:cNvSpPr>
          <p:nvPr/>
        </p:nvSpPr>
        <p:spPr>
          <a:xfrm>
            <a:off x="603250" y="473075"/>
            <a:ext cx="106574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a:solidFill>
                  <a:srgbClr val="C00000"/>
                </a:solidFill>
                <a:latin typeface="Arial"/>
                <a:cs typeface="Arial"/>
              </a:rPr>
              <a:t>Matriz de correlación</a:t>
            </a:r>
            <a:endParaRPr lang="es-CO" sz="4950" dirty="0">
              <a:solidFill>
                <a:srgbClr val="C00000"/>
              </a:solidFill>
              <a:latin typeface="Arial"/>
              <a:cs typeface="Arial"/>
            </a:endParaRPr>
          </a:p>
        </p:txBody>
      </p:sp>
      <p:pic>
        <p:nvPicPr>
          <p:cNvPr id="3076" name="Picture 4">
            <a:extLst>
              <a:ext uri="{FF2B5EF4-FFF2-40B4-BE49-F238E27FC236}">
                <a16:creationId xmlns:a16="http://schemas.microsoft.com/office/drawing/2014/main" id="{1EC497EA-AB0D-445B-9C49-E2D01AFC5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250" y="1539875"/>
            <a:ext cx="9753600" cy="899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33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3727B055-0A0B-4C12-A1AA-51AE6125CDD1}"/>
              </a:ext>
            </a:extLst>
          </p:cNvPr>
          <p:cNvSpPr txBox="1">
            <a:spLocks/>
          </p:cNvSpPr>
          <p:nvPr/>
        </p:nvSpPr>
        <p:spPr>
          <a:xfrm>
            <a:off x="755650" y="473075"/>
            <a:ext cx="10657404"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a:solidFill>
                  <a:srgbClr val="C00000"/>
                </a:solidFill>
                <a:latin typeface="Arial"/>
                <a:cs typeface="Arial"/>
              </a:rPr>
              <a:t>Preprocesamiento de la data</a:t>
            </a:r>
            <a:endParaRPr lang="es-CO" sz="4950" dirty="0">
              <a:solidFill>
                <a:srgbClr val="C00000"/>
              </a:solidFill>
              <a:latin typeface="Arial"/>
              <a:cs typeface="Arial"/>
            </a:endParaRPr>
          </a:p>
        </p:txBody>
      </p:sp>
      <p:sp>
        <p:nvSpPr>
          <p:cNvPr id="2" name="CuadroTexto 1">
            <a:extLst>
              <a:ext uri="{FF2B5EF4-FFF2-40B4-BE49-F238E27FC236}">
                <a16:creationId xmlns:a16="http://schemas.microsoft.com/office/drawing/2014/main" id="{7224D364-312C-41D6-A999-80EA1475C384}"/>
              </a:ext>
            </a:extLst>
          </p:cNvPr>
          <p:cNvSpPr txBox="1"/>
          <p:nvPr/>
        </p:nvSpPr>
        <p:spPr>
          <a:xfrm>
            <a:off x="755650" y="1616075"/>
            <a:ext cx="17068800" cy="6001643"/>
          </a:xfrm>
          <a:prstGeom prst="rect">
            <a:avLst/>
          </a:prstGeom>
          <a:noFill/>
        </p:spPr>
        <p:txBody>
          <a:bodyPr wrap="square" rtlCol="0">
            <a:spAutoFit/>
          </a:bodyPr>
          <a:lstStyle/>
          <a:p>
            <a:pPr marL="457200" indent="457200">
              <a:buAutoNum type="arabicPeriod"/>
            </a:pPr>
            <a:r>
              <a:rPr lang="es-MX" sz="2400" b="1" dirty="0"/>
              <a:t>Codificación </a:t>
            </a:r>
            <a:r>
              <a:rPr lang="es-MX" sz="2400" b="1" dirty="0" err="1"/>
              <a:t>One</a:t>
            </a:r>
            <a:r>
              <a:rPr lang="es-MX" sz="2400" b="1" dirty="0"/>
              <a:t>-Hot (</a:t>
            </a:r>
            <a:r>
              <a:rPr lang="es-MX" sz="2400" b="1" dirty="0" err="1"/>
              <a:t>OneHotEncoder</a:t>
            </a:r>
            <a:r>
              <a:rPr lang="es-MX" sz="2400" b="1" dirty="0"/>
              <a:t>):</a:t>
            </a:r>
            <a:r>
              <a:rPr lang="es-MX" sz="2400" dirty="0"/>
              <a:t> Se aplicó esta técnica para transformar las variables categóricas (sex, </a:t>
            </a:r>
            <a:r>
              <a:rPr lang="es-MX" sz="2400" dirty="0" err="1"/>
              <a:t>smoker</a:t>
            </a:r>
            <a:r>
              <a:rPr lang="es-MX" sz="2400" dirty="0"/>
              <a:t>, </a:t>
            </a:r>
            <a:r>
              <a:rPr lang="es-MX" sz="2400" dirty="0" err="1"/>
              <a:t>region</a:t>
            </a:r>
            <a:r>
              <a:rPr lang="es-MX" sz="2400" dirty="0"/>
              <a:t>) en variables binarias. Por ejemplo, la variable sex con categorías “male” y “</a:t>
            </a:r>
            <a:r>
              <a:rPr lang="es-MX" sz="2400" dirty="0" err="1"/>
              <a:t>female</a:t>
            </a:r>
            <a:r>
              <a:rPr lang="es-MX" sz="2400" dirty="0"/>
              <a:t>” se convierte en una columna como </a:t>
            </a:r>
            <a:r>
              <a:rPr lang="es-MX" sz="2400" dirty="0" err="1"/>
              <a:t>sex_male</a:t>
            </a:r>
            <a:r>
              <a:rPr lang="es-MX" sz="2400" dirty="0"/>
              <a:t>, que toma valor 1 si la persona es hombre, y 0 si es mujer. La mayoría de los algoritmos de machine </a:t>
            </a:r>
            <a:r>
              <a:rPr lang="es-MX" sz="2400" dirty="0" err="1"/>
              <a:t>learning</a:t>
            </a:r>
            <a:r>
              <a:rPr lang="es-MX" sz="2400" dirty="0"/>
              <a:t> no pueden trabajar con texto o etiquetas categóricas directamente. Esta codificación asegura que las categorías sean tratadas como variables numéricas sin imponer un orden artificial entre ellas.</a:t>
            </a:r>
          </a:p>
          <a:p>
            <a:pPr marL="457200" indent="457200">
              <a:buAutoNum type="arabicPeriod"/>
            </a:pPr>
            <a:r>
              <a:rPr lang="es-MX" sz="2400" b="1" dirty="0"/>
              <a:t>Uso de </a:t>
            </a:r>
            <a:r>
              <a:rPr lang="es-MX" sz="2400" b="1" dirty="0" err="1"/>
              <a:t>ColumnTransformer</a:t>
            </a:r>
            <a:r>
              <a:rPr lang="es-MX" sz="2400" b="1" dirty="0"/>
              <a:t>:</a:t>
            </a:r>
            <a:r>
              <a:rPr lang="es-MX" sz="2400" dirty="0"/>
              <a:t> Se utilizó </a:t>
            </a:r>
            <a:r>
              <a:rPr lang="es-MX" sz="2400" dirty="0" err="1"/>
              <a:t>ColumnTransformer</a:t>
            </a:r>
            <a:r>
              <a:rPr lang="es-MX" sz="2400" dirty="0"/>
              <a:t> para encapsular el proceso de transformación de columnas específicas (en este caso, sólo las categóricas), dejando intactas las variables numéricas (</a:t>
            </a:r>
            <a:r>
              <a:rPr lang="es-MX" sz="2400" dirty="0" err="1"/>
              <a:t>age</a:t>
            </a:r>
            <a:r>
              <a:rPr lang="es-MX" sz="2400" dirty="0"/>
              <a:t>, </a:t>
            </a:r>
            <a:r>
              <a:rPr lang="es-MX" sz="2400" dirty="0" err="1"/>
              <a:t>bmi</a:t>
            </a:r>
            <a:r>
              <a:rPr lang="es-MX" sz="2400" dirty="0"/>
              <a:t>, </a:t>
            </a:r>
            <a:r>
              <a:rPr lang="es-MX" sz="2400" dirty="0" err="1"/>
              <a:t>children</a:t>
            </a:r>
            <a:r>
              <a:rPr lang="es-MX" sz="2400" dirty="0"/>
              <a:t>). Esto permite aplicar diferentes transformaciones a distintos tipos de columnas dentro de un mismo pipeline, de forma clara, organizada y sin afectar el resto del </a:t>
            </a:r>
            <a:r>
              <a:rPr lang="es-MX" sz="2400" dirty="0" err="1"/>
              <a:t>dataset</a:t>
            </a:r>
            <a:r>
              <a:rPr lang="es-MX" sz="2400" dirty="0"/>
              <a:t>. Es una solución modular y escalable para aplicar preprocesamiento personalizado.</a:t>
            </a:r>
          </a:p>
          <a:p>
            <a:pPr marL="457200" indent="457200">
              <a:buAutoNum type="arabicPeriod"/>
            </a:pPr>
            <a:r>
              <a:rPr lang="es-MX" sz="2400" b="1" dirty="0"/>
              <a:t>Integración con Pipeline:</a:t>
            </a:r>
            <a:r>
              <a:rPr lang="es-MX" sz="2400" dirty="0"/>
              <a:t> El preprocesador completo (que contiene el </a:t>
            </a:r>
            <a:r>
              <a:rPr lang="es-MX" sz="2400" dirty="0" err="1"/>
              <a:t>ColumnTransformer</a:t>
            </a:r>
            <a:r>
              <a:rPr lang="es-MX" sz="2400" dirty="0"/>
              <a:t>) se integró en un Pipeline junto con el modelo. Esto asegura que el preprocesamiento se aplique automáticamente durante el entrenamiento y la predicción, evitando errores por pasos manuales. El Pipeline garantiza que las mismas transformaciones se apliquen tanto a los datos de entrenamiento como a los datos de prueba. Además, permite ejecutar todo el flujo (preprocesamiento + modelo) en una sola llamada (</a:t>
            </a:r>
            <a:r>
              <a:rPr lang="es-MX" sz="2400" dirty="0" err="1"/>
              <a:t>fit</a:t>
            </a:r>
            <a:r>
              <a:rPr lang="es-MX" sz="2400" dirty="0"/>
              <a:t> / </a:t>
            </a:r>
            <a:r>
              <a:rPr lang="es-MX" sz="2400" dirty="0" err="1"/>
              <a:t>predict</a:t>
            </a:r>
            <a:r>
              <a:rPr lang="es-MX" sz="2400" dirty="0"/>
              <a:t>), facilitando validaciones cruzadas y visualizaciones posteriores.</a:t>
            </a:r>
            <a:endParaRPr lang="en-US" sz="2400" dirty="0"/>
          </a:p>
        </p:txBody>
      </p:sp>
      <p:pic>
        <p:nvPicPr>
          <p:cNvPr id="3074" name="Picture 2" descr="Data processing Meticulous Lineal Color icon | Freepik">
            <a:extLst>
              <a:ext uri="{FF2B5EF4-FFF2-40B4-BE49-F238E27FC236}">
                <a16:creationId xmlns:a16="http://schemas.microsoft.com/office/drawing/2014/main" id="{11068740-C398-4613-ADAB-4AD9DA9BF2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850" y="798705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62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F18BB65-D76C-4B44-B870-DEC4F08CE14B}"/>
              </a:ext>
            </a:extLst>
          </p:cNvPr>
          <p:cNvSpPr txBox="1"/>
          <p:nvPr/>
        </p:nvSpPr>
        <p:spPr>
          <a:xfrm>
            <a:off x="755650" y="2606675"/>
            <a:ext cx="10287000" cy="5262979"/>
          </a:xfrm>
          <a:prstGeom prst="rect">
            <a:avLst/>
          </a:prstGeom>
          <a:noFill/>
        </p:spPr>
        <p:txBody>
          <a:bodyPr wrap="square" rtlCol="0">
            <a:spAutoFit/>
          </a:bodyPr>
          <a:lstStyle/>
          <a:p>
            <a:r>
              <a:rPr lang="es-MX" sz="2400" dirty="0"/>
              <a:t>En el contexto del análisis del </a:t>
            </a:r>
            <a:r>
              <a:rPr lang="es-MX" sz="2400" dirty="0" err="1"/>
              <a:t>dataset</a:t>
            </a:r>
            <a:r>
              <a:rPr lang="es-MX" sz="2400" dirty="0"/>
              <a:t> de seguros médicos, el ajuste fino de </a:t>
            </a:r>
            <a:r>
              <a:rPr lang="es-MX" sz="2400" dirty="0" err="1"/>
              <a:t>hiperparámetros</a:t>
            </a:r>
            <a:r>
              <a:rPr lang="es-MX" sz="2400" dirty="0"/>
              <a:t> mediante </a:t>
            </a:r>
            <a:r>
              <a:rPr lang="es-MX" sz="2400" dirty="0" err="1"/>
              <a:t>GridSearchCV</a:t>
            </a:r>
            <a:r>
              <a:rPr lang="es-MX" sz="2400" dirty="0"/>
              <a:t> fue esencial para mejorar la capacidad predictiva de los modelos. Dado que el objetivo era predecir el costo del seguro médico de una persona en función de variables como edad, índice de masa corporal, número de hijos, tabaquismo, sexo y región, optimizar los modelos </a:t>
            </a:r>
            <a:r>
              <a:rPr lang="es-MX" sz="2400" dirty="0" err="1"/>
              <a:t>Random</a:t>
            </a:r>
            <a:r>
              <a:rPr lang="es-MX" sz="2400" dirty="0"/>
              <a:t> Forest y </a:t>
            </a:r>
            <a:r>
              <a:rPr lang="es-MX" sz="2400" dirty="0" err="1"/>
              <a:t>Gradient</a:t>
            </a:r>
            <a:r>
              <a:rPr lang="es-MX" sz="2400" dirty="0"/>
              <a:t> </a:t>
            </a:r>
            <a:r>
              <a:rPr lang="es-MX" sz="2400" dirty="0" err="1"/>
              <a:t>Boosting</a:t>
            </a:r>
            <a:r>
              <a:rPr lang="es-MX" sz="2400" dirty="0"/>
              <a:t> permitió capturar mejor las complejidades no lineales y las interacciones entre estas características. Se exploraron múltiples combinaciones de </a:t>
            </a:r>
            <a:r>
              <a:rPr lang="es-MX" sz="2400" dirty="0" err="1"/>
              <a:t>hiperparámetros</a:t>
            </a:r>
            <a:r>
              <a:rPr lang="es-MX" sz="2400" dirty="0"/>
              <a:t> como el número de árboles, la profundidad máxima y la tasa de aprendizaje, utilizando validación cruzada para asegurar que los modelos no solo ajustaran bien los datos de entrenamiento, sino que también mantuvieran un buen desempeño en datos no vistos. Este proceso de </a:t>
            </a:r>
            <a:r>
              <a:rPr lang="es-MX" sz="2400" dirty="0" err="1"/>
              <a:t>tuning</a:t>
            </a:r>
            <a:r>
              <a:rPr lang="es-MX" sz="2400" dirty="0"/>
              <a:t> resultó en modelos más robustos y precisos para apoyar decisiones basadas en los costos de los seguros.</a:t>
            </a:r>
            <a:endParaRPr lang="en-US" sz="2400" dirty="0"/>
          </a:p>
        </p:txBody>
      </p:sp>
      <p:sp>
        <p:nvSpPr>
          <p:cNvPr id="7" name="object 5">
            <a:extLst>
              <a:ext uri="{FF2B5EF4-FFF2-40B4-BE49-F238E27FC236}">
                <a16:creationId xmlns:a16="http://schemas.microsoft.com/office/drawing/2014/main" id="{432063EB-01B3-4308-844D-BD36DD043596}"/>
              </a:ext>
            </a:extLst>
          </p:cNvPr>
          <p:cNvSpPr txBox="1">
            <a:spLocks/>
          </p:cNvSpPr>
          <p:nvPr/>
        </p:nvSpPr>
        <p:spPr>
          <a:xfrm>
            <a:off x="755650" y="473075"/>
            <a:ext cx="14630400" cy="1535677"/>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err="1">
                <a:solidFill>
                  <a:srgbClr val="C00000"/>
                </a:solidFill>
                <a:latin typeface="Arial"/>
                <a:cs typeface="Arial"/>
              </a:rPr>
              <a:t>Tuning</a:t>
            </a:r>
            <a:r>
              <a:rPr lang="es-MX" sz="4950" b="1" spc="-10" dirty="0">
                <a:solidFill>
                  <a:srgbClr val="C00000"/>
                </a:solidFill>
                <a:latin typeface="Arial"/>
                <a:cs typeface="Arial"/>
              </a:rPr>
              <a:t> de </a:t>
            </a:r>
            <a:r>
              <a:rPr lang="es-MX" sz="4950" b="1" spc="-10" dirty="0" err="1">
                <a:solidFill>
                  <a:srgbClr val="C00000"/>
                </a:solidFill>
                <a:latin typeface="Arial"/>
                <a:cs typeface="Arial"/>
              </a:rPr>
              <a:t>hiperparámetros</a:t>
            </a:r>
            <a:r>
              <a:rPr lang="es-MX" sz="4950" b="1" spc="-10" dirty="0">
                <a:solidFill>
                  <a:srgbClr val="C00000"/>
                </a:solidFill>
                <a:latin typeface="Arial"/>
                <a:cs typeface="Arial"/>
              </a:rPr>
              <a:t> y la evaluación del rendimiento</a:t>
            </a:r>
            <a:endParaRPr lang="es-CO" sz="4950" dirty="0">
              <a:solidFill>
                <a:srgbClr val="C00000"/>
              </a:solidFill>
              <a:latin typeface="Arial"/>
              <a:cs typeface="Arial"/>
            </a:endParaRPr>
          </a:p>
        </p:txBody>
      </p:sp>
      <p:pic>
        <p:nvPicPr>
          <p:cNvPr id="12" name="Imagen 11">
            <a:extLst>
              <a:ext uri="{FF2B5EF4-FFF2-40B4-BE49-F238E27FC236}">
                <a16:creationId xmlns:a16="http://schemas.microsoft.com/office/drawing/2014/main" id="{4DB81202-4E5A-4EB4-AC2A-9362EB5AF84D}"/>
              </a:ext>
            </a:extLst>
          </p:cNvPr>
          <p:cNvPicPr>
            <a:picLocks noChangeAspect="1"/>
          </p:cNvPicPr>
          <p:nvPr/>
        </p:nvPicPr>
        <p:blipFill>
          <a:blip r:embed="rId2"/>
          <a:stretch>
            <a:fillRect/>
          </a:stretch>
        </p:blipFill>
        <p:spPr>
          <a:xfrm>
            <a:off x="12033250" y="2911475"/>
            <a:ext cx="7435175" cy="5873163"/>
          </a:xfrm>
          <a:prstGeom prst="rect">
            <a:avLst/>
          </a:prstGeom>
        </p:spPr>
      </p:pic>
    </p:spTree>
    <p:extLst>
      <p:ext uri="{BB962C8B-B14F-4D97-AF65-F5344CB8AC3E}">
        <p14:creationId xmlns:p14="http://schemas.microsoft.com/office/powerpoint/2010/main" val="106185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45B696FC-E5E9-4F62-9AA0-35E68979EFA7}"/>
              </a:ext>
            </a:extLst>
          </p:cNvPr>
          <p:cNvSpPr txBox="1">
            <a:spLocks/>
          </p:cNvSpPr>
          <p:nvPr/>
        </p:nvSpPr>
        <p:spPr>
          <a:xfrm>
            <a:off x="755650" y="888800"/>
            <a:ext cx="14630400" cy="77393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MX" sz="4950" b="1" spc="-10" dirty="0" err="1">
                <a:solidFill>
                  <a:srgbClr val="C00000"/>
                </a:solidFill>
                <a:latin typeface="Arial"/>
                <a:cs typeface="Arial"/>
              </a:rPr>
              <a:t>Obtencion</a:t>
            </a:r>
            <a:r>
              <a:rPr lang="es-MX" sz="4950" b="1" spc="-10" dirty="0">
                <a:solidFill>
                  <a:srgbClr val="C00000"/>
                </a:solidFill>
                <a:latin typeface="Arial"/>
                <a:cs typeface="Arial"/>
              </a:rPr>
              <a:t> </a:t>
            </a:r>
            <a:r>
              <a:rPr lang="es-MX" sz="4950" b="1" spc="-10" dirty="0" err="1">
                <a:solidFill>
                  <a:srgbClr val="C00000"/>
                </a:solidFill>
                <a:latin typeface="Arial"/>
                <a:cs typeface="Arial"/>
              </a:rPr>
              <a:t>hiperparámetros</a:t>
            </a:r>
            <a:r>
              <a:rPr lang="es-MX" sz="4950" b="1" spc="-10" dirty="0">
                <a:solidFill>
                  <a:srgbClr val="C00000"/>
                </a:solidFill>
                <a:latin typeface="Arial"/>
                <a:cs typeface="Arial"/>
              </a:rPr>
              <a:t>: </a:t>
            </a:r>
            <a:r>
              <a:rPr lang="es-MX" sz="4950" b="1" spc="-10" dirty="0" err="1">
                <a:solidFill>
                  <a:srgbClr val="C00000"/>
                </a:solidFill>
                <a:latin typeface="Arial"/>
                <a:cs typeface="Arial"/>
              </a:rPr>
              <a:t>GridSearchCV</a:t>
            </a:r>
            <a:endParaRPr lang="es-CO" sz="4950" dirty="0">
              <a:solidFill>
                <a:srgbClr val="C00000"/>
              </a:solidFill>
              <a:latin typeface="Arial"/>
              <a:cs typeface="Arial"/>
            </a:endParaRPr>
          </a:p>
        </p:txBody>
      </p:sp>
      <p:sp>
        <p:nvSpPr>
          <p:cNvPr id="3" name="CuadroTexto 2">
            <a:extLst>
              <a:ext uri="{FF2B5EF4-FFF2-40B4-BE49-F238E27FC236}">
                <a16:creationId xmlns:a16="http://schemas.microsoft.com/office/drawing/2014/main" id="{12D05BAF-3BDF-434D-9851-8373FA5E425B}"/>
              </a:ext>
            </a:extLst>
          </p:cNvPr>
          <p:cNvSpPr txBox="1"/>
          <p:nvPr/>
        </p:nvSpPr>
        <p:spPr>
          <a:xfrm>
            <a:off x="755650" y="2225675"/>
            <a:ext cx="18821400" cy="3046988"/>
          </a:xfrm>
          <a:prstGeom prst="rect">
            <a:avLst/>
          </a:prstGeom>
          <a:noFill/>
        </p:spPr>
        <p:txBody>
          <a:bodyPr wrap="square" rtlCol="0">
            <a:spAutoFit/>
          </a:bodyPr>
          <a:lstStyle/>
          <a:p>
            <a:r>
              <a:rPr lang="es-MX" sz="3200" dirty="0"/>
              <a:t>En el ajuste de </a:t>
            </a:r>
            <a:r>
              <a:rPr lang="es-MX" sz="3200" dirty="0" err="1"/>
              <a:t>hiperparámetros</a:t>
            </a:r>
            <a:r>
              <a:rPr lang="es-MX" sz="3200" dirty="0"/>
              <a:t> usando</a:t>
            </a:r>
            <a:r>
              <a:rPr lang="es-MX" sz="3200" b="1" dirty="0"/>
              <a:t> </a:t>
            </a:r>
            <a:r>
              <a:rPr lang="es-MX" sz="3200" b="1" dirty="0" err="1"/>
              <a:t>GridSearchCV</a:t>
            </a:r>
            <a:r>
              <a:rPr lang="es-MX" sz="3200" dirty="0"/>
              <a:t>, la mejor configuración para </a:t>
            </a:r>
            <a:r>
              <a:rPr lang="es-MX" sz="3200" dirty="0" err="1"/>
              <a:t>Random</a:t>
            </a:r>
            <a:r>
              <a:rPr lang="es-MX" sz="3200" dirty="0"/>
              <a:t> Forest fue </a:t>
            </a:r>
            <a:r>
              <a:rPr lang="es-MX" sz="3200" b="1" dirty="0" err="1"/>
              <a:t>n_estimators</a:t>
            </a:r>
            <a:r>
              <a:rPr lang="es-MX" sz="3200" b="1" dirty="0"/>
              <a:t>=200 </a:t>
            </a:r>
            <a:r>
              <a:rPr lang="es-MX" sz="3200" dirty="0"/>
              <a:t>y </a:t>
            </a:r>
            <a:r>
              <a:rPr lang="es-MX" sz="3200" b="1" dirty="0" err="1"/>
              <a:t>max_depth</a:t>
            </a:r>
            <a:r>
              <a:rPr lang="es-MX" sz="3200" b="1" dirty="0"/>
              <a:t>=10</a:t>
            </a:r>
            <a:r>
              <a:rPr lang="es-MX" sz="3200" dirty="0"/>
              <a:t>, lo que permitió al modelo construir árboles profundos y capturar relaciones complejas en el </a:t>
            </a:r>
            <a:r>
              <a:rPr lang="es-MX" sz="3200" dirty="0" err="1"/>
              <a:t>dataset</a:t>
            </a:r>
            <a:r>
              <a:rPr lang="es-MX" sz="3200" dirty="0"/>
              <a:t> de seguros. Para </a:t>
            </a:r>
            <a:r>
              <a:rPr lang="es-MX" sz="3200" dirty="0" err="1"/>
              <a:t>Gradient</a:t>
            </a:r>
            <a:r>
              <a:rPr lang="es-MX" sz="3200" dirty="0"/>
              <a:t> </a:t>
            </a:r>
            <a:r>
              <a:rPr lang="es-MX" sz="3200" dirty="0" err="1"/>
              <a:t>Boosting</a:t>
            </a:r>
            <a:r>
              <a:rPr lang="es-MX" sz="3200" dirty="0"/>
              <a:t>, los mejores valores fueron </a:t>
            </a:r>
            <a:r>
              <a:rPr lang="es-MX" sz="3200" b="1" dirty="0" err="1"/>
              <a:t>n_estimators</a:t>
            </a:r>
            <a:r>
              <a:rPr lang="es-MX" sz="3200" b="1" dirty="0"/>
              <a:t>=100</a:t>
            </a:r>
            <a:r>
              <a:rPr lang="es-MX" sz="3200" dirty="0"/>
              <a:t>, </a:t>
            </a:r>
            <a:r>
              <a:rPr lang="es-MX" sz="3200" b="1" dirty="0" err="1"/>
              <a:t>learning_rate</a:t>
            </a:r>
            <a:r>
              <a:rPr lang="es-MX" sz="3200" b="1" dirty="0"/>
              <a:t>=0.05 </a:t>
            </a:r>
            <a:r>
              <a:rPr lang="es-MX" sz="3200" dirty="0"/>
              <a:t>y </a:t>
            </a:r>
            <a:r>
              <a:rPr lang="es-MX" sz="3200" b="1" dirty="0" err="1"/>
              <a:t>max_depth</a:t>
            </a:r>
            <a:r>
              <a:rPr lang="es-MX" sz="3200" b="1" dirty="0"/>
              <a:t>=3</a:t>
            </a:r>
            <a:r>
              <a:rPr lang="es-MX" sz="3200" dirty="0"/>
              <a:t>, logrando un buen equilibrio entre sesgo y varianza. Ambos modelos mejoraron su rendimiento tras el </a:t>
            </a:r>
            <a:r>
              <a:rPr lang="es-MX" sz="3200" dirty="0" err="1"/>
              <a:t>tuning</a:t>
            </a:r>
            <a:r>
              <a:rPr lang="es-MX" sz="3200" dirty="0"/>
              <a:t>, demostrando la importancia de optimizar estos parámetros para obtener mejores predicciones.</a:t>
            </a:r>
          </a:p>
        </p:txBody>
      </p:sp>
      <p:pic>
        <p:nvPicPr>
          <p:cNvPr id="6" name="Imagen 5">
            <a:extLst>
              <a:ext uri="{FF2B5EF4-FFF2-40B4-BE49-F238E27FC236}">
                <a16:creationId xmlns:a16="http://schemas.microsoft.com/office/drawing/2014/main" id="{A9D093E5-33F5-4EA7-B744-B4207EE09A04}"/>
              </a:ext>
            </a:extLst>
          </p:cNvPr>
          <p:cNvPicPr>
            <a:picLocks noChangeAspect="1"/>
          </p:cNvPicPr>
          <p:nvPr/>
        </p:nvPicPr>
        <p:blipFill>
          <a:blip r:embed="rId3"/>
          <a:stretch>
            <a:fillRect/>
          </a:stretch>
        </p:blipFill>
        <p:spPr>
          <a:xfrm>
            <a:off x="717550" y="7254875"/>
            <a:ext cx="18669000" cy="1043204"/>
          </a:xfrm>
          <a:prstGeom prst="rect">
            <a:avLst/>
          </a:prstGeom>
        </p:spPr>
      </p:pic>
    </p:spTree>
    <p:extLst>
      <p:ext uri="{BB962C8B-B14F-4D97-AF65-F5344CB8AC3E}">
        <p14:creationId xmlns:p14="http://schemas.microsoft.com/office/powerpoint/2010/main" val="2442705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1385</TotalTime>
  <Words>2027</Words>
  <Application>Microsoft Office PowerPoint</Application>
  <PresentationFormat>Personalizado</PresentationFormat>
  <Paragraphs>63</Paragraphs>
  <Slides>16</Slides>
  <Notes>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recursos pptx copia</dc:title>
  <dc:creator>Carlos Hidalgo</dc:creator>
  <cp:lastModifiedBy>Carlos Hidalgo</cp:lastModifiedBy>
  <cp:revision>84</cp:revision>
  <dcterms:created xsi:type="dcterms:W3CDTF">2024-07-31T19:11:45Z</dcterms:created>
  <dcterms:modified xsi:type="dcterms:W3CDTF">2025-06-08T23:41:22Z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2024-07-31T00:00:00Z</vt:filetime>
  </property>
  <property fmtid="{D5CDD505-2E9C-101B-9397-08002B2CF9AE}" pid="3" name="Creator">
    <vt:lpwstr>Adobe Illustrator 28.6 (Macintosh)</vt:lpwstr>
  </property>
  <property fmtid="{D5CDD505-2E9C-101B-9397-08002B2CF9AE}" pid="4" name="CreatorVersion">
    <vt:lpwstr>21.0.0</vt:lpwstr>
  </property>
  <property fmtid="{D5CDD505-2E9C-101B-9397-08002B2CF9AE}" pid="5" name="LastSaved">
    <vt:filetime>2024-07-31T00:00:00Z</vt:filetime>
  </property>
  <property fmtid="{D5CDD505-2E9C-101B-9397-08002B2CF9AE}" pid="6" name="Producer">
    <vt:lpwstr>Adobe PDF library 17.00</vt:lpwstr>
  </property>
</Properties>
</file>