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3" r:id="rId2"/>
    <p:sldId id="283" r:id="rId3"/>
    <p:sldId id="281" r:id="rId4"/>
    <p:sldId id="282" r:id="rId5"/>
    <p:sldId id="260" r:id="rId6"/>
    <p:sldId id="279" r:id="rId7"/>
    <p:sldId id="264" r:id="rId8"/>
    <p:sldId id="267" r:id="rId9"/>
    <p:sldId id="284" r:id="rId10"/>
    <p:sldId id="286" r:id="rId11"/>
    <p:sldId id="285" r:id="rId12"/>
    <p:sldId id="287" r:id="rId13"/>
    <p:sldId id="289" r:id="rId14"/>
    <p:sldId id="290" r:id="rId15"/>
    <p:sldId id="268" r:id="rId16"/>
    <p:sldId id="288" r:id="rId17"/>
    <p:sldId id="291" r:id="rId18"/>
    <p:sldId id="292" r:id="rId19"/>
    <p:sldId id="269" r:id="rId20"/>
    <p:sldId id="293" r:id="rId21"/>
    <p:sldId id="294" r:id="rId22"/>
    <p:sldId id="295" r:id="rId23"/>
    <p:sldId id="278" r:id="rId24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5"/>
    <p:restoredTop sz="94694"/>
  </p:normalViewPr>
  <p:slideViewPr>
    <p:cSldViewPr>
      <p:cViewPr varScale="1">
        <p:scale>
          <a:sx n="66" d="100"/>
          <a:sy n="66" d="100"/>
        </p:scale>
        <p:origin x="9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4DC8-6D80-4FB3-94D7-A9F11F8C2604}" type="datetimeFigureOut">
              <a:rPr lang="es-MX" smtClean="0"/>
              <a:t>27/03/2025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B02CC-791D-4B8A-BF50-DA9BFCB86E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72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02CC-791D-4B8A-BF50-DA9BFCB86E36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06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21AD-27CC-B76A-57D9-499E9521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FE97DA8-64E2-BAD7-759C-7982EA07A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44F6FB4-C49C-035F-3586-59D063EAB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BA2C0B-E982-503C-41AD-4B3DBFAAD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B02CC-791D-4B8A-BF50-DA9BFCB86E36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821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E16898-B18B-0579-3F18-4E3DD0C41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E49376-72F1-FCC7-7AB0-BC37C167E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8" y="1710786"/>
            <a:ext cx="19071465" cy="907965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6D24D1-11AE-6484-5BA9-B2BAEB6E8D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66FC48-4562-42F1-7E45-9DD2E026FD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7" y="1710786"/>
            <a:ext cx="19071465" cy="9079653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1B13924-5B94-8C86-A350-343891A7CB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7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794F00B-0395-7038-CBC5-96775BC72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6" y="1710088"/>
            <a:ext cx="19047459" cy="906822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5DFD1A4-A866-CD54-693D-48331EC88E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C3EC949-7EBE-3906-9091-979405038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566" y="1710778"/>
            <a:ext cx="19085249" cy="908621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700D285-C990-E6A2-EF51-F80235EE46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7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62CBCF-B1AA-7FCD-A067-BC8D98A3F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293" y="1710778"/>
            <a:ext cx="19056516" cy="907253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3FC14DC-2FB7-029A-C1F8-85A3099639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74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993BA3-7E62-6830-C666-587D7EDB9C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293" y="1710778"/>
            <a:ext cx="19056516" cy="907253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1141120-6718-CDB1-9DA9-67E98334F3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17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E16898-B18B-0579-3F18-4E3DD0C41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397"/>
            <a:ext cx="20104096" cy="113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8C4E6A5-37A9-CA41-CFFE-0D02790DBBD3}"/>
              </a:ext>
            </a:extLst>
          </p:cNvPr>
          <p:cNvSpPr/>
          <p:nvPr userDrawn="1"/>
        </p:nvSpPr>
        <p:spPr>
          <a:xfrm>
            <a:off x="528620" y="1710786"/>
            <a:ext cx="19047460" cy="9072245"/>
          </a:xfrm>
          <a:custGeom>
            <a:avLst/>
            <a:gdLst/>
            <a:ahLst/>
            <a:cxnLst/>
            <a:rect l="l" t="t" r="r" b="b"/>
            <a:pathLst>
              <a:path w="19047460" h="9072245">
                <a:moveTo>
                  <a:pt x="18703776" y="0"/>
                </a:moveTo>
                <a:lnTo>
                  <a:pt x="343078" y="0"/>
                </a:lnTo>
                <a:lnTo>
                  <a:pt x="296526" y="3131"/>
                </a:lnTo>
                <a:lnTo>
                  <a:pt x="251876" y="12254"/>
                </a:lnTo>
                <a:lnTo>
                  <a:pt x="209539" y="26960"/>
                </a:lnTo>
                <a:lnTo>
                  <a:pt x="169923" y="46839"/>
                </a:lnTo>
                <a:lnTo>
                  <a:pt x="133436" y="71483"/>
                </a:lnTo>
                <a:lnTo>
                  <a:pt x="100487" y="100483"/>
                </a:lnTo>
                <a:lnTo>
                  <a:pt x="71486" y="133431"/>
                </a:lnTo>
                <a:lnTo>
                  <a:pt x="46841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1" y="8902125"/>
                </a:lnTo>
                <a:lnTo>
                  <a:pt x="71486" y="8938612"/>
                </a:lnTo>
                <a:lnTo>
                  <a:pt x="100487" y="8971560"/>
                </a:lnTo>
                <a:lnTo>
                  <a:pt x="133436" y="9000561"/>
                </a:lnTo>
                <a:lnTo>
                  <a:pt x="169923" y="9025206"/>
                </a:lnTo>
                <a:lnTo>
                  <a:pt x="209539" y="9045086"/>
                </a:lnTo>
                <a:lnTo>
                  <a:pt x="251876" y="9059792"/>
                </a:lnTo>
                <a:lnTo>
                  <a:pt x="296526" y="9068916"/>
                </a:lnTo>
                <a:lnTo>
                  <a:pt x="343078" y="9072048"/>
                </a:lnTo>
                <a:lnTo>
                  <a:pt x="18703776" y="9072048"/>
                </a:lnTo>
                <a:lnTo>
                  <a:pt x="18750330" y="9068916"/>
                </a:lnTo>
                <a:lnTo>
                  <a:pt x="18794981" y="9059792"/>
                </a:lnTo>
                <a:lnTo>
                  <a:pt x="18837319" y="9045086"/>
                </a:lnTo>
                <a:lnTo>
                  <a:pt x="18876936" y="9025206"/>
                </a:lnTo>
                <a:lnTo>
                  <a:pt x="18913422" y="9000561"/>
                </a:lnTo>
                <a:lnTo>
                  <a:pt x="18946370" y="8971560"/>
                </a:lnTo>
                <a:lnTo>
                  <a:pt x="18975371" y="8938612"/>
                </a:lnTo>
                <a:lnTo>
                  <a:pt x="19000015" y="8902125"/>
                </a:lnTo>
                <a:lnTo>
                  <a:pt x="19019894" y="8862508"/>
                </a:lnTo>
                <a:lnTo>
                  <a:pt x="19034599" y="8820171"/>
                </a:lnTo>
                <a:lnTo>
                  <a:pt x="19043722" y="8775522"/>
                </a:lnTo>
                <a:lnTo>
                  <a:pt x="19046854" y="8728969"/>
                </a:lnTo>
                <a:lnTo>
                  <a:pt x="19046854" y="343078"/>
                </a:lnTo>
                <a:lnTo>
                  <a:pt x="19043722" y="296523"/>
                </a:lnTo>
                <a:lnTo>
                  <a:pt x="19034599" y="251873"/>
                </a:lnTo>
                <a:lnTo>
                  <a:pt x="19019894" y="209535"/>
                </a:lnTo>
                <a:lnTo>
                  <a:pt x="19000015" y="169918"/>
                </a:lnTo>
                <a:lnTo>
                  <a:pt x="18975371" y="133431"/>
                </a:lnTo>
                <a:lnTo>
                  <a:pt x="18946370" y="100483"/>
                </a:lnTo>
                <a:lnTo>
                  <a:pt x="18913422" y="71483"/>
                </a:lnTo>
                <a:lnTo>
                  <a:pt x="18876936" y="46839"/>
                </a:lnTo>
                <a:lnTo>
                  <a:pt x="18837319" y="26960"/>
                </a:lnTo>
                <a:lnTo>
                  <a:pt x="18794981" y="12254"/>
                </a:lnTo>
                <a:lnTo>
                  <a:pt x="18750330" y="3131"/>
                </a:lnTo>
                <a:lnTo>
                  <a:pt x="18703776" y="0"/>
                </a:lnTo>
                <a:close/>
              </a:path>
            </a:pathLst>
          </a:custGeom>
          <a:solidFill>
            <a:srgbClr val="F8F4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610A72-35FF-D95D-1EC0-0C85A9EBFB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078980-B2E0-BFC6-F12D-82E26DE6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0" y="0"/>
            <a:ext cx="20269200" cy="1130935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E01984FE-3D4F-E67F-4FEE-B68273B5D17B}"/>
              </a:ext>
            </a:extLst>
          </p:cNvPr>
          <p:cNvSpPr/>
          <p:nvPr userDrawn="1"/>
        </p:nvSpPr>
        <p:spPr>
          <a:xfrm>
            <a:off x="528618" y="1710786"/>
            <a:ext cx="11817985" cy="9072245"/>
          </a:xfrm>
          <a:custGeom>
            <a:avLst/>
            <a:gdLst/>
            <a:ahLst/>
            <a:cxnLst/>
            <a:rect l="l" t="t" r="r" b="b"/>
            <a:pathLst>
              <a:path w="11817985" h="9072245">
                <a:moveTo>
                  <a:pt x="11474394" y="0"/>
                </a:moveTo>
                <a:lnTo>
                  <a:pt x="343089" y="0"/>
                </a:lnTo>
                <a:lnTo>
                  <a:pt x="296534" y="3131"/>
                </a:lnTo>
                <a:lnTo>
                  <a:pt x="251882" y="12254"/>
                </a:lnTo>
                <a:lnTo>
                  <a:pt x="209544" y="26960"/>
                </a:lnTo>
                <a:lnTo>
                  <a:pt x="169926" y="46839"/>
                </a:lnTo>
                <a:lnTo>
                  <a:pt x="133438" y="71483"/>
                </a:lnTo>
                <a:lnTo>
                  <a:pt x="100489" y="100483"/>
                </a:lnTo>
                <a:lnTo>
                  <a:pt x="71487" y="133431"/>
                </a:lnTo>
                <a:lnTo>
                  <a:pt x="46842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2" y="8902125"/>
                </a:lnTo>
                <a:lnTo>
                  <a:pt x="71487" y="8938612"/>
                </a:lnTo>
                <a:lnTo>
                  <a:pt x="100489" y="8971560"/>
                </a:lnTo>
                <a:lnTo>
                  <a:pt x="133438" y="9000561"/>
                </a:lnTo>
                <a:lnTo>
                  <a:pt x="169926" y="9025206"/>
                </a:lnTo>
                <a:lnTo>
                  <a:pt x="209544" y="9045086"/>
                </a:lnTo>
                <a:lnTo>
                  <a:pt x="251882" y="9059792"/>
                </a:lnTo>
                <a:lnTo>
                  <a:pt x="296534" y="9068916"/>
                </a:lnTo>
                <a:lnTo>
                  <a:pt x="343089" y="9072048"/>
                </a:lnTo>
                <a:lnTo>
                  <a:pt x="11474394" y="9072048"/>
                </a:lnTo>
                <a:lnTo>
                  <a:pt x="11520948" y="9068916"/>
                </a:lnTo>
                <a:lnTo>
                  <a:pt x="11565599" y="9059792"/>
                </a:lnTo>
                <a:lnTo>
                  <a:pt x="11607937" y="9045086"/>
                </a:lnTo>
                <a:lnTo>
                  <a:pt x="11647554" y="9025206"/>
                </a:lnTo>
                <a:lnTo>
                  <a:pt x="11684040" y="9000561"/>
                </a:lnTo>
                <a:lnTo>
                  <a:pt x="11716988" y="8971560"/>
                </a:lnTo>
                <a:lnTo>
                  <a:pt x="11745989" y="8938612"/>
                </a:lnTo>
                <a:lnTo>
                  <a:pt x="11770633" y="8902125"/>
                </a:lnTo>
                <a:lnTo>
                  <a:pt x="11790512" y="8862508"/>
                </a:lnTo>
                <a:lnTo>
                  <a:pt x="11805217" y="8820171"/>
                </a:lnTo>
                <a:lnTo>
                  <a:pt x="11814340" y="8775522"/>
                </a:lnTo>
                <a:lnTo>
                  <a:pt x="11817472" y="8728969"/>
                </a:lnTo>
                <a:lnTo>
                  <a:pt x="11817472" y="343078"/>
                </a:lnTo>
                <a:lnTo>
                  <a:pt x="11814340" y="296523"/>
                </a:lnTo>
                <a:lnTo>
                  <a:pt x="11805217" y="251873"/>
                </a:lnTo>
                <a:lnTo>
                  <a:pt x="11790512" y="209535"/>
                </a:lnTo>
                <a:lnTo>
                  <a:pt x="11770633" y="169918"/>
                </a:lnTo>
                <a:lnTo>
                  <a:pt x="11745989" y="133431"/>
                </a:lnTo>
                <a:lnTo>
                  <a:pt x="11716988" y="100483"/>
                </a:lnTo>
                <a:lnTo>
                  <a:pt x="11684040" y="71483"/>
                </a:lnTo>
                <a:lnTo>
                  <a:pt x="11647554" y="46839"/>
                </a:lnTo>
                <a:lnTo>
                  <a:pt x="11607937" y="26960"/>
                </a:lnTo>
                <a:lnTo>
                  <a:pt x="11565599" y="12254"/>
                </a:lnTo>
                <a:lnTo>
                  <a:pt x="11520948" y="3131"/>
                </a:lnTo>
                <a:lnTo>
                  <a:pt x="11474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ADA92D-79E0-75FB-4C48-9FC5CBAA04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078980-B2E0-BFC6-F12D-82E26DE6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0" y="0"/>
            <a:ext cx="20269200" cy="113093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91E232-45DC-A874-9BB0-BA012F8F01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4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078980-B2E0-BFC6-F12D-82E26DE6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0" y="0"/>
            <a:ext cx="20269200" cy="11309350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3C35D062-3FB9-1D78-D6B8-C84B784F8EB3}"/>
              </a:ext>
            </a:extLst>
          </p:cNvPr>
          <p:cNvSpPr/>
          <p:nvPr userDrawn="1"/>
        </p:nvSpPr>
        <p:spPr>
          <a:xfrm>
            <a:off x="528618" y="1710786"/>
            <a:ext cx="11817985" cy="9072245"/>
          </a:xfrm>
          <a:custGeom>
            <a:avLst/>
            <a:gdLst/>
            <a:ahLst/>
            <a:cxnLst/>
            <a:rect l="l" t="t" r="r" b="b"/>
            <a:pathLst>
              <a:path w="11817985" h="9072245">
                <a:moveTo>
                  <a:pt x="11474394" y="0"/>
                </a:moveTo>
                <a:lnTo>
                  <a:pt x="343089" y="0"/>
                </a:lnTo>
                <a:lnTo>
                  <a:pt x="296534" y="3131"/>
                </a:lnTo>
                <a:lnTo>
                  <a:pt x="251882" y="12254"/>
                </a:lnTo>
                <a:lnTo>
                  <a:pt x="209544" y="26960"/>
                </a:lnTo>
                <a:lnTo>
                  <a:pt x="169926" y="46839"/>
                </a:lnTo>
                <a:lnTo>
                  <a:pt x="133438" y="71483"/>
                </a:lnTo>
                <a:lnTo>
                  <a:pt x="100489" y="100483"/>
                </a:lnTo>
                <a:lnTo>
                  <a:pt x="71487" y="133431"/>
                </a:lnTo>
                <a:lnTo>
                  <a:pt x="46842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2" y="8902125"/>
                </a:lnTo>
                <a:lnTo>
                  <a:pt x="71487" y="8938612"/>
                </a:lnTo>
                <a:lnTo>
                  <a:pt x="100489" y="8971560"/>
                </a:lnTo>
                <a:lnTo>
                  <a:pt x="133438" y="9000561"/>
                </a:lnTo>
                <a:lnTo>
                  <a:pt x="169926" y="9025206"/>
                </a:lnTo>
                <a:lnTo>
                  <a:pt x="209544" y="9045086"/>
                </a:lnTo>
                <a:lnTo>
                  <a:pt x="251882" y="9059792"/>
                </a:lnTo>
                <a:lnTo>
                  <a:pt x="296534" y="9068916"/>
                </a:lnTo>
                <a:lnTo>
                  <a:pt x="343089" y="9072048"/>
                </a:lnTo>
                <a:lnTo>
                  <a:pt x="11474394" y="9072048"/>
                </a:lnTo>
                <a:lnTo>
                  <a:pt x="11520948" y="9068916"/>
                </a:lnTo>
                <a:lnTo>
                  <a:pt x="11565599" y="9059792"/>
                </a:lnTo>
                <a:lnTo>
                  <a:pt x="11607937" y="9045086"/>
                </a:lnTo>
                <a:lnTo>
                  <a:pt x="11647554" y="9025206"/>
                </a:lnTo>
                <a:lnTo>
                  <a:pt x="11684040" y="9000561"/>
                </a:lnTo>
                <a:lnTo>
                  <a:pt x="11716988" y="8971560"/>
                </a:lnTo>
                <a:lnTo>
                  <a:pt x="11745989" y="8938612"/>
                </a:lnTo>
                <a:lnTo>
                  <a:pt x="11770633" y="8902125"/>
                </a:lnTo>
                <a:lnTo>
                  <a:pt x="11790512" y="8862508"/>
                </a:lnTo>
                <a:lnTo>
                  <a:pt x="11805217" y="8820171"/>
                </a:lnTo>
                <a:lnTo>
                  <a:pt x="11814340" y="8775522"/>
                </a:lnTo>
                <a:lnTo>
                  <a:pt x="11817472" y="8728969"/>
                </a:lnTo>
                <a:lnTo>
                  <a:pt x="11817472" y="343078"/>
                </a:lnTo>
                <a:lnTo>
                  <a:pt x="11814340" y="296523"/>
                </a:lnTo>
                <a:lnTo>
                  <a:pt x="11805217" y="251873"/>
                </a:lnTo>
                <a:lnTo>
                  <a:pt x="11790512" y="209535"/>
                </a:lnTo>
                <a:lnTo>
                  <a:pt x="11770633" y="169918"/>
                </a:lnTo>
                <a:lnTo>
                  <a:pt x="11745989" y="133431"/>
                </a:lnTo>
                <a:lnTo>
                  <a:pt x="11716988" y="100483"/>
                </a:lnTo>
                <a:lnTo>
                  <a:pt x="11684040" y="71483"/>
                </a:lnTo>
                <a:lnTo>
                  <a:pt x="11647554" y="46839"/>
                </a:lnTo>
                <a:lnTo>
                  <a:pt x="11607937" y="26960"/>
                </a:lnTo>
                <a:lnTo>
                  <a:pt x="11565599" y="12254"/>
                </a:lnTo>
                <a:lnTo>
                  <a:pt x="11520948" y="3131"/>
                </a:lnTo>
                <a:lnTo>
                  <a:pt x="11474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31CAA6-26BF-1BBA-2A6D-4A33869449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8620" y="1710786"/>
            <a:ext cx="19047460" cy="9072245"/>
          </a:xfrm>
          <a:custGeom>
            <a:avLst/>
            <a:gdLst/>
            <a:ahLst/>
            <a:cxnLst/>
            <a:rect l="l" t="t" r="r" b="b"/>
            <a:pathLst>
              <a:path w="19047460" h="9072245">
                <a:moveTo>
                  <a:pt x="18703776" y="0"/>
                </a:moveTo>
                <a:lnTo>
                  <a:pt x="343078" y="0"/>
                </a:lnTo>
                <a:lnTo>
                  <a:pt x="296526" y="3131"/>
                </a:lnTo>
                <a:lnTo>
                  <a:pt x="251876" y="12254"/>
                </a:lnTo>
                <a:lnTo>
                  <a:pt x="209539" y="26960"/>
                </a:lnTo>
                <a:lnTo>
                  <a:pt x="169923" y="46839"/>
                </a:lnTo>
                <a:lnTo>
                  <a:pt x="133436" y="71483"/>
                </a:lnTo>
                <a:lnTo>
                  <a:pt x="100487" y="100483"/>
                </a:lnTo>
                <a:lnTo>
                  <a:pt x="71486" y="133431"/>
                </a:lnTo>
                <a:lnTo>
                  <a:pt x="46841" y="169918"/>
                </a:lnTo>
                <a:lnTo>
                  <a:pt x="26961" y="209535"/>
                </a:lnTo>
                <a:lnTo>
                  <a:pt x="12255" y="251873"/>
                </a:lnTo>
                <a:lnTo>
                  <a:pt x="3132" y="296523"/>
                </a:lnTo>
                <a:lnTo>
                  <a:pt x="0" y="343078"/>
                </a:lnTo>
                <a:lnTo>
                  <a:pt x="0" y="8728969"/>
                </a:lnTo>
                <a:lnTo>
                  <a:pt x="3132" y="8775522"/>
                </a:lnTo>
                <a:lnTo>
                  <a:pt x="12255" y="8820171"/>
                </a:lnTo>
                <a:lnTo>
                  <a:pt x="26961" y="8862508"/>
                </a:lnTo>
                <a:lnTo>
                  <a:pt x="46841" y="8902125"/>
                </a:lnTo>
                <a:lnTo>
                  <a:pt x="71486" y="8938612"/>
                </a:lnTo>
                <a:lnTo>
                  <a:pt x="100487" y="8971560"/>
                </a:lnTo>
                <a:lnTo>
                  <a:pt x="133436" y="9000561"/>
                </a:lnTo>
                <a:lnTo>
                  <a:pt x="169923" y="9025206"/>
                </a:lnTo>
                <a:lnTo>
                  <a:pt x="209539" y="9045086"/>
                </a:lnTo>
                <a:lnTo>
                  <a:pt x="251876" y="9059792"/>
                </a:lnTo>
                <a:lnTo>
                  <a:pt x="296526" y="9068916"/>
                </a:lnTo>
                <a:lnTo>
                  <a:pt x="343078" y="9072048"/>
                </a:lnTo>
                <a:lnTo>
                  <a:pt x="18703776" y="9072048"/>
                </a:lnTo>
                <a:lnTo>
                  <a:pt x="18750330" y="9068916"/>
                </a:lnTo>
                <a:lnTo>
                  <a:pt x="18794981" y="9059792"/>
                </a:lnTo>
                <a:lnTo>
                  <a:pt x="18837319" y="9045086"/>
                </a:lnTo>
                <a:lnTo>
                  <a:pt x="18876936" y="9025206"/>
                </a:lnTo>
                <a:lnTo>
                  <a:pt x="18913422" y="9000561"/>
                </a:lnTo>
                <a:lnTo>
                  <a:pt x="18946370" y="8971560"/>
                </a:lnTo>
                <a:lnTo>
                  <a:pt x="18975371" y="8938612"/>
                </a:lnTo>
                <a:lnTo>
                  <a:pt x="19000015" y="8902125"/>
                </a:lnTo>
                <a:lnTo>
                  <a:pt x="19019894" y="8862508"/>
                </a:lnTo>
                <a:lnTo>
                  <a:pt x="19034599" y="8820171"/>
                </a:lnTo>
                <a:lnTo>
                  <a:pt x="19043722" y="8775522"/>
                </a:lnTo>
                <a:lnTo>
                  <a:pt x="19046854" y="8728969"/>
                </a:lnTo>
                <a:lnTo>
                  <a:pt x="19046854" y="343078"/>
                </a:lnTo>
                <a:lnTo>
                  <a:pt x="19043722" y="296523"/>
                </a:lnTo>
                <a:lnTo>
                  <a:pt x="19034599" y="251873"/>
                </a:lnTo>
                <a:lnTo>
                  <a:pt x="19019894" y="209535"/>
                </a:lnTo>
                <a:lnTo>
                  <a:pt x="19000015" y="169918"/>
                </a:lnTo>
                <a:lnTo>
                  <a:pt x="18975371" y="133431"/>
                </a:lnTo>
                <a:lnTo>
                  <a:pt x="18946370" y="100483"/>
                </a:lnTo>
                <a:lnTo>
                  <a:pt x="18913422" y="71483"/>
                </a:lnTo>
                <a:lnTo>
                  <a:pt x="18876936" y="46839"/>
                </a:lnTo>
                <a:lnTo>
                  <a:pt x="18837319" y="26960"/>
                </a:lnTo>
                <a:lnTo>
                  <a:pt x="18794981" y="12254"/>
                </a:lnTo>
                <a:lnTo>
                  <a:pt x="18750330" y="3131"/>
                </a:lnTo>
                <a:lnTo>
                  <a:pt x="18703776" y="0"/>
                </a:lnTo>
                <a:close/>
              </a:path>
            </a:pathLst>
          </a:custGeom>
          <a:solidFill>
            <a:srgbClr val="FF051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9AFF4F-1666-6FCB-BF63-8933691726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C3A2FCE-9E93-4A5C-5541-2EE326C74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019" y="1710786"/>
            <a:ext cx="19055905" cy="90796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EA03A9-CCAD-DB99-9704-C8D6D39EEE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F3DF38-0B75-2D29-E45D-FC1CFAEC3D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0E1A9F0-535E-88FE-FD12-6CFDBA2480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16" y="1710786"/>
            <a:ext cx="19071465" cy="90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F3DF38-0B75-2D29-E45D-FC1CFAEC3D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058" y="551756"/>
            <a:ext cx="2102485" cy="6903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FF277C8-8F7B-FECC-FAE1-4742064F9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065" y="1710786"/>
            <a:ext cx="19071465" cy="907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7" r:id="rId4"/>
    <p:sldLayoutId id="2147483668" r:id="rId5"/>
    <p:sldLayoutId id="2147483664" r:id="rId6"/>
    <p:sldLayoutId id="2147483661" r:id="rId7"/>
    <p:sldLayoutId id="2147483665" r:id="rId8"/>
    <p:sldLayoutId id="2147483677" r:id="rId9"/>
    <p:sldLayoutId id="2147483672" r:id="rId10"/>
    <p:sldLayoutId id="2147483666" r:id="rId11"/>
    <p:sldLayoutId id="2147483669" r:id="rId12"/>
    <p:sldLayoutId id="2147483670" r:id="rId13"/>
    <p:sldLayoutId id="2147483671" r:id="rId14"/>
    <p:sldLayoutId id="2147483673" r:id="rId15"/>
    <p:sldLayoutId id="2147483676" r:id="rId1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D6ABE0B-BD14-361B-439F-087736D8FB4C}"/>
              </a:ext>
            </a:extLst>
          </p:cNvPr>
          <p:cNvSpPr txBox="1"/>
          <p:nvPr/>
        </p:nvSpPr>
        <p:spPr>
          <a:xfrm>
            <a:off x="5026479" y="1844675"/>
            <a:ext cx="100511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9600" b="1" dirty="0">
                <a:solidFill>
                  <a:schemeClr val="bg1"/>
                </a:solidFill>
              </a:rPr>
              <a:t>ETL: Proyecto Predios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FAB718-5515-7418-CD8F-F2782D6C6BD9}"/>
              </a:ext>
            </a:extLst>
          </p:cNvPr>
          <p:cNvSpPr txBox="1"/>
          <p:nvPr/>
        </p:nvSpPr>
        <p:spPr>
          <a:xfrm>
            <a:off x="5026479" y="6188075"/>
            <a:ext cx="10051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solidFill>
                  <a:schemeClr val="bg1"/>
                </a:solidFill>
              </a:rPr>
              <a:t>Ingeniero de Sistemas, </a:t>
            </a:r>
          </a:p>
          <a:p>
            <a:pPr algn="ctr"/>
            <a:r>
              <a:rPr lang="es-MX" sz="2800" b="1" dirty="0">
                <a:solidFill>
                  <a:schemeClr val="bg1"/>
                </a:solidFill>
              </a:rPr>
              <a:t>Carlos Hidalgo Escobar</a:t>
            </a:r>
            <a:endParaRPr lang="es-CO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9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ACC3-E76B-58CD-EB68-E6734DF76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7F5EE68-CEDC-A586-9AD3-10F36E30799D}"/>
              </a:ext>
            </a:extLst>
          </p:cNvPr>
          <p:cNvSpPr txBox="1">
            <a:spLocks/>
          </p:cNvSpPr>
          <p:nvPr/>
        </p:nvSpPr>
        <p:spPr>
          <a:xfrm>
            <a:off x="1000504" y="473075"/>
            <a:ext cx="9721094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Transform-merge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820E5E-D326-C3A0-E116-F87CE2C46A92}"/>
              </a:ext>
            </a:extLst>
          </p:cNvPr>
          <p:cNvSpPr txBox="1"/>
          <p:nvPr/>
        </p:nvSpPr>
        <p:spPr>
          <a:xfrm>
            <a:off x="795566" y="1966596"/>
            <a:ext cx="10130970" cy="2087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CO" sz="360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Variables a transformar: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CO" sz="2000" spc="5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4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Objeto_numerico, </a:t>
            </a:r>
            <a:r>
              <a:rPr lang="es-MX" sz="24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usu_vigant, actividad_vigant, usu_vigact, actividad_vigact</a:t>
            </a:r>
            <a:r>
              <a:rPr lang="es-ES" sz="24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– Limpieza y duplicados, estandarización, conversión string.</a:t>
            </a:r>
            <a:endParaRPr lang="es-ES" sz="2400" spc="5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</p:txBody>
      </p:sp>
      <p:pic>
        <p:nvPicPr>
          <p:cNvPr id="5122" name="Picture 2" descr="Data cleaning - Free electronics icons">
            <a:extLst>
              <a:ext uri="{FF2B5EF4-FFF2-40B4-BE49-F238E27FC236}">
                <a16:creationId xmlns:a16="http://schemas.microsoft.com/office/drawing/2014/main" id="{BB795B56-960D-F4E4-A157-43A8B052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907" y="1539875"/>
            <a:ext cx="4234686" cy="423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uplicate - Free interface icons">
            <a:extLst>
              <a:ext uri="{FF2B5EF4-FFF2-40B4-BE49-F238E27FC236}">
                <a16:creationId xmlns:a16="http://schemas.microsoft.com/office/drawing/2014/main" id="{DC251E64-F61C-2C8F-D478-2209CA01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416" y="6815723"/>
            <a:ext cx="3809668" cy="380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3CE47E-E9C5-CB08-6CB7-B890C3F84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26" y="4359275"/>
            <a:ext cx="7924800" cy="1785165"/>
          </a:xfrm>
          <a:prstGeom prst="rect">
            <a:avLst/>
          </a:prstGeom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D3899C6-8FF9-49AC-4DF8-0C3A8F14325E}"/>
              </a:ext>
            </a:extLst>
          </p:cNvPr>
          <p:cNvSpPr/>
          <p:nvPr/>
        </p:nvSpPr>
        <p:spPr>
          <a:xfrm rot="10800000">
            <a:off x="2614386" y="6207836"/>
            <a:ext cx="762000" cy="5774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69CF709-F583-ED67-C310-B93EBF1A3885}"/>
              </a:ext>
            </a:extLst>
          </p:cNvPr>
          <p:cNvSpPr txBox="1"/>
          <p:nvPr/>
        </p:nvSpPr>
        <p:spPr>
          <a:xfrm>
            <a:off x="450850" y="7102475"/>
            <a:ext cx="10130970" cy="312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4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avalpred_vigant, avalpred_vigact</a:t>
            </a:r>
            <a:r>
              <a:rPr lang="es-ES" sz="2400" b="1" dirty="0">
                <a:latin typeface="Bahnschrift SemiBold" panose="020B0502040204020203" pitchFamily="34" charset="0"/>
                <a:ea typeface="Arial" panose="020B0604020202020204" pitchFamily="34" charset="0"/>
              </a:rPr>
              <a:t>:</a:t>
            </a:r>
            <a:r>
              <a:rPr lang="es-ES" sz="24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Limpieza y duplicados, estandarización, conversiones.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400" b="1" spc="5" dirty="0">
              <a:solidFill>
                <a:schemeClr val="tx1"/>
              </a:solidFill>
              <a:latin typeface="Bahnschrift SemiBold" panose="020B0502040204020203" pitchFamily="34" charset="0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400" b="1" spc="5" dirty="0">
                <a:solidFill>
                  <a:schemeClr val="tx1"/>
                </a:solidFill>
                <a:latin typeface="Bahnschrift SemiBold" panose="020B0502040204020203" pitchFamily="34" charset="0"/>
                <a:cs typeface="Arial"/>
              </a:rPr>
              <a:t>*uso_actividad_vigact: concatenación usu_vigact y actividad_vigact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400" b="1" spc="5" dirty="0">
              <a:solidFill>
                <a:schemeClr val="tx1"/>
              </a:solidFill>
              <a:latin typeface="Bahnschrift SemiBold" panose="020B0502040204020203" pitchFamily="34" charset="0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400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* tipo_res: </a:t>
            </a:r>
            <a:r>
              <a:rPr lang="es-ES" sz="2400" b="1" spc="5" dirty="0">
                <a:solidFill>
                  <a:schemeClr val="tx1"/>
                </a:solidFill>
                <a:latin typeface="Bahnschrift SemiBold" panose="020B0502040204020203" pitchFamily="34" charset="0"/>
                <a:cs typeface="Arial"/>
              </a:rPr>
              <a:t>uso_actividad_vigact</a:t>
            </a:r>
            <a:r>
              <a:rPr lang="es-ES" sz="2400" b="1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= ‘</a:t>
            </a:r>
            <a:r>
              <a:rPr lang="es-ES" sz="2400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0101</a:t>
            </a:r>
            <a:r>
              <a:rPr lang="es-ES" sz="2400" b="1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’</a:t>
            </a:r>
            <a:r>
              <a:rPr lang="es-ES" sz="2400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Residencial o No Residencial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400" spc="5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400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estrato_vigact, estrato_vigant: conversión a integer, vacíos = ‘N’</a:t>
            </a:r>
          </a:p>
        </p:txBody>
      </p:sp>
    </p:spTree>
    <p:extLst>
      <p:ext uri="{BB962C8B-B14F-4D97-AF65-F5344CB8AC3E}">
        <p14:creationId xmlns:p14="http://schemas.microsoft.com/office/powerpoint/2010/main" val="233041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D05E2-FB0D-89AB-0E60-9B9E87E48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3110977-400F-0B13-3700-04417EC466B8}"/>
              </a:ext>
            </a:extLst>
          </p:cNvPr>
          <p:cNvSpPr txBox="1">
            <a:spLocks/>
          </p:cNvSpPr>
          <p:nvPr/>
        </p:nvSpPr>
        <p:spPr>
          <a:xfrm>
            <a:off x="984250" y="473075"/>
            <a:ext cx="556260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Transform-merge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0191D3E-D249-1B9A-95C7-9971D4B10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961" y="8414581"/>
            <a:ext cx="1956352" cy="7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994A553-1FAD-86A9-9F38-D6DA37EAF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0" y="8152731"/>
            <a:ext cx="1198535" cy="13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roducción a PostgreSQL - TodoPostgreSQL">
            <a:extLst>
              <a:ext uri="{FF2B5EF4-FFF2-40B4-BE49-F238E27FC236}">
                <a16:creationId xmlns:a16="http://schemas.microsoft.com/office/drawing/2014/main" id="{AC9C3C03-F698-F467-84CF-202B852C1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4674083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ata transformation - Free electronics icons">
            <a:extLst>
              <a:ext uri="{FF2B5EF4-FFF2-40B4-BE49-F238E27FC236}">
                <a16:creationId xmlns:a16="http://schemas.microsoft.com/office/drawing/2014/main" id="{23A7D0D7-8843-5485-96AF-5096728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3482975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6B5CBCA-B4DA-0320-9A80-57CE012D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1" y="8064580"/>
            <a:ext cx="26670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1BE09BBF-36F2-D33F-EE9E-E471F6128ACC}"/>
              </a:ext>
            </a:extLst>
          </p:cNvPr>
          <p:cNvSpPr/>
          <p:nvPr/>
        </p:nvSpPr>
        <p:spPr>
          <a:xfrm>
            <a:off x="4831443" y="5436083"/>
            <a:ext cx="12192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B4CAD842-D56C-95FF-5774-3574607C8285}"/>
              </a:ext>
            </a:extLst>
          </p:cNvPr>
          <p:cNvSpPr/>
          <p:nvPr/>
        </p:nvSpPr>
        <p:spPr>
          <a:xfrm>
            <a:off x="13612785" y="5466472"/>
            <a:ext cx="12192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102" name="Picture 6" descr="Dataframe Icons - Free SVG &amp; PNG Dataframe Images - Noun Project">
            <a:extLst>
              <a:ext uri="{FF2B5EF4-FFF2-40B4-BE49-F238E27FC236}">
                <a16:creationId xmlns:a16="http://schemas.microsoft.com/office/drawing/2014/main" id="{31E8F076-6C58-1CB6-9FB8-F31421E7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0" y="49788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rchivo json - Iconos gratis de interfaz">
            <a:extLst>
              <a:ext uri="{FF2B5EF4-FFF2-40B4-BE49-F238E27FC236}">
                <a16:creationId xmlns:a16="http://schemas.microsoft.com/office/drawing/2014/main" id="{36849DC6-0D44-BF9F-5996-0B7015EA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8893" y="5071426"/>
            <a:ext cx="1719914" cy="17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60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8E2C5-EBE5-0D7A-3D5E-C5EF75E48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552A3039-D2F3-A40B-CC8B-1CE1A62BD663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62957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Transform-merge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1D96D623-75FA-C98D-D031-A96BC5F2A0D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65250" y="5197475"/>
            <a:ext cx="5943600" cy="1828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6146" name="Picture 2" descr="Merge - Free arrows icons">
            <a:extLst>
              <a:ext uri="{FF2B5EF4-FFF2-40B4-BE49-F238E27FC236}">
                <a16:creationId xmlns:a16="http://schemas.microsoft.com/office/drawing/2014/main" id="{D670D62B-7757-F1BD-1906-1AC29EDCC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646" y="489267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2C8D1C9-90F4-60BB-F97E-B2F819A45D7F}"/>
              </a:ext>
            </a:extLst>
          </p:cNvPr>
          <p:cNvSpPr/>
          <p:nvPr/>
        </p:nvSpPr>
        <p:spPr>
          <a:xfrm>
            <a:off x="7766051" y="5578475"/>
            <a:ext cx="1066800" cy="1066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93656BF7-91F5-023B-4738-A1BB22A4D901}"/>
              </a:ext>
            </a:extLst>
          </p:cNvPr>
          <p:cNvSpPr/>
          <p:nvPr/>
        </p:nvSpPr>
        <p:spPr>
          <a:xfrm>
            <a:off x="11880850" y="5578475"/>
            <a:ext cx="1066800" cy="1066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Picture 8" descr="Archivo json - Iconos gratis de interfaz">
            <a:extLst>
              <a:ext uri="{FF2B5EF4-FFF2-40B4-BE49-F238E27FC236}">
                <a16:creationId xmlns:a16="http://schemas.microsoft.com/office/drawing/2014/main" id="{44C84FFF-6C92-C9E5-5D62-BF7F3F1A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0" y="5099518"/>
            <a:ext cx="1719914" cy="17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arifa - Iconos gratis de negocios y finanzas">
            <a:extLst>
              <a:ext uri="{FF2B5EF4-FFF2-40B4-BE49-F238E27FC236}">
                <a16:creationId xmlns:a16="http://schemas.microsoft.com/office/drawing/2014/main" id="{C9135615-D83C-E751-C3FC-15FE0C0A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050" y="5099518"/>
            <a:ext cx="1719914" cy="17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54C6570-B85B-4565-B33D-80208219D927}"/>
              </a:ext>
            </a:extLst>
          </p:cNvPr>
          <p:cNvSpPr txBox="1"/>
          <p:nvPr/>
        </p:nvSpPr>
        <p:spPr>
          <a:xfrm>
            <a:off x="14319250" y="7254875"/>
            <a:ext cx="308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err="1">
                <a:latin typeface="Bahnschrift SemiBold" panose="020B0502040204020203" pitchFamily="34" charset="0"/>
              </a:rPr>
              <a:t>tarifas_predios.json</a:t>
            </a:r>
            <a:endParaRPr lang="es-MX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9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D050165B-3EB3-E8BB-A79D-15D282447626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62957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Transform-merge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0C63AD-9549-ACA5-5060-54102D47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844675"/>
            <a:ext cx="17097866" cy="3581400"/>
          </a:xfrm>
          <a:prstGeom prst="rect">
            <a:avLst/>
          </a:prstGeom>
        </p:spPr>
      </p:pic>
      <p:pic>
        <p:nvPicPr>
          <p:cNvPr id="7170" name="Picture 2" descr="Cálculo - Iconos gratis de tecnología">
            <a:extLst>
              <a:ext uri="{FF2B5EF4-FFF2-40B4-BE49-F238E27FC236}">
                <a16:creationId xmlns:a16="http://schemas.microsoft.com/office/drawing/2014/main" id="{A86CF87E-3DC2-EE53-D379-03FB8C66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6264275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Capital - Iconos gratis de negocio">
            <a:extLst>
              <a:ext uri="{FF2B5EF4-FFF2-40B4-BE49-F238E27FC236}">
                <a16:creationId xmlns:a16="http://schemas.microsoft.com/office/drawing/2014/main" id="{B0E64AE3-B53A-B944-EEAC-89866707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0" y="6325506"/>
            <a:ext cx="4343399" cy="43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4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9E12E-56A0-D551-AC73-023BF142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997075"/>
            <a:ext cx="11887200" cy="304800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FBCA13D-A8E6-24E0-5736-9D212C90CC31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62957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Transform-merge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51C1C7-E0E5-FD19-9E1F-35ECCA5199C4}"/>
              </a:ext>
            </a:extLst>
          </p:cNvPr>
          <p:cNvSpPr txBox="1"/>
          <p:nvPr/>
        </p:nvSpPr>
        <p:spPr>
          <a:xfrm>
            <a:off x="13100050" y="1997075"/>
            <a:ext cx="6781800" cy="7909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CO" sz="360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Calculo impuesto a facturar - limites: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CO" sz="2000" spc="5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*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indicador_precio</a:t>
            </a:r>
            <a:r>
              <a:rPr lang="es-ES" sz="2200" b="1" dirty="0">
                <a:latin typeface="Bahnschrift SemiBold" panose="020B0502040204020203" pitchFamily="34" charset="0"/>
                <a:ea typeface="Arial" panose="020B0604020202020204" pitchFamily="34" charset="0"/>
              </a:rPr>
              <a:t>: condiciones con las variables estrato_vigact, avalpred_vigact y </a:t>
            </a:r>
            <a:r>
              <a:rPr lang="es-ES" sz="2200" b="1" dirty="0" err="1">
                <a:latin typeface="Bahnschrift SemiBold" panose="020B0502040204020203" pitchFamily="34" charset="0"/>
                <a:ea typeface="Arial" panose="020B0604020202020204" pitchFamily="34" charset="0"/>
              </a:rPr>
              <a:t>cartera_vigact</a:t>
            </a: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.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200" b="1" dirty="0"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*limite_1: avalpred_vigact * 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tarifa_vigact</a:t>
            </a:r>
            <a:endParaRPr lang="es-ES" sz="2200" b="1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200" b="1" dirty="0"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*limite_2: 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predial_vigant</a:t>
            </a: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* 2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200" b="1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*limite_3: 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predial_vigant</a:t>
            </a: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* round(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indicador_precio</a:t>
            </a:r>
            <a:r>
              <a:rPr lang="es-ES" sz="2200" b="1" dirty="0">
                <a:latin typeface="Bahnschrift SemiBold" panose="020B0502040204020203" pitchFamily="34" charset="0"/>
                <a:ea typeface="Arial" panose="020B0604020202020204" pitchFamily="34" charset="0"/>
              </a:rPr>
              <a:t>)</a:t>
            </a:r>
            <a:endParaRPr lang="es-ES" sz="2200" b="1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200" b="1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dirty="0">
                <a:latin typeface="Bahnschrift SemiBold" panose="020B0502040204020203" pitchFamily="34" charset="0"/>
                <a:ea typeface="Arial" panose="020B0604020202020204" pitchFamily="34" charset="0"/>
              </a:rPr>
              <a:t>*</a:t>
            </a:r>
            <a:r>
              <a:rPr lang="es-ES" sz="2200" b="1" dirty="0" err="1">
                <a:latin typeface="Bahnschrift SemiBold" panose="020B0502040204020203" pitchFamily="34" charset="0"/>
                <a:ea typeface="Arial" panose="020B0604020202020204" pitchFamily="34" charset="0"/>
              </a:rPr>
              <a:t>impuesto_a_facturar</a:t>
            </a:r>
            <a:r>
              <a:rPr lang="es-ES" sz="2200" b="1" dirty="0">
                <a:latin typeface="Bahnschrift SemiBold" panose="020B0502040204020203" pitchFamily="34" charset="0"/>
                <a:ea typeface="Arial" panose="020B0604020202020204" pitchFamily="34" charset="0"/>
              </a:rPr>
              <a:t>: el mínimo entre los tres limites.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200" b="1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*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favo_lim_vigact</a:t>
            </a: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: que limite le favorece al predio.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200" b="1" dirty="0"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*descuento: 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impuesto_a_facturar</a:t>
            </a: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* 0.15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200" b="1" dirty="0"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*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valor_a_pagar</a:t>
            </a: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: </a:t>
            </a:r>
            <a:r>
              <a:rPr lang="es-ES" sz="2200" b="1" u="none" strike="noStrike" dirty="0" err="1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impuesto_a_facturar</a:t>
            </a:r>
            <a:r>
              <a:rPr lang="es-ES" sz="22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- descuento</a:t>
            </a: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lang="es-ES" sz="2400" b="1" spc="5" dirty="0">
              <a:solidFill>
                <a:schemeClr val="tx1"/>
              </a:solidFill>
              <a:latin typeface="Bahnschrift SemiBold" panose="020B0502040204020203" pitchFamily="34" charset="0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055993-70C6-BF68-CDE8-591AB6EF6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6111874"/>
            <a:ext cx="11887200" cy="42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BC200-16A6-4B7E-590F-5DB00152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AF3ADEDE-A7F7-2766-A411-1DE66F58A7DC}"/>
              </a:ext>
            </a:extLst>
          </p:cNvPr>
          <p:cNvSpPr txBox="1"/>
          <p:nvPr/>
        </p:nvSpPr>
        <p:spPr>
          <a:xfrm>
            <a:off x="2853326" y="4469597"/>
            <a:ext cx="4897120" cy="5282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34500" spc="-25" dirty="0">
                <a:solidFill>
                  <a:schemeClr val="bg1"/>
                </a:solidFill>
                <a:latin typeface="Arial"/>
                <a:cs typeface="Arial"/>
              </a:rPr>
              <a:t>03</a:t>
            </a:r>
            <a:endParaRPr sz="34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8DE2749-9298-1CD3-7768-CA5D74A62FF0}"/>
              </a:ext>
            </a:extLst>
          </p:cNvPr>
          <p:cNvSpPr/>
          <p:nvPr/>
        </p:nvSpPr>
        <p:spPr>
          <a:xfrm>
            <a:off x="7995133" y="5744765"/>
            <a:ext cx="0" cy="3118485"/>
          </a:xfrm>
          <a:custGeom>
            <a:avLst/>
            <a:gdLst/>
            <a:ahLst/>
            <a:cxnLst/>
            <a:rect l="l" t="t" r="r" b="b"/>
            <a:pathLst>
              <a:path h="3118485">
                <a:moveTo>
                  <a:pt x="0" y="0"/>
                </a:moveTo>
                <a:lnTo>
                  <a:pt x="0" y="3118009"/>
                </a:lnTo>
              </a:path>
            </a:pathLst>
          </a:custGeom>
          <a:ln w="4188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52F455C-BEC3-8F13-1EEA-A55BC12F3F1E}"/>
              </a:ext>
            </a:extLst>
          </p:cNvPr>
          <p:cNvSpPr txBox="1">
            <a:spLocks/>
          </p:cNvSpPr>
          <p:nvPr/>
        </p:nvSpPr>
        <p:spPr>
          <a:xfrm>
            <a:off x="8343994" y="5654675"/>
            <a:ext cx="292725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chemeClr val="bg1"/>
                </a:solidFill>
                <a:latin typeface="Arial"/>
                <a:cs typeface="Arial"/>
              </a:rPr>
              <a:t>Load</a:t>
            </a:r>
            <a:endParaRPr lang="es-CO" sz="49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9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30CED-2579-BABD-AB15-8AA19854B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21EE09D9-ED05-089C-BD5B-708AC625FC4A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58385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6F9926D2-E796-E9E9-59BB-D667527EADD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56250" y="3140075"/>
            <a:ext cx="8458200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94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6E7AB3EF-E457-9872-6F50-083CFF35F8B7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58385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2FC58A-9570-F216-B3A2-D35EB88F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50" y="2073275"/>
            <a:ext cx="12039600" cy="81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ataframe Icons - Free SVG &amp; PNG Dataframe Images - Noun Project">
            <a:extLst>
              <a:ext uri="{FF2B5EF4-FFF2-40B4-BE49-F238E27FC236}">
                <a16:creationId xmlns:a16="http://schemas.microsoft.com/office/drawing/2014/main" id="{05B79E41-EFAA-DC8B-C8E1-BF11F03D5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48164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Archivo json - Iconos gratis de interfaz">
            <a:extLst>
              <a:ext uri="{FF2B5EF4-FFF2-40B4-BE49-F238E27FC236}">
                <a16:creationId xmlns:a16="http://schemas.microsoft.com/office/drawing/2014/main" id="{58B61926-82C4-59D7-D2FE-8388AC9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93" y="4909018"/>
            <a:ext cx="1719914" cy="171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wd-accent-data-loading Vector Icons free download in SVG, PNG Format">
            <a:extLst>
              <a:ext uri="{FF2B5EF4-FFF2-40B4-BE49-F238E27FC236}">
                <a16:creationId xmlns:a16="http://schemas.microsoft.com/office/drawing/2014/main" id="{7D2CA4CB-EEAD-A9D9-7A73-768483267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32162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C0AA93A-ADB1-4743-D208-F39E04C64C7E}"/>
              </a:ext>
            </a:extLst>
          </p:cNvPr>
          <p:cNvSpPr/>
          <p:nvPr/>
        </p:nvSpPr>
        <p:spPr>
          <a:xfrm>
            <a:off x="5937250" y="5045075"/>
            <a:ext cx="1524000" cy="1295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BFCD6AE-8491-D966-3891-92F7C535FC58}"/>
              </a:ext>
            </a:extLst>
          </p:cNvPr>
          <p:cNvSpPr/>
          <p:nvPr/>
        </p:nvSpPr>
        <p:spPr>
          <a:xfrm>
            <a:off x="12642850" y="5045075"/>
            <a:ext cx="1524000" cy="1295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Picture 8" descr="Introducción a PostgreSQL - TodoPostgreSQL">
            <a:extLst>
              <a:ext uri="{FF2B5EF4-FFF2-40B4-BE49-F238E27FC236}">
                <a16:creationId xmlns:a16="http://schemas.microsoft.com/office/drawing/2014/main" id="{F146E4EE-4793-6274-687D-A5FE1FAAD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50" y="4206875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A4042772-2FC4-04EC-9E1C-F37B40EA8C58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58385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Load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82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AEA20-3A06-72F4-C6B9-DA85DB55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B5DA83CD-3332-1EF2-CDE0-9BAA0F201B14}"/>
              </a:ext>
            </a:extLst>
          </p:cNvPr>
          <p:cNvSpPr txBox="1"/>
          <p:nvPr/>
        </p:nvSpPr>
        <p:spPr>
          <a:xfrm>
            <a:off x="2853326" y="4469597"/>
            <a:ext cx="4897120" cy="5282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34500" spc="-25" dirty="0">
                <a:solidFill>
                  <a:schemeClr val="bg1"/>
                </a:solidFill>
                <a:latin typeface="Arial"/>
                <a:cs typeface="Arial"/>
              </a:rPr>
              <a:t>04</a:t>
            </a:r>
            <a:endParaRPr sz="34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F4374C3-2798-F6AB-8C7D-7CEB6E231E81}"/>
              </a:ext>
            </a:extLst>
          </p:cNvPr>
          <p:cNvSpPr/>
          <p:nvPr/>
        </p:nvSpPr>
        <p:spPr>
          <a:xfrm>
            <a:off x="7995133" y="5744765"/>
            <a:ext cx="0" cy="3118485"/>
          </a:xfrm>
          <a:custGeom>
            <a:avLst/>
            <a:gdLst/>
            <a:ahLst/>
            <a:cxnLst/>
            <a:rect l="l" t="t" r="r" b="b"/>
            <a:pathLst>
              <a:path h="3118485">
                <a:moveTo>
                  <a:pt x="0" y="0"/>
                </a:moveTo>
                <a:lnTo>
                  <a:pt x="0" y="3118009"/>
                </a:lnTo>
              </a:path>
            </a:pathLst>
          </a:custGeom>
          <a:ln w="4188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C245E5C-56B1-7073-4801-9FDBBAFE33C6}"/>
              </a:ext>
            </a:extLst>
          </p:cNvPr>
          <p:cNvSpPr txBox="1">
            <a:spLocks/>
          </p:cNvSpPr>
          <p:nvPr/>
        </p:nvSpPr>
        <p:spPr>
          <a:xfrm>
            <a:off x="8343994" y="5654675"/>
            <a:ext cx="597525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chemeClr val="bg1"/>
                </a:solidFill>
                <a:latin typeface="Arial"/>
                <a:cs typeface="Arial"/>
              </a:rPr>
              <a:t>Visualización</a:t>
            </a:r>
            <a:endParaRPr lang="es-CO" sz="49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B7099-58B4-9C09-36BA-4A128345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F7977A46-8EB1-FFDE-81BE-C28A8DECC4B3}"/>
              </a:ext>
            </a:extLst>
          </p:cNvPr>
          <p:cNvSpPr txBox="1">
            <a:spLocks/>
          </p:cNvSpPr>
          <p:nvPr/>
        </p:nvSpPr>
        <p:spPr>
          <a:xfrm>
            <a:off x="860726" y="586262"/>
            <a:ext cx="777240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Contexto y problemática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22A1BB65-211B-DB6F-984C-BB6E6C6A32B9}"/>
              </a:ext>
            </a:extLst>
          </p:cNvPr>
          <p:cNvSpPr txBox="1"/>
          <p:nvPr/>
        </p:nvSpPr>
        <p:spPr>
          <a:xfrm>
            <a:off x="11413023" y="5332970"/>
            <a:ext cx="3715217" cy="14984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0"/>
              </a:spcBef>
            </a:pPr>
            <a:r>
              <a:rPr lang="es-CO" sz="320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Volúmenes de datos</a:t>
            </a:r>
          </a:p>
          <a:p>
            <a:pPr marL="12700" marR="5080" algn="ctr">
              <a:lnSpc>
                <a:spcPct val="100800"/>
              </a:lnSpc>
              <a:spcBef>
                <a:spcPts val="90"/>
              </a:spcBef>
            </a:pPr>
            <a:r>
              <a:rPr lang="es-CO" sz="320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 enormes</a:t>
            </a:r>
            <a:endParaRPr lang="es-ES" sz="3200" spc="5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907DAF1-EF03-3D85-1B58-315EFF76EBF8}"/>
              </a:ext>
            </a:extLst>
          </p:cNvPr>
          <p:cNvSpPr/>
          <p:nvPr/>
        </p:nvSpPr>
        <p:spPr>
          <a:xfrm flipH="1">
            <a:off x="10052050" y="2095246"/>
            <a:ext cx="152399" cy="7973872"/>
          </a:xfrm>
          <a:custGeom>
            <a:avLst/>
            <a:gdLst/>
            <a:ahLst/>
            <a:cxnLst/>
            <a:rect l="l" t="t" r="r" b="b"/>
            <a:pathLst>
              <a:path h="3118485">
                <a:moveTo>
                  <a:pt x="0" y="0"/>
                </a:moveTo>
                <a:lnTo>
                  <a:pt x="0" y="3118009"/>
                </a:lnTo>
              </a:path>
            </a:pathLst>
          </a:custGeom>
          <a:ln w="4188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010014-5C76-5201-B28B-4BF1FDCB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11" y="2095246"/>
            <a:ext cx="5881759" cy="5881759"/>
          </a:xfrm>
          <a:prstGeom prst="rect">
            <a:avLst/>
          </a:prstGeom>
        </p:spPr>
      </p:pic>
      <p:pic>
        <p:nvPicPr>
          <p:cNvPr id="1026" name="Picture 2" descr="Almacenamiento de grandes conjuntos de datos, almacenamiento de datos  barato | OVHcloud Global">
            <a:extLst>
              <a:ext uri="{FF2B5EF4-FFF2-40B4-BE49-F238E27FC236}">
                <a16:creationId xmlns:a16="http://schemas.microsoft.com/office/drawing/2014/main" id="{6DFE671E-307B-691B-4BA6-9EE60B8A2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872" y="2227342"/>
            <a:ext cx="4069520" cy="27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334DFC5-BAE6-7671-7F2D-D5E1E1B10592}"/>
              </a:ext>
            </a:extLst>
          </p:cNvPr>
          <p:cNvSpPr txBox="1"/>
          <p:nvPr/>
        </p:nvSpPr>
        <p:spPr>
          <a:xfrm>
            <a:off x="2584450" y="9415483"/>
            <a:ext cx="1013097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lang="es-CO" sz="4000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Organismo publico</a:t>
            </a:r>
            <a:endParaRPr lang="es-ES" sz="4000" spc="5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6AE35BF-3C8D-E90C-3980-4E013AAF7F17}"/>
              </a:ext>
            </a:extLst>
          </p:cNvPr>
          <p:cNvSpPr txBox="1"/>
          <p:nvPr/>
        </p:nvSpPr>
        <p:spPr>
          <a:xfrm>
            <a:off x="15814440" y="5347155"/>
            <a:ext cx="3715217" cy="1485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0"/>
              </a:spcBef>
            </a:pPr>
            <a:r>
              <a:rPr lang="es-CO" sz="3200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Manejo manual de la información</a:t>
            </a:r>
            <a:endParaRPr lang="es-ES" sz="3200" spc="5" dirty="0">
              <a:solidFill>
                <a:schemeClr val="tx1"/>
              </a:solidFill>
              <a:latin typeface="Bahnschrift" panose="020B0502040204020203" pitchFamily="34" charset="0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90"/>
              </a:spcBef>
            </a:pP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4645EE28-F559-BF98-8C74-106362BE822E}"/>
              </a:ext>
            </a:extLst>
          </p:cNvPr>
          <p:cNvSpPr txBox="1"/>
          <p:nvPr/>
        </p:nvSpPr>
        <p:spPr>
          <a:xfrm>
            <a:off x="13447783" y="9415483"/>
            <a:ext cx="3715217" cy="14711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90"/>
              </a:spcBef>
            </a:pPr>
            <a:r>
              <a:rPr lang="es-CO" sz="3200" spc="5" dirty="0">
                <a:solidFill>
                  <a:schemeClr val="tx1"/>
                </a:solidFill>
                <a:latin typeface="Bahnschrift" panose="020B0502040204020203" pitchFamily="34" charset="0"/>
                <a:cs typeface="Arial"/>
              </a:rPr>
              <a:t>Mala toma de decisiones y manejo del capital</a:t>
            </a:r>
            <a:endParaRPr sz="32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1028" name="Picture 4" descr="💥10 Fórmulas De Excel Importantes Para Análisis De Datos">
            <a:extLst>
              <a:ext uri="{FF2B5EF4-FFF2-40B4-BE49-F238E27FC236}">
                <a16:creationId xmlns:a16="http://schemas.microsoft.com/office/drawing/2014/main" id="{643F8D26-C8FC-3259-41F1-8A926BA20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236" y="2446349"/>
            <a:ext cx="1024604" cy="11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xt - Iconos gratis de archivos y carpetas">
            <a:extLst>
              <a:ext uri="{FF2B5EF4-FFF2-40B4-BE49-F238E27FC236}">
                <a16:creationId xmlns:a16="http://schemas.microsoft.com/office/drawing/2014/main" id="{BF68E24C-7352-2B1B-68DA-9114C59B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258" y="2446349"/>
            <a:ext cx="1117353" cy="111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83DAA25-4387-D877-CFD1-601A8FB0E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686" y="3299135"/>
            <a:ext cx="5414683" cy="2355540"/>
          </a:xfrm>
          <a:prstGeom prst="rect">
            <a:avLst/>
          </a:prstGeom>
        </p:spPr>
      </p:pic>
      <p:pic>
        <p:nvPicPr>
          <p:cNvPr id="1034" name="Picture 10" descr="Toma de decisiones - Iconos gratis de negocio">
            <a:extLst>
              <a:ext uri="{FF2B5EF4-FFF2-40B4-BE49-F238E27FC236}">
                <a16:creationId xmlns:a16="http://schemas.microsoft.com/office/drawing/2014/main" id="{A3DFDC35-4702-6878-132B-829BE569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036" y="6638550"/>
            <a:ext cx="2719796" cy="27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pital - Iconos gratis de negocio">
            <a:extLst>
              <a:ext uri="{FF2B5EF4-FFF2-40B4-BE49-F238E27FC236}">
                <a16:creationId xmlns:a16="http://schemas.microsoft.com/office/drawing/2014/main" id="{02D9BC6C-FE93-D225-E522-8D95024D9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029" y="6945669"/>
            <a:ext cx="2355540" cy="235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dificios - Iconos gratis de edificios">
            <a:extLst>
              <a:ext uri="{FF2B5EF4-FFF2-40B4-BE49-F238E27FC236}">
                <a16:creationId xmlns:a16="http://schemas.microsoft.com/office/drawing/2014/main" id="{EFD561EB-B934-920A-FAD9-8CFFA5DF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76" y="7167576"/>
            <a:ext cx="1911725" cy="191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ítulo de propiedad - Iconos gratis de bienes raíces">
            <a:extLst>
              <a:ext uri="{FF2B5EF4-FFF2-40B4-BE49-F238E27FC236}">
                <a16:creationId xmlns:a16="http://schemas.microsoft.com/office/drawing/2014/main" id="{E0BD8168-182B-8CB1-D3DB-C4A7AF8D1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71" y="7358277"/>
            <a:ext cx="1724512" cy="17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Flujo de dinero - Iconos gratis de flechas">
            <a:extLst>
              <a:ext uri="{FF2B5EF4-FFF2-40B4-BE49-F238E27FC236}">
                <a16:creationId xmlns:a16="http://schemas.microsoft.com/office/drawing/2014/main" id="{50F922F8-CFA8-21B1-9D51-A966175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81" y="7787616"/>
            <a:ext cx="1459776" cy="145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cono de Dinero Generic Thin Outline Color | Freepik">
            <a:extLst>
              <a:ext uri="{FF2B5EF4-FFF2-40B4-BE49-F238E27FC236}">
                <a16:creationId xmlns:a16="http://schemas.microsoft.com/office/drawing/2014/main" id="{9B1F1B55-72D5-7C2B-D976-DB52A6B2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96" y="7880294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41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ntroducción a PostgreSQL - TodoPostgreSQL">
            <a:extLst>
              <a:ext uri="{FF2B5EF4-FFF2-40B4-BE49-F238E27FC236}">
                <a16:creationId xmlns:a16="http://schemas.microsoft.com/office/drawing/2014/main" id="{F8EB8F69-8545-0517-6990-61254F93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3597275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CCD5CF4C-F496-D30C-60EB-17D10E769E04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58385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Visualización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C978C8E3-2DEB-4757-40CF-8219D5AE8FEC}"/>
              </a:ext>
            </a:extLst>
          </p:cNvPr>
          <p:cNvSpPr/>
          <p:nvPr/>
        </p:nvSpPr>
        <p:spPr>
          <a:xfrm>
            <a:off x="8604250" y="5197475"/>
            <a:ext cx="2895600" cy="144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D99A97D-798E-6842-B453-678F52C9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50" y="3368675"/>
            <a:ext cx="4356554" cy="435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48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7D9A7CF-B6B1-982A-C2D6-A99EF948D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93" y="2168038"/>
            <a:ext cx="12450913" cy="69732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80D9F8-3E1E-B55E-4D38-14425056D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050" y="1844675"/>
            <a:ext cx="14508578" cy="8097294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773EEDE2-FA28-E7FA-F07A-A8C2E6845035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58385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Visualización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53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318D83-DF1B-037F-42C8-76E8F3D4C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1692275"/>
            <a:ext cx="14847529" cy="8315525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64947E80-535D-2334-434F-90B2DD32BE5E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58385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Visualización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22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368EB6-AE6B-11BC-2794-EFB20EF8FEF0}"/>
              </a:ext>
            </a:extLst>
          </p:cNvPr>
          <p:cNvSpPr txBox="1"/>
          <p:nvPr/>
        </p:nvSpPr>
        <p:spPr>
          <a:xfrm>
            <a:off x="3194050" y="2759075"/>
            <a:ext cx="14020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0" b="1" dirty="0">
                <a:solidFill>
                  <a:schemeClr val="bg1"/>
                </a:solidFill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74149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43CF-B5E7-DB7C-CDA0-3EBEB073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5A6EBDCA-EC6C-F5BD-D823-63B11D98153A}"/>
              </a:ext>
            </a:extLst>
          </p:cNvPr>
          <p:cNvSpPr txBox="1">
            <a:spLocks/>
          </p:cNvSpPr>
          <p:nvPr/>
        </p:nvSpPr>
        <p:spPr>
          <a:xfrm>
            <a:off x="831850" y="473075"/>
            <a:ext cx="12943404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Predios dataset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9E5DD27-0816-52D7-FCC9-E73C4BEEBC3F}"/>
              </a:ext>
            </a:extLst>
          </p:cNvPr>
          <p:cNvSpPr txBox="1"/>
          <p:nvPr/>
        </p:nvSpPr>
        <p:spPr>
          <a:xfrm>
            <a:off x="831850" y="2378075"/>
            <a:ext cx="18030526" cy="6973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0" algn="just">
              <a:lnSpc>
                <a:spcPct val="107000"/>
              </a:lnSpc>
              <a:buNone/>
            </a:pPr>
            <a:r>
              <a:rPr lang="es-ES" sz="2800" b="1" dirty="0">
                <a:latin typeface="Bahnschrift SemiBold" panose="020B0502040204020203" pitchFamily="34" charset="0"/>
                <a:ea typeface="Arial" panose="020B0604020202020204" pitchFamily="34" charset="0"/>
              </a:rPr>
              <a:t>Variables </a:t>
            </a:r>
            <a:r>
              <a:rPr lang="es-ES" sz="2800" b="1" dirty="0" err="1">
                <a:latin typeface="Bahnschrift SemiBold" panose="020B0502040204020203" pitchFamily="34" charset="0"/>
                <a:ea typeface="Arial" panose="020B0604020202020204" pitchFamily="34" charset="0"/>
              </a:rPr>
              <a:t>dataset</a:t>
            </a:r>
            <a:r>
              <a:rPr lang="es-ES" sz="2800" b="1" dirty="0">
                <a:latin typeface="Bahnschrift SemiBold" panose="020B0502040204020203" pitchFamily="34" charset="0"/>
                <a:ea typeface="Arial" panose="020B0604020202020204" pitchFamily="34" charset="0"/>
              </a:rPr>
              <a:t>:</a:t>
            </a:r>
            <a:r>
              <a:rPr lang="es-ES" sz="1800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 21 columnas</a:t>
            </a:r>
          </a:p>
          <a:p>
            <a:pPr marL="0" marR="0" algn="just">
              <a:lnSpc>
                <a:spcPct val="107000"/>
              </a:lnSpc>
              <a:buNone/>
            </a:pPr>
            <a:endParaRPr lang="es-MX" sz="1800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OBJETO_NUMERICO: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Indicador propio del software licenciado del propietario del predio.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TIPOPRED: 	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Tipo de predio establecido por estatutos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AVALPRED_VIGANT: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Avaluó vigencia anterior (2024)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USU_VIGANT:	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Indicador estandarizado del predio vigencia anterior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ACTIVIDAD_VIGANT: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Indicador estandarizado del predio vigencia anterior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ESTRATO_VIGANT: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Estrato vigencia anterior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AREA_VIGANT: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Área del predio vigencia anterior.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TERRENO_VIGANT: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Terreno del predio vigencia anterior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PREDIAL_VIGANT: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Valor impuesto predial vigencia anterior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COMUNA: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	Comuna en el que pertenece el predio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BARRIO: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	Barrio en el que pertenece el predio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MANZANA: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	Manzana en el que pertenece el predio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TIPO_PREDIO: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	Tipo de predio utilizado para mejoras por el organismo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ACTUALIZACION: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Si el predio es Rural o Urbano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AVALPRED_VIGACT: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Avaluó vigencia actual (2025)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USU_VIGACT: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 		Indicador estandarizado del predio vigencia actual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ACTIVIDAD_VIGACT: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Indicador estandarizado del predio vigencia actual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ESTRATO_VIGACT: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Estrato vigencia actual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AREA_VIGACT: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Área del predio vigencia actual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TERRENO_VIGACT: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Terreno del predio vigencia actual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●"/>
            </a:pPr>
            <a:r>
              <a:rPr lang="es-ES" sz="1800" b="1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CARTERA_VIGACT: 	</a:t>
            </a:r>
            <a:r>
              <a:rPr lang="es-ES" sz="1800" u="none" strike="noStrike" dirty="0">
                <a:effectLst/>
                <a:latin typeface="Bahnschrift SemiBold" panose="020B0502040204020203" pitchFamily="34" charset="0"/>
                <a:ea typeface="Arial" panose="020B0604020202020204" pitchFamily="34" charset="0"/>
              </a:rPr>
              <a:t>Si el predio consta de cartera o no</a:t>
            </a:r>
            <a:endParaRPr lang="es-MX" sz="1800" u="none" strike="noStrike" dirty="0">
              <a:effectLst/>
              <a:latin typeface="Bahnschrift SemiBold" panose="020B0502040204020203" pitchFamily="34" charset="0"/>
              <a:ea typeface="Arial" panose="020B0604020202020204" pitchFamily="34" charset="0"/>
            </a:endParaRPr>
          </a:p>
        </p:txBody>
      </p:sp>
      <p:pic>
        <p:nvPicPr>
          <p:cNvPr id="2052" name="Picture 4" descr="Variable - Iconos gratis de computadora">
            <a:extLst>
              <a:ext uri="{FF2B5EF4-FFF2-40B4-BE49-F238E27FC236}">
                <a16:creationId xmlns:a16="http://schemas.microsoft.com/office/drawing/2014/main" id="{E3FC5E89-B273-5877-0A83-E2A5BE13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850" y="6468558"/>
            <a:ext cx="2557266" cy="255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fidencialidad - Iconos gratis de seguridad">
            <a:extLst>
              <a:ext uri="{FF2B5EF4-FFF2-40B4-BE49-F238E27FC236}">
                <a16:creationId xmlns:a16="http://schemas.microsoft.com/office/drawing/2014/main" id="{89F89A88-6EC0-E46D-29E4-6939E656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450" y="2950915"/>
            <a:ext cx="3157734" cy="31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vulgación - Iconos gratis de seguridad">
            <a:extLst>
              <a:ext uri="{FF2B5EF4-FFF2-40B4-BE49-F238E27FC236}">
                <a16:creationId xmlns:a16="http://schemas.microsoft.com/office/drawing/2014/main" id="{7BC43E46-4660-55D8-0E3B-9805F8410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850" y="6450209"/>
            <a:ext cx="2931697" cy="293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744897-B3C3-D545-5462-AB6B872F85B6}"/>
              </a:ext>
            </a:extLst>
          </p:cNvPr>
          <p:cNvSpPr txBox="1"/>
          <p:nvPr/>
        </p:nvSpPr>
        <p:spPr>
          <a:xfrm>
            <a:off x="2051050" y="9693275"/>
            <a:ext cx="372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latin typeface="Bahnschrift SemiBold" panose="020B0502040204020203" pitchFamily="34" charset="0"/>
              </a:rPr>
              <a:t>100000 </a:t>
            </a:r>
            <a:r>
              <a:rPr lang="es-CO" sz="3600" b="1" dirty="0" err="1">
                <a:latin typeface="Bahnschrift SemiBold" panose="020B0502040204020203" pitchFamily="34" charset="0"/>
              </a:rPr>
              <a:t>rows</a:t>
            </a:r>
            <a:endParaRPr lang="es-MX" sz="36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9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3FEAC-D369-3739-751F-C3435BA4D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A8557DE1-E613-FF7E-6848-EEDDC3820E82}"/>
              </a:ext>
            </a:extLst>
          </p:cNvPr>
          <p:cNvSpPr txBox="1">
            <a:spLocks/>
          </p:cNvSpPr>
          <p:nvPr/>
        </p:nvSpPr>
        <p:spPr>
          <a:xfrm>
            <a:off x="908050" y="701675"/>
            <a:ext cx="480060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ETL: </a:t>
            </a:r>
            <a:r>
              <a:rPr lang="es-CO" sz="4950" b="1" spc="-10" dirty="0" err="1">
                <a:solidFill>
                  <a:srgbClr val="C00000"/>
                </a:solidFill>
                <a:latin typeface="Arial"/>
                <a:cs typeface="Arial"/>
              </a:rPr>
              <a:t>Workflow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728F9D-D3F0-8B3F-5E4B-A2E5177F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2454275"/>
            <a:ext cx="18727791" cy="66294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55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D1AFC58E-D834-F932-ACA4-429BBA161048}"/>
              </a:ext>
            </a:extLst>
          </p:cNvPr>
          <p:cNvSpPr txBox="1"/>
          <p:nvPr/>
        </p:nvSpPr>
        <p:spPr>
          <a:xfrm>
            <a:off x="2853326" y="4469597"/>
            <a:ext cx="4897120" cy="5282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34500" spc="-25" dirty="0">
                <a:solidFill>
                  <a:schemeClr val="bg1"/>
                </a:solidFill>
                <a:latin typeface="Arial"/>
                <a:cs typeface="Arial"/>
              </a:rPr>
              <a:t>01</a:t>
            </a:r>
            <a:endParaRPr sz="34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24F24EC-23B2-C64E-515D-3BFB242BC9DC}"/>
              </a:ext>
            </a:extLst>
          </p:cNvPr>
          <p:cNvSpPr/>
          <p:nvPr/>
        </p:nvSpPr>
        <p:spPr>
          <a:xfrm>
            <a:off x="7995133" y="5744765"/>
            <a:ext cx="0" cy="3118485"/>
          </a:xfrm>
          <a:custGeom>
            <a:avLst/>
            <a:gdLst/>
            <a:ahLst/>
            <a:cxnLst/>
            <a:rect l="l" t="t" r="r" b="b"/>
            <a:pathLst>
              <a:path h="3118485">
                <a:moveTo>
                  <a:pt x="0" y="0"/>
                </a:moveTo>
                <a:lnTo>
                  <a:pt x="0" y="3118009"/>
                </a:lnTo>
              </a:path>
            </a:pathLst>
          </a:custGeom>
          <a:ln w="4188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22C431C-3A71-CC49-C7CD-CEF114A3F151}"/>
              </a:ext>
            </a:extLst>
          </p:cNvPr>
          <p:cNvSpPr txBox="1">
            <a:spLocks/>
          </p:cNvSpPr>
          <p:nvPr/>
        </p:nvSpPr>
        <p:spPr>
          <a:xfrm>
            <a:off x="8343994" y="5654675"/>
            <a:ext cx="338445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 err="1">
                <a:solidFill>
                  <a:schemeClr val="bg1"/>
                </a:solidFill>
                <a:latin typeface="Arial"/>
                <a:cs typeface="Arial"/>
              </a:rPr>
              <a:t>Extract</a:t>
            </a:r>
            <a:endParaRPr lang="es-CO" sz="49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452D7-04E4-1B3C-D5E6-84AEE178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2FC41CAC-5C01-F095-5395-A46AB0F6C0F5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36287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 err="1">
                <a:solidFill>
                  <a:srgbClr val="C00000"/>
                </a:solidFill>
                <a:latin typeface="Arial"/>
                <a:cs typeface="Arial"/>
              </a:rPr>
              <a:t>Extract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image11.png">
            <a:extLst>
              <a:ext uri="{FF2B5EF4-FFF2-40B4-BE49-F238E27FC236}">
                <a16:creationId xmlns:a16="http://schemas.microsoft.com/office/drawing/2014/main" id="{1A13007E-3938-CC70-8359-5E6CA8B4382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403850" y="2682875"/>
            <a:ext cx="8229600" cy="6934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16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39B27426-7BE8-0157-A159-FC4B5C33AEC7}"/>
              </a:ext>
            </a:extLst>
          </p:cNvPr>
          <p:cNvSpPr txBox="1">
            <a:spLocks/>
          </p:cNvSpPr>
          <p:nvPr/>
        </p:nvSpPr>
        <p:spPr>
          <a:xfrm>
            <a:off x="984250" y="473075"/>
            <a:ext cx="3810000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 err="1">
                <a:solidFill>
                  <a:srgbClr val="C00000"/>
                </a:solidFill>
                <a:latin typeface="Arial"/>
                <a:cs typeface="Arial"/>
              </a:rPr>
              <a:t>Extract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2F2343B-669B-A0AC-2FF2-B15B15D7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02" y="4163804"/>
            <a:ext cx="14832495" cy="2981741"/>
          </a:xfrm>
          <a:prstGeom prst="rect">
            <a:avLst/>
          </a:prstGeom>
        </p:spPr>
      </p:pic>
      <p:pic>
        <p:nvPicPr>
          <p:cNvPr id="3074" name="Picture 2" descr="Csv Generic color fill icon | Freepik">
            <a:extLst>
              <a:ext uri="{FF2B5EF4-FFF2-40B4-BE49-F238E27FC236}">
                <a16:creationId xmlns:a16="http://schemas.microsoft.com/office/drawing/2014/main" id="{9D22A53C-7688-FA2D-B9F8-102EDAA6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035" y="1152114"/>
            <a:ext cx="1307330" cy="130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27D372A1-6899-2A6D-4B61-D0DDD1548EFE}"/>
              </a:ext>
            </a:extLst>
          </p:cNvPr>
          <p:cNvSpPr/>
          <p:nvPr/>
        </p:nvSpPr>
        <p:spPr>
          <a:xfrm>
            <a:off x="9518650" y="2854424"/>
            <a:ext cx="1066800" cy="9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32FED4CC-68EC-41A3-C08D-F584DFC409CB}"/>
              </a:ext>
            </a:extLst>
          </p:cNvPr>
          <p:cNvSpPr/>
          <p:nvPr/>
        </p:nvSpPr>
        <p:spPr>
          <a:xfrm>
            <a:off x="9518650" y="7540525"/>
            <a:ext cx="1066800" cy="9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F655FC3-9E3E-8BBB-CE04-7F405E5A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5426075"/>
            <a:ext cx="1956352" cy="79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11575C4-9D86-8A09-FF03-1DF19A90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5450" y="5273675"/>
            <a:ext cx="1198535" cy="13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roducción a PostgreSQL - TodoPostgreSQL">
            <a:extLst>
              <a:ext uri="{FF2B5EF4-FFF2-40B4-BE49-F238E27FC236}">
                <a16:creationId xmlns:a16="http://schemas.microsoft.com/office/drawing/2014/main" id="{C2A1B0BE-7DDC-50A3-AF77-F70D5B3D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8774339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1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397A98D3-AD12-490B-23DC-6E746D304E4A}"/>
              </a:ext>
            </a:extLst>
          </p:cNvPr>
          <p:cNvSpPr txBox="1"/>
          <p:nvPr/>
        </p:nvSpPr>
        <p:spPr>
          <a:xfrm>
            <a:off x="2853326" y="4469597"/>
            <a:ext cx="4897120" cy="5282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s-ES" sz="34500" spc="-25" dirty="0">
                <a:solidFill>
                  <a:schemeClr val="bg1"/>
                </a:solidFill>
                <a:latin typeface="Arial"/>
                <a:cs typeface="Arial"/>
              </a:rPr>
              <a:t>02</a:t>
            </a:r>
            <a:endParaRPr sz="34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393D7A3-AEB8-E45E-C227-E7DB89E3E505}"/>
              </a:ext>
            </a:extLst>
          </p:cNvPr>
          <p:cNvSpPr/>
          <p:nvPr/>
        </p:nvSpPr>
        <p:spPr>
          <a:xfrm>
            <a:off x="7995133" y="5744765"/>
            <a:ext cx="0" cy="3118485"/>
          </a:xfrm>
          <a:custGeom>
            <a:avLst/>
            <a:gdLst/>
            <a:ahLst/>
            <a:cxnLst/>
            <a:rect l="l" t="t" r="r" b="b"/>
            <a:pathLst>
              <a:path h="3118485">
                <a:moveTo>
                  <a:pt x="0" y="0"/>
                </a:moveTo>
                <a:lnTo>
                  <a:pt x="0" y="3118009"/>
                </a:lnTo>
              </a:path>
            </a:pathLst>
          </a:custGeom>
          <a:ln w="4188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70247AF-E41B-E99F-0882-82595A2BE422}"/>
              </a:ext>
            </a:extLst>
          </p:cNvPr>
          <p:cNvSpPr txBox="1">
            <a:spLocks/>
          </p:cNvSpPr>
          <p:nvPr/>
        </p:nvSpPr>
        <p:spPr>
          <a:xfrm>
            <a:off x="8343994" y="5654675"/>
            <a:ext cx="620385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chemeClr val="bg1"/>
                </a:solidFill>
                <a:latin typeface="Arial"/>
                <a:cs typeface="Arial"/>
              </a:rPr>
              <a:t>Transform-Merge</a:t>
            </a:r>
            <a:endParaRPr lang="es-CO" sz="49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8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7AB1E-4F99-54FA-A5AC-05B72C32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5611DA18-25CA-E5F9-FFB3-EE6CC65C44C2}"/>
              </a:ext>
            </a:extLst>
          </p:cNvPr>
          <p:cNvSpPr txBox="1">
            <a:spLocks/>
          </p:cNvSpPr>
          <p:nvPr/>
        </p:nvSpPr>
        <p:spPr>
          <a:xfrm>
            <a:off x="1013124" y="473075"/>
            <a:ext cx="5838526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s-CO" sz="4950" b="1" spc="-10" dirty="0">
                <a:solidFill>
                  <a:srgbClr val="C00000"/>
                </a:solidFill>
                <a:latin typeface="Arial"/>
                <a:cs typeface="Arial"/>
              </a:rPr>
              <a:t>Transform-merge</a:t>
            </a:r>
            <a:endParaRPr lang="es-CO" sz="495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3" name="image8.png">
            <a:extLst>
              <a:ext uri="{FF2B5EF4-FFF2-40B4-BE49-F238E27FC236}">
                <a16:creationId xmlns:a16="http://schemas.microsoft.com/office/drawing/2014/main" id="{1A9C8876-1279-952C-A608-D2FCC1D4C7F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64529" y="3216275"/>
            <a:ext cx="10820400" cy="5962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085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525</Words>
  <Application>Microsoft Office PowerPoint</Application>
  <PresentationFormat>Personalizado</PresentationFormat>
  <Paragraphs>88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Bahnschrift</vt:lpstr>
      <vt:lpstr>Bahnschrift SemiBold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recursos pptx copia</dc:title>
  <dc:creator>Carlos Hidalgo</dc:creator>
  <cp:lastModifiedBy>Carlos Hidalgo</cp:lastModifiedBy>
  <cp:revision>31</cp:revision>
  <dcterms:created xsi:type="dcterms:W3CDTF">2024-07-31T19:11:45Z</dcterms:created>
  <dcterms:modified xsi:type="dcterms:W3CDTF">2025-03-27T19:10:13Z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2024-07-31T00:00:00Z</vt:filetime>
  </property>
  <property fmtid="{D5CDD505-2E9C-101B-9397-08002B2CF9AE}" pid="3" name="Creator">
    <vt:lpwstr>Adobe Illustrator 28.6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2024-07-31T00:00:00Z</vt:filetime>
  </property>
  <property fmtid="{D5CDD505-2E9C-101B-9397-08002B2CF9AE}" pid="6" name="Producer">
    <vt:lpwstr>Adobe PDF library 17.00</vt:lpwstr>
  </property>
</Properties>
</file>