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1"/>
  </p:notesMasterIdLst>
  <p:sldIdLst>
    <p:sldId id="319" r:id="rId3"/>
    <p:sldId id="320" r:id="rId4"/>
    <p:sldId id="321" r:id="rId5"/>
    <p:sldId id="418" r:id="rId6"/>
    <p:sldId id="458" r:id="rId7"/>
    <p:sldId id="419" r:id="rId8"/>
    <p:sldId id="322" r:id="rId9"/>
    <p:sldId id="405" r:id="rId10"/>
    <p:sldId id="459" r:id="rId11"/>
    <p:sldId id="402" r:id="rId12"/>
    <p:sldId id="446" r:id="rId13"/>
    <p:sldId id="447" r:id="rId14"/>
    <p:sldId id="404" r:id="rId15"/>
    <p:sldId id="328" r:id="rId16"/>
    <p:sldId id="421" r:id="rId17"/>
    <p:sldId id="332" r:id="rId18"/>
    <p:sldId id="448" r:id="rId19"/>
    <p:sldId id="336" r:id="rId20"/>
    <p:sldId id="337" r:id="rId21"/>
    <p:sldId id="338" r:id="rId22"/>
    <p:sldId id="460" r:id="rId23"/>
    <p:sldId id="339" r:id="rId24"/>
    <p:sldId id="341" r:id="rId25"/>
    <p:sldId id="423" r:id="rId26"/>
    <p:sldId id="343" r:id="rId27"/>
    <p:sldId id="449" r:id="rId28"/>
    <p:sldId id="461" r:id="rId29"/>
    <p:sldId id="450" r:id="rId30"/>
    <p:sldId id="425" r:id="rId31"/>
    <p:sldId id="451" r:id="rId32"/>
    <p:sldId id="452" r:id="rId33"/>
    <p:sldId id="349" r:id="rId34"/>
    <p:sldId id="350" r:id="rId35"/>
    <p:sldId id="462" r:id="rId36"/>
    <p:sldId id="463" r:id="rId37"/>
    <p:sldId id="377" r:id="rId38"/>
    <p:sldId id="416" r:id="rId39"/>
    <p:sldId id="464" r:id="rId40"/>
    <p:sldId id="453" r:id="rId41"/>
    <p:sldId id="454" r:id="rId42"/>
    <p:sldId id="357" r:id="rId43"/>
    <p:sldId id="379" r:id="rId44"/>
    <p:sldId id="455" r:id="rId45"/>
    <p:sldId id="440" r:id="rId46"/>
    <p:sldId id="456" r:id="rId47"/>
    <p:sldId id="439" r:id="rId48"/>
    <p:sldId id="384" r:id="rId49"/>
    <p:sldId id="465" r:id="rId50"/>
    <p:sldId id="389" r:id="rId51"/>
    <p:sldId id="457" r:id="rId52"/>
    <p:sldId id="359" r:id="rId53"/>
    <p:sldId id="443" r:id="rId54"/>
    <p:sldId id="400" r:id="rId55"/>
    <p:sldId id="413" r:id="rId56"/>
    <p:sldId id="414" r:id="rId57"/>
    <p:sldId id="355" r:id="rId58"/>
    <p:sldId id="445" r:id="rId59"/>
    <p:sldId id="35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>
      <p:cViewPr varScale="1">
        <p:scale>
          <a:sx n="122" d="100"/>
          <a:sy n="122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AB1AC07-3463-4011-BE01-4FE1F13491D0}" type="datetime1">
              <a:rPr lang="en-US"/>
              <a:pPr>
                <a:defRPr/>
              </a:pPr>
              <a:t>11/19/2015</a:t>
            </a:fld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0EBD31-8D68-4309-B41F-04167A052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1D090440-2697-470D-A3FF-086060DA7A6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A+ Guide to IT Technical Support, 9th Edition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 smtClean="0"/>
              <a:t>Chapter 11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 smtClean="0"/>
              <a:t>Optimizing Windows</a:t>
            </a:r>
          </a:p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Performance Tab </a:t>
            </a:r>
          </a:p>
          <a:p>
            <a:pPr lvl="1" eaLnBrk="1" hangingPunct="1"/>
            <a:r>
              <a:rPr lang="en-US" dirty="0" smtClean="0"/>
              <a:t>Allows you to monitor performance of key devices in the system and network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App History Tab</a:t>
            </a:r>
          </a:p>
          <a:p>
            <a:pPr lvl="1" eaLnBrk="1" hangingPunct="1"/>
            <a:r>
              <a:rPr lang="en-US" dirty="0" smtClean="0"/>
              <a:t>Shows resources that a program is using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Startup Tab</a:t>
            </a:r>
          </a:p>
          <a:p>
            <a:pPr lvl="1" eaLnBrk="1" hangingPunct="1"/>
            <a:r>
              <a:rPr lang="en-US" dirty="0" smtClean="0"/>
              <a:t>Used to manage startup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Users Tab </a:t>
            </a:r>
          </a:p>
          <a:p>
            <a:pPr lvl="1" eaLnBrk="1" hangingPunct="1"/>
            <a:r>
              <a:rPr lang="en-US" dirty="0" smtClean="0"/>
              <a:t>Shows all users currently logged on</a:t>
            </a:r>
          </a:p>
          <a:p>
            <a:pPr lvl="1" eaLnBrk="1" hangingPunct="1"/>
            <a:r>
              <a:rPr lang="en-US" dirty="0" smtClean="0"/>
              <a:t>Sign out a user to improve performance</a:t>
            </a:r>
          </a:p>
          <a:p>
            <a:pPr lvl="1"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Services Tab </a:t>
            </a:r>
          </a:p>
          <a:p>
            <a:pPr lvl="1" eaLnBrk="1" hangingPunct="1"/>
            <a:r>
              <a:rPr lang="en-US" dirty="0" smtClean="0"/>
              <a:t>Lists currently installed services with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Administrative Tools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Administrative tools can be found in Control Panel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6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Msconfig.exe</a:t>
            </a:r>
          </a:p>
          <a:p>
            <a:pPr lvl="1" eaLnBrk="1" hangingPunct="1"/>
            <a:r>
              <a:rPr lang="en-US" dirty="0" smtClean="0"/>
              <a:t>Use to view processes launched at startup and to temporarily disable a process from loading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63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Console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Services console is used to control the Windows and third-party services installed</a:t>
            </a:r>
          </a:p>
          <a:p>
            <a:pPr eaLnBrk="1" hangingPunct="1"/>
            <a:r>
              <a:rPr lang="en-US" dirty="0" smtClean="0"/>
              <a:t>To launch: type </a:t>
            </a:r>
            <a:r>
              <a:rPr lang="en-US" b="1" dirty="0" smtClean="0"/>
              <a:t>services.msc</a:t>
            </a:r>
            <a:r>
              <a:rPr lang="en-US" dirty="0" smtClean="0"/>
              <a:t> in the search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47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Console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Selecting Properties</a:t>
            </a:r>
          </a:p>
          <a:p>
            <a:pPr lvl="1" eaLnBrk="1" hangingPunct="1"/>
            <a:r>
              <a:rPr lang="en-US" dirty="0" smtClean="0"/>
              <a:t>Provides more information about a service</a:t>
            </a:r>
          </a:p>
          <a:p>
            <a:pPr lvl="2" eaLnBrk="1" hangingPunct="1"/>
            <a:r>
              <a:rPr lang="en-US" dirty="0" smtClean="0"/>
              <a:t>Allows stopping or starting a service</a:t>
            </a:r>
          </a:p>
          <a:p>
            <a:pPr eaLnBrk="1" hangingPunct="1"/>
            <a:r>
              <a:rPr lang="en-US" dirty="0" smtClean="0"/>
              <a:t>Service startup types</a:t>
            </a:r>
          </a:p>
          <a:p>
            <a:pPr lvl="1" eaLnBrk="1" hangingPunct="1"/>
            <a:r>
              <a:rPr lang="en-US" i="1" dirty="0" smtClean="0"/>
              <a:t>Automatic (Delayed Start): </a:t>
            </a:r>
            <a:r>
              <a:rPr lang="en-US" dirty="0" smtClean="0"/>
              <a:t>starts shortly after startup, after the user logs on</a:t>
            </a:r>
          </a:p>
          <a:p>
            <a:pPr lvl="1" eaLnBrk="1" hangingPunct="1"/>
            <a:r>
              <a:rPr lang="en-US" i="1" dirty="0" smtClean="0"/>
              <a:t>Automatic:</a:t>
            </a:r>
            <a:r>
              <a:rPr lang="en-US" dirty="0" smtClean="0"/>
              <a:t> starts when Windows loads</a:t>
            </a:r>
          </a:p>
          <a:p>
            <a:pPr lvl="1" eaLnBrk="1" hangingPunct="1"/>
            <a:r>
              <a:rPr lang="en-US" i="1" dirty="0" smtClean="0"/>
              <a:t>Manual:</a:t>
            </a:r>
            <a:r>
              <a:rPr lang="en-US" dirty="0" smtClean="0"/>
              <a:t> starts as needed</a:t>
            </a:r>
          </a:p>
          <a:p>
            <a:pPr lvl="1" eaLnBrk="1" hangingPunct="1"/>
            <a:r>
              <a:rPr lang="en-US" i="1" dirty="0" smtClean="0"/>
              <a:t>Disabled:</a:t>
            </a:r>
            <a:r>
              <a:rPr lang="en-US" dirty="0" smtClean="0"/>
              <a:t> cannot be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Solve Windows problems using Windows utilities and tools</a:t>
            </a:r>
          </a:p>
          <a:p>
            <a:pPr eaLnBrk="1" hangingPunct="1"/>
            <a:r>
              <a:rPr lang="en-US" dirty="0" smtClean="0"/>
              <a:t>Optimize Windows to improve performance</a:t>
            </a:r>
          </a:p>
          <a:p>
            <a:pPr eaLnBrk="1" hangingPunct="1"/>
            <a:r>
              <a:rPr lang="en-US" dirty="0" smtClean="0"/>
              <a:t>Manually remove software</a:t>
            </a:r>
          </a:p>
          <a:p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6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Consolidates several Windows administrative tools</a:t>
            </a:r>
          </a:p>
          <a:p>
            <a:pPr lvl="1" eaLnBrk="1" hangingPunct="1"/>
            <a:r>
              <a:rPr lang="en-US" dirty="0" smtClean="0"/>
              <a:t>Use to manage local PC and other network computers</a:t>
            </a:r>
          </a:p>
          <a:p>
            <a:pPr lvl="1" eaLnBrk="1" hangingPunct="1"/>
            <a:r>
              <a:rPr lang="en-US" dirty="0" smtClean="0"/>
              <a:t>Administrator authority required</a:t>
            </a:r>
          </a:p>
          <a:p>
            <a:pPr lvl="2" eaLnBrk="1" hangingPunct="1"/>
            <a:r>
              <a:rPr lang="en-US" dirty="0" smtClean="0"/>
              <a:t>Viewing may allow lesser privileges</a:t>
            </a:r>
          </a:p>
          <a:p>
            <a:pPr eaLnBrk="1" hangingPunct="1"/>
            <a:r>
              <a:rPr lang="en-US" dirty="0" smtClean="0"/>
              <a:t>Ways to access Computer Management in Windows</a:t>
            </a:r>
          </a:p>
          <a:p>
            <a:pPr lvl="1" eaLnBrk="1" hangingPunct="1"/>
            <a:r>
              <a:rPr lang="en-US" dirty="0" smtClean="0"/>
              <a:t>Enter </a:t>
            </a:r>
            <a:r>
              <a:rPr lang="en-US" b="1" dirty="0" smtClean="0"/>
              <a:t>compmgmt.msc</a:t>
            </a:r>
            <a:r>
              <a:rPr lang="en-US" dirty="0" smtClean="0"/>
              <a:t> in Windows Run/search box</a:t>
            </a:r>
          </a:p>
          <a:p>
            <a:pPr lvl="1" eaLnBrk="1" hangingPunct="1"/>
            <a:r>
              <a:rPr lang="en-US" dirty="0" smtClean="0"/>
              <a:t>Windows 8: press Win+X and click Computer Management</a:t>
            </a:r>
          </a:p>
          <a:p>
            <a:pPr lvl="2" eaLnBrk="1" hangingPunct="1"/>
            <a:r>
              <a:rPr lang="en-US" dirty="0" smtClean="0"/>
              <a:t>Windows 7: Click Start, right-click Computer, and select Manage</a:t>
            </a:r>
          </a:p>
          <a:p>
            <a:pPr lvl="1" eaLnBrk="1" hangingPunct="1"/>
            <a:r>
              <a:rPr lang="en-US" dirty="0" smtClean="0"/>
              <a:t>In Control Panel, click Administrative Tools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Management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Consolidates several Windows administrative tools</a:t>
            </a:r>
          </a:p>
          <a:p>
            <a:pPr lvl="1" eaLnBrk="1" hangingPunct="1"/>
            <a:r>
              <a:rPr lang="en-US" dirty="0" smtClean="0"/>
              <a:t>Use to manage local PC and other network computers</a:t>
            </a:r>
          </a:p>
          <a:p>
            <a:pPr lvl="1" eaLnBrk="1" hangingPunct="1"/>
            <a:r>
              <a:rPr lang="en-US" dirty="0" smtClean="0"/>
              <a:t>Administrator authority required</a:t>
            </a:r>
          </a:p>
          <a:p>
            <a:pPr lvl="2" eaLnBrk="1" hangingPunct="1"/>
            <a:r>
              <a:rPr lang="en-US" dirty="0" smtClean="0"/>
              <a:t>Viewing may allow lesser privileges</a:t>
            </a:r>
          </a:p>
          <a:p>
            <a:pPr eaLnBrk="1" hangingPunct="1"/>
            <a:r>
              <a:rPr lang="en-US" dirty="0" smtClean="0"/>
              <a:t>Ways to access Computer Management in Windows</a:t>
            </a:r>
          </a:p>
          <a:p>
            <a:pPr lvl="1" eaLnBrk="1" hangingPunct="1"/>
            <a:r>
              <a:rPr lang="en-US" dirty="0" smtClean="0"/>
              <a:t>Enter </a:t>
            </a:r>
            <a:r>
              <a:rPr lang="en-US" b="1" dirty="0" smtClean="0"/>
              <a:t>compmgmt.msc</a:t>
            </a:r>
            <a:r>
              <a:rPr lang="en-US" dirty="0" smtClean="0"/>
              <a:t> in Windows Run/search box</a:t>
            </a:r>
          </a:p>
          <a:p>
            <a:pPr lvl="1" eaLnBrk="1" hangingPunct="1"/>
            <a:r>
              <a:rPr lang="en-US" dirty="0" smtClean="0"/>
              <a:t>Windows 8: press Win+X and click Computer Management</a:t>
            </a:r>
          </a:p>
          <a:p>
            <a:pPr lvl="2" eaLnBrk="1" hangingPunct="1"/>
            <a:r>
              <a:rPr lang="en-US" dirty="0" smtClean="0"/>
              <a:t>Windows 7: Click Start, right-click Computer, and select Manage</a:t>
            </a:r>
          </a:p>
          <a:p>
            <a:pPr lvl="1" eaLnBrk="1" hangingPunct="1"/>
            <a:r>
              <a:rPr lang="en-US" dirty="0" smtClean="0"/>
              <a:t>In Control Panel, click Administrative Tools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6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Management Console (MMC)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utility to build customized console windows</a:t>
            </a:r>
          </a:p>
          <a:p>
            <a:pPr lvl="2" eaLnBrk="1" hangingPunct="1"/>
            <a:r>
              <a:rPr lang="en-US" dirty="0" smtClean="0"/>
              <a:t>Console is a single window containing one or more administrative tools </a:t>
            </a:r>
          </a:p>
          <a:p>
            <a:pPr lvl="2" eaLnBrk="1" hangingPunct="1"/>
            <a:r>
              <a:rPr lang="en-US" dirty="0" smtClean="0"/>
              <a:t>Snap-ins are individual tools in a console</a:t>
            </a:r>
          </a:p>
          <a:p>
            <a:pPr lvl="2" eaLnBrk="1" hangingPunct="1"/>
            <a:r>
              <a:rPr lang="en-US" dirty="0" smtClean="0"/>
              <a:t>Must be logged in with administrator privileges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05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Eventvwr.msc</a:t>
            </a:r>
          </a:p>
          <a:p>
            <a:pPr lvl="1" eaLnBrk="1" hangingPunct="1"/>
            <a:r>
              <a:rPr lang="en-US" dirty="0" smtClean="0"/>
              <a:t>Tool for troubleshooting problems with Windows, applications, and hardware</a:t>
            </a:r>
          </a:p>
          <a:p>
            <a:pPr lvl="1" eaLnBrk="1" hangingPunct="1"/>
            <a:r>
              <a:rPr lang="en-US" dirty="0" smtClean="0"/>
              <a:t>Also a Computer Management console snap-in</a:t>
            </a:r>
          </a:p>
          <a:p>
            <a:pPr eaLnBrk="1" hangingPunct="1"/>
            <a:r>
              <a:rPr lang="en-US" dirty="0" smtClean="0"/>
              <a:t>Types of events that are logged:</a:t>
            </a:r>
          </a:p>
          <a:p>
            <a:pPr lvl="1" eaLnBrk="1" hangingPunct="1"/>
            <a:r>
              <a:rPr lang="en-US" dirty="0" smtClean="0"/>
              <a:t>Critical</a:t>
            </a:r>
          </a:p>
          <a:p>
            <a:pPr lvl="1" eaLnBrk="1" hangingPunct="1"/>
            <a:r>
              <a:rPr lang="en-US" dirty="0" smtClean="0"/>
              <a:t>Error</a:t>
            </a:r>
          </a:p>
          <a:p>
            <a:pPr lvl="1" eaLnBrk="1" hangingPunct="1"/>
            <a:r>
              <a:rPr lang="en-US" dirty="0" smtClean="0"/>
              <a:t>Warning</a:t>
            </a:r>
          </a:p>
          <a:p>
            <a:pPr lvl="1" eaLnBrk="1" hangingPunct="1"/>
            <a:r>
              <a:rPr lang="en-US" dirty="0" smtClean="0"/>
              <a:t>Information</a:t>
            </a:r>
          </a:p>
          <a:p>
            <a:pPr lvl="1" eaLnBrk="1" hangingPunct="1"/>
            <a:r>
              <a:rPr lang="en-US" dirty="0" smtClean="0"/>
              <a:t>Audit Success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29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</a:p>
          <a:p>
            <a:endParaRPr lang="en-US" dirty="0" smtClean="0"/>
          </a:p>
          <a:p>
            <a:r>
              <a:rPr lang="en-US" dirty="0" smtClean="0"/>
              <a:t>Views of logs that are most useful:</a:t>
            </a:r>
          </a:p>
          <a:p>
            <a:pPr lvl="1"/>
            <a:r>
              <a:rPr lang="en-US" b="1" i="1" dirty="0" smtClean="0"/>
              <a:t>Administrator Events log</a:t>
            </a:r>
            <a:r>
              <a:rPr lang="en-US" dirty="0" smtClean="0"/>
              <a:t>: shows only Warning and Error events intended for administrator</a:t>
            </a:r>
          </a:p>
          <a:p>
            <a:pPr lvl="1"/>
            <a:r>
              <a:rPr lang="en-US" b="1" i="1" dirty="0" smtClean="0"/>
              <a:t>Application log</a:t>
            </a:r>
            <a:r>
              <a:rPr lang="en-US" dirty="0" smtClean="0"/>
              <a:t>: shows events recorded by an application</a:t>
            </a:r>
          </a:p>
          <a:p>
            <a:pPr lvl="1"/>
            <a:r>
              <a:rPr lang="en-US" b="1" i="1" dirty="0" smtClean="0"/>
              <a:t>Security log</a:t>
            </a:r>
            <a:r>
              <a:rPr lang="en-US" dirty="0" smtClean="0"/>
              <a:t>: includes successful and unsuccessful logins to a user account</a:t>
            </a:r>
          </a:p>
          <a:p>
            <a:pPr lvl="1"/>
            <a:r>
              <a:rPr lang="en-US" b="1" i="1" dirty="0" smtClean="0"/>
              <a:t>Setup log</a:t>
            </a:r>
            <a:r>
              <a:rPr lang="en-US" dirty="0" smtClean="0"/>
              <a:t>: events when applications are installed</a:t>
            </a:r>
          </a:p>
          <a:p>
            <a:pPr lvl="1"/>
            <a:r>
              <a:rPr lang="en-US" b="1" i="1" dirty="0" smtClean="0"/>
              <a:t>System log</a:t>
            </a:r>
            <a:r>
              <a:rPr lang="en-US" dirty="0" smtClean="0"/>
              <a:t>:  events triggered by Windows components</a:t>
            </a:r>
          </a:p>
          <a:p>
            <a:pPr lvl="1"/>
            <a:r>
              <a:rPr lang="en-US" b="1" i="1" dirty="0" smtClean="0"/>
              <a:t>Forwarded Events log</a:t>
            </a:r>
            <a:r>
              <a:rPr lang="en-US" dirty="0" smtClean="0"/>
              <a:t>: receives events recorded on other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9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create a custom view:</a:t>
            </a:r>
          </a:p>
          <a:p>
            <a:pPr lvl="1" eaLnBrk="1" hangingPunct="1"/>
            <a:r>
              <a:rPr lang="en-US" dirty="0" smtClean="0"/>
              <a:t>Right-click any log and select </a:t>
            </a:r>
            <a:r>
              <a:rPr lang="en-US" b="1" dirty="0" smtClean="0"/>
              <a:t>Create Custom View</a:t>
            </a:r>
          </a:p>
          <a:p>
            <a:pPr lvl="2" eaLnBrk="1" hangingPunct="1"/>
            <a:r>
              <a:rPr lang="en-US" dirty="0" smtClean="0"/>
              <a:t>Use Create Custom View box to choose which events to filter</a:t>
            </a:r>
          </a:p>
          <a:p>
            <a:pPr lvl="1" eaLnBrk="1" hangingPunct="1"/>
            <a:r>
              <a:rPr lang="en-US" dirty="0" smtClean="0"/>
              <a:t>After filters are selected, click </a:t>
            </a:r>
            <a:r>
              <a:rPr lang="en-US" b="1" dirty="0" smtClean="0"/>
              <a:t>OK</a:t>
            </a:r>
            <a:r>
              <a:rPr lang="en-US" dirty="0" smtClean="0"/>
              <a:t> to name your custom view and click </a:t>
            </a:r>
            <a:r>
              <a:rPr lang="en-US" b="1" dirty="0" smtClean="0"/>
              <a:t>OK</a:t>
            </a:r>
          </a:p>
          <a:p>
            <a:pPr lvl="1" eaLnBrk="1" hangingPunct="1"/>
            <a:r>
              <a:rPr lang="en-US" dirty="0" smtClean="0"/>
              <a:t>To save the view, right-click it and click </a:t>
            </a:r>
            <a:r>
              <a:rPr lang="en-US" b="1" dirty="0" smtClean="0"/>
              <a:t>Save All Events in Custom View As</a:t>
            </a:r>
          </a:p>
          <a:p>
            <a:pPr lvl="1" eaLnBrk="1" hangingPunct="1"/>
            <a:r>
              <a:rPr lang="en-US" dirty="0" smtClean="0"/>
              <a:t>In the Save As box, name the file and choose location, click </a:t>
            </a:r>
            <a:r>
              <a:rPr lang="en-US" b="1" dirty="0" smtClean="0"/>
              <a:t>Save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6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control the size of a log file, you can clear it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Clear Log</a:t>
            </a:r>
          </a:p>
          <a:p>
            <a:pPr eaLnBrk="1" hangingPunct="1"/>
            <a:r>
              <a:rPr lang="en-US" dirty="0" smtClean="0"/>
              <a:t>To control the maximum size of the log file: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8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6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Management</a:t>
            </a:r>
          </a:p>
          <a:p>
            <a:endParaRPr lang="en-US" dirty="0" smtClean="0"/>
          </a:p>
          <a:p>
            <a:r>
              <a:rPr lang="en-US" dirty="0" smtClean="0"/>
              <a:t>Windows professional and business editions offer the Print Management utility</a:t>
            </a:r>
          </a:p>
          <a:p>
            <a:pPr lvl="1"/>
            <a:r>
              <a:rPr lang="en-US" dirty="0" smtClean="0"/>
              <a:t>In the Administrative Tools group of Control Panel</a:t>
            </a:r>
          </a:p>
          <a:p>
            <a:r>
              <a:rPr lang="en-US" dirty="0" smtClean="0"/>
              <a:t>Use it to monitor and manage printer queues for all printers on the network</a:t>
            </a:r>
          </a:p>
          <a:p>
            <a:r>
              <a:rPr lang="en-US" dirty="0" smtClean="0"/>
              <a:t>Each computer on the network that shares a printer to other computers on the network is considered a print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42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Task Scheduler – can be set to launch a task or program at a future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Utilities and Tools to Support the OS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This part of the chapter covers:</a:t>
            </a:r>
          </a:p>
          <a:p>
            <a:pPr lvl="1" eaLnBrk="1" hangingPunct="1"/>
            <a:r>
              <a:rPr lang="en-US" dirty="0" smtClean="0"/>
              <a:t>How Windows works</a:t>
            </a:r>
          </a:p>
          <a:p>
            <a:pPr lvl="1" eaLnBrk="1" hangingPunct="1"/>
            <a:r>
              <a:rPr lang="en-US" dirty="0" smtClean="0"/>
              <a:t>Windows tools that can be used to see what is really happening to slow Windows down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0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 Performance Monitor</a:t>
            </a:r>
          </a:p>
          <a:p>
            <a:endParaRPr lang="en-US" dirty="0" smtClean="0"/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600" dirty="0" smtClean="0"/>
              <a:t>Perfmon.msc or Perfmon.exe (another MMC snap-in)</a:t>
            </a:r>
          </a:p>
          <a:p>
            <a:pPr lvl="1" eaLnBrk="1" hangingPunct="1">
              <a:defRPr/>
            </a:pPr>
            <a:r>
              <a:rPr lang="en-US" dirty="0" smtClean="0"/>
              <a:t>Can track activity by hardware and software to measure performance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ＭＳ Ｐゴシック" pitchFamily="-110" charset="-128"/>
                <a:cs typeface="+mn-cs"/>
              </a:rPr>
              <a:t>To open Performance Monitor</a:t>
            </a:r>
          </a:p>
          <a:p>
            <a:pPr lvl="1" eaLnBrk="1" hangingPunct="1">
              <a:defRPr/>
            </a:pPr>
            <a:r>
              <a:rPr lang="en-US" dirty="0" smtClean="0"/>
              <a:t>Enter </a:t>
            </a:r>
            <a:r>
              <a:rPr lang="en-US" b="1" dirty="0" smtClean="0"/>
              <a:t>perfmon.msc</a:t>
            </a:r>
            <a:r>
              <a:rPr lang="en-US" dirty="0" smtClean="0"/>
              <a:t> in the Windows 8 Run box or the Windows 7 search box</a:t>
            </a:r>
          </a:p>
          <a:p>
            <a:pPr lvl="1" eaLnBrk="1" hangingPunct="1">
              <a:defRPr/>
            </a:pPr>
            <a:r>
              <a:rPr lang="en-US" dirty="0" smtClean="0"/>
              <a:t>You can also find Performance Monitor in the Administrative Tools group in Control Panel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41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 Performance Monitor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Contains hundreds of counters used to examine many aspects of the system </a:t>
            </a:r>
          </a:p>
          <a:p>
            <a:pPr lvl="1" eaLnBrk="1" hangingPunct="1"/>
            <a:r>
              <a:rPr lang="en-US" dirty="0" smtClean="0"/>
              <a:t>To conserve system resources, only use the counters you really need</a:t>
            </a:r>
          </a:p>
          <a:p>
            <a:pPr eaLnBrk="1" hangingPunct="1"/>
            <a:r>
              <a:rPr lang="en-US" dirty="0" smtClean="0"/>
              <a:t>To delete a counter:</a:t>
            </a:r>
          </a:p>
          <a:p>
            <a:pPr lvl="1" eaLnBrk="1" hangingPunct="1"/>
            <a:r>
              <a:rPr lang="en-US" dirty="0" smtClean="0"/>
              <a:t>Select the counter from the list so that it is highlighted and click the red X above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56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Difficult problems might require editing or removal of a registry key using the Registry Editor (regedit.exe)</a:t>
            </a:r>
          </a:p>
          <a:p>
            <a:pPr eaLnBrk="1" hangingPunct="1"/>
            <a:r>
              <a:rPr lang="en-US" dirty="0" smtClean="0"/>
              <a:t>Registry organization</a:t>
            </a:r>
          </a:p>
          <a:p>
            <a:pPr lvl="1" eaLnBrk="1" hangingPunct="1"/>
            <a:r>
              <a:rPr lang="en-US" dirty="0" smtClean="0"/>
              <a:t>Registry</a:t>
            </a:r>
          </a:p>
          <a:p>
            <a:pPr lvl="2" eaLnBrk="1" hangingPunct="1"/>
            <a:r>
              <a:rPr lang="en-US" dirty="0" smtClean="0"/>
              <a:t>Database designed with a treelike structure (i.e., hierarchical database)</a:t>
            </a:r>
          </a:p>
          <a:p>
            <a:pPr lvl="2" eaLnBrk="1" hangingPunct="1"/>
            <a:r>
              <a:rPr lang="en-US" dirty="0" smtClean="0"/>
              <a:t>Contains configuration information for Windows, users, software applications, and installed hardware devices</a:t>
            </a:r>
          </a:p>
          <a:p>
            <a:pPr lvl="1" eaLnBrk="1" hangingPunct="1"/>
            <a:r>
              <a:rPr lang="en-US" dirty="0" smtClean="0"/>
              <a:t>Registry is built in memory at startup</a:t>
            </a:r>
          </a:p>
          <a:p>
            <a:pPr lvl="2" eaLnBrk="1" hangingPunct="1"/>
            <a:r>
              <a:rPr lang="en-US" dirty="0" smtClean="0"/>
              <a:t>Windows uses current hardware configuration and information taken from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18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Five files used to build registry are called hives:</a:t>
            </a:r>
          </a:p>
          <a:p>
            <a:pPr lvl="1" eaLnBrk="1" hangingPunct="1"/>
            <a:r>
              <a:rPr lang="en-US" dirty="0" smtClean="0"/>
              <a:t>SAM (Security Accounts Manager), SECURITY, SOFTWARE, SYSTEM, and DEFAULT hives</a:t>
            </a:r>
          </a:p>
          <a:p>
            <a:pPr eaLnBrk="1" hangingPunct="1"/>
            <a:r>
              <a:rPr lang="en-US" dirty="0" smtClean="0"/>
              <a:t>Registry organized into five treelike structures (called keys)</a:t>
            </a:r>
          </a:p>
          <a:p>
            <a:pPr lvl="1" eaLnBrk="1" hangingPunct="1"/>
            <a:r>
              <a:rPr lang="en-US" dirty="0" smtClean="0"/>
              <a:t>Each key can have subkeys</a:t>
            </a:r>
          </a:p>
          <a:p>
            <a:pPr lvl="2" eaLnBrk="1" hangingPunct="1"/>
            <a:r>
              <a:rPr lang="en-US" dirty="0" smtClean="0"/>
              <a:t>Subkeys can have more subkeys and can be assigned one or more values</a:t>
            </a:r>
          </a:p>
          <a:p>
            <a:pPr lvl="1" eaLnBrk="1" hangingPunct="1"/>
            <a:r>
              <a:rPr lang="en-US" dirty="0" smtClean="0"/>
              <a:t>Data is organized in registry keys differently than the way it is organized in the hive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33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6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70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Five keys:</a:t>
            </a:r>
          </a:p>
          <a:p>
            <a:pPr lvl="1" eaLnBrk="1" hangingPunct="1"/>
            <a:r>
              <a:rPr lang="en-US" dirty="0" smtClean="0"/>
              <a:t>HKEY_LOCAL_MACHINE (HKLM)</a:t>
            </a:r>
          </a:p>
          <a:p>
            <a:pPr lvl="2" eaLnBrk="1" hangingPunct="1"/>
            <a:r>
              <a:rPr lang="en-US" dirty="0" smtClean="0"/>
              <a:t>Contains hardware, software, and security data</a:t>
            </a:r>
          </a:p>
          <a:p>
            <a:pPr lvl="1" eaLnBrk="1" hangingPunct="1"/>
            <a:r>
              <a:rPr lang="en-US" dirty="0" smtClean="0"/>
              <a:t>HKEY_CURRENT_CONFIG (HKCC)</a:t>
            </a:r>
          </a:p>
          <a:p>
            <a:pPr lvl="2" eaLnBrk="1" hangingPunct="1"/>
            <a:r>
              <a:rPr lang="en-US" dirty="0" smtClean="0"/>
              <a:t>Used to identify each hardware device</a:t>
            </a:r>
          </a:p>
          <a:p>
            <a:pPr lvl="1" eaLnBrk="1" hangingPunct="1"/>
            <a:r>
              <a:rPr lang="en-US" dirty="0" smtClean="0"/>
              <a:t>HKEY_CLASSES_ROOT (HKCR)</a:t>
            </a:r>
          </a:p>
          <a:p>
            <a:pPr lvl="2" eaLnBrk="1" hangingPunct="1"/>
            <a:r>
              <a:rPr lang="en-US" dirty="0" smtClean="0"/>
              <a:t>Used to determine which application opens</a:t>
            </a:r>
          </a:p>
          <a:p>
            <a:pPr lvl="1" eaLnBrk="1" hangingPunct="1"/>
            <a:r>
              <a:rPr lang="en-US" dirty="0" smtClean="0"/>
              <a:t>HKEY_USERS (HKU)</a:t>
            </a:r>
          </a:p>
          <a:p>
            <a:pPr lvl="2" eaLnBrk="1" hangingPunct="1"/>
            <a:r>
              <a:rPr lang="en-US" dirty="0" smtClean="0"/>
              <a:t>Contains data about all users</a:t>
            </a:r>
          </a:p>
          <a:p>
            <a:pPr lvl="1" eaLnBrk="1" hangingPunct="1"/>
            <a:r>
              <a:rPr lang="en-US" dirty="0" smtClean="0"/>
              <a:t>HKEY_CURRENT_USER (HKCU)</a:t>
            </a:r>
          </a:p>
          <a:p>
            <a:pPr lvl="2" eaLnBrk="1" hangingPunct="1"/>
            <a:r>
              <a:rPr lang="en-US" dirty="0" smtClean="0"/>
              <a:t>Contains data about the current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2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Before editing the registry</a:t>
            </a:r>
          </a:p>
          <a:p>
            <a:pPr lvl="1" eaLnBrk="1" hangingPunct="1"/>
            <a:r>
              <a:rPr lang="en-US" dirty="0" smtClean="0"/>
              <a:t>Back up registry</a:t>
            </a:r>
          </a:p>
          <a:p>
            <a:pPr lvl="2" eaLnBrk="1" hangingPunct="1"/>
            <a:r>
              <a:rPr lang="en-US" dirty="0" smtClean="0"/>
              <a:t>Use System Protection to create a restore point</a:t>
            </a:r>
          </a:p>
          <a:p>
            <a:pPr lvl="2" eaLnBrk="1" hangingPunct="1"/>
            <a:r>
              <a:rPr lang="en-US" dirty="0" smtClean="0"/>
              <a:t>Back up a single registry key just before editing the key</a:t>
            </a:r>
          </a:p>
          <a:p>
            <a:pPr lvl="2" eaLnBrk="1" hangingPunct="1"/>
            <a:r>
              <a:rPr lang="en-US" dirty="0" smtClean="0"/>
              <a:t>Make an extra copy of the C:\Windows\System32\config folder</a:t>
            </a:r>
          </a:p>
          <a:p>
            <a:pPr eaLnBrk="1" hangingPunct="1"/>
            <a:r>
              <a:rPr lang="en-US" dirty="0" smtClean="0"/>
              <a:t>Back up and restore individual keys you plan to edit</a:t>
            </a:r>
          </a:p>
          <a:p>
            <a:pPr lvl="1" eaLnBrk="1" hangingPunct="1"/>
            <a:r>
              <a:rPr lang="en-US" dirty="0" smtClean="0"/>
              <a:t>Instead of the whole registry </a:t>
            </a:r>
          </a:p>
          <a:p>
            <a:pPr eaLnBrk="1" hangingPunct="1"/>
            <a:r>
              <a:rPr lang="en-US" dirty="0" smtClean="0"/>
              <a:t>Edit the registry with Registry Editor (regedit.exe)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0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Registry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7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Settings and Graphics Software</a:t>
            </a:r>
          </a:p>
          <a:p>
            <a:endParaRPr lang="en-US" dirty="0" smtClean="0"/>
          </a:p>
          <a:p>
            <a:r>
              <a:rPr lang="en-US" dirty="0" smtClean="0"/>
              <a:t>Use the Display applet in Control Panel to manage display settings</a:t>
            </a:r>
          </a:p>
          <a:p>
            <a:pPr lvl="1"/>
            <a:r>
              <a:rPr lang="en-US" dirty="0" smtClean="0"/>
              <a:t>To adjust color depth, click </a:t>
            </a:r>
            <a:r>
              <a:rPr lang="en-US" b="1" dirty="0" smtClean="0"/>
              <a:t>Calibrate color </a:t>
            </a:r>
            <a:r>
              <a:rPr lang="en-US" dirty="0" smtClean="0"/>
              <a:t>on the Display window</a:t>
            </a:r>
          </a:p>
          <a:p>
            <a:pPr lvl="1"/>
            <a:r>
              <a:rPr lang="en-US" dirty="0" smtClean="0"/>
              <a:t>To adjust resolution, click </a:t>
            </a:r>
            <a:r>
              <a:rPr lang="en-US" b="1" dirty="0" smtClean="0"/>
              <a:t>Adjust resolution</a:t>
            </a:r>
          </a:p>
          <a:p>
            <a:pPr lvl="2"/>
            <a:r>
              <a:rPr lang="en-US" dirty="0" smtClean="0"/>
              <a:t>Select the highest or recommended resolution</a:t>
            </a:r>
          </a:p>
          <a:p>
            <a:pPr lvl="1"/>
            <a:r>
              <a:rPr lang="en-US" dirty="0" smtClean="0"/>
              <a:t>Refresh rate is the number of times a monitor refreshes the screen in one second</a:t>
            </a:r>
          </a:p>
          <a:p>
            <a:pPr lvl="2"/>
            <a:r>
              <a:rPr lang="en-US" dirty="0" smtClean="0"/>
              <a:t>To set the rate, click </a:t>
            </a:r>
            <a:r>
              <a:rPr lang="en-US" b="1" dirty="0" smtClean="0"/>
              <a:t>Advanced settings </a:t>
            </a:r>
            <a:r>
              <a:rPr lang="en-US" dirty="0" smtClean="0"/>
              <a:t>on the Screen Resolution window, click </a:t>
            </a:r>
            <a:r>
              <a:rPr lang="en-US" b="1" dirty="0" smtClean="0"/>
              <a:t>Monitor</a:t>
            </a:r>
            <a:r>
              <a:rPr lang="en-US" dirty="0" smtClean="0"/>
              <a:t> tab and select the highest value available under Screen refresh rate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3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Shell and the Kernel?</a:t>
            </a:r>
          </a:p>
          <a:p>
            <a:endParaRPr lang="en-US" dirty="0" smtClean="0"/>
          </a:p>
          <a:p>
            <a:r>
              <a:rPr lang="en-US" b="1" dirty="0" smtClean="0"/>
              <a:t>Shell</a:t>
            </a:r>
            <a:r>
              <a:rPr lang="en-US" dirty="0" smtClean="0"/>
              <a:t>: portion of an OS that relates to the user and to applications</a:t>
            </a:r>
          </a:p>
          <a:p>
            <a:pPr lvl="1"/>
            <a:r>
              <a:rPr lang="en-US" dirty="0" smtClean="0"/>
              <a:t>Provides tools such as File Explorer and the Windows desktop</a:t>
            </a:r>
          </a:p>
          <a:p>
            <a:pPr lvl="1"/>
            <a:r>
              <a:rPr lang="en-US" dirty="0" smtClean="0"/>
              <a:t>Made up of subsystems that operate in user mode</a:t>
            </a:r>
          </a:p>
          <a:p>
            <a:r>
              <a:rPr lang="en-US" b="1" dirty="0" smtClean="0"/>
              <a:t>Kernel</a:t>
            </a:r>
            <a:r>
              <a:rPr lang="en-US" dirty="0" smtClean="0"/>
              <a:t>: responsible for interacting with hardware</a:t>
            </a:r>
          </a:p>
          <a:p>
            <a:pPr lvl="1"/>
            <a:r>
              <a:rPr lang="en-US" dirty="0" smtClean="0"/>
              <a:t>Known as the “core” of the OS</a:t>
            </a:r>
          </a:p>
          <a:p>
            <a:pPr lvl="1"/>
            <a:r>
              <a:rPr lang="en-US" dirty="0" smtClean="0"/>
              <a:t>Has two main components:</a:t>
            </a:r>
          </a:p>
          <a:p>
            <a:pPr lvl="2"/>
            <a:r>
              <a:rPr lang="en-US" dirty="0" smtClean="0"/>
              <a:t>HAL (hardware abstraction layer) – layer closest to hardware</a:t>
            </a:r>
          </a:p>
          <a:p>
            <a:pPr lvl="2"/>
            <a:r>
              <a:rPr lang="en-US" dirty="0" smtClean="0"/>
              <a:t>Executive services interface – operate between the user mode subsystems and the HAL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7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Settings and Graphics Software</a:t>
            </a:r>
          </a:p>
          <a:p>
            <a:endParaRPr lang="en-US" dirty="0" smtClean="0"/>
          </a:p>
          <a:p>
            <a:r>
              <a:rPr lang="en-US" dirty="0" smtClean="0"/>
              <a:t>Use the Display applet in Control Panel to manage display settings (cont’d)</a:t>
            </a:r>
          </a:p>
          <a:p>
            <a:pPr lvl="1"/>
            <a:r>
              <a:rPr lang="en-US" dirty="0" smtClean="0"/>
              <a:t>For a dual-monitor setup, use the Screen Resolution window to configure multiple displays</a:t>
            </a:r>
          </a:p>
          <a:p>
            <a:pPr lvl="1"/>
            <a:r>
              <a:rPr lang="en-US" dirty="0" smtClean="0"/>
              <a:t>Windows 8 offers a multimonitor taskbar</a:t>
            </a:r>
          </a:p>
          <a:p>
            <a:pPr lvl="2"/>
            <a:r>
              <a:rPr lang="en-US" dirty="0" smtClean="0"/>
              <a:t>Option to extend the desktop taskbar across both monitors</a:t>
            </a:r>
          </a:p>
          <a:p>
            <a:pPr lvl="2"/>
            <a:r>
              <a:rPr lang="en-US" dirty="0" smtClean="0"/>
              <a:t>Right-click taskbar and click </a:t>
            </a:r>
            <a:r>
              <a:rPr lang="en-US" b="1" dirty="0" smtClean="0"/>
              <a:t>Properties</a:t>
            </a:r>
            <a:r>
              <a:rPr lang="en-US" dirty="0" smtClean="0"/>
              <a:t>, manage the taskbar for multiple displays on the Taskbar tab</a:t>
            </a:r>
          </a:p>
          <a:p>
            <a:r>
              <a:rPr lang="en-US" dirty="0" smtClean="0"/>
              <a:t>Use the dxdiag.exe command to display information about hardware and diagnose problems with DirectX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60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Improving Windows Performance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Assuming Windows is starting with no errors</a:t>
            </a:r>
          </a:p>
          <a:p>
            <a:pPr lvl="1" eaLnBrk="1" hangingPunct="1"/>
            <a:r>
              <a:rPr lang="en-US" dirty="0" smtClean="0"/>
              <a:t>How to handle errors that keep Windows from actually starting is covered in the chapter “Troubleshooting Windows Startup”</a:t>
            </a:r>
          </a:p>
          <a:p>
            <a:pPr eaLnBrk="1" hangingPunct="1"/>
            <a:r>
              <a:rPr lang="en-US" dirty="0" smtClean="0"/>
              <a:t>Five steps you can take to improve Windows performance are covered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4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Perform Routine Maintenance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Tasks to perform routine maintenance:</a:t>
            </a:r>
          </a:p>
          <a:p>
            <a:pPr lvl="1" eaLnBrk="1" hangingPunct="1"/>
            <a:r>
              <a:rPr lang="en-US" dirty="0" smtClean="0"/>
              <a:t>Verify critical Windows settings</a:t>
            </a:r>
          </a:p>
          <a:p>
            <a:pPr lvl="1" eaLnBrk="1" hangingPunct="1"/>
            <a:r>
              <a:rPr lang="en-US" dirty="0" smtClean="0"/>
              <a:t>Clean up, defrag, and check the hard drive</a:t>
            </a:r>
          </a:p>
          <a:p>
            <a:pPr lvl="1" eaLnBrk="1" hangingPunct="1"/>
            <a:r>
              <a:rPr lang="en-US" dirty="0" smtClean="0"/>
              <a:t>Uninstall software you no longer need</a:t>
            </a:r>
          </a:p>
          <a:p>
            <a:pPr lvl="1" eaLnBrk="1" hangingPunct="1"/>
            <a:r>
              <a:rPr lang="en-US" dirty="0" smtClean="0"/>
              <a:t>Back up data before applying any fixes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88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Clean Windows Startup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Verify startup programs kept to a minimum</a:t>
            </a:r>
          </a:p>
          <a:p>
            <a:pPr eaLnBrk="1" hangingPunct="1"/>
            <a:r>
              <a:rPr lang="en-US" dirty="0" smtClean="0"/>
              <a:t>Observe a clean boot to set a benchmark for the time it takes to start Windows when only minimum of programs are launched</a:t>
            </a:r>
          </a:p>
          <a:p>
            <a:pPr lvl="1" eaLnBrk="1" hangingPunct="1"/>
            <a:r>
              <a:rPr lang="en-US" dirty="0" smtClean="0"/>
              <a:t>Time a normal startup and a clean boot</a:t>
            </a:r>
          </a:p>
          <a:p>
            <a:pPr lvl="2" eaLnBrk="1" hangingPunct="1"/>
            <a:r>
              <a:rPr lang="en-US" dirty="0" smtClean="0"/>
              <a:t>Significant difference: reduce Windows startup to essentials</a:t>
            </a:r>
          </a:p>
          <a:p>
            <a:pPr lvl="2" eaLnBrk="1" hangingPunct="1"/>
            <a:r>
              <a:rPr lang="en-US" dirty="0" smtClean="0"/>
              <a:t>No improvement indicates problem with hardware or Windows settings (proceed to Step 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0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Clean Windows Startup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Investigate and eliminate startup programs</a:t>
            </a:r>
          </a:p>
          <a:p>
            <a:pPr lvl="1" eaLnBrk="1" hangingPunct="1"/>
            <a:r>
              <a:rPr lang="en-US" dirty="0" smtClean="0"/>
              <a:t>Open Startup tab and look for a specific program you don’t want</a:t>
            </a:r>
          </a:p>
          <a:p>
            <a:pPr lvl="2" eaLnBrk="1" hangingPunct="1"/>
            <a:r>
              <a:rPr lang="en-US" dirty="0" smtClean="0"/>
              <a:t>If unsure of its purpose, search the web for information on the program</a:t>
            </a:r>
          </a:p>
          <a:p>
            <a:pPr lvl="1" eaLnBrk="1" hangingPunct="1"/>
            <a:r>
              <a:rPr lang="en-US" dirty="0" smtClean="0"/>
              <a:t>Temporarily disable it using Windows 8 Task Manager or Windows 7 System Configuration</a:t>
            </a:r>
          </a:p>
          <a:p>
            <a:pPr lvl="1" eaLnBrk="1" hangingPunct="1"/>
            <a:r>
              <a:rPr lang="en-US" dirty="0" smtClean="0"/>
              <a:t>Task Manager can tell you what processes are currently running</a:t>
            </a:r>
          </a:p>
          <a:p>
            <a:pPr lvl="1" eaLnBrk="1" hangingPunct="1"/>
            <a:r>
              <a:rPr lang="en-US" dirty="0" smtClean="0"/>
              <a:t>If performance does not improve by disabling services or startup programs, re-enable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81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Clean Windows Startup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Check for Unwanted Scheduled Tasks</a:t>
            </a:r>
          </a:p>
          <a:p>
            <a:pPr lvl="1" eaLnBrk="1" hangingPunct="1"/>
            <a:r>
              <a:rPr lang="en-US" dirty="0" smtClean="0"/>
              <a:t>Some applications schedule tasks to check for and download updates and malware sometimes hides as a scheduled task</a:t>
            </a:r>
          </a:p>
          <a:p>
            <a:pPr lvl="1" eaLnBrk="1" hangingPunct="1"/>
            <a:r>
              <a:rPr lang="en-US" dirty="0" smtClean="0"/>
              <a:t>Best way to uninstall a scheduled task:</a:t>
            </a:r>
          </a:p>
          <a:p>
            <a:pPr lvl="2" eaLnBrk="1" hangingPunct="1"/>
            <a:r>
              <a:rPr lang="en-US" dirty="0" smtClean="0"/>
              <a:t>Uninstall the software responsible for task</a:t>
            </a:r>
          </a:p>
          <a:p>
            <a:pPr eaLnBrk="1" hangingPunct="1"/>
            <a:r>
              <a:rPr lang="en-US" dirty="0" smtClean="0"/>
              <a:t>Monitor the Startup Process</a:t>
            </a:r>
          </a:p>
          <a:p>
            <a:pPr lvl="1" eaLnBrk="1" hangingPunct="1"/>
            <a:r>
              <a:rPr lang="en-US" dirty="0" smtClean="0"/>
              <a:t>Use third-party tools to monitor any changes to startup</a:t>
            </a:r>
          </a:p>
          <a:p>
            <a:pPr lvl="1" eaLnBrk="1" hangingPunct="1"/>
            <a:r>
              <a:rPr lang="en-US" dirty="0" smtClean="0"/>
              <a:t>Many antivirus programs monitor the startup process and inform you when changes are made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62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3: Check If the Hardware Can Support the OS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If you suspect the processor, hard drive, or memory is a bottleneck</a:t>
            </a:r>
          </a:p>
          <a:p>
            <a:pPr lvl="1" eaLnBrk="1" hangingPunct="1"/>
            <a:r>
              <a:rPr lang="en-US" dirty="0" smtClean="0"/>
              <a:t>Use Performance Monitor to get more information</a:t>
            </a:r>
          </a:p>
          <a:p>
            <a:pPr lvl="1" eaLnBrk="1" hangingPunct="1"/>
            <a:r>
              <a:rPr lang="en-US" dirty="0" smtClean="0"/>
              <a:t>Considering upgrading the component if you find it is creating a bottleneck</a:t>
            </a:r>
          </a:p>
          <a:p>
            <a:pPr lvl="1" eaLnBrk="1" hangingPunct="1"/>
            <a:r>
              <a:rPr lang="en-US" dirty="0" smtClean="0"/>
              <a:t>May also have to consider an upgrade to the OS to solve performance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52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4: Check for a History of Problems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If possible, determine when time problem started</a:t>
            </a:r>
          </a:p>
          <a:p>
            <a:pPr lvl="1" eaLnBrk="1" hangingPunct="1"/>
            <a:r>
              <a:rPr lang="en-US" dirty="0" smtClean="0"/>
              <a:t>Use the Action Center and Reliability Monitor</a:t>
            </a:r>
          </a:p>
          <a:p>
            <a:pPr lvl="2" eaLnBrk="1" hangingPunct="1"/>
            <a:r>
              <a:rPr lang="en-US" dirty="0" smtClean="0"/>
              <a:t>Find out what changes were made around the time the problem started</a:t>
            </a:r>
          </a:p>
          <a:p>
            <a:pPr lvl="2" eaLnBrk="1" hangingPunct="1"/>
            <a:r>
              <a:rPr lang="en-US" dirty="0" smtClean="0"/>
              <a:t>See if other problems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4: Check for a History of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70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5: Consider Using ReadyBoost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ReadyBoost uses a flash drive or secure digital (SD) memory card to boost hard drive performance</a:t>
            </a:r>
          </a:p>
          <a:p>
            <a:pPr lvl="1" eaLnBrk="1" hangingPunct="1"/>
            <a:r>
              <a:rPr lang="en-US" dirty="0" smtClean="0"/>
              <a:t>Acts as a buffer to speed up access time</a:t>
            </a:r>
          </a:p>
          <a:p>
            <a:pPr eaLnBrk="1" hangingPunct="1"/>
            <a:r>
              <a:rPr lang="en-US" dirty="0" smtClean="0"/>
              <a:t>Best for magnetic hard drive running at less than 7200 RPM</a:t>
            </a:r>
          </a:p>
          <a:p>
            <a:pPr eaLnBrk="1" hangingPunct="1"/>
            <a:r>
              <a:rPr lang="en-US" dirty="0" smtClean="0"/>
              <a:t>Windows automatically tests device qualifications</a:t>
            </a:r>
          </a:p>
          <a:p>
            <a:pPr lvl="1" eaLnBrk="1" hangingPunct="1"/>
            <a:r>
              <a:rPr lang="en-US" dirty="0" smtClean="0"/>
              <a:t>256 MB to 4 GB with at least 256 MB free space, and run at about 2 MB/sec of throughput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Shell and the Kernel?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334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Disable the Windows 7 Aero Interface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Aero interface uses memory and computing power</a:t>
            </a:r>
          </a:p>
          <a:p>
            <a:pPr lvl="1" eaLnBrk="1" hangingPunct="1"/>
            <a:r>
              <a:rPr lang="en-US" dirty="0" smtClean="0"/>
              <a:t>Disable Aero interface to see if performance improves</a:t>
            </a:r>
          </a:p>
          <a:p>
            <a:pPr lvl="1" eaLnBrk="1" hangingPunct="1"/>
            <a:r>
              <a:rPr lang="en-US" dirty="0" smtClean="0"/>
              <a:t>If performance does improve:</a:t>
            </a:r>
          </a:p>
          <a:p>
            <a:pPr lvl="2" eaLnBrk="1" hangingPunct="1"/>
            <a:r>
              <a:rPr lang="en-US" dirty="0" smtClean="0"/>
              <a:t>May require memory or video card upgrade</a:t>
            </a:r>
          </a:p>
          <a:p>
            <a:pPr lvl="2" eaLnBrk="1" hangingPunct="1"/>
            <a:r>
              <a:rPr lang="en-US" dirty="0" smtClean="0"/>
              <a:t>Or just keep Aero disabled</a:t>
            </a:r>
          </a:p>
          <a:p>
            <a:pPr eaLnBrk="1" hangingPunct="1"/>
            <a:r>
              <a:rPr lang="en-US" dirty="0" smtClean="0"/>
              <a:t>To disable the Aero interface:</a:t>
            </a:r>
          </a:p>
          <a:p>
            <a:pPr lvl="1" eaLnBrk="1" hangingPunct="1"/>
            <a:r>
              <a:rPr lang="en-US" dirty="0" smtClean="0"/>
              <a:t>Right-click the desktop and select </a:t>
            </a:r>
            <a:r>
              <a:rPr lang="en-US" b="1" dirty="0" smtClean="0"/>
              <a:t>Personalize</a:t>
            </a:r>
            <a:r>
              <a:rPr lang="en-US" dirty="0" smtClean="0"/>
              <a:t> from the shortcut menu</a:t>
            </a:r>
          </a:p>
          <a:p>
            <a:pPr lvl="1" eaLnBrk="1" hangingPunct="1"/>
            <a:r>
              <a:rPr lang="en-US" dirty="0" smtClean="0"/>
              <a:t>Scroll down to and click </a:t>
            </a:r>
            <a:r>
              <a:rPr lang="en-US" b="1" dirty="0" smtClean="0"/>
              <a:t>Windows 7 Basic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204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Manually uninstall</a:t>
            </a:r>
          </a:p>
          <a:p>
            <a:pPr lvl="1" eaLnBrk="1" hangingPunct="1"/>
            <a:r>
              <a:rPr lang="en-US" dirty="0" smtClean="0"/>
              <a:t>Programs refusing to uninstall or giving errors when uninstalling</a:t>
            </a:r>
          </a:p>
          <a:p>
            <a:pPr lvl="1" eaLnBrk="1" hangingPunct="1"/>
            <a:r>
              <a:rPr lang="en-US" dirty="0" smtClean="0"/>
              <a:t>Use as a last resort</a:t>
            </a:r>
          </a:p>
          <a:p>
            <a:pPr lvl="2" eaLnBrk="1" hangingPunct="1"/>
            <a:r>
              <a:rPr lang="en-US" dirty="0" smtClean="0"/>
              <a:t>Try program’s uninstall routine</a:t>
            </a:r>
          </a:p>
          <a:p>
            <a:pPr lvl="2" eaLnBrk="1" hangingPunct="1"/>
            <a:r>
              <a:rPr lang="en-US" dirty="0" smtClean="0"/>
              <a:t>Delete the program folders and files</a:t>
            </a:r>
          </a:p>
          <a:p>
            <a:pPr lvl="2" eaLnBrk="1" hangingPunct="1"/>
            <a:r>
              <a:rPr lang="en-US" dirty="0" smtClean="0"/>
              <a:t>Delete the registry entries used by the software</a:t>
            </a:r>
          </a:p>
          <a:p>
            <a:pPr lvl="2" eaLnBrk="1" hangingPunct="1"/>
            <a:r>
              <a:rPr lang="en-US" dirty="0" smtClean="0"/>
              <a:t>Remove entries in the Start menu and delete shortcuts</a:t>
            </a:r>
          </a:p>
          <a:p>
            <a:pPr lvl="2" eaLnBrk="1" hangingPunct="1"/>
            <a:r>
              <a:rPr lang="en-US" dirty="0" smtClean="0"/>
              <a:t>Remove any entries that launch processes at startup</a:t>
            </a:r>
          </a:p>
          <a:p>
            <a:pPr marL="914400" lvl="2" indent="0" eaLnBrk="1" hangingPunct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1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</a:p>
          <a:p>
            <a:endParaRPr lang="en-US" dirty="0" smtClean="0"/>
          </a:p>
          <a:p>
            <a:r>
              <a:rPr lang="en-US" dirty="0" smtClean="0"/>
              <a:t>Step 1: First try the uninstall routine</a:t>
            </a:r>
          </a:p>
          <a:p>
            <a:pPr lvl="1"/>
            <a:r>
              <a:rPr lang="en-US" dirty="0" smtClean="0"/>
              <a:t>Can be accessed from the Windows Programs and Features window</a:t>
            </a:r>
          </a:p>
          <a:p>
            <a:pPr lvl="1"/>
            <a:r>
              <a:rPr lang="en-US" dirty="0" smtClean="0"/>
              <a:t>Windows 8 apps can be uninstalled from Start screen</a:t>
            </a:r>
          </a:p>
          <a:p>
            <a:r>
              <a:rPr lang="en-US" dirty="0" smtClean="0"/>
              <a:t>Step 2: Delete Program files</a:t>
            </a:r>
          </a:p>
          <a:p>
            <a:pPr lvl="1"/>
            <a:r>
              <a:rPr lang="en-US" dirty="0" smtClean="0"/>
              <a:t>Look for the program folder in one of these folders:</a:t>
            </a:r>
          </a:p>
          <a:p>
            <a:pPr lvl="2"/>
            <a:r>
              <a:rPr lang="en-US" dirty="0" smtClean="0"/>
              <a:t>C:/Program Files</a:t>
            </a:r>
          </a:p>
          <a:p>
            <a:pPr lvl="2"/>
            <a:r>
              <a:rPr lang="en-US" dirty="0" smtClean="0"/>
              <a:t>C:/Program Files (x86)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021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Step 3: Delete Registry entries</a:t>
            </a:r>
          </a:p>
          <a:p>
            <a:pPr lvl="1" eaLnBrk="1" hangingPunct="1"/>
            <a:r>
              <a:rPr lang="en-US" dirty="0" smtClean="0"/>
              <a:t>Editing the registry can be dangerous – back up first!</a:t>
            </a:r>
          </a:p>
          <a:p>
            <a:pPr lvl="1" eaLnBrk="1" hangingPunct="1"/>
            <a:r>
              <a:rPr lang="en-US" dirty="0" smtClean="0"/>
              <a:t>Follow steps outlined in the text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43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4: Remove Program Shortcuts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09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Step 5: Remove Startup Processes</a:t>
            </a:r>
          </a:p>
          <a:p>
            <a:pPr lvl="1" eaLnBrk="1" hangingPunct="1"/>
            <a:r>
              <a:rPr lang="en-US" dirty="0" smtClean="0"/>
              <a:t>Restart the system and watch for any startup errors about a missing program file</a:t>
            </a:r>
          </a:p>
          <a:p>
            <a:pPr lvl="1" eaLnBrk="1" hangingPunct="1"/>
            <a:r>
              <a:rPr lang="en-US" dirty="0" smtClean="0"/>
              <a:t>Use System Configuration or Task Manager to find out how the program is set to start</a:t>
            </a:r>
          </a:p>
          <a:p>
            <a:pPr lvl="2" eaLnBrk="1" hangingPunct="1"/>
            <a:r>
              <a:rPr lang="en-US" dirty="0" smtClean="0"/>
              <a:t>This entry point is called an orphaned entry</a:t>
            </a:r>
          </a:p>
          <a:p>
            <a:pPr lvl="1" eaLnBrk="1" hangingPunct="1"/>
            <a:r>
              <a:rPr lang="en-US" dirty="0" smtClean="0"/>
              <a:t>You’ll need to delete this startup entry by editing the registry, deleting a shortcut in a startup folder, or disabling a service using the Services console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67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OS is made up of two main components: the shell and the kernel</a:t>
            </a:r>
          </a:p>
          <a:p>
            <a:pPr eaLnBrk="1" hangingPunct="1"/>
            <a:r>
              <a:rPr lang="en-US" dirty="0" smtClean="0"/>
              <a:t>Task Manager lets you view services and other running programs</a:t>
            </a:r>
          </a:p>
          <a:p>
            <a:pPr eaLnBrk="1" hangingPunct="1"/>
            <a:r>
              <a:rPr lang="en-US" dirty="0" smtClean="0"/>
              <a:t>Tools listed in the Administrative Tools group of Control Panel are used by technicians and developers to support Windows and applications</a:t>
            </a:r>
          </a:p>
          <a:p>
            <a:pPr eaLnBrk="1" hangingPunct="1"/>
            <a:r>
              <a:rPr lang="en-US" dirty="0" smtClean="0"/>
              <a:t>System Configuration and Task Manager can be used to perform a clean boot, which reduces the boot to essentials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72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The Services console is used to manage Windows and application services</a:t>
            </a:r>
          </a:p>
          <a:p>
            <a:r>
              <a:rPr lang="en-US" dirty="0" smtClean="0"/>
              <a:t>The Computer Management console contains a group of Windows useful tools</a:t>
            </a:r>
          </a:p>
          <a:p>
            <a:r>
              <a:rPr lang="en-US" dirty="0" smtClean="0"/>
              <a:t>Task Scheduler schedules and runs tasks</a:t>
            </a:r>
          </a:p>
          <a:p>
            <a:r>
              <a:rPr lang="en-US" dirty="0" smtClean="0"/>
              <a:t>Performance Monitor uses counters to track activity by hardware and software to evaluate performance</a:t>
            </a:r>
          </a:p>
          <a:p>
            <a:r>
              <a:rPr lang="en-US" dirty="0" smtClean="0"/>
              <a:t>The Registry Editor is used to edit the registry </a:t>
            </a:r>
          </a:p>
          <a:p>
            <a:r>
              <a:rPr lang="en-US" dirty="0" smtClean="0"/>
              <a:t>The Display applet can be used to change screen resolution, refresh rate and adjust color depth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47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Five steps to improve Windows performance:</a:t>
            </a:r>
          </a:p>
          <a:p>
            <a:pPr lvl="1" eaLnBrk="1" hangingPunct="1"/>
            <a:r>
              <a:rPr lang="en-US" dirty="0" smtClean="0"/>
              <a:t>Routine maintenance, clean Windows startup, check if hardware can support the OS, check for a history of problems, consider using ReadyBoost to improve a slow hard drive’s performance</a:t>
            </a:r>
          </a:p>
          <a:p>
            <a:pPr eaLnBrk="1" hangingPunct="1"/>
            <a:r>
              <a:rPr lang="en-US" dirty="0" smtClean="0"/>
              <a:t>To manually delete software:</a:t>
            </a:r>
          </a:p>
          <a:p>
            <a:pPr lvl="1" eaLnBrk="1" hangingPunct="1"/>
            <a:r>
              <a:rPr lang="en-US" dirty="0" smtClean="0"/>
              <a:t>Delete the program files, registry keys, shortcuts to the program on the Start Menu, Apps screen, or Windows 7 All Programs menu, and items in startup folders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2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Windows Manages Applications</a:t>
            </a:r>
          </a:p>
          <a:p>
            <a:endParaRPr lang="en-US" dirty="0" smtClean="0"/>
          </a:p>
          <a:p>
            <a:r>
              <a:rPr lang="en-US" dirty="0" smtClean="0"/>
              <a:t>Process: a program that is running under the authority of the shell, together with the system resources assigned to it</a:t>
            </a:r>
          </a:p>
          <a:p>
            <a:pPr lvl="1"/>
            <a:r>
              <a:rPr lang="en-US" dirty="0" smtClean="0"/>
              <a:t>When a process makes a request for resources to the Win32 subsystem the request is known as a </a:t>
            </a:r>
            <a:r>
              <a:rPr lang="en-US" b="1" dirty="0" smtClean="0"/>
              <a:t>thread</a:t>
            </a:r>
          </a:p>
          <a:p>
            <a:pPr lvl="1"/>
            <a:r>
              <a:rPr lang="en-US" dirty="0" smtClean="0"/>
              <a:t> A thread is a single task, such as printing a file that the process requests from the kernel</a:t>
            </a:r>
          </a:p>
          <a:p>
            <a:pPr lvl="1"/>
            <a:r>
              <a:rPr lang="en-US" dirty="0" smtClean="0"/>
              <a:t>Sometimes a process is called an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0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Taskmgr.exe displays applications and processes</a:t>
            </a:r>
          </a:p>
          <a:p>
            <a:pPr lvl="1" eaLnBrk="1" hangingPunct="1"/>
            <a:r>
              <a:rPr lang="en-US" dirty="0" smtClean="0"/>
              <a:t>Also displays information about memory performance, network activity, and user activity</a:t>
            </a:r>
          </a:p>
          <a:p>
            <a:pPr eaLnBrk="1" hangingPunct="1"/>
            <a:r>
              <a:rPr lang="en-US" dirty="0" smtClean="0"/>
              <a:t>Several ways to access Task Manager: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Ctrl+Alt+Delete</a:t>
            </a:r>
          </a:p>
          <a:p>
            <a:pPr lvl="1" eaLnBrk="1" hangingPunct="1"/>
            <a:r>
              <a:rPr lang="en-US" dirty="0" smtClean="0"/>
              <a:t>Right click a blank area in the taskbar and select </a:t>
            </a:r>
            <a:r>
              <a:rPr lang="en-US" b="1" dirty="0" smtClean="0"/>
              <a:t>Start Task Manager</a:t>
            </a:r>
            <a:r>
              <a:rPr lang="en-US" dirty="0" smtClean="0"/>
              <a:t> from shortcut menu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Ctrl+Shift+Esc</a:t>
            </a:r>
          </a:p>
          <a:p>
            <a:pPr lvl="1" eaLnBrk="1" hangingPunct="1"/>
            <a:r>
              <a:rPr lang="en-US" dirty="0" smtClean="0"/>
              <a:t>For Windows 8, press Win+X and click Task Manager</a:t>
            </a:r>
          </a:p>
          <a:p>
            <a:pPr lvl="1" eaLnBrk="1" hangingPunct="1"/>
            <a:r>
              <a:rPr lang="en-US" dirty="0" smtClean="0"/>
              <a:t>For Windows 7, click </a:t>
            </a:r>
            <a:r>
              <a:rPr lang="en-US" b="1" dirty="0" smtClean="0"/>
              <a:t>Start</a:t>
            </a:r>
            <a:r>
              <a:rPr lang="en-US" dirty="0" smtClean="0"/>
              <a:t>, enter </a:t>
            </a:r>
            <a:r>
              <a:rPr lang="en-US" b="1" dirty="0" smtClean="0"/>
              <a:t>taskmgr.exe</a:t>
            </a:r>
            <a:r>
              <a:rPr lang="en-US" dirty="0" smtClean="0"/>
              <a:t> in the search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Processes Tab</a:t>
            </a:r>
          </a:p>
          <a:p>
            <a:pPr lvl="1" eaLnBrk="1" hangingPunct="1"/>
            <a:r>
              <a:rPr lang="en-US" dirty="0" smtClean="0"/>
              <a:t>Shows running processes organized by Apps, Background processes, and Windows processes</a:t>
            </a:r>
          </a:p>
          <a:p>
            <a:pPr lvl="1" eaLnBrk="1" hangingPunct="1"/>
            <a:r>
              <a:rPr lang="en-US" dirty="0" smtClean="0"/>
              <a:t>Right-click a process, click </a:t>
            </a:r>
            <a:r>
              <a:rPr lang="en-US" b="1" dirty="0" smtClean="0"/>
              <a:t>Go to details </a:t>
            </a:r>
            <a:r>
              <a:rPr lang="en-US" dirty="0" smtClean="0"/>
              <a:t>to jump to the Details tab</a:t>
            </a:r>
          </a:p>
          <a:p>
            <a:pPr eaLnBrk="1" hangingPunct="1"/>
            <a:r>
              <a:rPr lang="en-US" dirty="0" smtClean="0"/>
              <a:t>Details tab</a:t>
            </a:r>
          </a:p>
          <a:p>
            <a:pPr lvl="1" eaLnBrk="1" hangingPunct="1"/>
            <a:r>
              <a:rPr lang="en-US" dirty="0" smtClean="0"/>
              <a:t>Used to end processes</a:t>
            </a:r>
          </a:p>
          <a:p>
            <a:pPr lvl="1" eaLnBrk="1" hangingPunct="1"/>
            <a:r>
              <a:rPr lang="en-US" dirty="0" smtClean="0"/>
              <a:t>If a process is hung, end the task by selecting it and click </a:t>
            </a:r>
            <a:r>
              <a:rPr lang="en-US" b="1" dirty="0" smtClean="0"/>
              <a:t>End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7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BD31-8D68-4309-B41F-04167A052A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0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AD5DA-3045-4817-B08F-324B6DB8B1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DACF-E251-4C0A-A89B-A91600D4B1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9AE73-D0F7-4A81-B25A-31F5C2718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C6872-A9CA-45E2-B23B-C60B85941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3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0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3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9922-B64F-4AF8-A39A-89EECD43F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25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44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652-F058-4D7D-B4C4-E37BE9788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7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96EF-2E39-48EE-BBFD-099067D24E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E23D-73DB-42CE-B5CB-E7FBA67EC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8BDCA-029C-461C-9452-6BBD5159A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E3058-2CF9-4512-8025-72B41D94C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D33D5-24A1-4931-A481-49A02695A0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0D45-6D65-4BF7-A198-7496CB375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4038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CB2926-7724-4EAA-82D3-EC6ADD9E3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105400" y="6352545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2017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>
              <a:defRPr/>
            </a:pPr>
            <a:r>
              <a:rPr lang="en-US" dirty="0"/>
              <a:t>A+ Guide to IT Technical Support, 9th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11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Optimizing Windows</a:t>
            </a:r>
          </a:p>
        </p:txBody>
      </p:sp>
      <p:pic>
        <p:nvPicPr>
          <p:cNvPr id="7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Performance Tab </a:t>
            </a:r>
          </a:p>
          <a:p>
            <a:pPr lvl="1" eaLnBrk="1" hangingPunct="1"/>
            <a:r>
              <a:rPr lang="en-US" dirty="0" smtClean="0"/>
              <a:t>Allows you to monitor performance of key devices in the system and network connections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2293" name="Rectangle 8" descr="Use the Performance tab to view system resource usage&#10;" title="Figure 11-8"/>
          <p:cNvSpPr>
            <a:spLocks noChangeArrowheads="1"/>
          </p:cNvSpPr>
          <p:nvPr/>
        </p:nvSpPr>
        <p:spPr bwMode="auto">
          <a:xfrm>
            <a:off x="6057900" y="5577072"/>
            <a:ext cx="2732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11-8 </a:t>
            </a:r>
            <a:r>
              <a:rPr lang="en-US" sz="1200" dirty="0" smtClean="0"/>
              <a:t>Use the </a:t>
            </a:r>
            <a:r>
              <a:rPr lang="en-US" sz="1200" dirty="0"/>
              <a:t>Performance tab </a:t>
            </a:r>
            <a:r>
              <a:rPr lang="en-US" sz="1200" dirty="0" smtClean="0"/>
              <a:t>to view system resource usage</a:t>
            </a:r>
            <a:endParaRPr lang="en-US" sz="1200" dirty="0"/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82752E7-A6C7-429A-B25C-6564CD71CD8F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1919"/>
            <a:ext cx="521970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App History Tab</a:t>
            </a:r>
          </a:p>
          <a:p>
            <a:pPr lvl="1" eaLnBrk="1" hangingPunct="1"/>
            <a:r>
              <a:rPr lang="en-US" dirty="0" smtClean="0"/>
              <a:t>Shows resources that a program is using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653737" y="5251232"/>
            <a:ext cx="2718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igure 11-10 </a:t>
            </a:r>
            <a:r>
              <a:rPr lang="en-US" sz="1200" dirty="0" smtClean="0"/>
              <a:t>The App history tab can help you decide if a background program is hogging system resources </a:t>
            </a:r>
            <a:endParaRPr lang="en-US" sz="1200" dirty="0"/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82752E7-A6C7-429A-B25C-6564CD71CD8F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pic>
        <p:nvPicPr>
          <p:cNvPr id="2" name="Picture 1" descr="The App history tab can help you decide if a background program is hogging system resources " title="Figure 11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87" y="2389165"/>
            <a:ext cx="4867003" cy="35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Startup Tab</a:t>
            </a:r>
          </a:p>
          <a:p>
            <a:pPr lvl="1" eaLnBrk="1" hangingPunct="1"/>
            <a:r>
              <a:rPr lang="en-US" dirty="0" smtClean="0"/>
              <a:t>Used to manage startup items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021658" y="4953000"/>
            <a:ext cx="22533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igure 11-11</a:t>
            </a:r>
            <a:r>
              <a:rPr lang="en-US" sz="1200" dirty="0" smtClean="0"/>
              <a:t> Startup processes are managed on the Startup tab of Task Manager</a:t>
            </a:r>
            <a:endParaRPr lang="en-US" sz="1200" dirty="0"/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82752E7-A6C7-429A-B25C-6564CD71CD8F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pic>
        <p:nvPicPr>
          <p:cNvPr id="2" name="Picture 1" descr="Startup processes are managed on the Startup tab of Task Manager&#10;" title="Figure 11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115" y="2623712"/>
            <a:ext cx="5437975" cy="32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Users Tab </a:t>
            </a:r>
          </a:p>
          <a:p>
            <a:pPr lvl="1" eaLnBrk="1" hangingPunct="1"/>
            <a:r>
              <a:rPr lang="en-US" dirty="0" smtClean="0"/>
              <a:t>Shows all users currently logged on</a:t>
            </a:r>
          </a:p>
          <a:p>
            <a:pPr lvl="1" eaLnBrk="1" hangingPunct="1"/>
            <a:r>
              <a:rPr lang="en-US" dirty="0" smtClean="0"/>
              <a:t>Sign out a user to improve performance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5334000" y="5068669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11-12 </a:t>
            </a:r>
            <a:r>
              <a:rPr lang="en-US" sz="1200" dirty="0" smtClean="0"/>
              <a:t>The Users tab shows system resources used by each signed-in user</a:t>
            </a:r>
            <a:endParaRPr lang="en-US" sz="1200" dirty="0"/>
          </a:p>
        </p:txBody>
      </p:sp>
      <p:sp>
        <p:nvSpPr>
          <p:cNvPr id="143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EF7CBE-4483-448C-84AA-8D33513B050F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pic>
        <p:nvPicPr>
          <p:cNvPr id="2" name="Picture 1" descr="The Users tab shows system resources used by each signed-in user&#10;" title="Figure 11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0212"/>
            <a:ext cx="4489289" cy="274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Services Tab </a:t>
            </a:r>
          </a:p>
          <a:p>
            <a:pPr lvl="1" eaLnBrk="1" hangingPunct="1"/>
            <a:r>
              <a:rPr lang="en-US" dirty="0" smtClean="0"/>
              <a:t>Lists currently installed services with status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990600" y="5908695"/>
            <a:ext cx="6629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11-13 </a:t>
            </a:r>
            <a:r>
              <a:rPr lang="en-US" sz="1200" dirty="0" smtClean="0"/>
              <a:t>The </a:t>
            </a:r>
            <a:r>
              <a:rPr lang="en-US" sz="1200" dirty="0"/>
              <a:t>Services tab of </a:t>
            </a:r>
            <a:r>
              <a:rPr lang="en-US" sz="1200" dirty="0" smtClean="0"/>
              <a:t>Task </a:t>
            </a:r>
            <a:r>
              <a:rPr lang="en-US" sz="1200" dirty="0"/>
              <a:t>Manager gives the current status of all installed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112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30F5BD1-46B6-4128-9DC5-85C024D1690C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3" name="Picture 2" descr="The Services tab of Task Manager gives the current status of all installed services" title="Figure 11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95390"/>
            <a:ext cx="5534025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Administrative tools can be found in Control Panel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876812"/>
            <a:ext cx="3727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11-15 </a:t>
            </a:r>
            <a:r>
              <a:rPr lang="en-US" sz="1200" dirty="0" smtClean="0"/>
              <a:t>Administrative tools in Windows 8 Pro</a:t>
            </a:r>
            <a:endParaRPr lang="en-US" sz="1200" dirty="0"/>
          </a:p>
        </p:txBody>
      </p:sp>
      <p:pic>
        <p:nvPicPr>
          <p:cNvPr id="7" name="Picture 6" descr="Administrative tools in Windows 8 Pro&#10;" title="Figure 11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07743"/>
            <a:ext cx="5334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Configuration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Msconfig.exe</a:t>
            </a:r>
          </a:p>
          <a:p>
            <a:pPr lvl="1" eaLnBrk="1" hangingPunct="1"/>
            <a:r>
              <a:rPr lang="en-US" dirty="0" smtClean="0"/>
              <a:t>Use to view processes launched at startup and to temporarily disable a process from loading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42892" y="5504082"/>
            <a:ext cx="2930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dirty="0" smtClean="0"/>
              <a:t>Figure 11-16 </a:t>
            </a:r>
            <a:r>
              <a:rPr lang="en-US" sz="1200" dirty="0"/>
              <a:t>Use </a:t>
            </a:r>
            <a:r>
              <a:rPr lang="en-US" sz="1200" dirty="0" smtClean="0"/>
              <a:t>the General tab to control how Windows starts</a:t>
            </a:r>
            <a:endParaRPr lang="en-US" sz="1200" dirty="0"/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62292EE-D27B-413A-8BCA-B9025BE8E8B3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2" name="Picture 1" descr="Use the General tab to control how Windows starts&#10;" title="Figure 11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6" y="3064633"/>
            <a:ext cx="4290380" cy="2901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Configuration</a:t>
            </a:r>
          </a:p>
        </p:txBody>
      </p:sp>
      <p:pic>
        <p:nvPicPr>
          <p:cNvPr id="2" name="Picture 1" descr="Use the Boot tab to control boot settings&#10;" title="Figure 11-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752600"/>
            <a:ext cx="4981575" cy="3371850"/>
          </a:xfrm>
          <a:prstGeom prst="rect">
            <a:avLst/>
          </a:prstGeom>
        </p:spPr>
      </p:pic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517320" y="5459412"/>
            <a:ext cx="3956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11-17 </a:t>
            </a:r>
            <a:r>
              <a:rPr lang="en-US" sz="1200" dirty="0" smtClean="0"/>
              <a:t>Use the Boot tab to control boot settings</a:t>
            </a:r>
            <a:endParaRPr lang="en-US" sz="1200" dirty="0"/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62292EE-D27B-413A-8BCA-B9025BE8E8B3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4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Services Console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Services console is used to control the Windows and third-party services installed</a:t>
            </a:r>
          </a:p>
          <a:p>
            <a:pPr eaLnBrk="1" hangingPunct="1"/>
            <a:r>
              <a:rPr lang="en-US" dirty="0" smtClean="0"/>
              <a:t>To launch: type </a:t>
            </a:r>
            <a:r>
              <a:rPr lang="en-US" b="1" dirty="0" smtClean="0"/>
              <a:t>services.msc</a:t>
            </a:r>
            <a:r>
              <a:rPr lang="en-US" dirty="0" smtClean="0"/>
              <a:t> in the search box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 rot="10800000" flipV="1">
            <a:off x="1219200" y="5216198"/>
            <a:ext cx="202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11-21 </a:t>
            </a:r>
            <a:r>
              <a:rPr lang="en-US" sz="1200" dirty="0"/>
              <a:t>The Services </a:t>
            </a:r>
            <a:r>
              <a:rPr lang="en-US" sz="1200" dirty="0" smtClean="0"/>
              <a:t>console </a:t>
            </a:r>
            <a:r>
              <a:rPr lang="en-US" sz="1200" dirty="0"/>
              <a:t>is used to manage Windows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FD9AC16-4E23-441E-A75F-E81D1E430BBF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pic>
        <p:nvPicPr>
          <p:cNvPr id="2" name="Picture 1" descr="The Services console is used to manage Windows services&#10;" title="Figure 11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31289"/>
            <a:ext cx="5045802" cy="3062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Services Console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Properties</a:t>
            </a:r>
          </a:p>
          <a:p>
            <a:pPr lvl="1" eaLnBrk="1" hangingPunct="1"/>
            <a:r>
              <a:rPr lang="en-US" dirty="0" smtClean="0"/>
              <a:t>Provides more information about a service</a:t>
            </a:r>
          </a:p>
          <a:p>
            <a:pPr lvl="2" eaLnBrk="1" hangingPunct="1"/>
            <a:r>
              <a:rPr lang="en-US" dirty="0" smtClean="0"/>
              <a:t>Allows stopping or starting a service</a:t>
            </a:r>
          </a:p>
          <a:p>
            <a:pPr eaLnBrk="1" hangingPunct="1"/>
            <a:r>
              <a:rPr lang="en-US" dirty="0" smtClean="0"/>
              <a:t>Service startup types</a:t>
            </a:r>
          </a:p>
          <a:p>
            <a:pPr lvl="1" eaLnBrk="1" hangingPunct="1"/>
            <a:r>
              <a:rPr lang="en-US" i="1" dirty="0" smtClean="0"/>
              <a:t>Automatic (Delayed Start): </a:t>
            </a:r>
            <a:r>
              <a:rPr lang="en-US" dirty="0" smtClean="0"/>
              <a:t>starts shortly after startup, after the user logs on</a:t>
            </a:r>
          </a:p>
          <a:p>
            <a:pPr lvl="1" eaLnBrk="1" hangingPunct="1"/>
            <a:r>
              <a:rPr lang="en-US" i="1" dirty="0" smtClean="0"/>
              <a:t>Automatic:</a:t>
            </a:r>
            <a:r>
              <a:rPr lang="en-US" dirty="0" smtClean="0"/>
              <a:t> starts when Windows loads</a:t>
            </a:r>
          </a:p>
          <a:p>
            <a:pPr lvl="1" eaLnBrk="1" hangingPunct="1"/>
            <a:r>
              <a:rPr lang="en-US" i="1" dirty="0" smtClean="0"/>
              <a:t>Manual:</a:t>
            </a:r>
            <a:r>
              <a:rPr lang="en-US" dirty="0" smtClean="0"/>
              <a:t> starts as needed</a:t>
            </a:r>
          </a:p>
          <a:p>
            <a:pPr lvl="1" eaLnBrk="1" hangingPunct="1"/>
            <a:r>
              <a:rPr lang="en-US" i="1" dirty="0" smtClean="0"/>
              <a:t>Disabled:</a:t>
            </a:r>
            <a:r>
              <a:rPr lang="en-US" dirty="0" smtClean="0"/>
              <a:t> cannot be started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A398E9-FBA5-4BEC-A4A3-03C7AF59FD6A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Windows problems using Windows utilities and tools</a:t>
            </a:r>
          </a:p>
          <a:p>
            <a:pPr eaLnBrk="1" hangingPunct="1"/>
            <a:r>
              <a:rPr lang="en-US" dirty="0" smtClean="0"/>
              <a:t>Optimize Windows to improve performance</a:t>
            </a:r>
          </a:p>
          <a:p>
            <a:pPr eaLnBrk="1" hangingPunct="1"/>
            <a:r>
              <a:rPr lang="en-US" dirty="0"/>
              <a:t>M</a:t>
            </a:r>
            <a:r>
              <a:rPr lang="en-US" dirty="0" smtClean="0"/>
              <a:t>anually remove software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B44AD61-00CE-4BFD-BECE-858E8A237D5B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Management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Consolidates several Windows administrative tools</a:t>
            </a:r>
          </a:p>
          <a:p>
            <a:pPr lvl="1" eaLnBrk="1" hangingPunct="1"/>
            <a:r>
              <a:rPr lang="en-US" dirty="0" smtClean="0"/>
              <a:t>Use to manage local PC and other network computers</a:t>
            </a:r>
          </a:p>
          <a:p>
            <a:pPr lvl="1" eaLnBrk="1" hangingPunct="1"/>
            <a:r>
              <a:rPr lang="en-US" dirty="0" smtClean="0"/>
              <a:t>Administrator authority required</a:t>
            </a:r>
          </a:p>
          <a:p>
            <a:pPr lvl="2" eaLnBrk="1" hangingPunct="1"/>
            <a:r>
              <a:rPr lang="en-US" dirty="0" smtClean="0"/>
              <a:t>Viewing may allow lesser privileges</a:t>
            </a:r>
          </a:p>
          <a:p>
            <a:pPr eaLnBrk="1" hangingPunct="1"/>
            <a:r>
              <a:rPr lang="en-US" dirty="0" smtClean="0"/>
              <a:t>Ways to access Computer Management in Windows</a:t>
            </a:r>
          </a:p>
          <a:p>
            <a:pPr lvl="1" eaLnBrk="1" hangingPunct="1"/>
            <a:r>
              <a:rPr lang="en-US" dirty="0" smtClean="0"/>
              <a:t>Enter </a:t>
            </a:r>
            <a:r>
              <a:rPr lang="en-US" b="1" dirty="0" smtClean="0"/>
              <a:t>compmgmt.msc</a:t>
            </a:r>
            <a:r>
              <a:rPr lang="en-US" dirty="0" smtClean="0"/>
              <a:t> in Windows Run/search box</a:t>
            </a:r>
          </a:p>
          <a:p>
            <a:pPr lvl="1" eaLnBrk="1" hangingPunct="1"/>
            <a:r>
              <a:rPr lang="en-US" dirty="0" smtClean="0"/>
              <a:t>Windows 8: press Win+X and click Computer Management</a:t>
            </a:r>
          </a:p>
          <a:p>
            <a:pPr lvl="2" eaLnBrk="1" hangingPunct="1"/>
            <a:r>
              <a:rPr lang="en-US" dirty="0" smtClean="0"/>
              <a:t>Windows 7: Click Start, right-click Computer, and select Manage</a:t>
            </a:r>
          </a:p>
          <a:p>
            <a:pPr lvl="1" eaLnBrk="1" hangingPunct="1"/>
            <a:r>
              <a:rPr lang="en-US" dirty="0" smtClean="0"/>
              <a:t>In Control Panel, click Administrative Tools group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BF65540-16DD-4E82-A561-8A45FCB658A3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Management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BF65540-16DD-4E82-A561-8A45FCB658A3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334000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2413" y="4978697"/>
            <a:ext cx="493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11-22  </a:t>
            </a:r>
            <a:r>
              <a:rPr lang="en-US" sz="1200" dirty="0" smtClean="0"/>
              <a:t>Windows Computer Management combines several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administrative tools into a single, easy-to-access window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48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Microsoft Management Console (MMC)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229600" cy="4605754"/>
          </a:xfrm>
        </p:spPr>
        <p:txBody>
          <a:bodyPr/>
          <a:lstStyle/>
          <a:p>
            <a:pPr eaLnBrk="1" hangingPunct="1"/>
            <a:r>
              <a:rPr lang="en-US" dirty="0" smtClean="0"/>
              <a:t>Windows utility to build customized console windows</a:t>
            </a:r>
          </a:p>
          <a:p>
            <a:pPr lvl="2" eaLnBrk="1" hangingPunct="1"/>
            <a:r>
              <a:rPr lang="en-US" dirty="0" smtClean="0"/>
              <a:t>Console is a single window containing one or more administrative tools </a:t>
            </a:r>
          </a:p>
          <a:p>
            <a:pPr lvl="2" eaLnBrk="1" hangingPunct="1"/>
            <a:r>
              <a:rPr lang="en-US" dirty="0" smtClean="0"/>
              <a:t>Snap-ins are individual tools in a console</a:t>
            </a:r>
          </a:p>
          <a:p>
            <a:pPr lvl="2" eaLnBrk="1" hangingPunct="1"/>
            <a:r>
              <a:rPr lang="en-US" dirty="0" smtClean="0"/>
              <a:t>Must be logged in with administrator privileges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314700" y="5543464"/>
            <a:ext cx="2362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11-23 </a:t>
            </a:r>
            <a:r>
              <a:rPr lang="en-US" sz="1200" dirty="0"/>
              <a:t>An empty </a:t>
            </a:r>
            <a:r>
              <a:rPr lang="en-US" sz="1200" dirty="0" smtClean="0"/>
              <a:t>console</a:t>
            </a:r>
            <a:endParaRPr lang="en-US" sz="1200" dirty="0"/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84B97A2-63B3-4189-9742-365B5A8AA52D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pic>
        <p:nvPicPr>
          <p:cNvPr id="2" name="Picture 1" descr="An empty console" title="Figure 11-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40" y="3581400"/>
            <a:ext cx="6094260" cy="183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Eventvwr.msc</a:t>
            </a:r>
          </a:p>
          <a:p>
            <a:pPr lvl="1" eaLnBrk="1" hangingPunct="1"/>
            <a:r>
              <a:rPr lang="en-US" dirty="0" smtClean="0"/>
              <a:t>Tool for troubleshooting problems with Windows, applications, and hardware</a:t>
            </a:r>
          </a:p>
          <a:p>
            <a:pPr lvl="1" eaLnBrk="1" hangingPunct="1"/>
            <a:r>
              <a:rPr lang="en-US" dirty="0" smtClean="0"/>
              <a:t>Also a Computer Management console snap-in</a:t>
            </a:r>
          </a:p>
          <a:p>
            <a:pPr eaLnBrk="1" hangingPunct="1"/>
            <a:r>
              <a:rPr lang="en-US" dirty="0" smtClean="0"/>
              <a:t>Types of events that are logged:</a:t>
            </a:r>
          </a:p>
          <a:p>
            <a:pPr lvl="1" eaLnBrk="1" hangingPunct="1"/>
            <a:r>
              <a:rPr lang="en-US" dirty="0" smtClean="0"/>
              <a:t>Critical</a:t>
            </a:r>
          </a:p>
          <a:p>
            <a:pPr lvl="1" eaLnBrk="1" hangingPunct="1"/>
            <a:r>
              <a:rPr lang="en-US" dirty="0" smtClean="0"/>
              <a:t>Error</a:t>
            </a:r>
          </a:p>
          <a:p>
            <a:pPr lvl="1" eaLnBrk="1" hangingPunct="1"/>
            <a:r>
              <a:rPr lang="en-US" dirty="0" smtClean="0"/>
              <a:t>Warning</a:t>
            </a:r>
          </a:p>
          <a:p>
            <a:pPr lvl="1" eaLnBrk="1" hangingPunct="1"/>
            <a:r>
              <a:rPr lang="en-US" dirty="0" smtClean="0"/>
              <a:t>Information</a:t>
            </a:r>
          </a:p>
          <a:p>
            <a:pPr lvl="1" eaLnBrk="1" hangingPunct="1"/>
            <a:r>
              <a:rPr lang="en-US" dirty="0" smtClean="0"/>
              <a:t>Audit Success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2263CC3-6C4D-4AA1-9BFF-4F9A51E8411C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Views of logs that are most useful:</a:t>
            </a:r>
          </a:p>
          <a:p>
            <a:pPr lvl="1"/>
            <a:r>
              <a:rPr lang="en-US" b="1" i="1" dirty="0" smtClean="0"/>
              <a:t>Administrator Events log</a:t>
            </a:r>
            <a:r>
              <a:rPr lang="en-US" dirty="0" smtClean="0"/>
              <a:t>: shows only Warning and Error events intended for administrator</a:t>
            </a:r>
          </a:p>
          <a:p>
            <a:pPr lvl="1"/>
            <a:r>
              <a:rPr lang="en-US" b="1" i="1" dirty="0" smtClean="0"/>
              <a:t>Application log</a:t>
            </a:r>
            <a:r>
              <a:rPr lang="en-US" dirty="0" smtClean="0"/>
              <a:t>: shows events recorded by an application</a:t>
            </a:r>
          </a:p>
          <a:p>
            <a:pPr lvl="1"/>
            <a:r>
              <a:rPr lang="en-US" b="1" i="1" dirty="0" smtClean="0"/>
              <a:t>Security log</a:t>
            </a:r>
            <a:r>
              <a:rPr lang="en-US" dirty="0" smtClean="0"/>
              <a:t>: includes successful and unsuccessful logins to a user account</a:t>
            </a:r>
          </a:p>
          <a:p>
            <a:pPr lvl="1"/>
            <a:r>
              <a:rPr lang="en-US" b="1" i="1" dirty="0" smtClean="0"/>
              <a:t>Setup log</a:t>
            </a:r>
            <a:r>
              <a:rPr lang="en-US" dirty="0" smtClean="0"/>
              <a:t>: events when applications are installed</a:t>
            </a:r>
          </a:p>
          <a:p>
            <a:pPr lvl="1"/>
            <a:r>
              <a:rPr lang="en-US" b="1" i="1" dirty="0" smtClean="0"/>
              <a:t>System log</a:t>
            </a:r>
            <a:r>
              <a:rPr lang="en-US" dirty="0" smtClean="0"/>
              <a:t>:  events triggered by Windows components</a:t>
            </a:r>
          </a:p>
          <a:p>
            <a:pPr lvl="1"/>
            <a:r>
              <a:rPr lang="en-US" b="1" i="1" dirty="0" smtClean="0"/>
              <a:t>Forwarded Events log</a:t>
            </a:r>
            <a:r>
              <a:rPr lang="en-US" dirty="0" smtClean="0"/>
              <a:t>: receives events recorded on other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create a custom view:</a:t>
            </a:r>
          </a:p>
          <a:p>
            <a:pPr lvl="1" eaLnBrk="1" hangingPunct="1"/>
            <a:r>
              <a:rPr lang="en-US" dirty="0" smtClean="0"/>
              <a:t>Right-click any log and select </a:t>
            </a:r>
            <a:r>
              <a:rPr lang="en-US" b="1" dirty="0" smtClean="0"/>
              <a:t>Create Custom View</a:t>
            </a:r>
          </a:p>
          <a:p>
            <a:pPr lvl="2" eaLnBrk="1" hangingPunct="1"/>
            <a:r>
              <a:rPr lang="en-US" dirty="0" smtClean="0"/>
              <a:t>Use Create Custom View box to choose which events to filter</a:t>
            </a:r>
          </a:p>
          <a:p>
            <a:pPr lvl="1" eaLnBrk="1" hangingPunct="1"/>
            <a:r>
              <a:rPr lang="en-US" dirty="0" smtClean="0"/>
              <a:t>After filters are selected, click </a:t>
            </a:r>
            <a:r>
              <a:rPr lang="en-US" b="1" dirty="0" smtClean="0"/>
              <a:t>OK</a:t>
            </a:r>
            <a:r>
              <a:rPr lang="en-US" dirty="0" smtClean="0"/>
              <a:t> to name your custom view and click </a:t>
            </a:r>
            <a:r>
              <a:rPr lang="en-US" b="1" dirty="0" smtClean="0"/>
              <a:t>OK</a:t>
            </a:r>
          </a:p>
          <a:p>
            <a:pPr lvl="1" eaLnBrk="1" hangingPunct="1"/>
            <a:r>
              <a:rPr lang="en-US" dirty="0" smtClean="0"/>
              <a:t>To save the view, right-click it and click </a:t>
            </a:r>
            <a:r>
              <a:rPr lang="en-US" b="1" dirty="0" smtClean="0"/>
              <a:t>Save All Events in Custom View As</a:t>
            </a:r>
          </a:p>
          <a:p>
            <a:pPr lvl="1" eaLnBrk="1" hangingPunct="1"/>
            <a:r>
              <a:rPr lang="en-US" dirty="0" smtClean="0"/>
              <a:t>In the Save As box, name the file and choose location, click </a:t>
            </a:r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6CE75CB-D4EB-4C8A-938C-3A9D5AD54362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control the size of a log file, you can clear it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Clear Log</a:t>
            </a:r>
          </a:p>
          <a:p>
            <a:pPr eaLnBrk="1" hangingPunct="1"/>
            <a:r>
              <a:rPr lang="en-US" dirty="0" smtClean="0"/>
              <a:t>To control the maximum size of the log file: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Properties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6CE75CB-D4EB-4C8A-938C-3A9D5AD54362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3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6CE75CB-D4EB-4C8A-938C-3A9D5AD54362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pic>
        <p:nvPicPr>
          <p:cNvPr id="3" name="Picture 2" descr="Control the size of a log file and archive events in the log" title="Figure 11-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438275"/>
            <a:ext cx="4457700" cy="3981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5806" y="5555475"/>
            <a:ext cx="4972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11-28 </a:t>
            </a:r>
            <a:r>
              <a:rPr lang="en-US" sz="1200" dirty="0" smtClean="0"/>
              <a:t>Control the size of a log file and archive events in the 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19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professional and business editions offer the Print Management utility</a:t>
            </a:r>
          </a:p>
          <a:p>
            <a:pPr lvl="1"/>
            <a:r>
              <a:rPr lang="en-US" dirty="0" smtClean="0"/>
              <a:t>In the Administrative Tools group of Control Panel</a:t>
            </a:r>
          </a:p>
          <a:p>
            <a:r>
              <a:rPr lang="en-US" dirty="0" smtClean="0"/>
              <a:t>Use it to monitor and manage printer queues for all printers on the network</a:t>
            </a:r>
          </a:p>
          <a:p>
            <a:r>
              <a:rPr lang="en-US" dirty="0" smtClean="0"/>
              <a:t>Each computer on the network that shares a printer to other computers on the network is considered a print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Task Scheduler – can be set to launch a task or program at a future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4935085"/>
            <a:ext cx="1408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11-33 </a:t>
            </a:r>
          </a:p>
          <a:p>
            <a:r>
              <a:rPr lang="en-US" sz="1200" dirty="0" smtClean="0"/>
              <a:t>View and manage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tasks from the</a:t>
            </a:r>
          </a:p>
          <a:p>
            <a:r>
              <a:rPr lang="en-US" sz="1200" dirty="0" smtClean="0"/>
              <a:t>Task Scheduler</a:t>
            </a:r>
          </a:p>
          <a:p>
            <a:r>
              <a:rPr lang="en-US" sz="1200" dirty="0" smtClean="0"/>
              <a:t>Window</a:t>
            </a:r>
            <a:endParaRPr lang="en-US" sz="1200" dirty="0"/>
          </a:p>
        </p:txBody>
      </p:sp>
      <p:pic>
        <p:nvPicPr>
          <p:cNvPr id="7" name="Picture 6" descr="View and manage&#10; tasks from the&#10;Task Scheduler&#10;Window&#10;" title="Figure 11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5334000" cy="32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Utilities and Tools to Support the OS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part of the chapter covers:</a:t>
            </a:r>
          </a:p>
          <a:p>
            <a:pPr lvl="1" eaLnBrk="1" hangingPunct="1"/>
            <a:r>
              <a:rPr lang="en-US" dirty="0" smtClean="0"/>
              <a:t>How Windows works</a:t>
            </a:r>
          </a:p>
          <a:p>
            <a:pPr lvl="1" eaLnBrk="1" hangingPunct="1"/>
            <a:r>
              <a:rPr lang="en-US" dirty="0" smtClean="0"/>
              <a:t>Windows tools that can be used to see what is really happening to slow Windows down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7D0E28D-A29B-4AFA-AF73-D9FC7946E312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 Performance Monitor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sz="2600" dirty="0" smtClean="0"/>
              <a:t>Perfmon.msc or Perfmon.exe (another MMC snap-in)</a:t>
            </a:r>
          </a:p>
          <a:p>
            <a:pPr lvl="1" eaLnBrk="1" hangingPunct="1">
              <a:defRPr/>
            </a:pPr>
            <a:r>
              <a:rPr lang="en-US" dirty="0" smtClean="0"/>
              <a:t>Can track activity by hardware and software to measure performance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To open Performance Monitor</a:t>
            </a:r>
          </a:p>
          <a:p>
            <a:pPr lvl="1" eaLnBrk="1" hangingPunct="1">
              <a:defRPr/>
            </a:pPr>
            <a:r>
              <a:rPr lang="en-US" dirty="0" smtClean="0"/>
              <a:t>Enter </a:t>
            </a:r>
            <a:r>
              <a:rPr lang="en-US" b="1" dirty="0" smtClean="0"/>
              <a:t>perfmon.msc</a:t>
            </a:r>
            <a:r>
              <a:rPr lang="en-US" dirty="0" smtClean="0"/>
              <a:t> in the Windows 8 Run box or the Windows 7 search box</a:t>
            </a:r>
          </a:p>
          <a:p>
            <a:pPr lvl="1" eaLnBrk="1" hangingPunct="1">
              <a:defRPr/>
            </a:pPr>
            <a:r>
              <a:rPr lang="en-US" dirty="0" smtClean="0"/>
              <a:t>You can also find Performance Monitor in the Administrative Tools group in Control Panel</a:t>
            </a:r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B2BC9EC-E134-451F-8A14-FB428146597B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 Performance Monitor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hundreds of counters used to examine many aspects of the system </a:t>
            </a:r>
          </a:p>
          <a:p>
            <a:pPr lvl="1" eaLnBrk="1" hangingPunct="1"/>
            <a:r>
              <a:rPr lang="en-US" dirty="0" smtClean="0"/>
              <a:t>To conserve system resources, only use the counters you really need</a:t>
            </a:r>
          </a:p>
          <a:p>
            <a:pPr eaLnBrk="1" hangingPunct="1"/>
            <a:r>
              <a:rPr lang="en-US" dirty="0" smtClean="0"/>
              <a:t>To delete a counter:</a:t>
            </a:r>
          </a:p>
          <a:p>
            <a:pPr lvl="1" eaLnBrk="1" hangingPunct="1"/>
            <a:r>
              <a:rPr lang="en-US" dirty="0" smtClean="0"/>
              <a:t>Select the counter from the list so that it is highlighted and click the red X above the graph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EC6B73-94D6-42D4-AB7B-A9A90B445626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Difficult problems might require editing or removal of a registry key using the Registry Editor (regedit.exe)</a:t>
            </a:r>
          </a:p>
          <a:p>
            <a:pPr eaLnBrk="1" hangingPunct="1"/>
            <a:r>
              <a:rPr lang="en-US" dirty="0" smtClean="0"/>
              <a:t>Registry organization</a:t>
            </a:r>
          </a:p>
          <a:p>
            <a:pPr lvl="1" eaLnBrk="1" hangingPunct="1"/>
            <a:r>
              <a:rPr lang="en-US" dirty="0" smtClean="0"/>
              <a:t>Registry</a:t>
            </a:r>
          </a:p>
          <a:p>
            <a:pPr lvl="2" eaLnBrk="1" hangingPunct="1"/>
            <a:r>
              <a:rPr lang="en-US" dirty="0" smtClean="0"/>
              <a:t>Database designed with a treelike structure (i.e., hierarchical database)</a:t>
            </a:r>
          </a:p>
          <a:p>
            <a:pPr lvl="2" eaLnBrk="1" hangingPunct="1"/>
            <a:r>
              <a:rPr lang="en-US" dirty="0" smtClean="0"/>
              <a:t>Contains configuration information for Windows, users, software applications, and installed hardware devices</a:t>
            </a:r>
          </a:p>
          <a:p>
            <a:pPr lvl="1" eaLnBrk="1" hangingPunct="1"/>
            <a:r>
              <a:rPr lang="en-US" dirty="0" smtClean="0"/>
              <a:t>Registry is built in memory at startup</a:t>
            </a:r>
          </a:p>
          <a:p>
            <a:pPr lvl="2" eaLnBrk="1" hangingPunct="1"/>
            <a:r>
              <a:rPr lang="en-US" dirty="0" smtClean="0"/>
              <a:t>Windows uses current hardware configuration and information taken from files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A61F84C-6524-43B6-9EDC-47C2BD24B7B8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Five files used to build registry are called hives:</a:t>
            </a:r>
          </a:p>
          <a:p>
            <a:pPr lvl="1" eaLnBrk="1" hangingPunct="1"/>
            <a:r>
              <a:rPr lang="en-US" dirty="0" smtClean="0"/>
              <a:t>SAM (Security Accounts Manager), SECURITY, SOFTWARE, SYSTEM, and DEFAULT hives</a:t>
            </a:r>
          </a:p>
          <a:p>
            <a:pPr eaLnBrk="1" hangingPunct="1"/>
            <a:r>
              <a:rPr lang="en-US" dirty="0" smtClean="0"/>
              <a:t>Registry organized into five treelike structures (called keys)</a:t>
            </a:r>
          </a:p>
          <a:p>
            <a:pPr lvl="1" eaLnBrk="1" hangingPunct="1"/>
            <a:r>
              <a:rPr lang="en-US" dirty="0" smtClean="0"/>
              <a:t>Each key can have subkeys</a:t>
            </a:r>
          </a:p>
          <a:p>
            <a:pPr lvl="2" eaLnBrk="1" hangingPunct="1"/>
            <a:r>
              <a:rPr lang="en-US" dirty="0" smtClean="0"/>
              <a:t>Subkeys can have more subkeys and can be assigned one or more values</a:t>
            </a:r>
          </a:p>
          <a:p>
            <a:pPr lvl="1" eaLnBrk="1" hangingPunct="1"/>
            <a:r>
              <a:rPr lang="en-US" dirty="0" smtClean="0"/>
              <a:t>Data is organized in registry keys differently than the way it is organized in the hive files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1EC7FA-DB3D-4B75-925B-78F5FB116148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1EC7FA-DB3D-4B75-925B-78F5FB116148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pic>
        <p:nvPicPr>
          <p:cNvPr id="3" name="Picture 2" descr="The Windows registry is logically organized in five keys with subkeys" title="Figure 11-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905000"/>
            <a:ext cx="6200775" cy="2486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041125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11-37  </a:t>
            </a:r>
            <a:r>
              <a:rPr lang="en-US" sz="1200" dirty="0" smtClean="0"/>
              <a:t>The Windows registry is logically organized in five keys with subkeys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02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1EC7FA-DB3D-4B75-925B-78F5FB116148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19337" y="5524519"/>
            <a:ext cx="450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11-38 </a:t>
            </a:r>
            <a:r>
              <a:rPr lang="en-US" sz="1200" dirty="0" smtClean="0"/>
              <a:t>The </a:t>
            </a:r>
            <a:r>
              <a:rPr lang="en-US" sz="1200" dirty="0"/>
              <a:t>relationship between registry keys and hives</a:t>
            </a:r>
          </a:p>
        </p:txBody>
      </p:sp>
      <p:pic>
        <p:nvPicPr>
          <p:cNvPr id="2" name="Picture 1" descr="The relationship between registry keys and hives" title="Figure 11-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500187"/>
            <a:ext cx="4457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Five keys:</a:t>
            </a:r>
          </a:p>
          <a:p>
            <a:pPr lvl="1" eaLnBrk="1" hangingPunct="1"/>
            <a:r>
              <a:rPr lang="en-US" dirty="0" smtClean="0"/>
              <a:t>HKEY_LOCAL_MACHINE (HKLM)</a:t>
            </a:r>
          </a:p>
          <a:p>
            <a:pPr lvl="2" eaLnBrk="1" hangingPunct="1"/>
            <a:r>
              <a:rPr lang="en-US" dirty="0" smtClean="0"/>
              <a:t>Contains hardware, software, and security data</a:t>
            </a:r>
          </a:p>
          <a:p>
            <a:pPr lvl="1" eaLnBrk="1" hangingPunct="1"/>
            <a:r>
              <a:rPr lang="en-US" dirty="0" smtClean="0"/>
              <a:t>HKEY_CURRENT_CONFIG (HKCC)</a:t>
            </a:r>
          </a:p>
          <a:p>
            <a:pPr lvl="2" eaLnBrk="1" hangingPunct="1"/>
            <a:r>
              <a:rPr lang="en-US" dirty="0" smtClean="0"/>
              <a:t>Used to identify each hardware device</a:t>
            </a:r>
          </a:p>
          <a:p>
            <a:pPr lvl="1" eaLnBrk="1" hangingPunct="1"/>
            <a:r>
              <a:rPr lang="en-US" dirty="0" smtClean="0"/>
              <a:t>HKEY_CLASSES_ROOT (HKCR)</a:t>
            </a:r>
          </a:p>
          <a:p>
            <a:pPr lvl="2" eaLnBrk="1" hangingPunct="1"/>
            <a:r>
              <a:rPr lang="en-US" dirty="0" smtClean="0"/>
              <a:t>Used to determine which application opens</a:t>
            </a:r>
          </a:p>
          <a:p>
            <a:pPr lvl="1" eaLnBrk="1" hangingPunct="1"/>
            <a:r>
              <a:rPr lang="en-US" dirty="0" smtClean="0"/>
              <a:t>HKEY_USERS (HKU)</a:t>
            </a:r>
          </a:p>
          <a:p>
            <a:pPr lvl="2" eaLnBrk="1" hangingPunct="1"/>
            <a:r>
              <a:rPr lang="en-US" dirty="0" smtClean="0"/>
              <a:t>Contains data about all users</a:t>
            </a:r>
          </a:p>
          <a:p>
            <a:pPr lvl="1" eaLnBrk="1" hangingPunct="1"/>
            <a:r>
              <a:rPr lang="en-US" dirty="0" smtClean="0"/>
              <a:t>HKEY_CURRENT_USER (HKCU)</a:t>
            </a:r>
          </a:p>
          <a:p>
            <a:pPr lvl="2" eaLnBrk="1" hangingPunct="1"/>
            <a:r>
              <a:rPr lang="en-US" dirty="0" smtClean="0"/>
              <a:t>Contains data about the current user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90D19E-D9F4-4CDF-8F29-411B2CDE8CA0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3072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Before editing the registry</a:t>
            </a:r>
          </a:p>
          <a:p>
            <a:pPr lvl="1" eaLnBrk="1" hangingPunct="1"/>
            <a:r>
              <a:rPr lang="en-US" dirty="0" smtClean="0"/>
              <a:t>Back up registry</a:t>
            </a:r>
          </a:p>
          <a:p>
            <a:pPr lvl="2" eaLnBrk="1" hangingPunct="1"/>
            <a:r>
              <a:rPr lang="en-US" dirty="0" smtClean="0"/>
              <a:t>Use System Protection to create a restore point</a:t>
            </a:r>
          </a:p>
          <a:p>
            <a:pPr lvl="2" eaLnBrk="1" hangingPunct="1"/>
            <a:r>
              <a:rPr lang="en-US" dirty="0" smtClean="0"/>
              <a:t>Back up a single registry key just before editing the key</a:t>
            </a:r>
          </a:p>
          <a:p>
            <a:pPr lvl="2" eaLnBrk="1" hangingPunct="1"/>
            <a:r>
              <a:rPr lang="en-US" dirty="0" smtClean="0"/>
              <a:t>Make an extra copy of the C:\Windows\System32\config folder</a:t>
            </a:r>
          </a:p>
          <a:p>
            <a:pPr eaLnBrk="1" hangingPunct="1"/>
            <a:r>
              <a:rPr lang="en-US" dirty="0" smtClean="0"/>
              <a:t>Back up and restore individual keys you plan to edit</a:t>
            </a:r>
          </a:p>
          <a:p>
            <a:pPr lvl="1" eaLnBrk="1" hangingPunct="1"/>
            <a:r>
              <a:rPr lang="en-US" dirty="0" smtClean="0"/>
              <a:t>Instead of the whole registry </a:t>
            </a:r>
          </a:p>
          <a:p>
            <a:pPr eaLnBrk="1" hangingPunct="1"/>
            <a:r>
              <a:rPr lang="en-US" dirty="0" smtClean="0"/>
              <a:t>Edit the registry with Registry Editor (regedit.exe)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92C9943-61FA-417B-B5DF-23C52CCE6CFE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1EC7FA-DB3D-4B75-925B-78F5FB116148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00200" y="5209529"/>
            <a:ext cx="621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11-39 </a:t>
            </a:r>
            <a:r>
              <a:rPr lang="en-US" sz="1200" dirty="0"/>
              <a:t>The Registry Editor showing the five main keys, </a:t>
            </a:r>
            <a:r>
              <a:rPr lang="en-US" sz="1200" dirty="0" smtClean="0"/>
              <a:t>subkeys, values</a:t>
            </a:r>
            <a:r>
              <a:rPr lang="en-US" sz="1200" dirty="0"/>
              <a:t>, and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pic>
        <p:nvPicPr>
          <p:cNvPr id="3" name="Picture 2" descr="The Registry Editor showing the five main keys, subkeys, values, and data&#10;" title="Figure 11-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000250"/>
            <a:ext cx="5324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Settings and Graphics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Display applet in Control Panel to manage display settings</a:t>
            </a:r>
          </a:p>
          <a:p>
            <a:pPr lvl="1"/>
            <a:r>
              <a:rPr lang="en-US" dirty="0" smtClean="0"/>
              <a:t>To adjust color depth, click </a:t>
            </a:r>
            <a:r>
              <a:rPr lang="en-US" b="1" dirty="0" smtClean="0"/>
              <a:t>Calibrate color </a:t>
            </a:r>
            <a:r>
              <a:rPr lang="en-US" dirty="0" smtClean="0"/>
              <a:t>on the Display window</a:t>
            </a:r>
          </a:p>
          <a:p>
            <a:pPr lvl="1"/>
            <a:r>
              <a:rPr lang="en-US" dirty="0" smtClean="0"/>
              <a:t>To adjust resolution, click </a:t>
            </a:r>
            <a:r>
              <a:rPr lang="en-US" b="1" dirty="0" smtClean="0"/>
              <a:t>Adjust resolution</a:t>
            </a:r>
          </a:p>
          <a:p>
            <a:pPr lvl="2"/>
            <a:r>
              <a:rPr lang="en-US" dirty="0" smtClean="0"/>
              <a:t>Select the highest or recommended resolution</a:t>
            </a:r>
          </a:p>
          <a:p>
            <a:pPr lvl="1"/>
            <a:r>
              <a:rPr lang="en-US" dirty="0" smtClean="0"/>
              <a:t>Refresh rate is the number of times a monitor refreshes the screen in one second</a:t>
            </a:r>
          </a:p>
          <a:p>
            <a:pPr lvl="2"/>
            <a:r>
              <a:rPr lang="en-US" dirty="0" smtClean="0"/>
              <a:t>To set the rate, click </a:t>
            </a:r>
            <a:r>
              <a:rPr lang="en-US" b="1" dirty="0" smtClean="0"/>
              <a:t>Advanced settings </a:t>
            </a:r>
            <a:r>
              <a:rPr lang="en-US" dirty="0" smtClean="0"/>
              <a:t>on the Screen Resolution window, click </a:t>
            </a:r>
            <a:r>
              <a:rPr lang="en-US" b="1" dirty="0" smtClean="0"/>
              <a:t>Monitor</a:t>
            </a:r>
            <a:r>
              <a:rPr lang="en-US" dirty="0" smtClean="0"/>
              <a:t> tab and select the highest value available under Screen refresh rate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Shell and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 smtClean="0"/>
              <a:t>Shell</a:t>
            </a:r>
            <a:r>
              <a:rPr lang="en-US" dirty="0" smtClean="0"/>
              <a:t>: portion of an OS that relates to the user and to applications</a:t>
            </a:r>
          </a:p>
          <a:p>
            <a:pPr lvl="1"/>
            <a:r>
              <a:rPr lang="en-US" dirty="0" smtClean="0"/>
              <a:t>Provides tools such as File Explorer and the Windows desktop</a:t>
            </a:r>
          </a:p>
          <a:p>
            <a:pPr lvl="1"/>
            <a:r>
              <a:rPr lang="en-US" dirty="0" smtClean="0"/>
              <a:t>Made up of subsystems that operate in user mode</a:t>
            </a:r>
          </a:p>
          <a:p>
            <a:r>
              <a:rPr lang="en-US" b="1" dirty="0" smtClean="0"/>
              <a:t>Kernel</a:t>
            </a:r>
            <a:r>
              <a:rPr lang="en-US" dirty="0" smtClean="0"/>
              <a:t>: responsible for interacting with hardware</a:t>
            </a:r>
          </a:p>
          <a:p>
            <a:pPr lvl="1"/>
            <a:r>
              <a:rPr lang="en-US" dirty="0" smtClean="0"/>
              <a:t>Known as the “core” of the OS</a:t>
            </a:r>
          </a:p>
          <a:p>
            <a:pPr lvl="1"/>
            <a:r>
              <a:rPr lang="en-US" dirty="0" smtClean="0"/>
              <a:t>Has two main components:</a:t>
            </a:r>
          </a:p>
          <a:p>
            <a:pPr lvl="2"/>
            <a:r>
              <a:rPr lang="en-US" dirty="0" smtClean="0"/>
              <a:t>HAL (hardware abstraction layer) – layer closest to hardware</a:t>
            </a:r>
          </a:p>
          <a:p>
            <a:pPr lvl="2"/>
            <a:r>
              <a:rPr lang="en-US" dirty="0" smtClean="0"/>
              <a:t>Executive services interface – operate between the user mode subsystems and the HAL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93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Settings and Graphics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Display applet in Control Panel to manage display settings (cont’d)</a:t>
            </a:r>
          </a:p>
          <a:p>
            <a:pPr lvl="1"/>
            <a:r>
              <a:rPr lang="en-US" dirty="0" smtClean="0"/>
              <a:t>For a dual-monitor setup, use the Screen Resolution window to configure multiple displays</a:t>
            </a:r>
          </a:p>
          <a:p>
            <a:pPr lvl="1"/>
            <a:r>
              <a:rPr lang="en-US" dirty="0" smtClean="0"/>
              <a:t>Windows 8 offers a multimonitor taskbar</a:t>
            </a:r>
          </a:p>
          <a:p>
            <a:pPr lvl="2"/>
            <a:r>
              <a:rPr lang="en-US" dirty="0" smtClean="0"/>
              <a:t>Option to extend the desktop taskbar across both monitors</a:t>
            </a:r>
          </a:p>
          <a:p>
            <a:pPr lvl="2"/>
            <a:r>
              <a:rPr lang="en-US" dirty="0" smtClean="0"/>
              <a:t>Right-click taskbar and click </a:t>
            </a:r>
            <a:r>
              <a:rPr lang="en-US" b="1" dirty="0" smtClean="0"/>
              <a:t>Properties</a:t>
            </a:r>
            <a:r>
              <a:rPr lang="en-US" dirty="0" smtClean="0"/>
              <a:t>, manage the taskbar for multiple displays on the Taskbar tab</a:t>
            </a:r>
          </a:p>
          <a:p>
            <a:r>
              <a:rPr lang="en-US" dirty="0" smtClean="0"/>
              <a:t>Use the dxdiag.exe command to display information about hardware and diagnose problems with DirectX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Assuming Windows is starting with no errors</a:t>
            </a:r>
          </a:p>
          <a:p>
            <a:pPr lvl="1" eaLnBrk="1" hangingPunct="1"/>
            <a:r>
              <a:rPr lang="en-US" dirty="0" smtClean="0"/>
              <a:t>How to handle errors that keep Windows from actually starting is covered in the chapter “Troubleshooting Windows Startup”</a:t>
            </a:r>
          </a:p>
          <a:p>
            <a:pPr eaLnBrk="1" hangingPunct="1"/>
            <a:r>
              <a:rPr lang="en-US" dirty="0" smtClean="0"/>
              <a:t>Five steps you can take to improve Windows performance are covered next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0BBEF1D-BC5A-4B2C-B148-0F34F3CE2DD3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Perform Routine Maintenance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Tasks to perform routine maintenance:</a:t>
            </a:r>
          </a:p>
          <a:p>
            <a:pPr lvl="1" eaLnBrk="1" hangingPunct="1"/>
            <a:r>
              <a:rPr lang="en-US" dirty="0" smtClean="0"/>
              <a:t>Verify critical Windows settings</a:t>
            </a:r>
          </a:p>
          <a:p>
            <a:pPr lvl="1" eaLnBrk="1" hangingPunct="1"/>
            <a:r>
              <a:rPr lang="en-US" dirty="0" smtClean="0"/>
              <a:t>Clean up, defrag, and check the hard drive</a:t>
            </a:r>
          </a:p>
          <a:p>
            <a:pPr lvl="1" eaLnBrk="1" hangingPunct="1"/>
            <a:r>
              <a:rPr lang="en-US" dirty="0" smtClean="0"/>
              <a:t>Uninstall software you no longer need</a:t>
            </a:r>
          </a:p>
          <a:p>
            <a:pPr lvl="1" eaLnBrk="1" hangingPunct="1"/>
            <a:r>
              <a:rPr lang="en-US" dirty="0" smtClean="0"/>
              <a:t>Back up data before applying any fixes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AE9EA4C-622F-428C-96D4-2B91AF430235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2: Clean </a:t>
            </a:r>
            <a:r>
              <a:rPr lang="en-US" dirty="0" smtClean="0"/>
              <a:t>Windows Startup</a:t>
            </a:r>
            <a:endParaRPr lang="en-US" dirty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 </a:t>
            </a:r>
            <a:r>
              <a:rPr lang="en-US" dirty="0"/>
              <a:t>startup programs kept to a minimum</a:t>
            </a:r>
          </a:p>
          <a:p>
            <a:pPr eaLnBrk="1" hangingPunct="1"/>
            <a:r>
              <a:rPr lang="en-US" dirty="0" smtClean="0"/>
              <a:t>Observe a clean boot to set a benchmark for the time it takes to start Windows when only minimum of programs are launched</a:t>
            </a:r>
            <a:endParaRPr lang="en-US" dirty="0"/>
          </a:p>
          <a:p>
            <a:pPr lvl="1" eaLnBrk="1" hangingPunct="1"/>
            <a:r>
              <a:rPr lang="en-US" dirty="0"/>
              <a:t>Time a normal startup and a </a:t>
            </a:r>
            <a:r>
              <a:rPr lang="en-US" dirty="0" smtClean="0"/>
              <a:t>clean </a:t>
            </a:r>
            <a:r>
              <a:rPr lang="en-US" dirty="0"/>
              <a:t>boot</a:t>
            </a:r>
          </a:p>
          <a:p>
            <a:pPr lvl="2" eaLnBrk="1" hangingPunct="1"/>
            <a:r>
              <a:rPr lang="en-US" dirty="0"/>
              <a:t>Significant difference: reduce Windows startup to essentials</a:t>
            </a:r>
          </a:p>
          <a:p>
            <a:pPr lvl="2" eaLnBrk="1" hangingPunct="1"/>
            <a:r>
              <a:rPr lang="en-US" dirty="0"/>
              <a:t>No improvement indicates problem with hardware or Windows settings (proceed to Step 3)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AE9EA4C-622F-428C-96D4-2B91AF430235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4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Windows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Investigate and eliminate startup programs</a:t>
            </a:r>
          </a:p>
          <a:p>
            <a:pPr lvl="1" eaLnBrk="1" hangingPunct="1"/>
            <a:r>
              <a:rPr lang="en-US" dirty="0" smtClean="0"/>
              <a:t>Open Startup tab and look for a specific program you don’t want</a:t>
            </a:r>
          </a:p>
          <a:p>
            <a:pPr lvl="2" eaLnBrk="1" hangingPunct="1"/>
            <a:r>
              <a:rPr lang="en-US" dirty="0" smtClean="0"/>
              <a:t>If unsure of its purpose, search the web for information on the program</a:t>
            </a:r>
          </a:p>
          <a:p>
            <a:pPr lvl="1" eaLnBrk="1" hangingPunct="1"/>
            <a:r>
              <a:rPr lang="en-US" dirty="0" smtClean="0"/>
              <a:t>Temporarily disable it using Windows 8 Task Manager or Windows 7 System Configuration</a:t>
            </a:r>
          </a:p>
          <a:p>
            <a:pPr lvl="1" eaLnBrk="1" hangingPunct="1"/>
            <a:r>
              <a:rPr lang="en-US" dirty="0" smtClean="0"/>
              <a:t>Task Manager can tell you what processes are currently running</a:t>
            </a:r>
          </a:p>
          <a:p>
            <a:pPr lvl="1" eaLnBrk="1" hangingPunct="1"/>
            <a:r>
              <a:rPr lang="en-US" dirty="0" smtClean="0"/>
              <a:t>If performance does not improve by disabling services or startup programs, re-enable them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84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Windows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for Unwanted Scheduled Tasks</a:t>
            </a:r>
          </a:p>
          <a:p>
            <a:pPr lvl="1" eaLnBrk="1" hangingPunct="1"/>
            <a:r>
              <a:rPr lang="en-US" dirty="0" smtClean="0"/>
              <a:t>Some applications schedule tasks to check for and download updates and malware sometimes hides as a scheduled task</a:t>
            </a:r>
          </a:p>
          <a:p>
            <a:pPr lvl="1" eaLnBrk="1" hangingPunct="1"/>
            <a:r>
              <a:rPr lang="en-US" dirty="0" smtClean="0"/>
              <a:t>Best way to uninstall a scheduled task:</a:t>
            </a:r>
          </a:p>
          <a:p>
            <a:pPr lvl="2" eaLnBrk="1" hangingPunct="1"/>
            <a:r>
              <a:rPr lang="en-US" dirty="0" smtClean="0"/>
              <a:t>Uninstall the software responsible for task</a:t>
            </a:r>
          </a:p>
          <a:p>
            <a:pPr eaLnBrk="1" hangingPunct="1"/>
            <a:r>
              <a:rPr lang="en-US" dirty="0" smtClean="0"/>
              <a:t>Monitor the Startup Process</a:t>
            </a:r>
          </a:p>
          <a:p>
            <a:pPr lvl="1" eaLnBrk="1" hangingPunct="1"/>
            <a:r>
              <a:rPr lang="en-US" dirty="0" smtClean="0"/>
              <a:t>Use third-party tools to monitor any changes to startup</a:t>
            </a:r>
          </a:p>
          <a:p>
            <a:pPr lvl="1" eaLnBrk="1" hangingPunct="1"/>
            <a:r>
              <a:rPr lang="en-US" dirty="0" smtClean="0"/>
              <a:t>Many antivirus programs monitor the startup process and inform you when changes are made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05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3: Check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Hardware Can Support </a:t>
            </a:r>
            <a:r>
              <a:rPr lang="en-US" dirty="0"/>
              <a:t>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suspect the processor, hard drive, or memory is a bottleneck</a:t>
            </a:r>
          </a:p>
          <a:p>
            <a:pPr lvl="1" eaLnBrk="1" hangingPunct="1"/>
            <a:r>
              <a:rPr lang="en-US" dirty="0" smtClean="0"/>
              <a:t>Use Performance Monitor to get more information</a:t>
            </a:r>
            <a:endParaRPr lang="en-US" dirty="0"/>
          </a:p>
          <a:p>
            <a:pPr lvl="1" eaLnBrk="1" hangingPunct="1"/>
            <a:r>
              <a:rPr lang="en-US" dirty="0" smtClean="0"/>
              <a:t>Considering upgrading the component if you find it is creating a bottleneck</a:t>
            </a:r>
          </a:p>
          <a:p>
            <a:pPr lvl="1" eaLnBrk="1" hangingPunct="1"/>
            <a:r>
              <a:rPr lang="en-US" dirty="0" smtClean="0"/>
              <a:t>May also have to consider an upgrade to the OS to solve performance issues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8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Check for a History of Problems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possible, determine when time problem started</a:t>
            </a:r>
          </a:p>
          <a:p>
            <a:pPr lvl="1" eaLnBrk="1" hangingPunct="1"/>
            <a:r>
              <a:rPr lang="en-US" dirty="0" smtClean="0"/>
              <a:t>Use the Action Center and Reliability Monitor</a:t>
            </a:r>
          </a:p>
          <a:p>
            <a:pPr lvl="2" eaLnBrk="1" hangingPunct="1"/>
            <a:r>
              <a:rPr lang="en-US" dirty="0" smtClean="0"/>
              <a:t>Find out what changes were made around the time the problem started</a:t>
            </a:r>
          </a:p>
          <a:p>
            <a:pPr lvl="2" eaLnBrk="1" hangingPunct="1"/>
            <a:r>
              <a:rPr lang="en-US" dirty="0" smtClean="0"/>
              <a:t>See if other problems occurred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68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7B2CC8-0938-46E7-80FE-B14F0DB66603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Check for a History of Problems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68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7B2CC8-0938-46E7-80FE-B14F0DB66603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pic>
        <p:nvPicPr>
          <p:cNvPr id="3" name="Picture 2" descr="Use the Reliability Monitor to search for when a problem began and what else happened about that time&#10;" title="Figure 11-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671637"/>
            <a:ext cx="5724525" cy="3514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122" y="5440042"/>
            <a:ext cx="540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11-47 </a:t>
            </a:r>
            <a:r>
              <a:rPr lang="en-US" sz="1200" dirty="0" smtClean="0"/>
              <a:t>Use the Reliability Monitor to search for when a problem began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and what else happened about that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93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5: Consider Using ReadyBoost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ReadyBoost uses a flash drive or secure digital (SD) memory card to boost hard drive performance</a:t>
            </a:r>
          </a:p>
          <a:p>
            <a:pPr lvl="1" eaLnBrk="1" hangingPunct="1"/>
            <a:r>
              <a:rPr lang="en-US" dirty="0" smtClean="0"/>
              <a:t>Acts as a buffer to speed up access time</a:t>
            </a:r>
          </a:p>
          <a:p>
            <a:pPr eaLnBrk="1" hangingPunct="1"/>
            <a:r>
              <a:rPr lang="en-US" dirty="0" smtClean="0"/>
              <a:t>Best for magnetic hard drive running at less than 7200 RPM</a:t>
            </a:r>
          </a:p>
          <a:p>
            <a:pPr eaLnBrk="1" hangingPunct="1"/>
            <a:r>
              <a:rPr lang="en-US" dirty="0" smtClean="0"/>
              <a:t>Windows automatically tests device qualifications</a:t>
            </a:r>
          </a:p>
          <a:p>
            <a:pPr lvl="1" eaLnBrk="1" hangingPunct="1"/>
            <a:r>
              <a:rPr lang="en-US" dirty="0" smtClean="0"/>
              <a:t>256 MB to 4 GB with at least 256 MB free space, and run at about 2 MB/sec of throughput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579B6B-8475-4E14-9C84-1845E3752884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Shell and the Kernel?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Inside an operating system, different components perform various functions" title="Figure 11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4000"/>
            <a:ext cx="4519461" cy="3992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311" y="5742394"/>
            <a:ext cx="611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11-1 </a:t>
            </a:r>
            <a:r>
              <a:rPr lang="en-US" sz="1200" dirty="0" smtClean="0"/>
              <a:t>Inside an operating system, different components perform various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8259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Disable the Windows 7 Aero Interface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Aero interface uses </a:t>
            </a:r>
            <a:r>
              <a:rPr lang="en-US" dirty="0"/>
              <a:t>memory and computing power</a:t>
            </a:r>
          </a:p>
          <a:p>
            <a:pPr lvl="1" eaLnBrk="1" hangingPunct="1"/>
            <a:r>
              <a:rPr lang="en-US" dirty="0" smtClean="0"/>
              <a:t>Disable Aero interface to see if performance improves</a:t>
            </a:r>
          </a:p>
          <a:p>
            <a:pPr lvl="1" eaLnBrk="1" hangingPunct="1"/>
            <a:r>
              <a:rPr lang="en-US" dirty="0" smtClean="0"/>
              <a:t>If performance does improve:</a:t>
            </a:r>
          </a:p>
          <a:p>
            <a:pPr lvl="2" eaLnBrk="1" hangingPunct="1"/>
            <a:r>
              <a:rPr lang="en-US" dirty="0" smtClean="0"/>
              <a:t>May </a:t>
            </a:r>
            <a:r>
              <a:rPr lang="en-US" dirty="0"/>
              <a:t>require memory or video card </a:t>
            </a:r>
            <a:r>
              <a:rPr lang="en-US" dirty="0" smtClean="0"/>
              <a:t>upgrade</a:t>
            </a:r>
          </a:p>
          <a:p>
            <a:pPr lvl="2" eaLnBrk="1" hangingPunct="1"/>
            <a:r>
              <a:rPr lang="en-US" dirty="0" smtClean="0"/>
              <a:t>Or just keep Aero disabled</a:t>
            </a:r>
          </a:p>
          <a:p>
            <a:pPr eaLnBrk="1" hangingPunct="1"/>
            <a:r>
              <a:rPr lang="en-US" dirty="0" smtClean="0"/>
              <a:t>To disable the Aero interface:</a:t>
            </a:r>
          </a:p>
          <a:p>
            <a:pPr lvl="1" eaLnBrk="1" hangingPunct="1"/>
            <a:r>
              <a:rPr lang="en-US" dirty="0" smtClean="0"/>
              <a:t>Right-click the desktop and select </a:t>
            </a:r>
            <a:r>
              <a:rPr lang="en-US" b="1" dirty="0" smtClean="0"/>
              <a:t>Personalize</a:t>
            </a:r>
            <a:r>
              <a:rPr lang="en-US" dirty="0" smtClean="0"/>
              <a:t> from the shortcut menu</a:t>
            </a:r>
          </a:p>
          <a:p>
            <a:pPr lvl="1" eaLnBrk="1" hangingPunct="1"/>
            <a:r>
              <a:rPr lang="en-US" dirty="0" smtClean="0"/>
              <a:t>Scroll down to and click </a:t>
            </a:r>
            <a:r>
              <a:rPr lang="en-US" b="1" dirty="0" smtClean="0"/>
              <a:t>Windows 7 Basic</a:t>
            </a:r>
            <a:endParaRPr lang="en-US" b="1" dirty="0"/>
          </a:p>
          <a:p>
            <a:pPr eaLnBrk="1" hangingPunct="1"/>
            <a:endParaRPr 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579B6B-8475-4E14-9C84-1845E3752884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3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uninstall</a:t>
            </a:r>
          </a:p>
          <a:p>
            <a:pPr lvl="1" eaLnBrk="1" hangingPunct="1"/>
            <a:r>
              <a:rPr lang="en-US" dirty="0" smtClean="0"/>
              <a:t>Programs refusing to uninstall or giving errors when uninstalling</a:t>
            </a:r>
          </a:p>
          <a:p>
            <a:pPr lvl="1" eaLnBrk="1" hangingPunct="1"/>
            <a:r>
              <a:rPr lang="en-US" dirty="0" smtClean="0"/>
              <a:t>Use as a last resort</a:t>
            </a:r>
          </a:p>
          <a:p>
            <a:pPr lvl="2" eaLnBrk="1" hangingPunct="1"/>
            <a:r>
              <a:rPr lang="en-US" dirty="0" smtClean="0"/>
              <a:t>Try program’s uninstall routine</a:t>
            </a:r>
          </a:p>
          <a:p>
            <a:pPr lvl="2" eaLnBrk="1" hangingPunct="1"/>
            <a:r>
              <a:rPr lang="en-US" dirty="0" smtClean="0"/>
              <a:t>Delete the program folders and files</a:t>
            </a:r>
          </a:p>
          <a:p>
            <a:pPr lvl="2" eaLnBrk="1" hangingPunct="1"/>
            <a:r>
              <a:rPr lang="en-US" dirty="0" smtClean="0"/>
              <a:t>Delete the registry entries used by the software</a:t>
            </a:r>
          </a:p>
          <a:p>
            <a:pPr lvl="2" eaLnBrk="1" hangingPunct="1"/>
            <a:r>
              <a:rPr lang="en-US" dirty="0" smtClean="0"/>
              <a:t>Remove entries in the Start menu and delete shortcuts</a:t>
            </a:r>
          </a:p>
          <a:p>
            <a:pPr lvl="2" eaLnBrk="1" hangingPunct="1"/>
            <a:r>
              <a:rPr lang="en-US" dirty="0" smtClean="0"/>
              <a:t>Remove any entries that launch processes at startup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DC73D6-2210-4679-8C2C-3FAC1423F80D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First try the uninstall routine</a:t>
            </a:r>
          </a:p>
          <a:p>
            <a:pPr lvl="1"/>
            <a:r>
              <a:rPr lang="en-US" dirty="0" smtClean="0"/>
              <a:t>Can be accessed from the Windows Programs and Features window</a:t>
            </a:r>
          </a:p>
          <a:p>
            <a:pPr lvl="1"/>
            <a:r>
              <a:rPr lang="en-US" dirty="0" smtClean="0"/>
              <a:t>Windows 8 apps can be uninstalled from Start screen</a:t>
            </a:r>
          </a:p>
          <a:p>
            <a:r>
              <a:rPr lang="en-US" dirty="0" smtClean="0"/>
              <a:t>Step 2: Delete Program files</a:t>
            </a:r>
          </a:p>
          <a:p>
            <a:pPr lvl="1"/>
            <a:r>
              <a:rPr lang="en-US" dirty="0" smtClean="0"/>
              <a:t>Look for the program folder in one of these folders:</a:t>
            </a:r>
          </a:p>
          <a:p>
            <a:pPr lvl="2"/>
            <a:r>
              <a:rPr lang="en-US" dirty="0" smtClean="0"/>
              <a:t>C:/Program Files</a:t>
            </a:r>
          </a:p>
          <a:p>
            <a:pPr lvl="2"/>
            <a:r>
              <a:rPr lang="en-US" dirty="0" smtClean="0"/>
              <a:t>C:/Program Files (x86)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4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Delete Registry entries</a:t>
            </a:r>
          </a:p>
          <a:p>
            <a:pPr lvl="1" eaLnBrk="1" hangingPunct="1"/>
            <a:r>
              <a:rPr lang="en-US" dirty="0" smtClean="0"/>
              <a:t>Editing the registry can be dangerous – back up first!</a:t>
            </a:r>
          </a:p>
          <a:p>
            <a:pPr lvl="1" eaLnBrk="1" hangingPunct="1"/>
            <a:r>
              <a:rPr lang="en-US" dirty="0" smtClean="0"/>
              <a:t>Follow steps outlined in the text</a:t>
            </a:r>
            <a:endParaRPr lang="en-US" b="1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7B75A0C-25AB-4D65-90BF-28C9B09A5501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11737" y="5631541"/>
            <a:ext cx="696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11-53 </a:t>
            </a:r>
            <a:r>
              <a:rPr lang="en-US" sz="1200" dirty="0" smtClean="0"/>
              <a:t>Select a subkey under the Uninstall key to display its values and data in the right pane</a:t>
            </a:r>
            <a:endParaRPr lang="en-US" sz="1200" dirty="0"/>
          </a:p>
        </p:txBody>
      </p:sp>
      <p:pic>
        <p:nvPicPr>
          <p:cNvPr id="3" name="Picture 2" descr="Select a subkey under the Uninstall key to display its values and data in the right pane" title="Figure 11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13738"/>
            <a:ext cx="6292032" cy="2396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Remove Program Shortcuts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386F7E0-AC30-4A1A-AF7A-49E15030398A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71600" y="4925803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11-54  </a:t>
            </a:r>
            <a:r>
              <a:rPr lang="en-US" sz="1200" dirty="0" smtClean="0"/>
              <a:t>Delete the program shortcut from the Windows 8 Start screen or Apps screen</a:t>
            </a:r>
            <a:endParaRPr lang="en-US" sz="1200" dirty="0"/>
          </a:p>
        </p:txBody>
      </p:sp>
      <p:pic>
        <p:nvPicPr>
          <p:cNvPr id="3" name="Picture 2" descr="Delete the program shortcut from the Windows 8 Start screen or Apps screen" title="Figure 11-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51" y="2622866"/>
            <a:ext cx="33528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5: Remove Startup Processes</a:t>
            </a:r>
          </a:p>
          <a:p>
            <a:pPr lvl="1" eaLnBrk="1" hangingPunct="1"/>
            <a:r>
              <a:rPr lang="en-US" dirty="0" smtClean="0"/>
              <a:t>Restart the system and watch for any startup errors about a missing program file</a:t>
            </a:r>
          </a:p>
          <a:p>
            <a:pPr lvl="1" eaLnBrk="1" hangingPunct="1"/>
            <a:r>
              <a:rPr lang="en-US" dirty="0" smtClean="0"/>
              <a:t>Use System Configuration or Task Manager to find out how the program is set to start</a:t>
            </a:r>
          </a:p>
          <a:p>
            <a:pPr lvl="2" eaLnBrk="1" hangingPunct="1"/>
            <a:r>
              <a:rPr lang="en-US" dirty="0" smtClean="0"/>
              <a:t>This entry point is called an orphaned entry</a:t>
            </a:r>
          </a:p>
          <a:p>
            <a:pPr lvl="1" eaLnBrk="1" hangingPunct="1"/>
            <a:r>
              <a:rPr lang="en-US" dirty="0" smtClean="0"/>
              <a:t>You’ll need to delete this startup entry by editing the registry, deleting a shortcut in a startup folder, or disabling a service using the Services console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9052FC5-1627-44B6-9AF5-E5A31082E46E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OS is made up of two main components: the shell and the kernel</a:t>
            </a:r>
          </a:p>
          <a:p>
            <a:pPr eaLnBrk="1" hangingPunct="1"/>
            <a:r>
              <a:rPr lang="en-US" dirty="0" smtClean="0"/>
              <a:t>Task Manager lets you view services and other running programs</a:t>
            </a:r>
          </a:p>
          <a:p>
            <a:pPr eaLnBrk="1" hangingPunct="1"/>
            <a:r>
              <a:rPr lang="en-US" dirty="0" smtClean="0"/>
              <a:t>Tools listed in the Administrative Tools group of Control Panel are used by technicians and developers to support Windows and applications</a:t>
            </a:r>
          </a:p>
          <a:p>
            <a:pPr eaLnBrk="1" hangingPunct="1"/>
            <a:r>
              <a:rPr lang="en-US" dirty="0" smtClean="0"/>
              <a:t>System Configuration and Task Manager can be used to perform a clean boot, which reduces the boot to essentials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453C0BF-F42B-442E-8147-6B32C3ED69F0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133"/>
            <a:ext cx="8229600" cy="4525963"/>
          </a:xfrm>
        </p:spPr>
        <p:txBody>
          <a:bodyPr/>
          <a:lstStyle/>
          <a:p>
            <a:r>
              <a:rPr lang="en-US" dirty="0" smtClean="0"/>
              <a:t>The Services console is used to manage Windows and application services</a:t>
            </a:r>
          </a:p>
          <a:p>
            <a:r>
              <a:rPr lang="en-US" dirty="0" smtClean="0"/>
              <a:t>The Computer Management console contains a group of Windows useful tools</a:t>
            </a:r>
          </a:p>
          <a:p>
            <a:r>
              <a:rPr lang="en-US" dirty="0" smtClean="0"/>
              <a:t>Task Scheduler schedules and runs tasks</a:t>
            </a:r>
          </a:p>
          <a:p>
            <a:r>
              <a:rPr lang="en-US" dirty="0" smtClean="0"/>
              <a:t>Performance Monitor uses counters to track activity by hardware and software to evaluate performance</a:t>
            </a:r>
          </a:p>
          <a:p>
            <a:r>
              <a:rPr lang="en-US" dirty="0" smtClean="0"/>
              <a:t>The Registry Editor is used to edit the registry </a:t>
            </a:r>
          </a:p>
          <a:p>
            <a:r>
              <a:rPr lang="en-US" dirty="0" smtClean="0"/>
              <a:t>The Display applet can be used to change screen resolution, refresh rate and adjust color depth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54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Five steps to improve Windows performance:</a:t>
            </a:r>
          </a:p>
          <a:p>
            <a:pPr lvl="1" eaLnBrk="1" hangingPunct="1"/>
            <a:r>
              <a:rPr lang="en-US" dirty="0" smtClean="0"/>
              <a:t>Routine maintenance, clean Windows startup, check if hardware can support the OS, check for a history of problems, consider using ReadyBoost to improve a slow hard drive’s performance</a:t>
            </a:r>
          </a:p>
          <a:p>
            <a:pPr eaLnBrk="1" hangingPunct="1"/>
            <a:r>
              <a:rPr lang="en-US" dirty="0" smtClean="0"/>
              <a:t>To manually delete software:</a:t>
            </a:r>
          </a:p>
          <a:p>
            <a:pPr lvl="1" eaLnBrk="1" hangingPunct="1"/>
            <a:r>
              <a:rPr lang="en-US" dirty="0" smtClean="0"/>
              <a:t>Delete the program files, registry keys, shortcuts to the program on the Start Menu, Apps screen, or Windows 7 All Programs menu, and items in startup folders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7DF651B-4210-46C3-8F5A-DA75D89B37E0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Windows Manages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 a program that is running under the authority of the shell, together with the system resources assigned to it</a:t>
            </a:r>
          </a:p>
          <a:p>
            <a:pPr lvl="1"/>
            <a:r>
              <a:rPr lang="en-US" dirty="0" smtClean="0"/>
              <a:t>When a process makes a request for resources to the Win32 subsystem the request is known as a </a:t>
            </a:r>
            <a:r>
              <a:rPr lang="en-US" b="1" dirty="0" smtClean="0"/>
              <a:t>thread</a:t>
            </a:r>
          </a:p>
          <a:p>
            <a:pPr lvl="1"/>
            <a:r>
              <a:rPr lang="en-US" dirty="0" smtClean="0"/>
              <a:t> A thread is a single task, such as printing a file that the process requests from the kernel</a:t>
            </a:r>
          </a:p>
          <a:p>
            <a:pPr lvl="1"/>
            <a:r>
              <a:rPr lang="en-US" dirty="0" smtClean="0"/>
              <a:t>Sometimes a process is called an instance</a:t>
            </a:r>
          </a:p>
          <a:p>
            <a:pPr lvl="1"/>
            <a:r>
              <a:rPr lang="en-US" dirty="0" smtClean="0"/>
              <a:t>A process with more than one thread is called multithreading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645025"/>
          </a:xfrm>
        </p:spPr>
        <p:txBody>
          <a:bodyPr/>
          <a:lstStyle/>
          <a:p>
            <a:pPr eaLnBrk="1" hangingPunct="1"/>
            <a:r>
              <a:rPr lang="en-US" dirty="0" smtClean="0"/>
              <a:t>Taskmgr.exe displays applications and processes</a:t>
            </a:r>
          </a:p>
          <a:p>
            <a:pPr lvl="1" eaLnBrk="1" hangingPunct="1"/>
            <a:r>
              <a:rPr lang="en-US" dirty="0" smtClean="0"/>
              <a:t>Also displays information about memory performance, network activity, and user activity</a:t>
            </a:r>
          </a:p>
          <a:p>
            <a:pPr eaLnBrk="1" hangingPunct="1"/>
            <a:r>
              <a:rPr lang="en-US" dirty="0" smtClean="0"/>
              <a:t>Several ways to access Task Manager: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Ctrl+Alt+Delete</a:t>
            </a:r>
          </a:p>
          <a:p>
            <a:pPr lvl="1" eaLnBrk="1" hangingPunct="1"/>
            <a:r>
              <a:rPr lang="en-US" dirty="0" smtClean="0"/>
              <a:t>Right click a blank area in the taskbar and select </a:t>
            </a:r>
            <a:r>
              <a:rPr lang="en-US" b="1" dirty="0" smtClean="0"/>
              <a:t>Start Task Manager</a:t>
            </a:r>
            <a:r>
              <a:rPr lang="en-US" dirty="0" smtClean="0"/>
              <a:t> from shortcut menu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Ctrl+Shift+Esc</a:t>
            </a:r>
          </a:p>
          <a:p>
            <a:pPr lvl="1" eaLnBrk="1" hangingPunct="1"/>
            <a:r>
              <a:rPr lang="en-US" dirty="0" smtClean="0"/>
              <a:t>For Windows 8, press Win+X and click Task Manager</a:t>
            </a:r>
          </a:p>
          <a:p>
            <a:pPr lvl="1" eaLnBrk="1" hangingPunct="1"/>
            <a:r>
              <a:rPr lang="en-US" dirty="0" smtClean="0"/>
              <a:t>For Windows 7, click </a:t>
            </a:r>
            <a:r>
              <a:rPr lang="en-US" b="1" dirty="0" smtClean="0"/>
              <a:t>Start</a:t>
            </a:r>
            <a:r>
              <a:rPr lang="en-US" dirty="0" smtClean="0"/>
              <a:t>, enter </a:t>
            </a:r>
            <a:r>
              <a:rPr lang="en-US" b="1" dirty="0" smtClean="0"/>
              <a:t>taskmgr.exe</a:t>
            </a:r>
            <a:r>
              <a:rPr lang="en-US" dirty="0" smtClean="0"/>
              <a:t> in the search box</a:t>
            </a:r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D8E88E-F31D-43BA-8D3E-746F06D826F8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Processes Tab</a:t>
            </a:r>
          </a:p>
          <a:p>
            <a:pPr lvl="1" eaLnBrk="1" hangingPunct="1"/>
            <a:r>
              <a:rPr lang="en-US" dirty="0" smtClean="0"/>
              <a:t>Shows running processes organized by Apps, Background processes, and Windows processes</a:t>
            </a:r>
          </a:p>
          <a:p>
            <a:pPr lvl="1" eaLnBrk="1" hangingPunct="1"/>
            <a:r>
              <a:rPr lang="en-US" dirty="0" smtClean="0"/>
              <a:t>Right-click a process, click </a:t>
            </a:r>
            <a:r>
              <a:rPr lang="en-US" b="1" dirty="0" smtClean="0"/>
              <a:t>Go to details </a:t>
            </a:r>
            <a:r>
              <a:rPr lang="en-US" dirty="0" smtClean="0"/>
              <a:t>to jump to the Details tab</a:t>
            </a:r>
          </a:p>
          <a:p>
            <a:pPr eaLnBrk="1" hangingPunct="1"/>
            <a:r>
              <a:rPr lang="en-US" dirty="0" smtClean="0"/>
              <a:t>Details tab</a:t>
            </a:r>
          </a:p>
          <a:p>
            <a:pPr lvl="1" eaLnBrk="1" hangingPunct="1"/>
            <a:r>
              <a:rPr lang="en-US" dirty="0" smtClean="0"/>
              <a:t>Used to end processes</a:t>
            </a:r>
          </a:p>
          <a:p>
            <a:pPr lvl="1" eaLnBrk="1" hangingPunct="1"/>
            <a:r>
              <a:rPr lang="en-US" dirty="0" smtClean="0"/>
              <a:t>If a process is hung, end the task by selecting it and click </a:t>
            </a:r>
            <a:r>
              <a:rPr lang="en-US" b="1" dirty="0" smtClean="0"/>
              <a:t>End task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36F4A11-56CD-4652-8F59-2F83665F36D8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36F4A11-56CD-4652-8F59-2F83665F36D8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pic>
        <p:nvPicPr>
          <p:cNvPr id="3" name="Picture 2" descr="Use the Details tab to end a task that is not responding&#10;" title="Figure 11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276475"/>
            <a:ext cx="5324475" cy="2305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6704" y="4800600"/>
            <a:ext cx="473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11-6 </a:t>
            </a:r>
            <a:r>
              <a:rPr lang="en-US" sz="1200" dirty="0" smtClean="0"/>
              <a:t>Use the Details tab to end a task that is not responding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6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5879</Words>
  <Application>Microsoft Office PowerPoint</Application>
  <PresentationFormat>On-screen Show (4:3)</PresentationFormat>
  <Paragraphs>855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ＭＳ Ｐゴシック</vt:lpstr>
      <vt:lpstr>Times New Roman</vt:lpstr>
      <vt:lpstr>Default Design</vt:lpstr>
      <vt:lpstr>1_Default Design</vt:lpstr>
      <vt:lpstr>A+ Guide to IT Technical Support, 9th Edition</vt:lpstr>
      <vt:lpstr>Objectives</vt:lpstr>
      <vt:lpstr>Windows Utilities and Tools to Support the OS</vt:lpstr>
      <vt:lpstr>What are the Shell and the Kernel?</vt:lpstr>
      <vt:lpstr>What are the Shell and the Kernel?</vt:lpstr>
      <vt:lpstr>How Windows Manages Applications</vt:lpstr>
      <vt:lpstr>Task Manager</vt:lpstr>
      <vt:lpstr>Task Manager</vt:lpstr>
      <vt:lpstr>Task Manager</vt:lpstr>
      <vt:lpstr>Task Manager</vt:lpstr>
      <vt:lpstr>Task Manager</vt:lpstr>
      <vt:lpstr>Task Manager</vt:lpstr>
      <vt:lpstr>Task Manager</vt:lpstr>
      <vt:lpstr>Task Manager</vt:lpstr>
      <vt:lpstr>Administrative Tools</vt:lpstr>
      <vt:lpstr>System Configuration</vt:lpstr>
      <vt:lpstr>System Configuration</vt:lpstr>
      <vt:lpstr>Services Console</vt:lpstr>
      <vt:lpstr>Services Console</vt:lpstr>
      <vt:lpstr>Computer Management</vt:lpstr>
      <vt:lpstr>Computer Management</vt:lpstr>
      <vt:lpstr>Microsoft Management Console (MMC)</vt:lpstr>
      <vt:lpstr>Event Viewer</vt:lpstr>
      <vt:lpstr>Event Viewer</vt:lpstr>
      <vt:lpstr>Event Viewer</vt:lpstr>
      <vt:lpstr>Event Viewer</vt:lpstr>
      <vt:lpstr>Event Viewer</vt:lpstr>
      <vt:lpstr>Print Management</vt:lpstr>
      <vt:lpstr>Task Scheduler</vt:lpstr>
      <vt:lpstr>Windows 7 Performance Monitor</vt:lpstr>
      <vt:lpstr>Windows 7 Performance Monitor</vt:lpstr>
      <vt:lpstr>The Registry Editor</vt:lpstr>
      <vt:lpstr>The Registry Editor</vt:lpstr>
      <vt:lpstr>The Registry Editor</vt:lpstr>
      <vt:lpstr>The Registry Editor</vt:lpstr>
      <vt:lpstr>The Registry Editor</vt:lpstr>
      <vt:lpstr>The Registry Editor</vt:lpstr>
      <vt:lpstr>The Registry Editor</vt:lpstr>
      <vt:lpstr>Display Settings and Graphics Software</vt:lpstr>
      <vt:lpstr>Display Settings and Graphics Software</vt:lpstr>
      <vt:lpstr>Improving Windows Performance</vt:lpstr>
      <vt:lpstr>Step 1: Perform Routine Maintenance</vt:lpstr>
      <vt:lpstr>Step 2: Clean Windows Startup</vt:lpstr>
      <vt:lpstr>Step 2: Clean Windows Startup</vt:lpstr>
      <vt:lpstr>Step 2: Clean Windows Startup</vt:lpstr>
      <vt:lpstr>Step 3: Check If the Hardware Can Support the OS</vt:lpstr>
      <vt:lpstr>Step 4: Check for a History of Problems</vt:lpstr>
      <vt:lpstr>Step 4: Check for a History of Problems</vt:lpstr>
      <vt:lpstr>Step 5: Consider Using ReadyBoost</vt:lpstr>
      <vt:lpstr>Disable the Windows 7 Aero Interface</vt:lpstr>
      <vt:lpstr>Manually Removing Software</vt:lpstr>
      <vt:lpstr>Manually Removing Software</vt:lpstr>
      <vt:lpstr>Manually Removing Software</vt:lpstr>
      <vt:lpstr>Manually Removing Software</vt:lpstr>
      <vt:lpstr>Manually Removing Software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400</cp:revision>
  <dcterms:created xsi:type="dcterms:W3CDTF">2009-10-09T17:11:19Z</dcterms:created>
  <dcterms:modified xsi:type="dcterms:W3CDTF">2015-11-19T17:58:22Z</dcterms:modified>
</cp:coreProperties>
</file>