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4064" r:id="rId1"/>
    <p:sldMasterId id="2147484065" r:id="rId2"/>
  </p:sldMasterIdLst>
  <p:notesMasterIdLst>
    <p:notesMasterId r:id="rId79"/>
  </p:notesMasterIdLst>
  <p:sldIdLst>
    <p:sldId id="319" r:id="rId3"/>
    <p:sldId id="320" r:id="rId4"/>
    <p:sldId id="321" r:id="rId5"/>
    <p:sldId id="322" r:id="rId6"/>
    <p:sldId id="421" r:id="rId7"/>
    <p:sldId id="438" r:id="rId8"/>
    <p:sldId id="422" r:id="rId9"/>
    <p:sldId id="323" r:id="rId10"/>
    <p:sldId id="340" r:id="rId11"/>
    <p:sldId id="398" r:id="rId12"/>
    <p:sldId id="399" r:id="rId13"/>
    <p:sldId id="400" r:id="rId14"/>
    <p:sldId id="324" r:id="rId15"/>
    <p:sldId id="402" r:id="rId16"/>
    <p:sldId id="325" r:id="rId17"/>
    <p:sldId id="326" r:id="rId18"/>
    <p:sldId id="350" r:id="rId19"/>
    <p:sldId id="328" r:id="rId20"/>
    <p:sldId id="355" r:id="rId21"/>
    <p:sldId id="329" r:id="rId22"/>
    <p:sldId id="423" r:id="rId23"/>
    <p:sldId id="424" r:id="rId24"/>
    <p:sldId id="439" r:id="rId25"/>
    <p:sldId id="425" r:id="rId26"/>
    <p:sldId id="440" r:id="rId27"/>
    <p:sldId id="404" r:id="rId28"/>
    <p:sldId id="356" r:id="rId29"/>
    <p:sldId id="330" r:id="rId30"/>
    <p:sldId id="331" r:id="rId31"/>
    <p:sldId id="426" r:id="rId32"/>
    <p:sldId id="366" r:id="rId33"/>
    <p:sldId id="427" r:id="rId34"/>
    <p:sldId id="368" r:id="rId35"/>
    <p:sldId id="428" r:id="rId36"/>
    <p:sldId id="429" r:id="rId37"/>
    <p:sldId id="430" r:id="rId38"/>
    <p:sldId id="431" r:id="rId39"/>
    <p:sldId id="332" r:id="rId40"/>
    <p:sldId id="333" r:id="rId41"/>
    <p:sldId id="441" r:id="rId42"/>
    <p:sldId id="393" r:id="rId43"/>
    <p:sldId id="442" r:id="rId44"/>
    <p:sldId id="432" r:id="rId45"/>
    <p:sldId id="443" r:id="rId46"/>
    <p:sldId id="394" r:id="rId47"/>
    <p:sldId id="412" r:id="rId48"/>
    <p:sldId id="433" r:id="rId49"/>
    <p:sldId id="334" r:id="rId50"/>
    <p:sldId id="413" r:id="rId51"/>
    <p:sldId id="444" r:id="rId52"/>
    <p:sldId id="415" r:id="rId53"/>
    <p:sldId id="372" r:id="rId54"/>
    <p:sldId id="375" r:id="rId55"/>
    <p:sldId id="416" r:id="rId56"/>
    <p:sldId id="380" r:id="rId57"/>
    <p:sldId id="382" r:id="rId58"/>
    <p:sldId id="377" r:id="rId59"/>
    <p:sldId id="434" r:id="rId60"/>
    <p:sldId id="378" r:id="rId61"/>
    <p:sldId id="383" r:id="rId62"/>
    <p:sldId id="335" r:id="rId63"/>
    <p:sldId id="385" r:id="rId64"/>
    <p:sldId id="417" r:id="rId65"/>
    <p:sldId id="435" r:id="rId66"/>
    <p:sldId id="386" r:id="rId67"/>
    <p:sldId id="445" r:id="rId68"/>
    <p:sldId id="419" r:id="rId69"/>
    <p:sldId id="388" r:id="rId70"/>
    <p:sldId id="390" r:id="rId71"/>
    <p:sldId id="395" r:id="rId72"/>
    <p:sldId id="396" r:id="rId73"/>
    <p:sldId id="391" r:id="rId74"/>
    <p:sldId id="436" r:id="rId75"/>
    <p:sldId id="336" r:id="rId76"/>
    <p:sldId id="437" r:id="rId77"/>
    <p:sldId id="420" r:id="rId7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33"/>
    <p:restoredTop sz="80370" autoAdjust="0"/>
  </p:normalViewPr>
  <p:slideViewPr>
    <p:cSldViewPr>
      <p:cViewPr varScale="1">
        <p:scale>
          <a:sx n="92" d="100"/>
          <a:sy n="92" d="100"/>
        </p:scale>
        <p:origin x="269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515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80" Type="http://schemas.openxmlformats.org/officeDocument/2006/relationships/presProps" Target="presProps.xml"/><Relationship Id="rId81" Type="http://schemas.openxmlformats.org/officeDocument/2006/relationships/viewProps" Target="viewProps.xml"/><Relationship Id="rId82" Type="http://schemas.openxmlformats.org/officeDocument/2006/relationships/theme" Target="theme/theme1.xml"/><Relationship Id="rId83" Type="http://schemas.openxmlformats.org/officeDocument/2006/relationships/tableStyles" Target="tableStyles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slide" Target="slides/slide73.xml"/><Relationship Id="rId76" Type="http://schemas.openxmlformats.org/officeDocument/2006/relationships/slide" Target="slides/slide74.xml"/><Relationship Id="rId77" Type="http://schemas.openxmlformats.org/officeDocument/2006/relationships/slide" Target="slides/slide75.xml"/><Relationship Id="rId78" Type="http://schemas.openxmlformats.org/officeDocument/2006/relationships/slide" Target="slides/slide76.xml"/><Relationship Id="rId79" Type="http://schemas.openxmlformats.org/officeDocument/2006/relationships/notesMaster" Target="notesMasters/notesMaster1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9ECECB77-80EA-4B94-A665-AE7A3AEE1EC7}" type="datetime1">
              <a:rPr lang="en-US"/>
              <a:pPr>
                <a:defRPr/>
              </a:pPr>
              <a:t>7/7/16</a:t>
            </a:fld>
            <a:endParaRPr lang="en-US" dirty="0"/>
          </a:p>
        </p:txBody>
      </p:sp>
      <p:sp>
        <p:nvSpPr>
          <p:cNvPr id="747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99867E51-B14C-4100-B5B4-1CDEF2C7DD7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7854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110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11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Relationship Id="rId3" Type="http://schemas.openxmlformats.org/officeDocument/2006/relationships/hyperlink" Target="file:///computername" TargetMode="Externa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fld id="{904AA015-35E8-48B2-BC16-0FFAAE0D242E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A+ Guide to IT Technical Support, 9th Edition</a:t>
            </a:r>
          </a:p>
          <a:p>
            <a:pPr eaLnBrk="1" hangingPunct="1"/>
            <a:endParaRPr lang="en-US" dirty="0" smtClean="0">
              <a:latin typeface="Arial" charset="0"/>
            </a:endParaRPr>
          </a:p>
          <a:p>
            <a:pPr marL="0" indent="0" algn="ctr">
              <a:lnSpc>
                <a:spcPct val="90000"/>
              </a:lnSpc>
              <a:buFontTx/>
              <a:buNone/>
            </a:pPr>
            <a:r>
              <a:rPr lang="en-US" sz="1200" i="1" dirty="0" smtClean="0"/>
              <a:t>Chapter 10</a:t>
            </a:r>
          </a:p>
          <a:p>
            <a:pPr marL="0" indent="0" algn="ctr">
              <a:lnSpc>
                <a:spcPct val="90000"/>
              </a:lnSpc>
              <a:buFontTx/>
              <a:buNone/>
            </a:pPr>
            <a:r>
              <a:rPr lang="en-US" sz="1200" i="1" dirty="0" smtClean="0"/>
              <a:t>Maintaining Windows</a:t>
            </a:r>
          </a:p>
          <a:p>
            <a:pPr eaLnBrk="1" hangingPunct="1"/>
            <a:endParaRPr lang="es-EC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6194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Directory Structures</a:t>
            </a:r>
          </a:p>
          <a:p>
            <a:endParaRPr lang="en-US" dirty="0" smtClean="0"/>
          </a:p>
          <a:p>
            <a:r>
              <a:rPr lang="en-US" b="1" dirty="0" smtClean="0"/>
              <a:t>Program Files</a:t>
            </a:r>
          </a:p>
          <a:p>
            <a:r>
              <a:rPr lang="en-US" dirty="0" smtClean="0"/>
              <a:t>C:\Program Files – where Windows stores program files unless you select a different location</a:t>
            </a:r>
          </a:p>
          <a:p>
            <a:r>
              <a:rPr lang="en-US" dirty="0" smtClean="0"/>
              <a:t>In 64-bit versions of Windows:</a:t>
            </a:r>
          </a:p>
          <a:p>
            <a:pPr lvl="1"/>
            <a:r>
              <a:rPr lang="en-US" dirty="0" smtClean="0"/>
              <a:t>64-bit program files are stored in C:\Program Files and 32-bit program files are stored in C:\Program Files (x86) folder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867E51-B14C-4100-B5B4-1CDEF2C7DD7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831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Directory Structures</a:t>
            </a:r>
          </a:p>
          <a:p>
            <a:endParaRPr lang="en-US" dirty="0" smtClean="0"/>
          </a:p>
          <a:p>
            <a:r>
              <a:rPr lang="en-US" b="1" dirty="0" smtClean="0"/>
              <a:t>Folders for Windows Data </a:t>
            </a:r>
          </a:p>
          <a:p>
            <a:pPr lvl="1"/>
            <a:r>
              <a:rPr lang="en-US" i="1" dirty="0" smtClean="0"/>
              <a:t>Registry location</a:t>
            </a:r>
            <a:r>
              <a:rPr lang="en-US" dirty="0" smtClean="0"/>
              <a:t>: C:\Windows\System32\config</a:t>
            </a:r>
          </a:p>
          <a:p>
            <a:pPr lvl="1"/>
            <a:r>
              <a:rPr lang="en-US" i="1" dirty="0" smtClean="0"/>
              <a:t>Backup of the registry</a:t>
            </a:r>
            <a:r>
              <a:rPr lang="en-US" dirty="0" smtClean="0"/>
              <a:t>: C:\Windows\System32\config\RegBack</a:t>
            </a:r>
          </a:p>
          <a:p>
            <a:pPr lvl="1"/>
            <a:r>
              <a:rPr lang="en-US" i="1" dirty="0" smtClean="0"/>
              <a:t>Fonts</a:t>
            </a:r>
            <a:r>
              <a:rPr lang="en-US" dirty="0" smtClean="0"/>
              <a:t>: C:\Windows\Fonts</a:t>
            </a:r>
          </a:p>
          <a:p>
            <a:pPr lvl="1"/>
            <a:r>
              <a:rPr lang="en-US" i="1" dirty="0" smtClean="0"/>
              <a:t>Temporary files</a:t>
            </a:r>
            <a:r>
              <a:rPr lang="en-US" dirty="0" smtClean="0"/>
              <a:t>: C:\Windows\Temp</a:t>
            </a:r>
          </a:p>
          <a:p>
            <a:pPr lvl="1"/>
            <a:r>
              <a:rPr lang="en-US" i="1" dirty="0" smtClean="0"/>
              <a:t>Offline files</a:t>
            </a:r>
            <a:r>
              <a:rPr lang="en-US" dirty="0" smtClean="0"/>
              <a:t>: stored in the client-side caching (CSC) folder which is C:\Windows\CSC</a:t>
            </a:r>
          </a:p>
          <a:p>
            <a:pPr lvl="2"/>
            <a:r>
              <a:rPr lang="en-US" dirty="0" smtClean="0"/>
              <a:t>Allows users to work with files in the folder when the computer is not connected to a corporate network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867E51-B14C-4100-B5B4-1CDEF2C7DD7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0449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the Disk Cleanup Utility</a:t>
            </a:r>
          </a:p>
          <a:p>
            <a:endParaRPr lang="en-US" dirty="0" smtClean="0"/>
          </a:p>
          <a:p>
            <a:r>
              <a:rPr lang="en-US" dirty="0" smtClean="0"/>
              <a:t>Use the Windows Disk Cleanup utility to delete temporary files</a:t>
            </a:r>
          </a:p>
          <a:p>
            <a:r>
              <a:rPr lang="en-US" dirty="0" smtClean="0"/>
              <a:t>To use:</a:t>
            </a:r>
          </a:p>
          <a:p>
            <a:pPr lvl="1"/>
            <a:r>
              <a:rPr lang="en-US" dirty="0" smtClean="0"/>
              <a:t>Open Windows Explorer, right-click the volume that Windows is installed on, and select </a:t>
            </a:r>
            <a:r>
              <a:rPr lang="en-US" b="1" dirty="0" smtClean="0"/>
              <a:t>Properties</a:t>
            </a:r>
          </a:p>
          <a:p>
            <a:pPr lvl="1"/>
            <a:r>
              <a:rPr lang="en-US" dirty="0" smtClean="0"/>
              <a:t>On the General tab, click </a:t>
            </a:r>
            <a:r>
              <a:rPr lang="en-US" b="1" dirty="0" smtClean="0"/>
              <a:t>Disk Cleanup</a:t>
            </a:r>
          </a:p>
          <a:p>
            <a:pPr lvl="1"/>
            <a:r>
              <a:rPr lang="en-US" dirty="0" smtClean="0"/>
              <a:t>To see temporary system files that can also be deleted, click </a:t>
            </a:r>
            <a:r>
              <a:rPr lang="en-US" b="1" dirty="0" smtClean="0"/>
              <a:t>Clean up system files</a:t>
            </a:r>
          </a:p>
          <a:p>
            <a:pPr lvl="1"/>
            <a:r>
              <a:rPr lang="en-US" dirty="0" smtClean="0"/>
              <a:t>If even more space is needed click the </a:t>
            </a:r>
            <a:r>
              <a:rPr lang="en-US" b="1" dirty="0" smtClean="0"/>
              <a:t>More Options </a:t>
            </a:r>
            <a:r>
              <a:rPr lang="en-US" dirty="0" smtClean="0"/>
              <a:t>to see what else could be deleted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867E51-B14C-4100-B5B4-1CDEF2C7DD7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5509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Defrag the Hard Drive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Defragment: to rearrange fragments or parts of files so each file is stored in contiguous clusters</a:t>
            </a:r>
          </a:p>
          <a:p>
            <a:pPr eaLnBrk="1" hangingPunct="1"/>
            <a:r>
              <a:rPr lang="en-US" dirty="0" smtClean="0"/>
              <a:t>Two types of hard drives:</a:t>
            </a:r>
          </a:p>
          <a:p>
            <a:pPr lvl="1" eaLnBrk="1" hangingPunct="1"/>
            <a:r>
              <a:rPr lang="en-US" dirty="0" smtClean="0"/>
              <a:t>Magnetic hard disk drives (HDDs) – contain spinning platters</a:t>
            </a:r>
          </a:p>
          <a:p>
            <a:pPr lvl="2" eaLnBrk="1" hangingPunct="1"/>
            <a:r>
              <a:rPr lang="en-US" dirty="0" smtClean="0"/>
              <a:t>Windows automatically defrags once a week</a:t>
            </a:r>
          </a:p>
          <a:p>
            <a:pPr lvl="1" eaLnBrk="1" hangingPunct="1"/>
            <a:r>
              <a:rPr lang="en-US" dirty="0" smtClean="0"/>
              <a:t>Solid-state drives (SSDs) – contain flash memory</a:t>
            </a:r>
          </a:p>
          <a:p>
            <a:pPr lvl="2" eaLnBrk="1" hangingPunct="1"/>
            <a:r>
              <a:rPr lang="en-US" dirty="0" smtClean="0"/>
              <a:t>Has no moving parts so defrag does not improve read/write time</a:t>
            </a:r>
          </a:p>
          <a:p>
            <a:pPr lvl="2" eaLnBrk="1" hangingPunct="1"/>
            <a:r>
              <a:rPr lang="en-US" dirty="0" smtClean="0"/>
              <a:t>Defragmenting this type of drive is not recommended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867E51-B14C-4100-B5B4-1CDEF2C7DD7C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7659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Defrag the Hard Drive</a:t>
            </a:r>
          </a:p>
          <a:p>
            <a:endParaRPr lang="en-US" dirty="0" smtClean="0"/>
          </a:p>
          <a:p>
            <a:r>
              <a:rPr lang="en-US" b="1" dirty="0" smtClean="0"/>
              <a:t>Cluster</a:t>
            </a:r>
            <a:r>
              <a:rPr lang="en-US" dirty="0" smtClean="0"/>
              <a:t> (also called file allocation unit): group of whole sectors in a file system</a:t>
            </a:r>
          </a:p>
          <a:p>
            <a:pPr lvl="1"/>
            <a:r>
              <a:rPr lang="en-US" dirty="0" smtClean="0"/>
              <a:t>Number of sectors in a cluster is fixed</a:t>
            </a:r>
          </a:p>
          <a:p>
            <a:r>
              <a:rPr lang="en-US" dirty="0" smtClean="0"/>
              <a:t>A file is stored in whole clusters</a:t>
            </a:r>
          </a:p>
          <a:p>
            <a:pPr lvl="1"/>
            <a:r>
              <a:rPr lang="en-US" dirty="0" smtClean="0"/>
              <a:t>Unused space at end of last cluster is called </a:t>
            </a:r>
            <a:r>
              <a:rPr lang="en-US" b="1" dirty="0" smtClean="0"/>
              <a:t>slack </a:t>
            </a:r>
            <a:r>
              <a:rPr lang="en-US" dirty="0" smtClean="0"/>
              <a:t>and is wasted free space</a:t>
            </a:r>
          </a:p>
          <a:p>
            <a:r>
              <a:rPr lang="en-US" dirty="0" smtClean="0"/>
              <a:t>As files are written and deleted from a drive, clusters are used, released, and used again</a:t>
            </a:r>
          </a:p>
          <a:p>
            <a:pPr lvl="1"/>
            <a:r>
              <a:rPr lang="en-US" dirty="0" smtClean="0"/>
              <a:t>Moving arm of drive may have to move all over a drive to collect all fragments of a file</a:t>
            </a:r>
          </a:p>
          <a:p>
            <a:pPr lvl="2"/>
            <a:r>
              <a:rPr lang="en-US" dirty="0" smtClean="0"/>
              <a:t>Slows down performance</a:t>
            </a:r>
          </a:p>
          <a:p>
            <a:r>
              <a:rPr lang="en-US" dirty="0" smtClean="0"/>
              <a:t>Solution is to defragment the drive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867E51-B14C-4100-B5B4-1CDEF2C7DD7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6657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Check the Hard Drive for Errors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Error checking utility: searches for bad sectors on a volume and recovers the data from them if possible</a:t>
            </a:r>
          </a:p>
          <a:p>
            <a:pPr eaLnBrk="1" hangingPunct="1"/>
            <a:r>
              <a:rPr lang="en-US" dirty="0" smtClean="0"/>
              <a:t>To use the error checking utility:</a:t>
            </a:r>
          </a:p>
          <a:p>
            <a:pPr lvl="1" eaLnBrk="1" hangingPunct="1"/>
            <a:r>
              <a:rPr lang="en-US" dirty="0" smtClean="0"/>
              <a:t>Right-click the drive and select </a:t>
            </a:r>
            <a:r>
              <a:rPr lang="en-US" b="1" dirty="0" smtClean="0"/>
              <a:t>Properties</a:t>
            </a:r>
            <a:r>
              <a:rPr lang="en-US" dirty="0" smtClean="0"/>
              <a:t> from the shortcut menu</a:t>
            </a:r>
          </a:p>
          <a:p>
            <a:pPr lvl="1" eaLnBrk="1" hangingPunct="1"/>
            <a:r>
              <a:rPr lang="en-US" dirty="0" smtClean="0"/>
              <a:t>Click the </a:t>
            </a:r>
            <a:r>
              <a:rPr lang="en-US" b="1" dirty="0" smtClean="0"/>
              <a:t>Tools</a:t>
            </a:r>
            <a:r>
              <a:rPr lang="en-US" dirty="0" smtClean="0"/>
              <a:t> tab and click </a:t>
            </a:r>
            <a:r>
              <a:rPr lang="en-US" b="1" dirty="0" smtClean="0"/>
              <a:t>Check </a:t>
            </a:r>
            <a:r>
              <a:rPr lang="en-US" dirty="0" smtClean="0"/>
              <a:t>(</a:t>
            </a:r>
            <a:r>
              <a:rPr lang="en-US" b="1" dirty="0" smtClean="0"/>
              <a:t>Check now </a:t>
            </a:r>
            <a:r>
              <a:rPr lang="en-US" dirty="0" smtClean="0"/>
              <a:t>in 7/Vista)</a:t>
            </a:r>
            <a:endParaRPr lang="en-US" b="1" dirty="0" smtClean="0"/>
          </a:p>
          <a:p>
            <a:pPr lvl="1" eaLnBrk="1" hangingPunct="1"/>
            <a:r>
              <a:rPr lang="en-US" dirty="0" smtClean="0"/>
              <a:t>In the Error Checking dialog box, click </a:t>
            </a:r>
            <a:r>
              <a:rPr lang="en-US" b="1" dirty="0" smtClean="0"/>
              <a:t>Scan drive </a:t>
            </a:r>
            <a:r>
              <a:rPr lang="en-US" dirty="0" smtClean="0"/>
              <a:t>(in 7/Vista, check </a:t>
            </a:r>
            <a:r>
              <a:rPr lang="en-US" b="1" dirty="0" smtClean="0"/>
              <a:t>Automatically fix file system errors</a:t>
            </a:r>
            <a:r>
              <a:rPr lang="en-US" dirty="0" smtClean="0"/>
              <a:t> and </a:t>
            </a:r>
            <a:r>
              <a:rPr lang="en-US" b="1" dirty="0" smtClean="0"/>
              <a:t>Scan for and attempt recovery of bad sectors</a:t>
            </a:r>
            <a:r>
              <a:rPr lang="en-US" dirty="0" smtClean="0"/>
              <a:t> and Click </a:t>
            </a:r>
            <a:r>
              <a:rPr lang="en-US" b="1" dirty="0" smtClean="0"/>
              <a:t>Start</a:t>
            </a:r>
            <a:r>
              <a:rPr lang="en-US" dirty="0" smtClean="0"/>
              <a:t>)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867E51-B14C-4100-B5B4-1CDEF2C7DD7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8733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Free Up Space On the Drive</a:t>
            </a:r>
          </a:p>
          <a:p>
            <a:endParaRPr lang="en-US" dirty="0" smtClean="0"/>
          </a:p>
          <a:p>
            <a:pPr eaLnBrk="1" hangingPunct="1"/>
            <a:r>
              <a:rPr lang="en-US" i="1" dirty="0" smtClean="0"/>
              <a:t>Uninstall software you no longer use</a:t>
            </a:r>
          </a:p>
          <a:p>
            <a:pPr eaLnBrk="1" hangingPunct="1"/>
            <a:r>
              <a:rPr lang="en-US" i="1" dirty="0" smtClean="0"/>
              <a:t>Move data off the drive</a:t>
            </a:r>
          </a:p>
          <a:p>
            <a:pPr lvl="1" eaLnBrk="1" hangingPunct="1"/>
            <a:r>
              <a:rPr lang="en-US" dirty="0" smtClean="0"/>
              <a:t>Consider moving videos, photos, and other data to an external hard drive or burning them to DVDs</a:t>
            </a:r>
          </a:p>
          <a:p>
            <a:pPr eaLnBrk="1" hangingPunct="1"/>
            <a:r>
              <a:rPr lang="en-US" i="1" dirty="0" smtClean="0"/>
              <a:t>Move programs off the drive</a:t>
            </a:r>
          </a:p>
          <a:p>
            <a:pPr lvl="1" eaLnBrk="1" hangingPunct="1"/>
            <a:r>
              <a:rPr lang="en-US" dirty="0" smtClean="0"/>
              <a:t>Uninstall a program and reinstall it on a second hard drive</a:t>
            </a:r>
          </a:p>
          <a:p>
            <a:pPr eaLnBrk="1" hangingPunct="1"/>
            <a:r>
              <a:rPr lang="en-US" i="1" dirty="0" smtClean="0"/>
              <a:t>Use drive or folder compression</a:t>
            </a:r>
          </a:p>
          <a:p>
            <a:pPr lvl="1" eaLnBrk="1" hangingPunct="1"/>
            <a:r>
              <a:rPr lang="en-US" dirty="0" smtClean="0"/>
              <a:t>It is not recommended to compress the volume on which Windows is stored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867E51-B14C-4100-B5B4-1CDEF2C7DD7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4568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Move the Virtual Memory Paging File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Virtual memory: a file used to enhance the amount of RAM in a system</a:t>
            </a:r>
          </a:p>
          <a:p>
            <a:pPr eaLnBrk="1" hangingPunct="1"/>
            <a:r>
              <a:rPr lang="en-US" dirty="0" smtClean="0"/>
              <a:t>To save space you can move virtual memory paging file</a:t>
            </a:r>
          </a:p>
          <a:p>
            <a:pPr lvl="1" eaLnBrk="1" hangingPunct="1"/>
            <a:r>
              <a:rPr lang="en-US" dirty="0" smtClean="0"/>
              <a:t>Pagefile.sys</a:t>
            </a:r>
          </a:p>
          <a:p>
            <a:pPr lvl="2" eaLnBrk="1" hangingPunct="1"/>
            <a:r>
              <a:rPr lang="en-US" dirty="0" smtClean="0"/>
              <a:t>Hidden file stored in C drive root directory</a:t>
            </a:r>
          </a:p>
          <a:p>
            <a:pPr lvl="1" eaLnBrk="1" hangingPunct="1"/>
            <a:r>
              <a:rPr lang="en-US" dirty="0" smtClean="0"/>
              <a:t>Move to another partition on the same or different drive</a:t>
            </a:r>
          </a:p>
          <a:p>
            <a:pPr lvl="2" eaLnBrk="1" hangingPunct="1"/>
            <a:r>
              <a:rPr lang="en-US" dirty="0" smtClean="0"/>
              <a:t>New drive speed should be equal to or greater than existing drive and should have plenty of free space (at least three times the amount of installed RAM)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867E51-B14C-4100-B5B4-1CDEF2C7DD7C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9620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Backup Procedures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Backup</a:t>
            </a:r>
          </a:p>
          <a:p>
            <a:pPr lvl="1" eaLnBrk="1" hangingPunct="1"/>
            <a:r>
              <a:rPr lang="en-US" dirty="0" smtClean="0"/>
              <a:t>Extra copy of a data or software file </a:t>
            </a:r>
          </a:p>
          <a:p>
            <a:pPr lvl="2" eaLnBrk="1" hangingPunct="1"/>
            <a:r>
              <a:rPr lang="en-US" dirty="0" smtClean="0"/>
              <a:t>Use if original file becomes damaged or destroyed</a:t>
            </a:r>
          </a:p>
          <a:p>
            <a:pPr eaLnBrk="1" hangingPunct="1"/>
            <a:r>
              <a:rPr lang="en-US" dirty="0" smtClean="0"/>
              <a:t>Ways to lose data	</a:t>
            </a:r>
          </a:p>
          <a:p>
            <a:pPr lvl="1" eaLnBrk="1" hangingPunct="1"/>
            <a:r>
              <a:rPr lang="en-US" dirty="0" smtClean="0"/>
              <a:t>System failure, virus, file corruption, or some other problem</a:t>
            </a:r>
          </a:p>
          <a:p>
            <a:pPr eaLnBrk="1" hangingPunct="1"/>
            <a:r>
              <a:rPr lang="en-US" dirty="0" smtClean="0"/>
              <a:t>Never trust important data to only one media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867E51-B14C-4100-B5B4-1CDEF2C7DD7C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4134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Planning For Disaster Recovery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Decisions to make for a backup and recovery plan</a:t>
            </a:r>
          </a:p>
          <a:p>
            <a:pPr lvl="1" eaLnBrk="1" hangingPunct="1"/>
            <a:r>
              <a:rPr lang="en-US" i="1" dirty="0" smtClean="0"/>
              <a:t>Decide on backup destination</a:t>
            </a:r>
          </a:p>
          <a:p>
            <a:pPr lvl="1" eaLnBrk="1" hangingPunct="1"/>
            <a:r>
              <a:rPr lang="en-US" i="1" dirty="0" smtClean="0"/>
              <a:t>Decide on the backup software</a:t>
            </a:r>
          </a:p>
          <a:p>
            <a:pPr lvl="2" eaLnBrk="1" hangingPunct="1"/>
            <a:r>
              <a:rPr lang="en-US" dirty="0" smtClean="0"/>
              <a:t>Consider purchasing third-party backup software</a:t>
            </a:r>
          </a:p>
          <a:p>
            <a:pPr lvl="3" eaLnBrk="1" hangingPunct="1"/>
            <a:r>
              <a:rPr lang="en-US" dirty="0" smtClean="0"/>
              <a:t>Offers more features than Microsoft utility</a:t>
            </a:r>
          </a:p>
          <a:p>
            <a:pPr lvl="1" eaLnBrk="1" hangingPunct="1"/>
            <a:r>
              <a:rPr lang="en-US" i="1" dirty="0" smtClean="0"/>
              <a:t>Decide how simple or complex your backup strategy should be</a:t>
            </a:r>
          </a:p>
          <a:p>
            <a:pPr lvl="2" eaLnBrk="1" hangingPunct="1"/>
            <a:r>
              <a:rPr lang="en-US" dirty="0" smtClean="0"/>
              <a:t>Large organizations might require backups be documented daily, scheduled at certain times of the day or night, and recovery plans tested regularly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867E51-B14C-4100-B5B4-1CDEF2C7DD7C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28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Objectives</a:t>
            </a:r>
          </a:p>
          <a:p>
            <a:endParaRPr lang="en-US" dirty="0" smtClean="0">
              <a:latin typeface="Arial" charset="0"/>
            </a:endParaRPr>
          </a:p>
          <a:p>
            <a:pPr eaLnBrk="1" hangingPunct="1"/>
            <a:r>
              <a:rPr lang="en-US" dirty="0" smtClean="0"/>
              <a:t>Set up and perform scheduled preventive maintenance tasks to keep Windows healthy</a:t>
            </a:r>
          </a:p>
          <a:p>
            <a:pPr eaLnBrk="1" hangingPunct="1"/>
            <a:r>
              <a:rPr lang="en-US" dirty="0" smtClean="0"/>
              <a:t>Prepare for disaster by keeping good backups of user data and Windows system files</a:t>
            </a:r>
          </a:p>
          <a:p>
            <a:pPr eaLnBrk="1" hangingPunct="1"/>
            <a:r>
              <a:rPr lang="en-US" dirty="0" smtClean="0"/>
              <a:t>Use commands to manage files and folders and how to use Disk Management to manage hard drives</a:t>
            </a:r>
          </a:p>
          <a:p>
            <a:endParaRPr 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7875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Planning For Disaster Recovery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After backup plan is in place, test the recovery plan</a:t>
            </a:r>
          </a:p>
          <a:p>
            <a:pPr lvl="1" eaLnBrk="1" hangingPunct="1"/>
            <a:r>
              <a:rPr lang="en-US" i="1" dirty="0" smtClean="0"/>
              <a:t>Test the recovery process</a:t>
            </a:r>
          </a:p>
          <a:p>
            <a:pPr lvl="2" eaLnBrk="1" hangingPunct="1"/>
            <a:r>
              <a:rPr lang="en-US" dirty="0" smtClean="0"/>
              <a:t>Erase a file and use the recovery procedures to verify that you can restore the file from backup</a:t>
            </a:r>
          </a:p>
          <a:p>
            <a:pPr lvl="1" eaLnBrk="1" hangingPunct="1"/>
            <a:r>
              <a:rPr lang="en-US" i="1" dirty="0" smtClean="0"/>
              <a:t>Keep backups in a safe place and routinely test them</a:t>
            </a:r>
          </a:p>
          <a:p>
            <a:pPr lvl="2" eaLnBrk="1" hangingPunct="1"/>
            <a:r>
              <a:rPr lang="en-US" dirty="0" smtClean="0"/>
              <a:t>Should be kept under lock and key</a:t>
            </a:r>
          </a:p>
          <a:p>
            <a:pPr lvl="2" eaLnBrk="1" hangingPunct="1"/>
            <a:r>
              <a:rPr lang="en-US" dirty="0" smtClean="0"/>
              <a:t>In case of fire, keep backups off-site</a:t>
            </a:r>
          </a:p>
          <a:p>
            <a:pPr lvl="2" eaLnBrk="1" hangingPunct="1"/>
            <a:r>
              <a:rPr lang="en-US" dirty="0" smtClean="0"/>
              <a:t>Routinely verify backups are good by performing a test recovery of a backed-up file or folder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867E51-B14C-4100-B5B4-1CDEF2C7DD7C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1012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Back Up User Data with Windows 8 File History</a:t>
            </a:r>
          </a:p>
          <a:p>
            <a:endParaRPr lang="en-US" dirty="0" smtClean="0"/>
          </a:p>
          <a:p>
            <a:r>
              <a:rPr lang="en-US" dirty="0" smtClean="0"/>
              <a:t>Windows 8 File History backs up user data stored in several locations, including:</a:t>
            </a:r>
          </a:p>
          <a:p>
            <a:pPr lvl="1"/>
            <a:r>
              <a:rPr lang="en-US" dirty="0" smtClean="0"/>
              <a:t>Libraries, user desktop, Internet Explorer favorites, contact folders and offline OneDrive files (for Microsoft accounts)</a:t>
            </a:r>
          </a:p>
          <a:p>
            <a:r>
              <a:rPr lang="en-US" dirty="0" smtClean="0"/>
              <a:t>File History utility is available as a window on the Windows desktop or an app in the Windows 8 interface</a:t>
            </a:r>
          </a:p>
          <a:p>
            <a:pPr lvl="1"/>
            <a:r>
              <a:rPr lang="en-US" dirty="0" smtClean="0"/>
              <a:t>For most control, use the window on the desktop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867E51-B14C-4100-B5B4-1CDEF2C7DD7C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582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Back Up User Data with Windows 8 File History</a:t>
            </a:r>
          </a:p>
          <a:p>
            <a:endParaRPr lang="en-US" dirty="0" smtClean="0"/>
          </a:p>
          <a:p>
            <a:r>
              <a:rPr lang="en-US" dirty="0" smtClean="0"/>
              <a:t>To use:</a:t>
            </a:r>
          </a:p>
          <a:p>
            <a:pPr lvl="1"/>
            <a:r>
              <a:rPr lang="en-US" dirty="0" smtClean="0"/>
              <a:t>Connect your backup device and open Control Panel in classic view, then click </a:t>
            </a:r>
            <a:r>
              <a:rPr lang="en-US" b="1" dirty="0" smtClean="0"/>
              <a:t>File History</a:t>
            </a:r>
          </a:p>
          <a:p>
            <a:pPr lvl="1"/>
            <a:r>
              <a:rPr lang="en-US" dirty="0" smtClean="0"/>
              <a:t>To turn on File History, click </a:t>
            </a:r>
            <a:r>
              <a:rPr lang="en-US" b="1" dirty="0" smtClean="0"/>
              <a:t>Turn on</a:t>
            </a:r>
          </a:p>
          <a:p>
            <a:pPr lvl="1"/>
            <a:r>
              <a:rPr lang="en-US" dirty="0" smtClean="0"/>
              <a:t>To manage backups, click </a:t>
            </a:r>
            <a:r>
              <a:rPr lang="en-US" b="1" dirty="0" smtClean="0"/>
              <a:t>Advanced settings</a:t>
            </a:r>
          </a:p>
          <a:p>
            <a:pPr lvl="1"/>
            <a:r>
              <a:rPr lang="en-US" dirty="0" smtClean="0"/>
              <a:t>On the Advanced Settings window, set how often backups are made and how long old backups should be kept</a:t>
            </a:r>
          </a:p>
          <a:p>
            <a:pPr lvl="2"/>
            <a:r>
              <a:rPr lang="en-US" dirty="0" smtClean="0"/>
              <a:t>You can also view a history of events and clean up old backups to free up space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867E51-B14C-4100-B5B4-1CDEF2C7DD7C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7180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Back Up User Data with Windows 8 File History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867E51-B14C-4100-B5B4-1CDEF2C7DD7C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6937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Back Up User Data with Windows 8 File History</a:t>
            </a:r>
          </a:p>
          <a:p>
            <a:endParaRPr lang="en-US" dirty="0" smtClean="0"/>
          </a:p>
          <a:p>
            <a:r>
              <a:rPr lang="en-US" dirty="0" smtClean="0"/>
              <a:t>Use File History to Recover a Corrupted or Lost File or Folder</a:t>
            </a:r>
          </a:p>
          <a:p>
            <a:pPr lvl="1"/>
            <a:r>
              <a:rPr lang="en-US" dirty="0" smtClean="0"/>
              <a:t>To recover items from File History, click </a:t>
            </a:r>
            <a:r>
              <a:rPr lang="en-US" b="1" dirty="0" smtClean="0"/>
              <a:t>Restore</a:t>
            </a:r>
            <a:r>
              <a:rPr lang="en-US" dirty="0" smtClean="0"/>
              <a:t> </a:t>
            </a:r>
            <a:r>
              <a:rPr lang="en-US" b="1" dirty="0" smtClean="0"/>
              <a:t>personal files </a:t>
            </a:r>
            <a:r>
              <a:rPr lang="en-US" dirty="0" smtClean="0"/>
              <a:t>in the File History window</a:t>
            </a:r>
          </a:p>
          <a:p>
            <a:pPr lvl="1"/>
            <a:r>
              <a:rPr lang="en-US" dirty="0" smtClean="0"/>
              <a:t>Use left/right arrow keys on either side of the green button at the bottom of the window to select a backup and drill down into a backup to find the file or folder </a:t>
            </a:r>
          </a:p>
          <a:p>
            <a:pPr lvl="1"/>
            <a:r>
              <a:rPr lang="en-US" dirty="0" smtClean="0"/>
              <a:t>Select an item and click </a:t>
            </a:r>
            <a:r>
              <a:rPr lang="en-US" b="1" dirty="0" smtClean="0"/>
              <a:t>Restore</a:t>
            </a:r>
            <a:r>
              <a:rPr lang="en-US" dirty="0" smtClean="0"/>
              <a:t> button</a:t>
            </a:r>
          </a:p>
          <a:p>
            <a:pPr lvl="2"/>
            <a:r>
              <a:rPr lang="en-US" dirty="0" smtClean="0"/>
              <a:t>To save in a different location, right-click the </a:t>
            </a:r>
            <a:r>
              <a:rPr lang="en-US" b="1" dirty="0" smtClean="0"/>
              <a:t>Restore</a:t>
            </a:r>
            <a:r>
              <a:rPr lang="en-US" dirty="0" smtClean="0"/>
              <a:t> button and click </a:t>
            </a:r>
            <a:r>
              <a:rPr lang="en-US" b="1" dirty="0" smtClean="0"/>
              <a:t>Restore 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867E51-B14C-4100-B5B4-1CDEF2C7DD7C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8216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Back Up User Data with Windows 8 File History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867E51-B14C-4100-B5B4-1CDEF2C7DD7C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1765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Windows 7: Use Windows 7 Backup and Restore</a:t>
            </a:r>
          </a:p>
          <a:p>
            <a:endParaRPr lang="en-US" dirty="0" smtClean="0"/>
          </a:p>
          <a:p>
            <a:r>
              <a:rPr lang="en-US" dirty="0" smtClean="0"/>
              <a:t>Back up the Windows Volume</a:t>
            </a:r>
          </a:p>
          <a:p>
            <a:pPr lvl="1"/>
            <a:r>
              <a:rPr lang="en-US" dirty="0" smtClean="0"/>
              <a:t>Called the </a:t>
            </a:r>
            <a:r>
              <a:rPr lang="en-US" b="1" dirty="0" smtClean="0"/>
              <a:t>system image</a:t>
            </a:r>
          </a:p>
          <a:p>
            <a:pPr eaLnBrk="1" hangingPunct="1"/>
            <a:r>
              <a:rPr lang="en-US" dirty="0" smtClean="0"/>
              <a:t>Back up user data</a:t>
            </a:r>
          </a:p>
          <a:p>
            <a:pPr lvl="1" eaLnBrk="1" hangingPunct="1"/>
            <a:r>
              <a:rPr lang="en-US" dirty="0" smtClean="0"/>
              <a:t>1. Open the Backup and Restore window</a:t>
            </a:r>
          </a:p>
          <a:p>
            <a:pPr lvl="1" eaLnBrk="1" hangingPunct="1"/>
            <a:r>
              <a:rPr lang="en-US" dirty="0" smtClean="0"/>
              <a:t>2. Select the media to hold the backup</a:t>
            </a:r>
          </a:p>
          <a:p>
            <a:pPr lvl="1" eaLnBrk="1" hangingPunct="1"/>
            <a:r>
              <a:rPr lang="en-US" dirty="0" smtClean="0"/>
              <a:t>3. In the next box, select </a:t>
            </a:r>
            <a:r>
              <a:rPr lang="en-US" b="1" dirty="0" smtClean="0"/>
              <a:t>Let me choose </a:t>
            </a:r>
            <a:r>
              <a:rPr lang="en-US" dirty="0" smtClean="0"/>
              <a:t>so you can select the folder to backup, then click </a:t>
            </a:r>
            <a:r>
              <a:rPr lang="en-US" b="1" dirty="0" smtClean="0"/>
              <a:t>Next</a:t>
            </a:r>
          </a:p>
          <a:p>
            <a:pPr lvl="1" eaLnBrk="1" hangingPunct="1"/>
            <a:r>
              <a:rPr lang="en-US" dirty="0" smtClean="0"/>
              <a:t>4. In the next box, select the libraries and folders you want to back up, click </a:t>
            </a:r>
            <a:r>
              <a:rPr lang="en-US" b="1" dirty="0" smtClean="0"/>
              <a:t>Next</a:t>
            </a:r>
            <a:r>
              <a:rPr lang="en-US" dirty="0" smtClean="0"/>
              <a:t> to continue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867E51-B14C-4100-B5B4-1CDEF2C7DD7C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0609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Windows 7: Use Windows 7 Backup and Restore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Back up user data (cont’d)</a:t>
            </a:r>
          </a:p>
          <a:p>
            <a:pPr lvl="1" eaLnBrk="1" hangingPunct="1"/>
            <a:r>
              <a:rPr lang="en-US" dirty="0" smtClean="0"/>
              <a:t>1. 5. Verify the correct folders and libraries are selected</a:t>
            </a:r>
          </a:p>
          <a:p>
            <a:pPr lvl="2" eaLnBrk="1" hangingPunct="1"/>
            <a:r>
              <a:rPr lang="en-US" dirty="0" smtClean="0"/>
              <a:t>You can also change the frequency in this step</a:t>
            </a:r>
          </a:p>
          <a:p>
            <a:pPr lvl="1" eaLnBrk="1" hangingPunct="1"/>
            <a:r>
              <a:rPr lang="en-US" dirty="0" smtClean="0"/>
              <a:t>6. Review your backup settings and click </a:t>
            </a:r>
            <a:r>
              <a:rPr lang="en-US" b="1" dirty="0" smtClean="0"/>
              <a:t>Save settings and run backup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867E51-B14C-4100-B5B4-1CDEF2C7DD7C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7890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Windows 7: Use Windows 7 Backup and Restore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Recover Backed Up Items</a:t>
            </a:r>
          </a:p>
          <a:p>
            <a:pPr lvl="1" eaLnBrk="1" hangingPunct="1"/>
            <a:r>
              <a:rPr lang="en-US" dirty="0" smtClean="0"/>
              <a:t>1. Make the backup media available to computer</a:t>
            </a:r>
          </a:p>
          <a:p>
            <a:pPr lvl="1" eaLnBrk="1" hangingPunct="1"/>
            <a:r>
              <a:rPr lang="en-US" dirty="0" smtClean="0"/>
              <a:t>2. Open Backup and Restore and click </a:t>
            </a:r>
            <a:r>
              <a:rPr lang="en-US" b="1" dirty="0" smtClean="0"/>
              <a:t>Restore my 	  files</a:t>
            </a:r>
          </a:p>
          <a:p>
            <a:pPr lvl="1" eaLnBrk="1" hangingPunct="1"/>
            <a:r>
              <a:rPr lang="en-US" dirty="0" smtClean="0"/>
              <a:t>3. Use one of three buttons to locate the file or folder</a:t>
            </a:r>
          </a:p>
          <a:p>
            <a:pPr lvl="2" eaLnBrk="1" hangingPunct="1"/>
            <a:r>
              <a:rPr lang="en-US" dirty="0" smtClean="0"/>
              <a:t>Follow directions on-screen to restore</a:t>
            </a:r>
          </a:p>
          <a:p>
            <a:pPr eaLnBrk="1" hangingPunct="1"/>
            <a:r>
              <a:rPr lang="en-US" dirty="0" smtClean="0"/>
              <a:t>To restore a previous version of a file or folder:</a:t>
            </a:r>
          </a:p>
          <a:p>
            <a:pPr lvl="1" eaLnBrk="1" hangingPunct="1"/>
            <a:r>
              <a:rPr lang="en-US" dirty="0" smtClean="0"/>
              <a:t>1. Copy the corrupted file or folder to a new location</a:t>
            </a:r>
          </a:p>
          <a:p>
            <a:pPr lvl="1" eaLnBrk="1" hangingPunct="1"/>
            <a:r>
              <a:rPr lang="en-US" dirty="0" smtClean="0"/>
              <a:t>2. Right click the file or folder and select </a:t>
            </a:r>
            <a:r>
              <a:rPr lang="en-US" b="1" dirty="0" smtClean="0"/>
              <a:t>Restore previous version</a:t>
            </a:r>
          </a:p>
          <a:p>
            <a:pPr lvl="1" eaLnBrk="1" hangingPunct="1"/>
            <a:r>
              <a:rPr lang="en-US" dirty="0" smtClean="0"/>
              <a:t>3. Select the version you want and click </a:t>
            </a:r>
            <a:r>
              <a:rPr lang="en-US" b="1" dirty="0" smtClean="0"/>
              <a:t>Restore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867E51-B14C-4100-B5B4-1CDEF2C7DD7C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9994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Back Up Windows System Files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Windows System Protection – automatically backs up system files and stores them at regular intervals</a:t>
            </a:r>
          </a:p>
          <a:p>
            <a:pPr eaLnBrk="1" hangingPunct="1"/>
            <a:r>
              <a:rPr lang="en-US" dirty="0" smtClean="0"/>
              <a:t>Restore point</a:t>
            </a:r>
          </a:p>
          <a:p>
            <a:pPr lvl="1" eaLnBrk="1" hangingPunct="1"/>
            <a:r>
              <a:rPr lang="en-US" dirty="0" smtClean="0"/>
              <a:t>Condition at time a snapshot taken</a:t>
            </a:r>
          </a:p>
          <a:p>
            <a:pPr lvl="1" eaLnBrk="1" hangingPunct="1"/>
            <a:r>
              <a:rPr lang="en-US" dirty="0" smtClean="0"/>
              <a:t>Includes Windows system files</a:t>
            </a:r>
          </a:p>
          <a:p>
            <a:pPr eaLnBrk="1" hangingPunct="1"/>
            <a:r>
              <a:rPr lang="en-US" dirty="0" smtClean="0"/>
              <a:t>Restore points are taken at least every 24 hours</a:t>
            </a:r>
          </a:p>
          <a:p>
            <a:pPr eaLnBrk="1" hangingPunct="1"/>
            <a:r>
              <a:rPr lang="en-US" dirty="0" smtClean="0"/>
              <a:t>Can use up to 15 percent of disk space</a:t>
            </a:r>
          </a:p>
          <a:p>
            <a:pPr lvl="1" eaLnBrk="1" hangingPunct="1"/>
            <a:r>
              <a:rPr lang="en-US" dirty="0" smtClean="0"/>
              <a:t>If disk space gets too low, restore points are no longer made</a:t>
            </a:r>
          </a:p>
          <a:p>
            <a:pPr eaLnBrk="1" hangingPunct="1"/>
            <a:r>
              <a:rPr lang="en-US" dirty="0" smtClean="0"/>
              <a:t>Can manually create restore point at any time using the System Protection tab of System Properties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867E51-B14C-4100-B5B4-1CDEF2C7DD7C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14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Scheduled Preventive Maintenance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Preventive maintenance</a:t>
            </a:r>
          </a:p>
          <a:p>
            <a:pPr lvl="1" eaLnBrk="1" hangingPunct="1"/>
            <a:r>
              <a:rPr lang="en-US" dirty="0" smtClean="0"/>
              <a:t>Alleviates slow computer performance</a:t>
            </a:r>
          </a:p>
          <a:p>
            <a:pPr eaLnBrk="1" hangingPunct="1"/>
            <a:r>
              <a:rPr lang="en-US" dirty="0" smtClean="0"/>
              <a:t>Some regular tasks to perform</a:t>
            </a:r>
          </a:p>
          <a:p>
            <a:pPr lvl="1" eaLnBrk="1" hangingPunct="1"/>
            <a:r>
              <a:rPr lang="en-US" dirty="0" smtClean="0"/>
              <a:t>Verifying critical Windows settings</a:t>
            </a:r>
          </a:p>
          <a:p>
            <a:pPr lvl="1" eaLnBrk="1" hangingPunct="1"/>
            <a:r>
              <a:rPr lang="en-US" dirty="0" smtClean="0"/>
              <a:t>Update drivers and firmware</a:t>
            </a:r>
          </a:p>
          <a:p>
            <a:pPr lvl="1" eaLnBrk="1" hangingPunct="1"/>
            <a:r>
              <a:rPr lang="en-US" dirty="0" smtClean="0"/>
              <a:t>Patch management</a:t>
            </a:r>
          </a:p>
          <a:p>
            <a:pPr lvl="1" eaLnBrk="1" hangingPunct="1"/>
            <a:r>
              <a:rPr lang="en-US" dirty="0" smtClean="0"/>
              <a:t>Clean up the hard drive</a:t>
            </a:r>
          </a:p>
          <a:p>
            <a:pPr lvl="1" eaLnBrk="1" hangingPunct="1"/>
            <a:r>
              <a:rPr lang="en-US" dirty="0" smtClean="0"/>
              <a:t>Checking drive for errors</a:t>
            </a:r>
          </a:p>
          <a:p>
            <a:pPr lvl="1" eaLnBrk="1" hangingPunct="1"/>
            <a:r>
              <a:rPr lang="en-US" dirty="0" smtClean="0"/>
              <a:t>Move the virtual memory paging file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867E51-B14C-4100-B5B4-1CDEF2C7DD7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8286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Back Up Windows System Files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867E51-B14C-4100-B5B4-1CDEF2C7DD7C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0766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Back Up Windows System Files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Apply a restore point</a:t>
            </a:r>
          </a:p>
          <a:p>
            <a:pPr lvl="1" eaLnBrk="1" hangingPunct="1"/>
            <a:r>
              <a:rPr lang="en-US" dirty="0" smtClean="0"/>
              <a:t>System Restore restores the system to its condition at the time a restore point is made</a:t>
            </a:r>
          </a:p>
          <a:p>
            <a:pPr lvl="1" eaLnBrk="1" hangingPunct="1"/>
            <a:r>
              <a:rPr lang="en-US" dirty="0" smtClean="0"/>
              <a:t>User data not altered</a:t>
            </a:r>
          </a:p>
          <a:p>
            <a:pPr lvl="1" eaLnBrk="1" hangingPunct="1"/>
            <a:r>
              <a:rPr lang="en-US" dirty="0" smtClean="0"/>
              <a:t>Can affect installed software, hardware, user settings, and OS configuration settings</a:t>
            </a:r>
          </a:p>
          <a:p>
            <a:pPr lvl="1" eaLnBrk="1" hangingPunct="1"/>
            <a:r>
              <a:rPr lang="en-US" dirty="0" smtClean="0"/>
              <a:t>Changes made to settings are lost after restore point is created</a:t>
            </a:r>
          </a:p>
          <a:p>
            <a:pPr lvl="1" eaLnBrk="1" hangingPunct="1"/>
            <a:r>
              <a:rPr lang="en-US" dirty="0" smtClean="0"/>
              <a:t>Always use most recent restore point capable of fixing the problem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867E51-B14C-4100-B5B4-1CDEF2C7DD7C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2935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Back Up Windows System Files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To return the system to a previous restore point:</a:t>
            </a:r>
          </a:p>
          <a:p>
            <a:pPr lvl="1" eaLnBrk="1" hangingPunct="1"/>
            <a:r>
              <a:rPr lang="en-US" dirty="0" smtClean="0"/>
              <a:t>Click </a:t>
            </a:r>
            <a:r>
              <a:rPr lang="en-US" b="1" dirty="0" smtClean="0"/>
              <a:t>Start</a:t>
            </a:r>
            <a:r>
              <a:rPr lang="en-US" dirty="0" smtClean="0"/>
              <a:t>, type </a:t>
            </a:r>
            <a:r>
              <a:rPr lang="en-US" b="1" dirty="0" smtClean="0"/>
              <a:t>rstrui.exe</a:t>
            </a:r>
            <a:r>
              <a:rPr lang="en-US" dirty="0" smtClean="0"/>
              <a:t> in the Search box and press </a:t>
            </a:r>
            <a:r>
              <a:rPr lang="en-US" b="1" dirty="0" smtClean="0"/>
              <a:t>Enter</a:t>
            </a:r>
          </a:p>
          <a:p>
            <a:pPr lvl="2" eaLnBrk="1" hangingPunct="1"/>
            <a:r>
              <a:rPr lang="en-US" dirty="0" smtClean="0"/>
              <a:t>System Restore box opens, click </a:t>
            </a:r>
            <a:r>
              <a:rPr lang="en-US" b="1" dirty="0" smtClean="0"/>
              <a:t>Next</a:t>
            </a:r>
          </a:p>
          <a:p>
            <a:pPr lvl="1" eaLnBrk="1" hangingPunct="1"/>
            <a:r>
              <a:rPr lang="en-US" dirty="0" smtClean="0"/>
              <a:t>Select a restore point and click </a:t>
            </a:r>
            <a:r>
              <a:rPr lang="en-US" b="1" dirty="0" smtClean="0"/>
              <a:t>Next</a:t>
            </a:r>
          </a:p>
          <a:p>
            <a:pPr lvl="1" eaLnBrk="1" hangingPunct="1"/>
            <a:r>
              <a:rPr lang="en-US" dirty="0" smtClean="0"/>
              <a:t>Windows asks you to confirm, click </a:t>
            </a:r>
            <a:r>
              <a:rPr lang="en-US" b="1" dirty="0" smtClean="0"/>
              <a:t>Finish</a:t>
            </a:r>
            <a:r>
              <a:rPr lang="en-US" dirty="0" smtClean="0"/>
              <a:t> and respond to warning box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867E51-B14C-4100-B5B4-1CDEF2C7DD7C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2828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Back Up Windows System Files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Points to remember about system restore</a:t>
            </a:r>
          </a:p>
          <a:p>
            <a:pPr lvl="1" eaLnBrk="1" hangingPunct="1"/>
            <a:r>
              <a:rPr lang="en-US" dirty="0" smtClean="0"/>
              <a:t>Limitations</a:t>
            </a:r>
          </a:p>
          <a:p>
            <a:pPr lvl="2" eaLnBrk="1" hangingPunct="1"/>
            <a:r>
              <a:rPr lang="en-US" dirty="0" smtClean="0"/>
              <a:t>System Protection must be turned on</a:t>
            </a:r>
          </a:p>
          <a:p>
            <a:pPr lvl="2" eaLnBrk="1" hangingPunct="1"/>
            <a:r>
              <a:rPr lang="en-US" dirty="0" smtClean="0"/>
              <a:t>Recovers from errors only if registry somewhat intact</a:t>
            </a:r>
          </a:p>
          <a:p>
            <a:pPr lvl="2" eaLnBrk="1" hangingPunct="1"/>
            <a:r>
              <a:rPr lang="en-US" dirty="0" smtClean="0"/>
              <a:t>Process cannot remove virus or worm infection</a:t>
            </a:r>
          </a:p>
          <a:p>
            <a:pPr lvl="2" eaLnBrk="1" hangingPunct="1"/>
            <a:r>
              <a:rPr lang="en-US" dirty="0" smtClean="0"/>
              <a:t>Process might create a new problem</a:t>
            </a:r>
          </a:p>
          <a:p>
            <a:pPr lvl="2" eaLnBrk="1" hangingPunct="1"/>
            <a:r>
              <a:rPr lang="en-US" dirty="0" smtClean="0"/>
              <a:t>Process might make many changes to a system</a:t>
            </a:r>
          </a:p>
          <a:p>
            <a:pPr lvl="2" eaLnBrk="1" hangingPunct="1"/>
            <a:r>
              <a:rPr lang="en-US" dirty="0" smtClean="0"/>
              <a:t>Restore points kept in a hidden folder on the hard drive</a:t>
            </a:r>
          </a:p>
          <a:p>
            <a:pPr lvl="2" eaLnBrk="1" hangingPunct="1"/>
            <a:r>
              <a:rPr lang="en-US" dirty="0" smtClean="0"/>
              <a:t>Viruses and malware sometimes hide in restore points</a:t>
            </a:r>
          </a:p>
          <a:p>
            <a:pPr lvl="2" eaLnBrk="1" hangingPunct="1"/>
            <a:r>
              <a:rPr lang="en-US" dirty="0" smtClean="0"/>
              <a:t>Can launch System Restore using startup recovery tools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867E51-B14C-4100-B5B4-1CDEF2C7DD7C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1685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Windows 8 Custom Refresh Image</a:t>
            </a:r>
          </a:p>
          <a:p>
            <a:endParaRPr lang="en-US" dirty="0" smtClean="0"/>
          </a:p>
          <a:p>
            <a:r>
              <a:rPr lang="en-US" dirty="0" smtClean="0"/>
              <a:t>Custom refresh image – an image of the entire Windows volume including the Windows installation</a:t>
            </a:r>
          </a:p>
          <a:p>
            <a:pPr lvl="1"/>
            <a:r>
              <a:rPr lang="en-US" dirty="0" smtClean="0"/>
              <a:t>Windows 8 apps, desktop applications, and user settings and data</a:t>
            </a:r>
          </a:p>
          <a:p>
            <a:r>
              <a:rPr lang="en-US" dirty="0" smtClean="0"/>
              <a:t>Best time to create a refresh image:</a:t>
            </a:r>
          </a:p>
          <a:p>
            <a:pPr lvl="1"/>
            <a:r>
              <a:rPr lang="en-US" dirty="0" smtClean="0"/>
              <a:t>Right after you’ve installed Windows, hardware, applications, and user accounts </a:t>
            </a:r>
          </a:p>
          <a:p>
            <a:r>
              <a:rPr lang="en-US" dirty="0" smtClean="0"/>
              <a:t>Image is stored in a file named CustomRefresh.wim in the folder you specify</a:t>
            </a:r>
          </a:p>
          <a:p>
            <a:pPr lvl="1"/>
            <a:r>
              <a:rPr lang="en-US" dirty="0" smtClean="0"/>
              <a:t>WIM file uses the Windows Imaging File format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867E51-B14C-4100-B5B4-1CDEF2C7DD7C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88260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Windows 8 Custom Refresh Image</a:t>
            </a:r>
          </a:p>
          <a:p>
            <a:endParaRPr lang="en-US" dirty="0" smtClean="0"/>
          </a:p>
          <a:p>
            <a:r>
              <a:rPr lang="en-US" dirty="0" smtClean="0"/>
              <a:t>Steps to create a Windows 8 custom refresh image:</a:t>
            </a:r>
          </a:p>
          <a:p>
            <a:pPr lvl="1"/>
            <a:r>
              <a:rPr lang="en-US" dirty="0" smtClean="0"/>
              <a:t>Open an elevated command prompt window</a:t>
            </a:r>
          </a:p>
          <a:p>
            <a:pPr lvl="2"/>
            <a:r>
              <a:rPr lang="en-US" dirty="0" smtClean="0"/>
              <a:t>Press Win+X and click Command Prompt (Admin)</a:t>
            </a:r>
          </a:p>
          <a:p>
            <a:pPr lvl="1"/>
            <a:r>
              <a:rPr lang="en-US" dirty="0" smtClean="0"/>
              <a:t>Enter this command, substituting drive and folder: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recimg /createimage D:\MyImage</a:t>
            </a:r>
          </a:p>
          <a:p>
            <a:r>
              <a:rPr lang="en-US" dirty="0" smtClean="0"/>
              <a:t>The image and its location are registered as the active recovery image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recimg</a:t>
            </a:r>
            <a:r>
              <a:rPr lang="en-US" dirty="0" smtClean="0"/>
              <a:t> command can also be used to manage refresh images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867E51-B14C-4100-B5B4-1CDEF2C7DD7C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89400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Windows 7: Windows 7 System Image</a:t>
            </a:r>
          </a:p>
          <a:p>
            <a:endParaRPr lang="en-US" dirty="0" smtClean="0"/>
          </a:p>
          <a:p>
            <a:r>
              <a:rPr lang="en-US" dirty="0" smtClean="0"/>
              <a:t>To create a Windows 7 system image, click </a:t>
            </a:r>
            <a:r>
              <a:rPr lang="en-US" b="1" dirty="0" smtClean="0"/>
              <a:t>Create a system image</a:t>
            </a:r>
            <a:r>
              <a:rPr lang="en-US" dirty="0" smtClean="0"/>
              <a:t> in the Backup and Restore window and follow directions on screen</a:t>
            </a:r>
          </a:p>
          <a:p>
            <a:r>
              <a:rPr lang="en-US" dirty="0" smtClean="0"/>
              <a:t>Points to keep in mind:</a:t>
            </a:r>
          </a:p>
          <a:p>
            <a:pPr lvl="1"/>
            <a:r>
              <a:rPr lang="en-US" dirty="0" smtClean="0"/>
              <a:t>A system image includes the entire drive C: or other drive on which Windows is installed</a:t>
            </a:r>
          </a:p>
          <a:p>
            <a:pPr lvl="1"/>
            <a:r>
              <a:rPr lang="en-US" dirty="0" smtClean="0"/>
              <a:t>A system image must always be created on an internal or external hard drive</a:t>
            </a:r>
          </a:p>
          <a:p>
            <a:pPr lvl="1"/>
            <a:r>
              <a:rPr lang="en-US" dirty="0" smtClean="0"/>
              <a:t>Don’t depend just on the system image as your backup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867E51-B14C-4100-B5B4-1CDEF2C7DD7C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27638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Windows 7: Windows 7 System Image</a:t>
            </a:r>
          </a:p>
          <a:p>
            <a:endParaRPr lang="en-US" dirty="0" smtClean="0"/>
          </a:p>
          <a:p>
            <a:r>
              <a:rPr lang="en-US" dirty="0" smtClean="0"/>
              <a:t>Points to keep in mind (cont’d):</a:t>
            </a:r>
          </a:p>
          <a:p>
            <a:pPr lvl="1"/>
            <a:r>
              <a:rPr lang="en-US" dirty="0" smtClean="0"/>
              <a:t>You can create a system image any time after Windows is installed, and then you can use this image to recover from a failed hard drive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867E51-B14C-4100-B5B4-1CDEF2C7DD7C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62323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Managing Files, Folders, and Storage Devices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This section of the chapter covers:</a:t>
            </a:r>
          </a:p>
          <a:p>
            <a:pPr lvl="1" eaLnBrk="1" hangingPunct="1"/>
            <a:r>
              <a:rPr lang="en-US" dirty="0" smtClean="0"/>
              <a:t>Managing files and folders using commands in a command prompt window</a:t>
            </a:r>
          </a:p>
          <a:p>
            <a:pPr lvl="1" eaLnBrk="1" hangingPunct="1"/>
            <a:r>
              <a:rPr lang="en-US" dirty="0" smtClean="0"/>
              <a:t>Managing hard drive partitions and volumes using the Disk Management utility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867E51-B14C-4100-B5B4-1CDEF2C7DD7C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10136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Partitions and File Systems Work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All data is stored on a hard drive in sectors (records)</a:t>
            </a:r>
          </a:p>
          <a:p>
            <a:pPr eaLnBrk="1" hangingPunct="1"/>
            <a:r>
              <a:rPr lang="en-US" dirty="0" smtClean="0"/>
              <a:t>Each sector on drive is the same size (usually 512 bytes)</a:t>
            </a:r>
          </a:p>
          <a:p>
            <a:r>
              <a:rPr lang="en-US" dirty="0" smtClean="0"/>
              <a:t>Low-level formatting: A process (usually performed at the factory) that electronically creates the hard drive tracks and sectors and tests for bad spots</a:t>
            </a:r>
          </a:p>
          <a:p>
            <a:pPr lvl="1"/>
            <a:r>
              <a:rPr lang="en-US" dirty="0" smtClean="0"/>
              <a:t>Size of the sector and total number of sectors determine capacity</a:t>
            </a:r>
          </a:p>
          <a:p>
            <a:pPr lvl="1"/>
            <a:r>
              <a:rPr lang="en-US" dirty="0" smtClean="0"/>
              <a:t>Today’s drive capacities are measured in GB (gigabytes) or TB (terabytes)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867E51-B14C-4100-B5B4-1CDEF2C7DD7C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049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Verify Critical Windows Settings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Three Windows settings are critical for keeping a system protected</a:t>
            </a:r>
          </a:p>
          <a:p>
            <a:pPr lvl="1" eaLnBrk="1" hangingPunct="1"/>
            <a:r>
              <a:rPr lang="en-US" dirty="0" smtClean="0"/>
              <a:t>Explain importance to users so they do not change the settings</a:t>
            </a:r>
          </a:p>
          <a:p>
            <a:pPr lvl="1" eaLnBrk="1" hangingPunct="1"/>
            <a:r>
              <a:rPr lang="en-US" dirty="0" smtClean="0"/>
              <a:t>Windows Updates - verify updates and service packs are installed</a:t>
            </a:r>
          </a:p>
          <a:p>
            <a:pPr lvl="2" eaLnBrk="1" hangingPunct="1"/>
            <a:r>
              <a:rPr lang="en-US" dirty="0" smtClean="0"/>
              <a:t>Windows Updates should be configured to automatically allow updating</a:t>
            </a:r>
          </a:p>
          <a:p>
            <a:pPr lvl="1" eaLnBrk="1" hangingPunct="1"/>
            <a:r>
              <a:rPr lang="en-US" dirty="0" smtClean="0"/>
              <a:t>Antivirus/anti-malware software - should be set to scan regularly and up to date</a:t>
            </a:r>
          </a:p>
          <a:p>
            <a:pPr lvl="1" eaLnBrk="1" hangingPunct="1"/>
            <a:r>
              <a:rPr lang="en-US" dirty="0" smtClean="0"/>
              <a:t>Network security setting – ensure the security type is set for optimum firewall settings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867E51-B14C-4100-B5B4-1CDEF2C7DD7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98875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Partitions and File Systems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867E51-B14C-4100-B5B4-1CDEF2C7DD7C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78760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Partitions and File Systems Work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Partitions - hard drives are further divided into one or more partitions (can have up to four in Windows)</a:t>
            </a:r>
          </a:p>
          <a:p>
            <a:pPr lvl="1" eaLnBrk="1" hangingPunct="1"/>
            <a:r>
              <a:rPr lang="en-US" dirty="0" smtClean="0"/>
              <a:t>Maps of the partitions are kept in a partition table in the first sector of the drive called the Master Boot Record (MBR)</a:t>
            </a:r>
          </a:p>
          <a:p>
            <a:pPr lvl="1" eaLnBrk="1" hangingPunct="1"/>
            <a:r>
              <a:rPr lang="en-US" dirty="0" smtClean="0"/>
              <a:t>Can have up to three primary partitions (also called volumes) </a:t>
            </a:r>
          </a:p>
          <a:p>
            <a:pPr lvl="1" eaLnBrk="1" hangingPunct="1"/>
            <a:r>
              <a:rPr lang="en-US" dirty="0" smtClean="0"/>
              <a:t>A fourth partition (called extended partition) can hold one or more volumes called logical drives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867E51-B14C-4100-B5B4-1CDEF2C7DD7C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68227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Partitions and File Systems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867E51-B14C-4100-B5B4-1CDEF2C7DD7C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42966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Partitions and File Systems Work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Partitions (cont’d)</a:t>
            </a:r>
          </a:p>
          <a:p>
            <a:pPr lvl="1" eaLnBrk="1" hangingPunct="1"/>
            <a:r>
              <a:rPr lang="en-US" dirty="0" smtClean="0"/>
              <a:t>GPT partitions – the Globally Unique Identifier Partition Table (GUID or GPT) system can support up to 128 partitions </a:t>
            </a:r>
          </a:p>
          <a:p>
            <a:pPr lvl="2" eaLnBrk="1" hangingPunct="1"/>
            <a:r>
              <a:rPr lang="en-US" dirty="0" smtClean="0"/>
              <a:t>Required for drives larger than 2 TB</a:t>
            </a:r>
          </a:p>
          <a:p>
            <a:pPr lvl="2" eaLnBrk="1" hangingPunct="1"/>
            <a:r>
              <a:rPr lang="en-US" dirty="0" smtClean="0"/>
              <a:t>Does not use extended partitions or logical volumes</a:t>
            </a:r>
          </a:p>
          <a:p>
            <a:pPr lvl="2" eaLnBrk="1" hangingPunct="1"/>
            <a:r>
              <a:rPr lang="en-US" dirty="0" smtClean="0"/>
              <a:t>The bootable partition is not called an active partition</a:t>
            </a:r>
          </a:p>
          <a:p>
            <a:pPr lvl="2" eaLnBrk="1" hangingPunct="1"/>
            <a:r>
              <a:rPr lang="en-US" dirty="0" smtClean="0"/>
              <a:t>First sector in a GPT system contains the protective MBR, which provides information to legacy software that does not support GPT</a:t>
            </a:r>
          </a:p>
          <a:p>
            <a:pPr lvl="2" eaLnBrk="1" hangingPunct="1"/>
            <a:r>
              <a:rPr lang="en-US" dirty="0" smtClean="0"/>
              <a:t>All partitions are tracked in a single partition table, stored in the GPT header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867E51-B14C-4100-B5B4-1CDEF2C7DD7C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2296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Partitions and File Systems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867E51-B14C-4100-B5B4-1CDEF2C7DD7C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12849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Partitions and File Systems Work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File System - before a drive can be used it must be:</a:t>
            </a:r>
          </a:p>
          <a:p>
            <a:pPr lvl="1" eaLnBrk="1" hangingPunct="1"/>
            <a:r>
              <a:rPr lang="en-US" dirty="0" smtClean="0"/>
              <a:t>Assigned a drive letter (C: or D:)</a:t>
            </a:r>
          </a:p>
          <a:p>
            <a:pPr lvl="1" eaLnBrk="1" hangingPunct="1"/>
            <a:r>
              <a:rPr lang="en-US" dirty="0" smtClean="0"/>
              <a:t>Formatted using a file system</a:t>
            </a:r>
          </a:p>
          <a:p>
            <a:pPr lvl="2" eaLnBrk="1" hangingPunct="1"/>
            <a:r>
              <a:rPr lang="en-US" dirty="0" smtClean="0"/>
              <a:t>File system is overall structure an OS uses to name, store, and organize files on a drive</a:t>
            </a:r>
          </a:p>
          <a:p>
            <a:pPr lvl="2" eaLnBrk="1" hangingPunct="1"/>
            <a:r>
              <a:rPr lang="en-US" dirty="0" smtClean="0"/>
              <a:t>Windows 8/7 supports three types of file systems: NTFS, FAT32, and exFAT</a:t>
            </a:r>
          </a:p>
          <a:p>
            <a:r>
              <a:rPr lang="en-US" dirty="0" smtClean="0"/>
              <a:t>File systems supported by Windows for volumes that don’t hold the Windows installation:</a:t>
            </a:r>
          </a:p>
          <a:p>
            <a:pPr lvl="1"/>
            <a:r>
              <a:rPr lang="en-US" sz="2350" b="1" dirty="0" smtClean="0"/>
              <a:t>NTFS</a:t>
            </a:r>
            <a:r>
              <a:rPr lang="en-US" sz="2350" dirty="0" smtClean="0"/>
              <a:t> – uses smaller allocation unit or cluster sizes than FAT32 (more efficient)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867E51-B14C-4100-B5B4-1CDEF2C7DD7C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4008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Partitions and File Systems Work</a:t>
            </a:r>
          </a:p>
          <a:p>
            <a:endParaRPr lang="en-US" dirty="0" smtClean="0"/>
          </a:p>
          <a:p>
            <a:r>
              <a:rPr lang="en-US" sz="2400" dirty="0" smtClean="0"/>
              <a:t>File systems supported by Windows for volumes that don’t hold the Windows installation (cont’d):</a:t>
            </a:r>
          </a:p>
          <a:p>
            <a:pPr lvl="1"/>
            <a:r>
              <a:rPr lang="en-US" sz="2350" b="1" dirty="0" smtClean="0"/>
              <a:t>ReFS </a:t>
            </a:r>
            <a:r>
              <a:rPr lang="en-US" sz="2350" dirty="0" smtClean="0"/>
              <a:t>– Resilient File System (ReFS) designed to improve on the NTFS file system by offering better fault tolerance and allowing for better compatibility with virtualization and data redundancy</a:t>
            </a:r>
            <a:endParaRPr lang="en-US" sz="2350" b="1" dirty="0" smtClean="0"/>
          </a:p>
          <a:p>
            <a:pPr lvl="1"/>
            <a:r>
              <a:rPr lang="en-US" sz="2350" b="1" dirty="0" smtClean="0"/>
              <a:t>exFAT</a:t>
            </a:r>
            <a:r>
              <a:rPr lang="en-US" sz="2350" dirty="0" smtClean="0"/>
              <a:t> – use for large external storage devices to be used with other operating systems</a:t>
            </a:r>
          </a:p>
          <a:p>
            <a:pPr lvl="1"/>
            <a:r>
              <a:rPr lang="en-US" sz="2350" b="1" dirty="0" smtClean="0"/>
              <a:t>FAT32</a:t>
            </a:r>
            <a:r>
              <a:rPr lang="en-US" sz="2350" dirty="0" smtClean="0"/>
              <a:t> – use for small hard drives or USB flash drives</a:t>
            </a:r>
          </a:p>
          <a:p>
            <a:pPr lvl="1"/>
            <a:r>
              <a:rPr lang="en-US" sz="2350" b="1" dirty="0" smtClean="0"/>
              <a:t>CDFS(Compact Disc File System) and UDF </a:t>
            </a:r>
            <a:r>
              <a:rPr lang="en-US" sz="2350" dirty="0" smtClean="0"/>
              <a:t>– CDFS is an older file system  used by optical discs and is being replaced by UDF (Universal Disc Format)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867E51-B14C-4100-B5B4-1CDEF2C7DD7C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92760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Partitions and File Systems Work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Windows assigns two functions to partitions: </a:t>
            </a:r>
          </a:p>
          <a:p>
            <a:pPr lvl="1" eaLnBrk="1" hangingPunct="1"/>
            <a:r>
              <a:rPr lang="en-US" dirty="0" smtClean="0">
                <a:sym typeface="Wingdings" pitchFamily="2" charset="2"/>
              </a:rPr>
              <a:t>Active partition – the bootable partition that startup UEFI/BIOS turns to when searching for an OS</a:t>
            </a:r>
          </a:p>
          <a:p>
            <a:pPr lvl="2" eaLnBrk="1" hangingPunct="1"/>
            <a:r>
              <a:rPr lang="en-US" dirty="0" smtClean="0">
                <a:sym typeface="Wingdings" pitchFamily="2" charset="2"/>
              </a:rPr>
              <a:t>In GPT system, it is called the EFI System Partition (ESP)</a:t>
            </a:r>
          </a:p>
          <a:p>
            <a:pPr lvl="2" eaLnBrk="1" hangingPunct="1"/>
            <a:r>
              <a:rPr lang="en-US" dirty="0" smtClean="0">
                <a:sym typeface="Wingdings" pitchFamily="2" charset="2"/>
              </a:rPr>
              <a:t>In Windows, the MBR active partition or the ESP System Partition is called the system partition</a:t>
            </a:r>
          </a:p>
          <a:p>
            <a:pPr lvl="1" eaLnBrk="1" hangingPunct="1"/>
            <a:r>
              <a:rPr lang="en-US" dirty="0" smtClean="0">
                <a:sym typeface="Wingdings" pitchFamily="2" charset="2"/>
              </a:rPr>
              <a:t>Boot partition – partition where Windows OS is stored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867E51-B14C-4100-B5B4-1CDEF2C7DD7C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04224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Commands To Manage Files and Folders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Command prompt window</a:t>
            </a:r>
          </a:p>
          <a:p>
            <a:pPr lvl="1" eaLnBrk="1" hangingPunct="1"/>
            <a:r>
              <a:rPr lang="en-US" dirty="0" smtClean="0"/>
              <a:t>Open by pressing Win+X and click Command Prompt</a:t>
            </a:r>
          </a:p>
          <a:p>
            <a:pPr lvl="2" eaLnBrk="1" hangingPunct="1"/>
            <a:r>
              <a:rPr lang="en-US" dirty="0" smtClean="0"/>
              <a:t>Can also enter cmd.exe in the search box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867E51-B14C-4100-B5B4-1CDEF2C7DD7C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09984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Commands to Manage Files and Folders</a:t>
            </a:r>
          </a:p>
          <a:p>
            <a:endParaRPr lang="en-US" dirty="0" smtClean="0"/>
          </a:p>
          <a:p>
            <a:r>
              <a:rPr lang="en-US" dirty="0" smtClean="0"/>
              <a:t>Windows has two levels of command prompt windows</a:t>
            </a:r>
          </a:p>
          <a:p>
            <a:pPr lvl="1"/>
            <a:r>
              <a:rPr lang="en-US" dirty="0" smtClean="0"/>
              <a:t>Standard window – default directory is the currently logged on user’s folder</a:t>
            </a:r>
          </a:p>
          <a:p>
            <a:pPr lvl="2"/>
            <a:r>
              <a:rPr lang="en-US" dirty="0" smtClean="0"/>
              <a:t>Commands requiring administrative privileges will not work</a:t>
            </a:r>
          </a:p>
          <a:p>
            <a:pPr lvl="1"/>
            <a:r>
              <a:rPr lang="en-US" dirty="0" smtClean="0"/>
              <a:t>Elevated window – requires the user to logon as an administrator</a:t>
            </a:r>
          </a:p>
          <a:p>
            <a:pPr lvl="2"/>
            <a:r>
              <a:rPr lang="en-US" dirty="0" smtClean="0"/>
              <a:t>The word “administrator” will appear in the title bar</a:t>
            </a:r>
          </a:p>
          <a:p>
            <a:pPr lvl="2"/>
            <a:r>
              <a:rPr lang="en-US" dirty="0" smtClean="0"/>
              <a:t>Default directory will be C:\Windows\system32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867E51-B14C-4100-B5B4-1CDEF2C7DD7C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253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Update Drivers and Firmware</a:t>
            </a:r>
          </a:p>
          <a:p>
            <a:endParaRPr lang="en-US" dirty="0" smtClean="0"/>
          </a:p>
          <a:p>
            <a:r>
              <a:rPr lang="en-US" dirty="0" smtClean="0"/>
              <a:t>A few devices have firmware on the device that can be updated</a:t>
            </a:r>
          </a:p>
          <a:p>
            <a:pPr lvl="1"/>
            <a:r>
              <a:rPr lang="en-US" dirty="0" smtClean="0"/>
              <a:t>Called flash firmware</a:t>
            </a:r>
          </a:p>
          <a:p>
            <a:r>
              <a:rPr lang="en-US" dirty="0" smtClean="0"/>
              <a:t>To flash the firmware on a controller card:</a:t>
            </a:r>
          </a:p>
          <a:p>
            <a:pPr lvl="1"/>
            <a:r>
              <a:rPr lang="en-US" dirty="0" smtClean="0"/>
              <a:t>Download the flash image file from the device manufacturer’s website</a:t>
            </a:r>
          </a:p>
          <a:p>
            <a:pPr lvl="1"/>
            <a:r>
              <a:rPr lang="en-US" dirty="0" smtClean="0"/>
              <a:t>Click </a:t>
            </a:r>
            <a:r>
              <a:rPr lang="en-US" b="1" dirty="0" smtClean="0"/>
              <a:t>Browse</a:t>
            </a:r>
            <a:r>
              <a:rPr lang="en-US" dirty="0" smtClean="0"/>
              <a:t> and locate the file</a:t>
            </a:r>
          </a:p>
          <a:p>
            <a:pPr lvl="1"/>
            <a:r>
              <a:rPr lang="en-US" dirty="0" smtClean="0"/>
              <a:t>Click </a:t>
            </a:r>
            <a:r>
              <a:rPr lang="en-US" b="1" dirty="0" smtClean="0"/>
              <a:t>Program Flash </a:t>
            </a:r>
            <a:r>
              <a:rPr lang="en-US" dirty="0" smtClean="0"/>
              <a:t>to begin the firmware update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867E51-B14C-4100-B5B4-1CDEF2C7DD7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8685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Commands to Manage Files and Folders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867E51-B14C-4100-B5B4-1CDEF2C7DD7C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80856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Commands to Manage Files and Folders</a:t>
            </a:r>
          </a:p>
          <a:p>
            <a:endParaRPr lang="en-US" dirty="0" smtClean="0"/>
          </a:p>
          <a:p>
            <a:r>
              <a:rPr lang="en-US" dirty="0" smtClean="0"/>
              <a:t>Tips for working in a command prompt window:</a:t>
            </a:r>
          </a:p>
          <a:p>
            <a:pPr lvl="1"/>
            <a:r>
              <a:rPr lang="en-US" dirty="0" smtClean="0"/>
              <a:t>Type </a:t>
            </a:r>
            <a:r>
              <a:rPr lang="en-US" b="1" dirty="0" smtClean="0"/>
              <a:t>cls</a:t>
            </a:r>
            <a:r>
              <a:rPr lang="en-US" dirty="0" smtClean="0"/>
              <a:t> and press </a:t>
            </a:r>
            <a:r>
              <a:rPr lang="en-US" b="1" dirty="0" smtClean="0"/>
              <a:t>Enter</a:t>
            </a:r>
            <a:r>
              <a:rPr lang="en-US" dirty="0" smtClean="0"/>
              <a:t> to clear the window</a:t>
            </a:r>
          </a:p>
          <a:p>
            <a:pPr lvl="1"/>
            <a:r>
              <a:rPr lang="en-US" dirty="0" smtClean="0"/>
              <a:t>Press the up arrow to retrieve the last command</a:t>
            </a:r>
          </a:p>
          <a:p>
            <a:pPr lvl="1"/>
            <a:r>
              <a:rPr lang="en-US" dirty="0" smtClean="0"/>
              <a:t>Press the right arrow to retrieve the last command line one character at a time</a:t>
            </a:r>
          </a:p>
          <a:p>
            <a:pPr lvl="1"/>
            <a:r>
              <a:rPr lang="en-US" dirty="0" smtClean="0"/>
              <a:t>Press </a:t>
            </a:r>
            <a:r>
              <a:rPr lang="en-US" b="1" dirty="0" smtClean="0"/>
              <a:t>Ctrl+C</a:t>
            </a:r>
            <a:r>
              <a:rPr lang="en-US" dirty="0" smtClean="0"/>
              <a:t>, </a:t>
            </a:r>
            <a:r>
              <a:rPr lang="en-US" b="1" dirty="0" smtClean="0"/>
              <a:t>Ctrl+Break</a:t>
            </a:r>
            <a:r>
              <a:rPr lang="en-US" dirty="0" smtClean="0"/>
              <a:t> or </a:t>
            </a:r>
            <a:r>
              <a:rPr lang="en-US" b="1" dirty="0" smtClean="0"/>
              <a:t>Ctrl+Pause</a:t>
            </a:r>
            <a:r>
              <a:rPr lang="en-US" dirty="0" smtClean="0"/>
              <a:t> to terminate a command before it is finished</a:t>
            </a:r>
          </a:p>
          <a:p>
            <a:pPr lvl="1"/>
            <a:r>
              <a:rPr lang="en-US" dirty="0" smtClean="0"/>
              <a:t>Type </a:t>
            </a:r>
            <a:r>
              <a:rPr lang="en-US" b="1" dirty="0" smtClean="0"/>
              <a:t>exit</a:t>
            </a:r>
            <a:r>
              <a:rPr lang="en-US" dirty="0" smtClean="0"/>
              <a:t> and press </a:t>
            </a:r>
            <a:r>
              <a:rPr lang="en-US" b="1" dirty="0" smtClean="0"/>
              <a:t>Enter</a:t>
            </a:r>
            <a:r>
              <a:rPr lang="en-US" dirty="0" smtClean="0"/>
              <a:t> to close the window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867E51-B14C-4100-B5B4-1CDEF2C7DD7C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69044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Commands To Manage Files and Folders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File naming conventions</a:t>
            </a:r>
          </a:p>
          <a:p>
            <a:pPr lvl="1" eaLnBrk="1" hangingPunct="1"/>
            <a:r>
              <a:rPr lang="en-US" dirty="0" smtClean="0"/>
              <a:t>Filename and file extension characters</a:t>
            </a:r>
          </a:p>
          <a:p>
            <a:pPr lvl="2" eaLnBrk="1" hangingPunct="1"/>
            <a:r>
              <a:rPr lang="en-US" dirty="0" smtClean="0"/>
              <a:t>Letters a through z and numbers 0 through 9</a:t>
            </a:r>
          </a:p>
          <a:p>
            <a:pPr lvl="2" eaLnBrk="1" hangingPunct="1"/>
            <a:r>
              <a:rPr lang="en-US" dirty="0" smtClean="0"/>
              <a:t>Characters: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 ^ $~ ! # % &amp; – { } ( ) @ ' `</a:t>
            </a:r>
          </a:p>
          <a:p>
            <a:pPr lvl="1" eaLnBrk="1" hangingPunct="1"/>
            <a:r>
              <a:rPr lang="en-US" dirty="0" smtClean="0"/>
              <a:t>Filename with spaces:</a:t>
            </a:r>
          </a:p>
          <a:p>
            <a:pPr lvl="2" eaLnBrk="1" hangingPunct="1"/>
            <a:r>
              <a:rPr lang="en-US" dirty="0" smtClean="0"/>
              <a:t>Enclose filename in double quotation marks</a:t>
            </a:r>
          </a:p>
          <a:p>
            <a:pPr eaLnBrk="1" hangingPunct="1"/>
            <a:r>
              <a:rPr lang="en-US" dirty="0" smtClean="0"/>
              <a:t>Wildcard characters in command lines</a:t>
            </a:r>
          </a:p>
          <a:p>
            <a:pPr lvl="1" eaLnBrk="1" hangingPunct="1"/>
            <a:r>
              <a:rPr lang="en-US" dirty="0" smtClean="0"/>
              <a:t>Question mark (?): wildcard for one character</a:t>
            </a:r>
          </a:p>
          <a:p>
            <a:pPr lvl="1" eaLnBrk="1" hangingPunct="1"/>
            <a:r>
              <a:rPr lang="en-US" dirty="0" smtClean="0"/>
              <a:t>Asterisk (*): wildcard for one or more characters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867E51-B14C-4100-B5B4-1CDEF2C7DD7C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85961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Commands To Manage Files and Folders</a:t>
            </a:r>
          </a:p>
          <a:p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help or &lt;command name&gt; /?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867E51-B14C-4100-B5B4-1CDEF2C7DD7C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38670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Commands to Manage Files and Folders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dir [&lt;filename&gt;] [/p] [/s] [/w]</a:t>
            </a:r>
          </a:p>
          <a:p>
            <a:pPr lvl="1" eaLnBrk="1" hangingPunct="1"/>
            <a:r>
              <a:rPr lang="en-US" dirty="0" smtClean="0"/>
              <a:t>List files and directories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867E51-B14C-4100-B5B4-1CDEF2C7DD7C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94094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Commands To Manage Files and Folders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md [drive:]path</a:t>
            </a:r>
          </a:p>
          <a:p>
            <a:pPr lvl="1" eaLnBrk="1" hangingPunct="1"/>
            <a:r>
              <a:rPr lang="en-US" dirty="0" smtClean="0"/>
              <a:t>Creates a subdirectory under a directory</a:t>
            </a:r>
          </a:p>
          <a:p>
            <a:pPr eaLnBrk="1" hangingPunct="1"/>
            <a:r>
              <a:rPr lang="en-US" dirty="0" smtClean="0"/>
              <a:t>cd [drive:]path or cd..</a:t>
            </a:r>
          </a:p>
          <a:p>
            <a:pPr lvl="1" eaLnBrk="1" hangingPunct="1"/>
            <a:r>
              <a:rPr lang="en-US" dirty="0" smtClean="0"/>
              <a:t>Changes current default directory</a:t>
            </a:r>
          </a:p>
          <a:p>
            <a:pPr lvl="1" eaLnBrk="1" hangingPunct="1"/>
            <a:r>
              <a:rPr lang="en-US" dirty="0" smtClean="0"/>
              <a:t>Use .. after CD to move from child directory to its parent directory </a:t>
            </a:r>
          </a:p>
          <a:p>
            <a:pPr eaLnBrk="1" hangingPunct="1"/>
            <a:r>
              <a:rPr lang="en-US" dirty="0" smtClean="0"/>
              <a:t>rd [drive:]path</a:t>
            </a:r>
          </a:p>
          <a:p>
            <a:pPr lvl="1" eaLnBrk="1" hangingPunct="1"/>
            <a:r>
              <a:rPr lang="en-US" dirty="0" smtClean="0"/>
              <a:t>Removes a subdirectory</a:t>
            </a:r>
          </a:p>
          <a:p>
            <a:pPr lvl="2" eaLnBrk="1" hangingPunct="1"/>
            <a:r>
              <a:rPr lang="en-US" dirty="0" smtClean="0"/>
              <a:t>Directory must contain no files</a:t>
            </a:r>
          </a:p>
          <a:p>
            <a:pPr lvl="2" eaLnBrk="1" hangingPunct="1"/>
            <a:r>
              <a:rPr lang="en-US" dirty="0" smtClean="0"/>
              <a:t>Directory must contain no subdirectories</a:t>
            </a:r>
          </a:p>
          <a:p>
            <a:pPr lvl="2" eaLnBrk="1" hangingPunct="1"/>
            <a:r>
              <a:rPr lang="en-US" dirty="0" smtClean="0"/>
              <a:t>Directory must not be current directory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867E51-B14C-4100-B5B4-1CDEF2C7DD7C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98547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Commands To Manage Files and Folders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del or erase &lt;filename&gt;</a:t>
            </a:r>
          </a:p>
          <a:p>
            <a:pPr lvl="1" eaLnBrk="1" hangingPunct="1"/>
            <a:r>
              <a:rPr lang="en-US" dirty="0" smtClean="0"/>
              <a:t>Erases files or groups of files</a:t>
            </a:r>
          </a:p>
          <a:p>
            <a:pPr eaLnBrk="1" hangingPunct="1"/>
            <a:r>
              <a:rPr lang="en-US" dirty="0" smtClean="0"/>
              <a:t>ren &lt;filename1&gt; &lt;filename2&gt;</a:t>
            </a:r>
          </a:p>
          <a:p>
            <a:pPr lvl="1" eaLnBrk="1" hangingPunct="1"/>
            <a:r>
              <a:rPr lang="en-US" dirty="0" smtClean="0"/>
              <a:t>Renames a file</a:t>
            </a:r>
          </a:p>
          <a:p>
            <a:pPr eaLnBrk="1" hangingPunct="1"/>
            <a:r>
              <a:rPr lang="en-US" dirty="0" smtClean="0"/>
              <a:t>copy &lt;source&gt; [&lt;destination&gt;] [/v] [/y]</a:t>
            </a:r>
          </a:p>
          <a:p>
            <a:pPr lvl="1" eaLnBrk="1" hangingPunct="1"/>
            <a:r>
              <a:rPr lang="en-US" dirty="0" smtClean="0"/>
              <a:t>Useful switches or parameters</a:t>
            </a:r>
          </a:p>
          <a:p>
            <a:pPr lvl="2" eaLnBrk="1" hangingPunct="1"/>
            <a:r>
              <a:rPr lang="en-US" dirty="0" smtClean="0"/>
              <a:t>/v: size of each new file compared to the size of original file</a:t>
            </a:r>
          </a:p>
          <a:p>
            <a:pPr lvl="2" eaLnBrk="1" hangingPunct="1"/>
            <a:r>
              <a:rPr lang="en-US" dirty="0" smtClean="0"/>
              <a:t>/y: confirmation message does not appear asking to confirm before overwriting a file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867E51-B14C-4100-B5B4-1CDEF2C7DD7C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17068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Commands To Manage Files and Folders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recover &lt;filename&gt;</a:t>
            </a:r>
          </a:p>
          <a:p>
            <a:pPr lvl="1" eaLnBrk="1" hangingPunct="1"/>
            <a:r>
              <a:rPr lang="en-US" dirty="0" smtClean="0"/>
              <a:t>Attempts to recover a file when parts corrupted</a:t>
            </a:r>
          </a:p>
          <a:p>
            <a:pPr eaLnBrk="1" hangingPunct="1"/>
            <a:r>
              <a:rPr lang="en-US" dirty="0" smtClean="0"/>
              <a:t>expand [/d] &lt;source&gt; [&lt;destination&gt;]</a:t>
            </a:r>
          </a:p>
          <a:p>
            <a:pPr lvl="1" eaLnBrk="1" hangingPunct="1"/>
            <a:r>
              <a:rPr lang="en-US" dirty="0" smtClean="0"/>
              <a:t>Extracts files from compressed distribution files, which are often used to distribute files for software installations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867E51-B14C-4100-B5B4-1CDEF2C7DD7C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82159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Commands To Manage Files and Folders</a:t>
            </a:r>
          </a:p>
          <a:p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xcopy &lt;source&gt; [&lt;destination&gt;] [/s] [/c] [/y] [/d:date]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867E51-B14C-4100-B5B4-1CDEF2C7DD7C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08477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Commands To Manage Files and Folders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robocopy &lt;source&gt; [&lt;destination&gt;] [/s] [/e] [/log:filename] [/log+:filename] [/move] [/purge]</a:t>
            </a:r>
          </a:p>
          <a:p>
            <a:pPr lvl="1" eaLnBrk="1" hangingPunct="1"/>
            <a:r>
              <a:rPr lang="en-US" dirty="0" smtClean="0"/>
              <a:t>Robust File Copy command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867E51-B14C-4100-B5B4-1CDEF2C7DD7C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5027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Update Drivers and Firmware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867E51-B14C-4100-B5B4-1CDEF2C7DD7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42760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Commands To Manage Files and Folders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chkdsk [drive:] [/f] [/r]</a:t>
            </a:r>
          </a:p>
          <a:p>
            <a:pPr lvl="1" eaLnBrk="1" hangingPunct="1"/>
            <a:r>
              <a:rPr lang="en-US" dirty="0" smtClean="0"/>
              <a:t>Fixes file system errors </a:t>
            </a:r>
          </a:p>
          <a:p>
            <a:pPr lvl="1" eaLnBrk="1" hangingPunct="1"/>
            <a:r>
              <a:rPr lang="en-US" dirty="0" smtClean="0"/>
              <a:t>Recovers data from bad sectors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867E51-B14C-4100-B5B4-1CDEF2C7DD7C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97278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Commands To Manage Files and Folders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defrag [drive:] [/C]</a:t>
            </a:r>
          </a:p>
          <a:p>
            <a:pPr lvl="1" eaLnBrk="1" hangingPunct="1"/>
            <a:r>
              <a:rPr lang="en-US" dirty="0" smtClean="0"/>
              <a:t>Examines a drive for fragmented files</a:t>
            </a:r>
          </a:p>
          <a:p>
            <a:pPr lvl="2" eaLnBrk="1" hangingPunct="1"/>
            <a:r>
              <a:rPr lang="en-US" dirty="0" smtClean="0"/>
              <a:t>Rewrites fragmented files in contiguous clusters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867E51-B14C-4100-B5B4-1CDEF2C7DD7C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88012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Commands To Manage Files and Folders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format &lt;drive:&gt; [/v:label] [/q] [fs:&lt;filesystem&gt;]</a:t>
            </a:r>
          </a:p>
          <a:p>
            <a:pPr lvl="1" eaLnBrk="1" hangingPunct="1"/>
            <a:r>
              <a:rPr lang="en-US" dirty="0" smtClean="0"/>
              <a:t>Used to format a hard drive or other storage device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867E51-B14C-4100-B5B4-1CDEF2C7DD7C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64491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Commands To Manage Files and Folders</a:t>
            </a:r>
          </a:p>
          <a:p>
            <a:endParaRPr lang="en-US" dirty="0" smtClean="0"/>
          </a:p>
          <a:p>
            <a:r>
              <a:rPr lang="en-US" dirty="0" smtClean="0"/>
              <a:t>shutdown [/m</a:t>
            </a:r>
            <a:r>
              <a:rPr lang="en-US" dirty="0" smtClean="0">
                <a:hlinkClick r:id="rId3" action="ppaction://hlinkfile"/>
              </a:rPr>
              <a:t> </a:t>
            </a:r>
            <a:r>
              <a:rPr lang="en-US" dirty="0" smtClean="0"/>
              <a:t>\\computername] [/i] [/r] [/s] [/f] [/t xx]</a:t>
            </a:r>
          </a:p>
          <a:p>
            <a:pPr lvl="1"/>
            <a:r>
              <a:rPr lang="en-US" dirty="0" smtClean="0"/>
              <a:t>Shut down the local computer or a remote computer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867E51-B14C-4100-B5B4-1CDEF2C7DD7C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14246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Commands To Manage Files and Folders</a:t>
            </a:r>
          </a:p>
          <a:p>
            <a:endParaRPr lang="en-US" dirty="0" smtClean="0"/>
          </a:p>
          <a:p>
            <a:r>
              <a:rPr lang="en-US" dirty="0" smtClean="0"/>
              <a:t>Windows PowerShell – designed to replace the command prompt utility</a:t>
            </a:r>
          </a:p>
          <a:p>
            <a:pPr lvl="1"/>
            <a:r>
              <a:rPr lang="en-US" dirty="0" smtClean="0"/>
              <a:t>Users enter commands to be executed</a:t>
            </a:r>
          </a:p>
          <a:p>
            <a:pPr lvl="1"/>
            <a:r>
              <a:rPr lang="en-US" dirty="0" smtClean="0"/>
              <a:t>Processes objects called cmdlets</a:t>
            </a:r>
          </a:p>
          <a:p>
            <a:pPr lvl="1"/>
            <a:r>
              <a:rPr lang="en-US" dirty="0" smtClean="0"/>
              <a:t>Contains thousands of cmdlets and technicians can program their own cmdlets</a:t>
            </a:r>
          </a:p>
          <a:p>
            <a:pPr lvl="1"/>
            <a:r>
              <a:rPr lang="en-US" dirty="0" smtClean="0"/>
              <a:t>To open Windows 8 PowerShell, press </a:t>
            </a:r>
            <a:r>
              <a:rPr lang="en-US" b="1" dirty="0" smtClean="0"/>
              <a:t>Win+X</a:t>
            </a:r>
            <a:r>
              <a:rPr lang="en-US" dirty="0" smtClean="0"/>
              <a:t>, click </a:t>
            </a:r>
            <a:r>
              <a:rPr lang="en-US" b="1" dirty="0" smtClean="0"/>
              <a:t>Run</a:t>
            </a:r>
            <a:r>
              <a:rPr lang="en-US" dirty="0" smtClean="0"/>
              <a:t>, type </a:t>
            </a:r>
            <a:r>
              <a:rPr lang="en-US" b="1" dirty="0" smtClean="0"/>
              <a:t>powershell</a:t>
            </a:r>
            <a:r>
              <a:rPr lang="en-US" dirty="0" smtClean="0"/>
              <a:t> in the Run box, press </a:t>
            </a:r>
            <a:r>
              <a:rPr lang="en-US" b="1" dirty="0" smtClean="0"/>
              <a:t>Enter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867E51-B14C-4100-B5B4-1CDEF2C7DD7C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11835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Disk Management To Manage Hard Drives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Disk Management is the primary tool for managing hard drives</a:t>
            </a:r>
          </a:p>
          <a:p>
            <a:pPr lvl="1" eaLnBrk="1" hangingPunct="1"/>
            <a:r>
              <a:rPr lang="en-US" dirty="0" smtClean="0"/>
              <a:t>Manage partitions, prepare a new drive for first use, mount a drive, use Windows dynamic disks, or troubleshoot problems with the hard drive</a:t>
            </a:r>
          </a:p>
          <a:p>
            <a:pPr eaLnBrk="1" hangingPunct="1"/>
            <a:r>
              <a:rPr lang="en-US" dirty="0" smtClean="0"/>
              <a:t>Resize, Create, and Delete Partitions</a:t>
            </a:r>
          </a:p>
          <a:p>
            <a:pPr lvl="1" eaLnBrk="1" hangingPunct="1"/>
            <a:r>
              <a:rPr lang="en-US" dirty="0" smtClean="0"/>
              <a:t>To open Disk Management, use one of these methods:</a:t>
            </a:r>
          </a:p>
          <a:p>
            <a:pPr lvl="2" eaLnBrk="1" hangingPunct="1"/>
            <a:r>
              <a:rPr lang="en-US" dirty="0" smtClean="0"/>
              <a:t>Press </a:t>
            </a:r>
            <a:r>
              <a:rPr lang="en-US" b="1" dirty="0" smtClean="0"/>
              <a:t>Win+X</a:t>
            </a:r>
            <a:r>
              <a:rPr lang="en-US" dirty="0" smtClean="0"/>
              <a:t> and click </a:t>
            </a:r>
            <a:r>
              <a:rPr lang="en-US" b="1" dirty="0" smtClean="0"/>
              <a:t>Disk Management </a:t>
            </a:r>
          </a:p>
          <a:p>
            <a:pPr lvl="2" eaLnBrk="1" hangingPunct="1"/>
            <a:r>
              <a:rPr lang="en-US" dirty="0" smtClean="0"/>
              <a:t>Press </a:t>
            </a:r>
            <a:r>
              <a:rPr lang="en-US" b="1" dirty="0" smtClean="0"/>
              <a:t>Win+S</a:t>
            </a:r>
            <a:r>
              <a:rPr lang="en-US" dirty="0" smtClean="0"/>
              <a:t>, type </a:t>
            </a:r>
            <a:r>
              <a:rPr lang="en-US" b="1" dirty="0" smtClean="0"/>
              <a:t>diskmgmt.msc</a:t>
            </a:r>
            <a:r>
              <a:rPr lang="en-US" dirty="0" smtClean="0"/>
              <a:t>, and press </a:t>
            </a:r>
            <a:r>
              <a:rPr lang="en-US" b="1" dirty="0" smtClean="0"/>
              <a:t>Enter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867E51-B14C-4100-B5B4-1CDEF2C7DD7C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4552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Disk Management To Manage Hard Drives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867E51-B14C-4100-B5B4-1CDEF2C7DD7C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78131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Disk Management To Manage Hard Drives</a:t>
            </a:r>
          </a:p>
          <a:p>
            <a:endParaRPr lang="en-US" dirty="0" smtClean="0"/>
          </a:p>
          <a:p>
            <a:r>
              <a:rPr lang="en-US" dirty="0" smtClean="0"/>
              <a:t>Prepare a drive for first use</a:t>
            </a:r>
          </a:p>
          <a:p>
            <a:pPr lvl="1"/>
            <a:r>
              <a:rPr lang="en-US" dirty="0" smtClean="0"/>
              <a:t>Step 1: Initialize the Disk </a:t>
            </a:r>
          </a:p>
          <a:p>
            <a:pPr lvl="2"/>
            <a:r>
              <a:rPr lang="en-US" dirty="0" smtClean="0"/>
              <a:t>When initialized, Windows identifies the disk as a basic disk, which is a single hard drive that works independently of other hard drives</a:t>
            </a:r>
          </a:p>
          <a:p>
            <a:pPr lvl="1"/>
            <a:r>
              <a:rPr lang="en-US" dirty="0" smtClean="0"/>
              <a:t>Step 2: Create a Volume and Format It with a File System</a:t>
            </a:r>
          </a:p>
          <a:p>
            <a:pPr lvl="2"/>
            <a:r>
              <a:rPr lang="en-US" dirty="0" smtClean="0"/>
              <a:t>Right-click in the unallocated space, select </a:t>
            </a:r>
            <a:r>
              <a:rPr lang="en-US" b="1" dirty="0" smtClean="0"/>
              <a:t>New Simple Volume </a:t>
            </a:r>
            <a:r>
              <a:rPr lang="en-US" dirty="0" smtClean="0"/>
              <a:t>from the shortcut menu, and follow directions on-screen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867E51-B14C-4100-B5B4-1CDEF2C7DD7C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76181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Disk Management To Manage Hard Drives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How to Mount a Drive</a:t>
            </a:r>
          </a:p>
          <a:p>
            <a:pPr lvl="1" eaLnBrk="1" hangingPunct="1"/>
            <a:r>
              <a:rPr lang="en-US" dirty="0" smtClean="0"/>
              <a:t>Mounted drive is a volume accessible by a folder on another volume</a:t>
            </a:r>
          </a:p>
          <a:p>
            <a:pPr lvl="2" eaLnBrk="1" hangingPunct="1"/>
            <a:r>
              <a:rPr lang="en-US" dirty="0" smtClean="0"/>
              <a:t>Folder has more available space</a:t>
            </a:r>
          </a:p>
          <a:p>
            <a:pPr lvl="1" eaLnBrk="1" hangingPunct="1"/>
            <a:r>
              <a:rPr lang="en-US" dirty="0" smtClean="0"/>
              <a:t>Mount point: C:\Projects folder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867E51-B14C-4100-B5B4-1CDEF2C7DD7C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24958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Disk Management To Manage Hard Drives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Windows Dynamic Disks</a:t>
            </a:r>
          </a:p>
          <a:p>
            <a:pPr lvl="1" eaLnBrk="1" hangingPunct="1"/>
            <a:r>
              <a:rPr lang="en-US" dirty="0" smtClean="0"/>
              <a:t>Several dynamic disks can work together to collectively present a single dynamic volume</a:t>
            </a:r>
          </a:p>
          <a:p>
            <a:pPr lvl="1" eaLnBrk="1" hangingPunct="1"/>
            <a:r>
              <a:rPr lang="en-US" dirty="0" smtClean="0"/>
              <a:t>Data to configure each hard drive is stored in a disk management database (resides in last 1 MB of space on each hard drive)</a:t>
            </a:r>
          </a:p>
          <a:p>
            <a:pPr lvl="1" eaLnBrk="1" hangingPunct="1"/>
            <a:r>
              <a:rPr lang="en-US" dirty="0" smtClean="0"/>
              <a:t>Better reliability, spanning, stripping (RAID 0) to improve performance, mirror two hard drives for fault tolerance (RAID 1) for XP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867E51-B14C-4100-B5B4-1CDEF2C7DD7C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572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Patch Management</a:t>
            </a:r>
          </a:p>
          <a:p>
            <a:endParaRPr lang="en-US" dirty="0" smtClean="0"/>
          </a:p>
          <a:p>
            <a:r>
              <a:rPr lang="en-US" dirty="0" smtClean="0"/>
              <a:t>Guidelines for reading error messages or documentation:</a:t>
            </a:r>
          </a:p>
          <a:p>
            <a:pPr lvl="1"/>
            <a:r>
              <a:rPr lang="en-US" dirty="0" smtClean="0"/>
              <a:t>The term x86 refers to 32-bit CPUs and OSs</a:t>
            </a:r>
          </a:p>
          <a:p>
            <a:pPr lvl="1"/>
            <a:r>
              <a:rPr lang="en-US" dirty="0" smtClean="0"/>
              <a:t>All CPUs installed in personal computers today are hybrid processors that can process either 32 bits or 64 bits</a:t>
            </a:r>
          </a:p>
          <a:p>
            <a:pPr lvl="1"/>
            <a:r>
              <a:rPr lang="en-US" dirty="0" smtClean="0"/>
              <a:t>The term IA64 refers specifically to 64-bit Intel processors</a:t>
            </a:r>
          </a:p>
          <a:p>
            <a:pPr lvl="1"/>
            <a:r>
              <a:rPr lang="en-US" dirty="0" smtClean="0"/>
              <a:t>The term x64 refers to 64-bit OSs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867E51-B14C-4100-B5B4-1CDEF2C7DD7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75435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Disk Management To Manage Hard Drives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Windows dynamic disks (cont’d.)</a:t>
            </a:r>
          </a:p>
          <a:p>
            <a:pPr lvl="1" eaLnBrk="1" hangingPunct="1"/>
            <a:r>
              <a:rPr lang="en-US" dirty="0" smtClean="0"/>
              <a:t>Disk Management converts two or more basic disks to dynamic disks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867E51-B14C-4100-B5B4-1CDEF2C7DD7C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78669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Disk Management To Manage Hard Drives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Use Disk Management to Troubleshoot Hard Drive Problems</a:t>
            </a:r>
          </a:p>
          <a:p>
            <a:pPr lvl="1" eaLnBrk="1" hangingPunct="1"/>
            <a:r>
              <a:rPr lang="en-US" dirty="0" smtClean="0"/>
              <a:t>Drive and volume statuses:</a:t>
            </a:r>
          </a:p>
          <a:p>
            <a:pPr lvl="2" eaLnBrk="1" hangingPunct="1"/>
            <a:r>
              <a:rPr lang="en-US" sz="2000" dirty="0" smtClean="0"/>
              <a:t>Healthy</a:t>
            </a:r>
          </a:p>
          <a:p>
            <a:pPr lvl="2" eaLnBrk="1" hangingPunct="1"/>
            <a:r>
              <a:rPr lang="en-US" sz="2000" dirty="0" smtClean="0"/>
              <a:t>Failed</a:t>
            </a:r>
          </a:p>
          <a:p>
            <a:pPr lvl="2" eaLnBrk="1" hangingPunct="1"/>
            <a:r>
              <a:rPr lang="en-US" sz="2000" dirty="0" smtClean="0"/>
              <a:t>Online</a:t>
            </a:r>
          </a:p>
          <a:p>
            <a:pPr lvl="2" eaLnBrk="1" hangingPunct="1"/>
            <a:r>
              <a:rPr lang="en-US" sz="2000" dirty="0" smtClean="0"/>
              <a:t>Active</a:t>
            </a:r>
          </a:p>
          <a:p>
            <a:pPr lvl="2" eaLnBrk="1" hangingPunct="1"/>
            <a:r>
              <a:rPr lang="en-US" sz="2000" dirty="0" smtClean="0"/>
              <a:t>EFI System Partition</a:t>
            </a:r>
          </a:p>
          <a:p>
            <a:pPr lvl="2" eaLnBrk="1" hangingPunct="1"/>
            <a:r>
              <a:rPr lang="en-US" sz="2000" dirty="0" smtClean="0"/>
              <a:t>Unallocated</a:t>
            </a:r>
          </a:p>
          <a:p>
            <a:pPr lvl="2" eaLnBrk="1" hangingPunct="1"/>
            <a:r>
              <a:rPr lang="en-US" sz="2000" dirty="0" smtClean="0"/>
              <a:t>Formatting</a:t>
            </a:r>
          </a:p>
          <a:p>
            <a:pPr lvl="2" eaLnBrk="1" hangingPunct="1"/>
            <a:r>
              <a:rPr lang="en-US" sz="2000" dirty="0" smtClean="0"/>
              <a:t>Basic</a:t>
            </a:r>
          </a:p>
          <a:p>
            <a:pPr lvl="2" eaLnBrk="1" hangingPunct="1"/>
            <a:r>
              <a:rPr lang="en-US" sz="2000" dirty="0" smtClean="0"/>
              <a:t>Dynamic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867E51-B14C-4100-B5B4-1CDEF2C7DD7C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64537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Windows Storage Spaces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With Storage Spaces, you can create a storage pool using any number of internal and external backup drives</a:t>
            </a:r>
          </a:p>
          <a:p>
            <a:pPr lvl="1" eaLnBrk="1" hangingPunct="1"/>
            <a:r>
              <a:rPr lang="en-US" dirty="0" smtClean="0"/>
              <a:t>Create one or more virtual drives, called spaces, from this pool</a:t>
            </a:r>
          </a:p>
          <a:p>
            <a:pPr lvl="1" eaLnBrk="1" hangingPunct="1"/>
            <a:r>
              <a:rPr lang="en-US" dirty="0" smtClean="0"/>
              <a:t>Appear as normal drives in File Explorer</a:t>
            </a:r>
          </a:p>
          <a:p>
            <a:pPr eaLnBrk="1" hangingPunct="1"/>
            <a:r>
              <a:rPr lang="en-US" dirty="0" smtClean="0"/>
              <a:t>Storage spaces is designed for resiliency</a:t>
            </a:r>
          </a:p>
          <a:p>
            <a:pPr lvl="1" eaLnBrk="1" hangingPunct="1"/>
            <a:r>
              <a:rPr lang="en-US" dirty="0" smtClean="0"/>
              <a:t>Resistance of a configuration against data loss in the event of drive failure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867E51-B14C-4100-B5B4-1CDEF2C7DD7C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89014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Windows Storage Spaces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Storage options:</a:t>
            </a:r>
          </a:p>
          <a:p>
            <a:pPr lvl="1" eaLnBrk="1" hangingPunct="1"/>
            <a:r>
              <a:rPr lang="en-US" dirty="0" smtClean="0"/>
              <a:t>Simple</a:t>
            </a:r>
          </a:p>
          <a:p>
            <a:pPr lvl="1" eaLnBrk="1" hangingPunct="1"/>
            <a:r>
              <a:rPr lang="en-US" dirty="0" smtClean="0"/>
              <a:t>Two-way mirroring</a:t>
            </a:r>
          </a:p>
          <a:p>
            <a:pPr lvl="1" eaLnBrk="1" hangingPunct="1"/>
            <a:r>
              <a:rPr lang="en-US" dirty="0" smtClean="0"/>
              <a:t>Three-way mirroring</a:t>
            </a:r>
          </a:p>
          <a:p>
            <a:pPr lvl="1" eaLnBrk="1" hangingPunct="1"/>
            <a:r>
              <a:rPr lang="en-US" dirty="0" smtClean="0"/>
              <a:t>Parity</a:t>
            </a:r>
          </a:p>
          <a:p>
            <a:pPr eaLnBrk="1" hangingPunct="1"/>
            <a:r>
              <a:rPr lang="en-US" dirty="0" smtClean="0"/>
              <a:t>Thin provisioning – a feature that can configure a space to have more virtual storage than the physical drives actually offer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867E51-B14C-4100-B5B4-1CDEF2C7DD7C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85703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Regular preventive maintenance improves performance and troubleshooting</a:t>
            </a:r>
          </a:p>
          <a:p>
            <a:pPr lvl="1" eaLnBrk="1" hangingPunct="1"/>
            <a:r>
              <a:rPr lang="en-US" dirty="0" smtClean="0"/>
              <a:t>Verify Windows settings, defragment hard drives, check drive for errors, reduce startup process to essentials, and free up hard drive space</a:t>
            </a:r>
          </a:p>
          <a:p>
            <a:pPr eaLnBrk="1" hangingPunct="1"/>
            <a:r>
              <a:rPr lang="en-US" dirty="0" smtClean="0"/>
              <a:t>Windows offers may preventative maintenance tools</a:t>
            </a:r>
          </a:p>
          <a:p>
            <a:pPr eaLnBrk="1" hangingPunct="1"/>
            <a:r>
              <a:rPr lang="en-US" dirty="0" smtClean="0"/>
              <a:t>Plan for disaster recovery in the event a hard drive fails by performing routine backups of data and system files</a:t>
            </a:r>
          </a:p>
          <a:p>
            <a:pPr eaLnBrk="1" hangingPunct="1"/>
            <a:r>
              <a:rPr lang="en-US" dirty="0" smtClean="0"/>
              <a:t>Windows 8 File History and Windows 7 Backup and Restore can be used to schedule routine backups of user data files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867E51-B14C-4100-B5B4-1CDEF2C7DD7C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55934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System Protection creates restore points </a:t>
            </a:r>
          </a:p>
          <a:p>
            <a:pPr eaLnBrk="1" hangingPunct="1"/>
            <a:r>
              <a:rPr lang="en-US" dirty="0" smtClean="0"/>
              <a:t>A Windows 8 custom refresh image backs up the entire Windows volume</a:t>
            </a:r>
          </a:p>
          <a:p>
            <a:pPr eaLnBrk="1" hangingPunct="1"/>
            <a:r>
              <a:rPr lang="en-US" dirty="0" smtClean="0"/>
              <a:t>A hard drive is divided into sectors, blocks, and partitions</a:t>
            </a:r>
          </a:p>
          <a:p>
            <a:pPr eaLnBrk="1" hangingPunct="1"/>
            <a:r>
              <a:rPr lang="en-US" dirty="0" smtClean="0"/>
              <a:t>The MBR partitioning system requires legacy BIOS and a 32-bit OS</a:t>
            </a:r>
          </a:p>
          <a:p>
            <a:pPr eaLnBrk="1" hangingPunct="1"/>
            <a:r>
              <a:rPr lang="en-US" dirty="0" smtClean="0"/>
              <a:t>The GPT partitioning system requires UEFI and a 64-bit OS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867E51-B14C-4100-B5B4-1CDEF2C7DD7C}" type="slidenum">
              <a:rPr lang="en-US" smtClean="0"/>
              <a:pPr>
                <a:defRPr/>
              </a:pPr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40300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</a:p>
          <a:p>
            <a:endParaRPr lang="en-US" dirty="0" smtClean="0"/>
          </a:p>
          <a:p>
            <a:r>
              <a:rPr lang="en-US" dirty="0" smtClean="0"/>
              <a:t>Commands useful to manage files, folders and storage media include help, dir, del, ren, copy, recover, expand, xcopy, robocopy, MD, CD, RD, chkdsk, defrag, and format</a:t>
            </a:r>
          </a:p>
          <a:p>
            <a:r>
              <a:rPr lang="en-US" dirty="0" smtClean="0"/>
              <a:t>Use Disk Management to manage hard drives and partitions</a:t>
            </a:r>
          </a:p>
          <a:p>
            <a:r>
              <a:rPr lang="en-US" dirty="0" smtClean="0"/>
              <a:t>Windows 8 Storage Spaces is expected to replace the Windows solution for software RAID and can support thin provisioning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867E51-B14C-4100-B5B4-1CDEF2C7DD7C}" type="slidenum">
              <a:rPr lang="en-US" smtClean="0"/>
              <a:pPr>
                <a:defRPr/>
              </a:pPr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1162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Clean Up the Hard Drive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Delete unneeded files occasionally</a:t>
            </a:r>
          </a:p>
          <a:p>
            <a:pPr lvl="1" eaLnBrk="1" hangingPunct="1"/>
            <a:r>
              <a:rPr lang="en-US" dirty="0" smtClean="0"/>
              <a:t>Windows requires about 15% hard drive free space</a:t>
            </a:r>
          </a:p>
          <a:p>
            <a:pPr lvl="2" eaLnBrk="1" hangingPunct="1"/>
            <a:r>
              <a:rPr lang="en-US" dirty="0" smtClean="0"/>
              <a:t>Uses it for defragmenting drives, burning CDs and DVDs, and other tasks</a:t>
            </a:r>
          </a:p>
          <a:p>
            <a:pPr eaLnBrk="1" hangingPunct="1"/>
            <a:r>
              <a:rPr lang="en-US" dirty="0" smtClean="0"/>
              <a:t>Ways to improve drive performance and free up space:</a:t>
            </a:r>
          </a:p>
          <a:p>
            <a:pPr lvl="1" eaLnBrk="1" hangingPunct="1"/>
            <a:r>
              <a:rPr lang="en-US" dirty="0" smtClean="0"/>
              <a:t>Defragmenting the drive</a:t>
            </a:r>
          </a:p>
          <a:p>
            <a:pPr lvl="1" eaLnBrk="1" hangingPunct="1"/>
            <a:r>
              <a:rPr lang="en-US" dirty="0" smtClean="0"/>
              <a:t>Checking for errors</a:t>
            </a:r>
          </a:p>
          <a:p>
            <a:pPr lvl="1" eaLnBrk="1" hangingPunct="1"/>
            <a:r>
              <a:rPr lang="en-US" dirty="0" smtClean="0"/>
              <a:t>Compressing folders</a:t>
            </a:r>
          </a:p>
          <a:p>
            <a:pPr lvl="1" eaLnBrk="1" hangingPunct="1"/>
            <a:r>
              <a:rPr lang="en-US" dirty="0" smtClean="0"/>
              <a:t>Moving files and folders to other drives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867E51-B14C-4100-B5B4-1CDEF2C7DD7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979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Directory Structures</a:t>
            </a:r>
          </a:p>
          <a:p>
            <a:endParaRPr lang="en-US" dirty="0" smtClean="0"/>
          </a:p>
          <a:p>
            <a:pPr eaLnBrk="1" hangingPunct="1"/>
            <a:r>
              <a:rPr lang="en-US" b="1" dirty="0" smtClean="0"/>
              <a:t>User Profile Namespace </a:t>
            </a:r>
            <a:r>
              <a:rPr lang="en-US" dirty="0" smtClean="0"/>
              <a:t>– when a user logs onto Windows a user profile is created</a:t>
            </a:r>
          </a:p>
          <a:p>
            <a:pPr lvl="1" eaLnBrk="1" hangingPunct="1"/>
            <a:r>
              <a:rPr lang="en-US" dirty="0" smtClean="0"/>
              <a:t>A collection of user data and settings</a:t>
            </a:r>
          </a:p>
          <a:p>
            <a:pPr lvl="1" eaLnBrk="1" hangingPunct="1"/>
            <a:r>
              <a:rPr lang="en-US" dirty="0" smtClean="0"/>
              <a:t>Consists of two general items</a:t>
            </a:r>
          </a:p>
          <a:p>
            <a:pPr lvl="2" eaLnBrk="1" hangingPunct="1"/>
            <a:r>
              <a:rPr lang="en-US" b="1" i="1" dirty="0" smtClean="0"/>
              <a:t>A user folder </a:t>
            </a:r>
            <a:r>
              <a:rPr lang="en-US" dirty="0" smtClean="0"/>
              <a:t>– created under the C:\Users folder and contains a group of subfolders collectively called the </a:t>
            </a:r>
            <a:r>
              <a:rPr lang="en-US" b="1" dirty="0" smtClean="0"/>
              <a:t>user profile namespace</a:t>
            </a:r>
          </a:p>
          <a:p>
            <a:pPr lvl="2" eaLnBrk="1" hangingPunct="1"/>
            <a:r>
              <a:rPr lang="en-US" b="1" i="1" dirty="0" smtClean="0"/>
              <a:t>Ntuser.dat</a:t>
            </a:r>
            <a:r>
              <a:rPr lang="en-US" dirty="0" smtClean="0"/>
              <a:t> – file stored in the C:\Users\</a:t>
            </a:r>
            <a:r>
              <a:rPr lang="en-US" i="1" dirty="0" smtClean="0"/>
              <a:t>username</a:t>
            </a:r>
            <a:r>
              <a:rPr lang="en-US" dirty="0" smtClean="0"/>
              <a:t> folder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867E51-B14C-4100-B5B4-1CDEF2C7DD7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006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858597-CC96-4B86-9979-1323DF2125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205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C232F7-3371-4DF9-8F45-A403325EBD0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553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E5B717-C426-4963-8493-15158F55A4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295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647724-93C9-4F83-8A4B-3A5B616EF9F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2448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514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>
                <a:latin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0179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3886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030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4661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6184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999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FC1A6A-CB2B-439F-82FC-3DBB9C95EB5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5659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>
                <a:latin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9085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7906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>
                <a:latin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3581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>
            <a:lvl5pPr>
              <a:defRPr>
                <a:latin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489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6AA8AD-A805-42D8-9CC0-06165A7E33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922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D16391-3B97-4A45-874D-9833EC76D07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343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27874A-EA20-4C3F-92BB-B5068911A29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378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21B692-31B4-4ABD-96D4-00CF478BE0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084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4801A6-569A-488B-AD5C-C0E38B7072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493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F112AC-84EE-4554-8AD9-AEF7932EEA8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162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EF92A0-AD53-4378-B7F7-D4699C9178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956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198" y="6245225"/>
            <a:ext cx="4114801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245225"/>
            <a:ext cx="990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4FD9B3FF-CA82-4D8C-8D3F-1B86EFDC1A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105400" y="6352545"/>
            <a:ext cx="188064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-110" charset="-128"/>
                <a:cs typeface="+mn-cs"/>
              </a:rPr>
              <a:t>© Cengage Learning  2017</a:t>
            </a:r>
            <a:endParaRPr lang="en-US" sz="1100" kern="1200" dirty="0">
              <a:solidFill>
                <a:schemeClr val="tx1"/>
              </a:solidFill>
              <a:effectLst/>
              <a:latin typeface="Arial" charset="0"/>
              <a:ea typeface="ＭＳ Ｐゴシック" pitchFamily="-110" charset="-128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  <p:sldLayoutId id="2147484077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ＭＳ Ｐゴシック" pitchFamily="-110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  <a:ea typeface="ＭＳ Ｐゴシック" pitchFamily="-11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  <a:ea typeface="ＭＳ Ｐゴシック" pitchFamily="-11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  <a:ea typeface="ＭＳ Ｐゴシック" pitchFamily="-11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  <a:ea typeface="ＭＳ Ｐゴシック" pitchFamily="-11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ＭＳ Ｐゴシック" pitchFamily="-110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ＭＳ Ｐゴシック" pitchFamily="-11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ＭＳ Ｐゴシック" pitchFamily="-11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1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381750"/>
            <a:ext cx="56388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000">
                <a:solidFill>
                  <a:srgbClr val="222222"/>
                </a:solidFill>
                <a:latin typeface="Arial" pitchFamily="-110" charset="0"/>
                <a:ea typeface="+mn-ea"/>
              </a:defRPr>
            </a:lvl1pPr>
          </a:lstStyle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2000">
                <a:solidFill>
                  <a:srgbClr val="222222"/>
                </a:solidFill>
                <a:latin typeface="Arial" pitchFamily="-110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ＭＳ Ｐゴシック" pitchFamily="-110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  <a:ea typeface="ＭＳ Ｐゴシック" pitchFamily="-11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  <a:ea typeface="ＭＳ Ｐゴシック" pitchFamily="-11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  <a:ea typeface="ＭＳ Ｐゴシック" pitchFamily="-11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  <a:ea typeface="ＭＳ Ｐゴシック" pitchFamily="-110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ＭＳ Ｐゴシック" pitchFamily="-110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  <a:ea typeface="ＭＳ Ｐゴシック" pitchFamily="-11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  <a:ea typeface="ＭＳ Ｐゴシック" pitchFamily="-11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  <a:ea typeface="ＭＳ Ｐゴシック" pitchFamily="-11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9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0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1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2.w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3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4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5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6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8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9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file:///computername" TargetMode="External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22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23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24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ctrTitle" idx="4294967295"/>
          </p:nvPr>
        </p:nvSpPr>
        <p:spPr>
          <a:xfrm>
            <a:off x="609600" y="1447800"/>
            <a:ext cx="8001000" cy="2209800"/>
          </a:xfrm>
        </p:spPr>
        <p:txBody>
          <a:bodyPr/>
          <a:lstStyle/>
          <a:p>
            <a:r>
              <a:rPr lang="en-US" dirty="0"/>
              <a:t>A+ Guide to IT Technical Support, 9th Edition</a:t>
            </a:r>
            <a:endParaRPr lang="en-US" b="1" dirty="0" smtClean="0">
              <a:solidFill>
                <a:schemeClr val="tx1"/>
              </a:solidFill>
            </a:endParaRPr>
          </a:p>
        </p:txBody>
      </p:sp>
      <p:sp>
        <p:nvSpPr>
          <p:cNvPr id="3075" name="Rectangle 1027"/>
          <p:cNvSpPr>
            <a:spLocks noGrp="1" noChangeArrowheads="1"/>
          </p:cNvSpPr>
          <p:nvPr>
            <p:ph type="subTitle" idx="4294967295"/>
          </p:nvPr>
        </p:nvSpPr>
        <p:spPr>
          <a:xfrm>
            <a:off x="682625" y="4524375"/>
            <a:ext cx="7927975" cy="1462088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buFontTx/>
              <a:buNone/>
            </a:pPr>
            <a:r>
              <a:rPr lang="en-US" sz="3400" i="1" dirty="0" smtClean="0"/>
              <a:t>Chapter 10</a:t>
            </a:r>
          </a:p>
          <a:p>
            <a:pPr marL="0" indent="0" algn="ctr">
              <a:lnSpc>
                <a:spcPct val="90000"/>
              </a:lnSpc>
              <a:buFontTx/>
              <a:buNone/>
            </a:pPr>
            <a:r>
              <a:rPr lang="en-US" sz="3400" i="1" dirty="0" smtClean="0"/>
              <a:t>Maintaining Windows</a:t>
            </a:r>
          </a:p>
        </p:txBody>
      </p:sp>
      <p:pic>
        <p:nvPicPr>
          <p:cNvPr id="5" name="Picture 2" descr="C:\Users\Julie\Documents\DropBox\InstructorResources\cengage-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"/>
            <a:ext cx="2286001" cy="704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Program Files</a:t>
            </a:r>
          </a:p>
          <a:p>
            <a:r>
              <a:rPr lang="en-US" dirty="0" smtClean="0"/>
              <a:t>C:\Program Files – where Windows stores program files unless you select a different location</a:t>
            </a:r>
          </a:p>
          <a:p>
            <a:r>
              <a:rPr lang="en-US" dirty="0" smtClean="0"/>
              <a:t>In 64-bit versions of Windows:</a:t>
            </a:r>
          </a:p>
          <a:p>
            <a:pPr lvl="1"/>
            <a:r>
              <a:rPr lang="en-US" dirty="0" smtClean="0"/>
              <a:t>64-bit program files are stored in C:\Program Files and 32-bit program files are stored in C:\Program Files (x86) folder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FC1A6A-CB2B-439F-82FC-3DBB9C95EB5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50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Folders for Windows Data </a:t>
            </a:r>
          </a:p>
          <a:p>
            <a:pPr lvl="1"/>
            <a:r>
              <a:rPr lang="en-US" i="1" dirty="0" smtClean="0"/>
              <a:t>Registry location</a:t>
            </a:r>
            <a:r>
              <a:rPr lang="en-US" dirty="0" smtClean="0"/>
              <a:t>: C:\Windows\System32\config</a:t>
            </a:r>
          </a:p>
          <a:p>
            <a:pPr lvl="1"/>
            <a:r>
              <a:rPr lang="en-US" i="1" dirty="0" smtClean="0"/>
              <a:t>Backup of the registry</a:t>
            </a:r>
            <a:r>
              <a:rPr lang="en-US" dirty="0" smtClean="0"/>
              <a:t>: C:\Windows\System32\config\RegBack</a:t>
            </a:r>
          </a:p>
          <a:p>
            <a:pPr lvl="1"/>
            <a:r>
              <a:rPr lang="en-US" i="1" dirty="0" smtClean="0"/>
              <a:t>Fonts</a:t>
            </a:r>
            <a:r>
              <a:rPr lang="en-US" dirty="0" smtClean="0"/>
              <a:t>: C:\Windows\Fonts</a:t>
            </a:r>
          </a:p>
          <a:p>
            <a:pPr lvl="1"/>
            <a:r>
              <a:rPr lang="en-US" i="1" dirty="0" smtClean="0"/>
              <a:t>Temporary files</a:t>
            </a:r>
            <a:r>
              <a:rPr lang="en-US" dirty="0" smtClean="0"/>
              <a:t>: C:\Windows\Temp</a:t>
            </a:r>
          </a:p>
          <a:p>
            <a:pPr lvl="1"/>
            <a:r>
              <a:rPr lang="en-US" i="1" dirty="0" smtClean="0"/>
              <a:t>Offline files</a:t>
            </a:r>
            <a:r>
              <a:rPr lang="en-US" dirty="0" smtClean="0"/>
              <a:t>: stored in the client-side caching (CSC) folder which is C:\Windows\CSC</a:t>
            </a:r>
          </a:p>
          <a:p>
            <a:pPr lvl="2"/>
            <a:r>
              <a:rPr lang="en-US" dirty="0" smtClean="0"/>
              <a:t>Allows users to work with files in the folder when the computer is not connected to a corporate network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FC1A6A-CB2B-439F-82FC-3DBB9C95EB5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77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the Disk Cleanup Utility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Windows Disk Cleanup utility to delete temporary files</a:t>
            </a:r>
          </a:p>
          <a:p>
            <a:r>
              <a:rPr lang="en-US" dirty="0" smtClean="0"/>
              <a:t>To use:</a:t>
            </a:r>
          </a:p>
          <a:p>
            <a:pPr lvl="1"/>
            <a:r>
              <a:rPr lang="en-US" dirty="0" smtClean="0"/>
              <a:t>Open Windows Explorer, right-click the volume that Windows is installed on, and select </a:t>
            </a:r>
            <a:r>
              <a:rPr lang="en-US" b="1" dirty="0" smtClean="0"/>
              <a:t>Properties</a:t>
            </a:r>
          </a:p>
          <a:p>
            <a:pPr lvl="1"/>
            <a:r>
              <a:rPr lang="en-US" dirty="0" smtClean="0"/>
              <a:t>On the General tab, click </a:t>
            </a:r>
            <a:r>
              <a:rPr lang="en-US" b="1" dirty="0" smtClean="0"/>
              <a:t>Disk Cleanup</a:t>
            </a:r>
          </a:p>
          <a:p>
            <a:pPr lvl="1"/>
            <a:r>
              <a:rPr lang="en-US" dirty="0" smtClean="0"/>
              <a:t>To see temporary system files that can also be deleted, click </a:t>
            </a:r>
            <a:r>
              <a:rPr lang="en-US" b="1" dirty="0" smtClean="0"/>
              <a:t>Clean up system files</a:t>
            </a:r>
          </a:p>
          <a:p>
            <a:pPr lvl="1"/>
            <a:r>
              <a:rPr lang="en-US" dirty="0" smtClean="0"/>
              <a:t>If even more space is needed click the </a:t>
            </a:r>
            <a:r>
              <a:rPr lang="en-US" b="1" dirty="0" smtClean="0"/>
              <a:t>More Options </a:t>
            </a:r>
            <a:r>
              <a:rPr lang="en-US" dirty="0" smtClean="0"/>
              <a:t>to see what else could be deleted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FC1A6A-CB2B-439F-82FC-3DBB9C95EB5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11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Defrag the Hard Drive</a:t>
            </a:r>
          </a:p>
        </p:txBody>
      </p:sp>
      <p:sp>
        <p:nvSpPr>
          <p:cNvPr id="1126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Defragment: to rearrange fragments or parts of files so each file is stored in contiguous clusters</a:t>
            </a:r>
          </a:p>
          <a:p>
            <a:pPr eaLnBrk="1" hangingPunct="1"/>
            <a:r>
              <a:rPr lang="en-US" dirty="0" smtClean="0"/>
              <a:t>Two types of hard drives:</a:t>
            </a:r>
          </a:p>
          <a:p>
            <a:pPr lvl="1" eaLnBrk="1" hangingPunct="1"/>
            <a:r>
              <a:rPr lang="en-US" dirty="0" smtClean="0"/>
              <a:t>Magnetic hard disk drives (HDDs) – contain spinning platters</a:t>
            </a:r>
          </a:p>
          <a:p>
            <a:pPr lvl="2" eaLnBrk="1" hangingPunct="1"/>
            <a:r>
              <a:rPr lang="en-US" dirty="0" smtClean="0"/>
              <a:t>Windows automatically defrags once a </a:t>
            </a:r>
            <a:r>
              <a:rPr lang="en-US" dirty="0" smtClean="0"/>
              <a:t>week</a:t>
            </a:r>
          </a:p>
          <a:p>
            <a:pPr lvl="3" eaLnBrk="1" hangingPunct="1"/>
            <a:r>
              <a:rPr lang="en-US" dirty="0" smtClean="0">
                <a:solidFill>
                  <a:srgbClr val="FF0000"/>
                </a:solidFill>
              </a:rPr>
              <a:t>If the computer is left on</a:t>
            </a:r>
            <a:endParaRPr lang="en-US" dirty="0" smtClean="0"/>
          </a:p>
          <a:p>
            <a:pPr lvl="1" eaLnBrk="1" hangingPunct="1"/>
            <a:r>
              <a:rPr lang="en-US" dirty="0" smtClean="0"/>
              <a:t>Solid-state </a:t>
            </a:r>
            <a:r>
              <a:rPr lang="en-US" dirty="0" smtClean="0"/>
              <a:t>drives (SSDs) – contain flash memory</a:t>
            </a:r>
          </a:p>
          <a:p>
            <a:pPr lvl="2" eaLnBrk="1" hangingPunct="1"/>
            <a:r>
              <a:rPr lang="en-US" dirty="0" smtClean="0"/>
              <a:t>Has no moving parts so defrag does not improve read/write time</a:t>
            </a:r>
          </a:p>
          <a:p>
            <a:pPr lvl="2" eaLnBrk="1" hangingPunct="1"/>
            <a:r>
              <a:rPr lang="en-US" dirty="0" smtClean="0"/>
              <a:t>Defragmenting this type of drive is not recommended</a:t>
            </a:r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IT Technical Support, 9th Edition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8F3618C4-2ED9-4106-AD76-475F26830C62}" type="slidenum">
              <a:rPr lang="en-US" smtClean="0"/>
              <a:pPr eaLnBrk="1" hangingPunct="1"/>
              <a:t>13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Defrag the Hard Drive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r>
              <a:rPr lang="en-US" b="1" dirty="0" smtClean="0"/>
              <a:t>Cluster</a:t>
            </a:r>
            <a:r>
              <a:rPr lang="en-US" dirty="0" smtClean="0"/>
              <a:t> (also called file allocation unit): group of whole sectors in a file system</a:t>
            </a:r>
          </a:p>
          <a:p>
            <a:pPr lvl="1"/>
            <a:r>
              <a:rPr lang="en-US" dirty="0" smtClean="0"/>
              <a:t>Number of sectors in a cluster is fixed</a:t>
            </a:r>
          </a:p>
          <a:p>
            <a:r>
              <a:rPr lang="en-US" dirty="0" smtClean="0"/>
              <a:t>A file is stored in whole clusters</a:t>
            </a:r>
          </a:p>
          <a:p>
            <a:pPr lvl="1"/>
            <a:r>
              <a:rPr lang="en-US" dirty="0" smtClean="0"/>
              <a:t>Unused space at end of last cluster is called </a:t>
            </a:r>
            <a:r>
              <a:rPr lang="en-US" b="1" dirty="0" smtClean="0"/>
              <a:t>slack </a:t>
            </a:r>
            <a:r>
              <a:rPr lang="en-US" dirty="0" smtClean="0"/>
              <a:t>and is wasted free space</a:t>
            </a:r>
          </a:p>
          <a:p>
            <a:r>
              <a:rPr lang="en-US" dirty="0" smtClean="0"/>
              <a:t>As files are written and deleted from a drive, clusters are used, released, and used again</a:t>
            </a:r>
          </a:p>
          <a:p>
            <a:pPr lvl="1"/>
            <a:r>
              <a:rPr lang="en-US" dirty="0" smtClean="0"/>
              <a:t>Moving arm of drive may have to move all over a drive to collect all fragments of a file</a:t>
            </a:r>
          </a:p>
          <a:p>
            <a:pPr lvl="2"/>
            <a:r>
              <a:rPr lang="en-US" dirty="0" smtClean="0"/>
              <a:t>Slows down performance</a:t>
            </a:r>
          </a:p>
          <a:p>
            <a:r>
              <a:rPr lang="en-US" dirty="0" smtClean="0"/>
              <a:t>Solution is to defragment the drive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FC1A6A-CB2B-439F-82FC-3DBB9C95EB5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271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IT Technical Support, 9th Edition</a:t>
            </a:r>
          </a:p>
        </p:txBody>
      </p:sp>
      <p:sp>
        <p:nvSpPr>
          <p:cNvPr id="1433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Check the Hard Drive for Errors</a:t>
            </a:r>
          </a:p>
        </p:txBody>
      </p:sp>
      <p:sp>
        <p:nvSpPr>
          <p:cNvPr id="1434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419600"/>
          </a:xfrm>
        </p:spPr>
        <p:txBody>
          <a:bodyPr/>
          <a:lstStyle/>
          <a:p>
            <a:pPr eaLnBrk="1" hangingPunct="1"/>
            <a:r>
              <a:rPr lang="en-US" dirty="0" smtClean="0"/>
              <a:t>Error checking utility: searches for bad sectors on a volume and recovers the data from them if possible</a:t>
            </a:r>
          </a:p>
          <a:p>
            <a:pPr eaLnBrk="1" hangingPunct="1"/>
            <a:r>
              <a:rPr lang="en-US" dirty="0" smtClean="0"/>
              <a:t>To use the error checking utility:</a:t>
            </a:r>
          </a:p>
          <a:p>
            <a:pPr lvl="1" eaLnBrk="1" hangingPunct="1"/>
            <a:r>
              <a:rPr lang="en-US" dirty="0" smtClean="0"/>
              <a:t>Right-click the drive and select </a:t>
            </a:r>
            <a:r>
              <a:rPr lang="en-US" b="1" dirty="0" smtClean="0"/>
              <a:t>Properties</a:t>
            </a:r>
            <a:r>
              <a:rPr lang="en-US" dirty="0" smtClean="0"/>
              <a:t> from the shortcut menu</a:t>
            </a:r>
          </a:p>
          <a:p>
            <a:pPr lvl="1" eaLnBrk="1" hangingPunct="1"/>
            <a:r>
              <a:rPr lang="en-US" dirty="0" smtClean="0"/>
              <a:t>Click the </a:t>
            </a:r>
            <a:r>
              <a:rPr lang="en-US" b="1" dirty="0" smtClean="0"/>
              <a:t>Tools</a:t>
            </a:r>
            <a:r>
              <a:rPr lang="en-US" dirty="0" smtClean="0"/>
              <a:t> tab and click </a:t>
            </a:r>
            <a:r>
              <a:rPr lang="en-US" b="1" dirty="0" smtClean="0"/>
              <a:t>Check </a:t>
            </a:r>
            <a:r>
              <a:rPr lang="en-US" dirty="0" smtClean="0"/>
              <a:t>(</a:t>
            </a:r>
            <a:r>
              <a:rPr lang="en-US" b="1" dirty="0" smtClean="0"/>
              <a:t>Check now </a:t>
            </a:r>
            <a:r>
              <a:rPr lang="en-US" dirty="0" smtClean="0"/>
              <a:t>in 7/Vista)</a:t>
            </a:r>
            <a:endParaRPr lang="en-US" b="1" dirty="0" smtClean="0"/>
          </a:p>
          <a:p>
            <a:pPr lvl="1" eaLnBrk="1" hangingPunct="1"/>
            <a:r>
              <a:rPr lang="en-US" dirty="0" smtClean="0"/>
              <a:t>In the Error Checking dialog box, click </a:t>
            </a:r>
            <a:r>
              <a:rPr lang="en-US" b="1" dirty="0" smtClean="0"/>
              <a:t>Scan drive </a:t>
            </a:r>
            <a:r>
              <a:rPr lang="en-US" dirty="0" smtClean="0"/>
              <a:t>(in 7/Vista, check </a:t>
            </a:r>
            <a:r>
              <a:rPr lang="en-US" b="1" dirty="0" smtClean="0"/>
              <a:t>Automatically fix file system errors</a:t>
            </a:r>
            <a:r>
              <a:rPr lang="en-US" dirty="0" smtClean="0"/>
              <a:t> and </a:t>
            </a:r>
            <a:r>
              <a:rPr lang="en-US" b="1" dirty="0" smtClean="0"/>
              <a:t>Scan for and attempt recovery of bad sectors</a:t>
            </a:r>
            <a:r>
              <a:rPr lang="en-US" dirty="0"/>
              <a:t> </a:t>
            </a:r>
            <a:r>
              <a:rPr lang="en-US" dirty="0" smtClean="0"/>
              <a:t>and Click </a:t>
            </a:r>
            <a:r>
              <a:rPr lang="en-US" b="1" dirty="0" smtClean="0"/>
              <a:t>Start</a:t>
            </a:r>
            <a:r>
              <a:rPr lang="en-US" dirty="0" smtClean="0"/>
              <a:t>)</a:t>
            </a:r>
            <a:endParaRPr lang="en-US" b="1" dirty="0" smtClean="0"/>
          </a:p>
        </p:txBody>
      </p:sp>
      <p:sp>
        <p:nvSpPr>
          <p:cNvPr id="1434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105D4779-BE82-4102-B34A-982BA236FBEE}" type="slidenum">
              <a:rPr lang="en-US" smtClean="0"/>
              <a:pPr eaLnBrk="1" hangingPunct="1"/>
              <a:t>15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Free Up Space On the Drive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dirty="0" smtClean="0"/>
              <a:t>Uninstall software you no longer use</a:t>
            </a:r>
          </a:p>
          <a:p>
            <a:pPr eaLnBrk="1" hangingPunct="1"/>
            <a:r>
              <a:rPr lang="en-US" i="1" dirty="0" smtClean="0"/>
              <a:t>Move data off the drive</a:t>
            </a:r>
          </a:p>
          <a:p>
            <a:pPr lvl="1" eaLnBrk="1" hangingPunct="1"/>
            <a:r>
              <a:rPr lang="en-US" dirty="0" smtClean="0"/>
              <a:t>Consider moving videos, photos, and other data to an external hard drive or burning them to </a:t>
            </a:r>
            <a:r>
              <a:rPr lang="en-US" dirty="0" smtClean="0"/>
              <a:t>DVDs, </a:t>
            </a:r>
            <a:r>
              <a:rPr lang="en-US" dirty="0" smtClean="0">
                <a:solidFill>
                  <a:srgbClr val="FF0000"/>
                </a:solidFill>
              </a:rPr>
              <a:t>Cloud</a:t>
            </a:r>
            <a:endParaRPr lang="en-US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US" i="1" dirty="0" smtClean="0"/>
              <a:t>Move programs off the drive</a:t>
            </a:r>
          </a:p>
          <a:p>
            <a:pPr lvl="1" eaLnBrk="1" hangingPunct="1"/>
            <a:r>
              <a:rPr lang="en-US" dirty="0" smtClean="0"/>
              <a:t>Uninstall a program and reinstall it on a second hard </a:t>
            </a:r>
            <a:r>
              <a:rPr lang="en-US" dirty="0" smtClean="0"/>
              <a:t>drive. </a:t>
            </a:r>
            <a:r>
              <a:rPr lang="en-US" dirty="0" smtClean="0">
                <a:solidFill>
                  <a:srgbClr val="FF0000"/>
                </a:solidFill>
              </a:rPr>
              <a:t>External not recommended</a:t>
            </a:r>
            <a:endParaRPr lang="en-US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US" i="1" dirty="0" smtClean="0"/>
              <a:t>Use drive or folder compression</a:t>
            </a:r>
          </a:p>
          <a:p>
            <a:pPr lvl="1" eaLnBrk="1" hangingPunct="1"/>
            <a:r>
              <a:rPr lang="en-US" dirty="0" smtClean="0"/>
              <a:t>It is not recommended to compress the volume on which Windows is stored</a:t>
            </a:r>
          </a:p>
        </p:txBody>
      </p:sp>
      <p:sp>
        <p:nvSpPr>
          <p:cNvPr id="2150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IT Technical Support, 9th Edition</a:t>
            </a:r>
          </a:p>
        </p:txBody>
      </p:sp>
      <p:sp>
        <p:nvSpPr>
          <p:cNvPr id="2150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8B97F3A3-B7EF-423D-B8EE-114AA3137C07}" type="slidenum">
              <a:rPr lang="en-US" smtClean="0"/>
              <a:pPr eaLnBrk="1" hangingPunct="1"/>
              <a:t>16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IT Technical Support, 9th Edition</a:t>
            </a:r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Move the Virtual Memory Paging File</a:t>
            </a:r>
          </a:p>
        </p:txBody>
      </p:sp>
      <p:sp>
        <p:nvSpPr>
          <p:cNvPr id="2253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Virtual memory: a file used to enhance the amount of RAM in a system</a:t>
            </a:r>
          </a:p>
          <a:p>
            <a:pPr eaLnBrk="1" hangingPunct="1"/>
            <a:r>
              <a:rPr lang="en-US" dirty="0" smtClean="0"/>
              <a:t>To save space you can move virtual memory paging file</a:t>
            </a:r>
          </a:p>
          <a:p>
            <a:pPr lvl="1" eaLnBrk="1" hangingPunct="1"/>
            <a:r>
              <a:rPr lang="en-US" dirty="0" smtClean="0"/>
              <a:t>Pagefile.sys</a:t>
            </a:r>
          </a:p>
          <a:p>
            <a:pPr lvl="2" eaLnBrk="1" hangingPunct="1"/>
            <a:r>
              <a:rPr lang="en-US" dirty="0" smtClean="0"/>
              <a:t>Hidden file stored in C drive root directory</a:t>
            </a:r>
          </a:p>
          <a:p>
            <a:pPr lvl="1" eaLnBrk="1" hangingPunct="1"/>
            <a:r>
              <a:rPr lang="en-US" dirty="0" smtClean="0"/>
              <a:t>Move to another partition on the same or different drive</a:t>
            </a:r>
          </a:p>
          <a:p>
            <a:pPr lvl="2" eaLnBrk="1" hangingPunct="1"/>
            <a:r>
              <a:rPr lang="en-US" dirty="0" smtClean="0"/>
              <a:t>New drive speed should be equal to or greater than existing drive</a:t>
            </a:r>
            <a:r>
              <a:rPr lang="en-US" dirty="0"/>
              <a:t> </a:t>
            </a:r>
            <a:r>
              <a:rPr lang="en-US" dirty="0" smtClean="0"/>
              <a:t>and should have plenty of free space (at least three times the amount of installed RAM)</a:t>
            </a:r>
          </a:p>
        </p:txBody>
      </p:sp>
      <p:sp>
        <p:nvSpPr>
          <p:cNvPr id="2253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3A8E670A-1C1E-4BA4-AE18-E6C16D6E6765}" type="slidenum">
              <a:rPr lang="en-US" smtClean="0"/>
              <a:pPr eaLnBrk="1" hangingPunct="1"/>
              <a:t>17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IT Technical Support, 9th Edition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Backup Procedures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Backup</a:t>
            </a:r>
          </a:p>
          <a:p>
            <a:pPr lvl="1" eaLnBrk="1" hangingPunct="1"/>
            <a:r>
              <a:rPr lang="en-US" dirty="0" smtClean="0"/>
              <a:t>Extra copy of a data or software file </a:t>
            </a:r>
          </a:p>
          <a:p>
            <a:pPr lvl="2" eaLnBrk="1" hangingPunct="1"/>
            <a:r>
              <a:rPr lang="en-US" dirty="0" smtClean="0"/>
              <a:t>Use if original file becomes damaged or destroyed</a:t>
            </a:r>
          </a:p>
          <a:p>
            <a:pPr eaLnBrk="1" hangingPunct="1"/>
            <a:r>
              <a:rPr lang="en-US" dirty="0" smtClean="0"/>
              <a:t>Ways to lose data	</a:t>
            </a:r>
          </a:p>
          <a:p>
            <a:pPr lvl="1" eaLnBrk="1" hangingPunct="1"/>
            <a:r>
              <a:rPr lang="en-US" dirty="0" smtClean="0"/>
              <a:t>System failure, virus, file corruption, or some other problem</a:t>
            </a:r>
          </a:p>
          <a:p>
            <a:pPr eaLnBrk="1" hangingPunct="1"/>
            <a:r>
              <a:rPr lang="en-US" dirty="0" smtClean="0"/>
              <a:t>Never trust important data to only one media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7A01E50F-D8CC-4112-81C0-CF213621398A}" type="slidenum">
              <a:rPr lang="en-US" smtClean="0"/>
              <a:pPr eaLnBrk="1" hangingPunct="1"/>
              <a:t>18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IT Technical Support, 9th Edition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Planning For Disaster Recovery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Decisions to make for a backup and recovery plan</a:t>
            </a:r>
          </a:p>
          <a:p>
            <a:pPr lvl="1" eaLnBrk="1" hangingPunct="1"/>
            <a:r>
              <a:rPr lang="en-US" i="1" dirty="0" smtClean="0"/>
              <a:t>Decide on backup destination</a:t>
            </a:r>
          </a:p>
          <a:p>
            <a:pPr lvl="1" eaLnBrk="1" hangingPunct="1"/>
            <a:r>
              <a:rPr lang="en-US" i="1" dirty="0" smtClean="0"/>
              <a:t>Decide on the backup software</a:t>
            </a:r>
          </a:p>
          <a:p>
            <a:pPr lvl="2" eaLnBrk="1" hangingPunct="1"/>
            <a:r>
              <a:rPr lang="en-US" dirty="0" smtClean="0"/>
              <a:t>Consider purchasing third-party backup software</a:t>
            </a:r>
          </a:p>
          <a:p>
            <a:pPr lvl="3" eaLnBrk="1" hangingPunct="1"/>
            <a:r>
              <a:rPr lang="en-US" dirty="0" smtClean="0"/>
              <a:t>Offers more features than Microsoft utility</a:t>
            </a:r>
          </a:p>
          <a:p>
            <a:pPr lvl="1" eaLnBrk="1" hangingPunct="1"/>
            <a:r>
              <a:rPr lang="en-US" i="1" dirty="0" smtClean="0"/>
              <a:t>Decide how simple or complex your backup strategy should be</a:t>
            </a:r>
          </a:p>
          <a:p>
            <a:pPr lvl="2" eaLnBrk="1" hangingPunct="1"/>
            <a:r>
              <a:rPr lang="en-US" dirty="0" smtClean="0"/>
              <a:t>Large organizations might require backups be documented daily, scheduled at certain times of the day or night, and recovery plans tested regularly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6E811336-B551-44D1-825C-03ECFB3BF44B}" type="slidenum">
              <a:rPr lang="en-US" smtClean="0"/>
              <a:pPr eaLnBrk="1" hangingPunct="1"/>
              <a:t>19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IT Technical Support, 9th Edition</a:t>
            </a:r>
          </a:p>
        </p:txBody>
      </p:sp>
      <p:sp>
        <p:nvSpPr>
          <p:cNvPr id="4099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Objectives</a:t>
            </a:r>
          </a:p>
        </p:txBody>
      </p:sp>
      <p:sp>
        <p:nvSpPr>
          <p:cNvPr id="4100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Set up and perform scheduled preventive maintenance tasks to keep Windows healthy</a:t>
            </a:r>
          </a:p>
          <a:p>
            <a:pPr eaLnBrk="1" hangingPunct="1"/>
            <a:r>
              <a:rPr lang="en-US" dirty="0"/>
              <a:t>P</a:t>
            </a:r>
            <a:r>
              <a:rPr lang="en-US" dirty="0" smtClean="0"/>
              <a:t>repare for disaster by keeping good backups of user data and Windows system files</a:t>
            </a:r>
          </a:p>
          <a:p>
            <a:pPr eaLnBrk="1" hangingPunct="1"/>
            <a:r>
              <a:rPr lang="en-US" dirty="0"/>
              <a:t>U</a:t>
            </a:r>
            <a:r>
              <a:rPr lang="en-US" dirty="0" smtClean="0"/>
              <a:t>se commands to manage files and folders and how to use Disk Management to manage hard drives</a:t>
            </a:r>
          </a:p>
        </p:txBody>
      </p:sp>
      <p:sp>
        <p:nvSpPr>
          <p:cNvPr id="410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3F3B223A-1C6D-4F72-94DC-646F55864CFA}" type="slidenum">
              <a:rPr lang="en-US" smtClean="0"/>
              <a:pPr eaLnBrk="1" hangingPunct="1"/>
              <a:t>2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Planning For Disaster Recovery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After backup plan is in place, test the recovery plan</a:t>
            </a:r>
          </a:p>
          <a:p>
            <a:pPr lvl="1" eaLnBrk="1" hangingPunct="1"/>
            <a:r>
              <a:rPr lang="en-US" i="1" dirty="0" smtClean="0"/>
              <a:t>Test the recovery process</a:t>
            </a:r>
          </a:p>
          <a:p>
            <a:pPr lvl="2" eaLnBrk="1" hangingPunct="1"/>
            <a:r>
              <a:rPr lang="en-US" dirty="0" smtClean="0"/>
              <a:t>Erase a file and use the recovery procedures to verify that you can restore the file from backup</a:t>
            </a:r>
          </a:p>
          <a:p>
            <a:pPr lvl="1" eaLnBrk="1" hangingPunct="1"/>
            <a:r>
              <a:rPr lang="en-US" i="1" dirty="0" smtClean="0"/>
              <a:t>Keep backups in a safe place and routinely test them</a:t>
            </a:r>
          </a:p>
          <a:p>
            <a:pPr lvl="2" eaLnBrk="1" hangingPunct="1"/>
            <a:r>
              <a:rPr lang="en-US" dirty="0" smtClean="0"/>
              <a:t>Should be kept under lock and key</a:t>
            </a:r>
          </a:p>
          <a:p>
            <a:pPr lvl="2" eaLnBrk="1" hangingPunct="1"/>
            <a:r>
              <a:rPr lang="en-US" dirty="0" smtClean="0"/>
              <a:t>In case of fire, keep backups off-site</a:t>
            </a:r>
          </a:p>
          <a:p>
            <a:pPr lvl="2" eaLnBrk="1" hangingPunct="1"/>
            <a:r>
              <a:rPr lang="en-US" dirty="0" smtClean="0"/>
              <a:t>Routinely verify backups are good by performing a test recovery of a backed-up file or folder</a:t>
            </a:r>
          </a:p>
        </p:txBody>
      </p:sp>
      <p:sp>
        <p:nvSpPr>
          <p:cNvPr id="2970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IT Technical Support, 9th Edition</a:t>
            </a:r>
          </a:p>
        </p:txBody>
      </p:sp>
      <p:sp>
        <p:nvSpPr>
          <p:cNvPr id="2970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58BE3251-7378-4F21-98F4-19873A79A9AA}" type="slidenum">
              <a:rPr lang="en-US" smtClean="0"/>
              <a:pPr eaLnBrk="1" hangingPunct="1"/>
              <a:t>20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Up User Data with Windows 8 File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8 File History backs up user data stored in several locations, including:</a:t>
            </a:r>
          </a:p>
          <a:p>
            <a:pPr lvl="1"/>
            <a:r>
              <a:rPr lang="en-US" dirty="0" smtClean="0"/>
              <a:t>Libraries, user desktop, Internet Explorer favorites, contact folders and offline OneDrive files (for Microsoft accounts)</a:t>
            </a:r>
          </a:p>
          <a:p>
            <a:r>
              <a:rPr lang="en-US" dirty="0" smtClean="0"/>
              <a:t>File History utility is available as a window on the Windows desktop or an app in the Windows 8 interface</a:t>
            </a:r>
          </a:p>
          <a:p>
            <a:pPr lvl="1"/>
            <a:r>
              <a:rPr lang="en-US" dirty="0" smtClean="0"/>
              <a:t>For most control, use the window on the desktop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FC1A6A-CB2B-439F-82FC-3DBB9C95EB5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126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Up User Data with Windows 8 File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use:</a:t>
            </a:r>
          </a:p>
          <a:p>
            <a:pPr lvl="1"/>
            <a:r>
              <a:rPr lang="en-US" dirty="0" smtClean="0"/>
              <a:t>Connect your backup device and open Control Panel in classic view, then click </a:t>
            </a:r>
            <a:r>
              <a:rPr lang="en-US" b="1" dirty="0" smtClean="0"/>
              <a:t>File History</a:t>
            </a:r>
          </a:p>
          <a:p>
            <a:pPr lvl="1"/>
            <a:r>
              <a:rPr lang="en-US" dirty="0" smtClean="0"/>
              <a:t>To turn on File History, click </a:t>
            </a:r>
            <a:r>
              <a:rPr lang="en-US" b="1" dirty="0" smtClean="0"/>
              <a:t>Turn on</a:t>
            </a:r>
          </a:p>
          <a:p>
            <a:pPr lvl="1"/>
            <a:r>
              <a:rPr lang="en-US" dirty="0" smtClean="0"/>
              <a:t>To manage backups, click </a:t>
            </a:r>
            <a:r>
              <a:rPr lang="en-US" b="1" dirty="0" smtClean="0"/>
              <a:t>Advanced settings</a:t>
            </a:r>
          </a:p>
          <a:p>
            <a:pPr lvl="1"/>
            <a:r>
              <a:rPr lang="en-US" dirty="0" smtClean="0"/>
              <a:t>On the Advanced Settings window, set how often backups are made and how long old backups should be kept</a:t>
            </a:r>
          </a:p>
          <a:p>
            <a:pPr lvl="2"/>
            <a:r>
              <a:rPr lang="en-US" dirty="0" smtClean="0"/>
              <a:t>You can also view a history of events and clean up old backups to free up space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FC1A6A-CB2B-439F-82FC-3DBB9C95EB5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643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Up User Data with Windows 8 File History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FC1A6A-CB2B-439F-82FC-3DBB9C95EB53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7" name="Picture 6" descr="Turn on and off File History and control its settings" title="Figure 10-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162" y="1957387"/>
            <a:ext cx="5781675" cy="29432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39881" y="5157420"/>
            <a:ext cx="44642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Figure 10-8 </a:t>
            </a:r>
            <a:r>
              <a:rPr lang="en-US" sz="1200" dirty="0" smtClean="0"/>
              <a:t>Turn on and off File History and control its settings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9266112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Up User Data with Windows 8 File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File History to Recover a Corrupted or Lost File or Folder</a:t>
            </a:r>
          </a:p>
          <a:p>
            <a:pPr lvl="1"/>
            <a:r>
              <a:rPr lang="en-US" dirty="0" smtClean="0"/>
              <a:t>To recover items from File History, click </a:t>
            </a:r>
            <a:r>
              <a:rPr lang="en-US" b="1" dirty="0" smtClean="0"/>
              <a:t>Restore</a:t>
            </a:r>
            <a:r>
              <a:rPr lang="en-US" dirty="0" smtClean="0"/>
              <a:t> </a:t>
            </a:r>
            <a:r>
              <a:rPr lang="en-US" b="1" dirty="0" smtClean="0"/>
              <a:t>personal files </a:t>
            </a:r>
            <a:r>
              <a:rPr lang="en-US" dirty="0" smtClean="0"/>
              <a:t>in the File History window</a:t>
            </a:r>
          </a:p>
          <a:p>
            <a:pPr lvl="1"/>
            <a:r>
              <a:rPr lang="en-US" dirty="0" smtClean="0"/>
              <a:t>Use left/right arrow keys on either side of the green button at the bottom of the window to select a backup and drill down into a backup to find the file or folder </a:t>
            </a:r>
          </a:p>
          <a:p>
            <a:pPr lvl="1"/>
            <a:r>
              <a:rPr lang="en-US" dirty="0" smtClean="0"/>
              <a:t>Select an item and click </a:t>
            </a:r>
            <a:r>
              <a:rPr lang="en-US" b="1" dirty="0" smtClean="0"/>
              <a:t>Restore</a:t>
            </a:r>
            <a:r>
              <a:rPr lang="en-US" dirty="0" smtClean="0"/>
              <a:t> button</a:t>
            </a:r>
          </a:p>
          <a:p>
            <a:pPr lvl="2"/>
            <a:r>
              <a:rPr lang="en-US" dirty="0" smtClean="0"/>
              <a:t>To save in a different location, right-click the </a:t>
            </a:r>
            <a:r>
              <a:rPr lang="en-US" b="1" dirty="0" smtClean="0"/>
              <a:t>Restore</a:t>
            </a:r>
            <a:r>
              <a:rPr lang="en-US" dirty="0" smtClean="0"/>
              <a:t> button and click </a:t>
            </a:r>
            <a:r>
              <a:rPr lang="en-US" b="1" dirty="0" smtClean="0"/>
              <a:t>Restore to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FC1A6A-CB2B-439F-82FC-3DBB9C95EB53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2998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Up User Data with Windows 8 File History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FC1A6A-CB2B-439F-82FC-3DBB9C95EB53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7" name="Picture 6" descr="Drill down into backups to find what you want to restore" title="Figure 10-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236" y="1905000"/>
            <a:ext cx="5343525" cy="34956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88974" y="5611038"/>
            <a:ext cx="47660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Figure 10-9 </a:t>
            </a:r>
            <a:r>
              <a:rPr lang="en-US" sz="1200" dirty="0" smtClean="0"/>
              <a:t>Drill down into backups to find what you want to restore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26140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7: Use Windows 7 Backup and Restore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 up the Windows Volume</a:t>
            </a:r>
          </a:p>
          <a:p>
            <a:pPr lvl="1"/>
            <a:r>
              <a:rPr lang="en-US" dirty="0" smtClean="0"/>
              <a:t>Called the </a:t>
            </a:r>
            <a:r>
              <a:rPr lang="en-US" b="1" dirty="0" smtClean="0"/>
              <a:t>system image</a:t>
            </a:r>
          </a:p>
          <a:p>
            <a:pPr eaLnBrk="1" hangingPunct="1"/>
            <a:r>
              <a:rPr lang="en-US" dirty="0"/>
              <a:t>Back up user data</a:t>
            </a:r>
          </a:p>
          <a:p>
            <a:pPr lvl="1" eaLnBrk="1" hangingPunct="1"/>
            <a:r>
              <a:rPr lang="en-US" dirty="0"/>
              <a:t>1. Open the Backup and Restore window</a:t>
            </a:r>
          </a:p>
          <a:p>
            <a:pPr lvl="1" eaLnBrk="1" hangingPunct="1"/>
            <a:r>
              <a:rPr lang="en-US" dirty="0"/>
              <a:t>2. Select the media to hold the backup</a:t>
            </a:r>
          </a:p>
          <a:p>
            <a:pPr lvl="1" eaLnBrk="1" hangingPunct="1"/>
            <a:r>
              <a:rPr lang="en-US" dirty="0"/>
              <a:t>3. In the next box, select </a:t>
            </a:r>
            <a:r>
              <a:rPr lang="en-US" b="1" dirty="0"/>
              <a:t>Let me choose </a:t>
            </a:r>
            <a:r>
              <a:rPr lang="en-US" dirty="0"/>
              <a:t>so you can select the folder to backup, then click </a:t>
            </a:r>
            <a:r>
              <a:rPr lang="en-US" b="1" dirty="0" smtClean="0"/>
              <a:t>Next</a:t>
            </a:r>
          </a:p>
          <a:p>
            <a:pPr lvl="1" eaLnBrk="1" hangingPunct="1"/>
            <a:r>
              <a:rPr lang="en-US" dirty="0"/>
              <a:t>4. In the next box, select the libraries and folders you want to back up, click </a:t>
            </a:r>
            <a:r>
              <a:rPr lang="en-US" b="1" dirty="0"/>
              <a:t>Next</a:t>
            </a:r>
            <a:r>
              <a:rPr lang="en-US" dirty="0"/>
              <a:t> to continue</a:t>
            </a:r>
          </a:p>
          <a:p>
            <a:pPr lvl="1" eaLnBrk="1" hangingPunct="1"/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FC1A6A-CB2B-439F-82FC-3DBB9C95EB53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6595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Windows 7: Use Windows 7 Backup and Restore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Back up user data (cont’d)</a:t>
            </a:r>
          </a:p>
          <a:p>
            <a:pPr lvl="1" eaLnBrk="1" hangingPunct="1"/>
            <a:r>
              <a:rPr lang="en-US" dirty="0" smtClean="0"/>
              <a:t>5</a:t>
            </a:r>
            <a:r>
              <a:rPr lang="en-US" dirty="0" smtClean="0"/>
              <a:t>. Verify the correct folders and libraries are selected</a:t>
            </a:r>
          </a:p>
          <a:p>
            <a:pPr lvl="2" eaLnBrk="1" hangingPunct="1"/>
            <a:r>
              <a:rPr lang="en-US" dirty="0" smtClean="0"/>
              <a:t>You can also change the frequency in this step</a:t>
            </a:r>
          </a:p>
          <a:p>
            <a:pPr lvl="1" eaLnBrk="1" hangingPunct="1"/>
            <a:r>
              <a:rPr lang="en-US" dirty="0" smtClean="0"/>
              <a:t>6. Review your backup settings and click </a:t>
            </a:r>
            <a:r>
              <a:rPr lang="en-US" b="1" dirty="0" smtClean="0"/>
              <a:t>Save settings and run backup</a:t>
            </a:r>
          </a:p>
        </p:txBody>
      </p:sp>
      <p:sp>
        <p:nvSpPr>
          <p:cNvPr id="3072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IT Technical Support, 9th Edition</a:t>
            </a:r>
          </a:p>
        </p:txBody>
      </p:sp>
      <p:sp>
        <p:nvSpPr>
          <p:cNvPr id="3072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CFAC5FBB-11EF-4F12-9C6E-3761A16C9D5F}" type="slidenum">
              <a:rPr lang="en-US" smtClean="0"/>
              <a:pPr eaLnBrk="1" hangingPunct="1"/>
              <a:t>27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Windows 7: Use Windows 7 Backup and Restore</a:t>
            </a:r>
            <a:endParaRPr lang="en-US" dirty="0" smtClean="0"/>
          </a:p>
        </p:txBody>
      </p:sp>
      <p:sp>
        <p:nvSpPr>
          <p:cNvPr id="31747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Recover Backed Up Items</a:t>
            </a:r>
          </a:p>
          <a:p>
            <a:pPr lvl="1" eaLnBrk="1" hangingPunct="1"/>
            <a:r>
              <a:rPr lang="en-US" dirty="0" smtClean="0"/>
              <a:t>1. Make the backup media available to computer</a:t>
            </a:r>
          </a:p>
          <a:p>
            <a:pPr lvl="1" eaLnBrk="1" hangingPunct="1"/>
            <a:r>
              <a:rPr lang="en-US" dirty="0" smtClean="0"/>
              <a:t>2. Open Backup and Restore and click </a:t>
            </a:r>
            <a:r>
              <a:rPr lang="en-US" b="1" dirty="0" smtClean="0"/>
              <a:t>Restore my 	  files</a:t>
            </a:r>
          </a:p>
          <a:p>
            <a:pPr lvl="1" eaLnBrk="1" hangingPunct="1"/>
            <a:r>
              <a:rPr lang="en-US" dirty="0" smtClean="0"/>
              <a:t>3. Use one of three buttons to locate the file or folder</a:t>
            </a:r>
          </a:p>
          <a:p>
            <a:pPr lvl="2" eaLnBrk="1" hangingPunct="1"/>
            <a:r>
              <a:rPr lang="en-US" dirty="0" smtClean="0"/>
              <a:t>Follow directions on-screen to restore</a:t>
            </a:r>
          </a:p>
          <a:p>
            <a:pPr eaLnBrk="1" hangingPunct="1"/>
            <a:r>
              <a:rPr lang="en-US" dirty="0" smtClean="0"/>
              <a:t>To restore a previous version of a file or folder:</a:t>
            </a:r>
          </a:p>
          <a:p>
            <a:pPr lvl="1" eaLnBrk="1" hangingPunct="1"/>
            <a:r>
              <a:rPr lang="en-US" dirty="0" smtClean="0"/>
              <a:t>1. Copy the corrupted file or folder to a new location</a:t>
            </a:r>
          </a:p>
          <a:p>
            <a:pPr lvl="1" eaLnBrk="1" hangingPunct="1"/>
            <a:r>
              <a:rPr lang="en-US" dirty="0" smtClean="0"/>
              <a:t>2. Right click the file or folder and select </a:t>
            </a:r>
            <a:r>
              <a:rPr lang="en-US" b="1" dirty="0" smtClean="0"/>
              <a:t>Restore previous version</a:t>
            </a:r>
          </a:p>
          <a:p>
            <a:pPr lvl="1" eaLnBrk="1" hangingPunct="1"/>
            <a:r>
              <a:rPr lang="en-US" dirty="0" smtClean="0"/>
              <a:t>3. Select the version you want and click </a:t>
            </a:r>
            <a:r>
              <a:rPr lang="en-US" b="1" dirty="0" smtClean="0"/>
              <a:t>Restore</a:t>
            </a:r>
            <a:r>
              <a:rPr lang="en-US" dirty="0" smtClean="0"/>
              <a:t> </a:t>
            </a:r>
          </a:p>
        </p:txBody>
      </p:sp>
      <p:sp>
        <p:nvSpPr>
          <p:cNvPr id="3174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IT Technical Support, 9th Edition</a:t>
            </a:r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B0D25E85-627F-42EF-A7FB-8F7B72A97265}" type="slidenum">
              <a:rPr lang="en-US" smtClean="0"/>
              <a:pPr eaLnBrk="1" hangingPunct="1"/>
              <a:t>28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Back Up Windows System Files</a:t>
            </a:r>
          </a:p>
        </p:txBody>
      </p:sp>
      <p:sp>
        <p:nvSpPr>
          <p:cNvPr id="3891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Windows System Protection – automatically backs up system files and stores them at regular intervals</a:t>
            </a:r>
          </a:p>
          <a:p>
            <a:pPr eaLnBrk="1" hangingPunct="1"/>
            <a:r>
              <a:rPr lang="en-US" dirty="0" smtClean="0"/>
              <a:t>Restore point</a:t>
            </a:r>
          </a:p>
          <a:p>
            <a:pPr lvl="1" eaLnBrk="1" hangingPunct="1"/>
            <a:r>
              <a:rPr lang="en-US" dirty="0" smtClean="0"/>
              <a:t>Condition at time a snapshot taken</a:t>
            </a:r>
          </a:p>
          <a:p>
            <a:pPr lvl="1" eaLnBrk="1" hangingPunct="1"/>
            <a:r>
              <a:rPr lang="en-US" dirty="0" smtClean="0"/>
              <a:t>Includes Windows system files</a:t>
            </a:r>
          </a:p>
          <a:p>
            <a:pPr eaLnBrk="1" hangingPunct="1"/>
            <a:r>
              <a:rPr lang="en-US" dirty="0" smtClean="0"/>
              <a:t>Restore points are taken at least every 24 hours</a:t>
            </a:r>
          </a:p>
          <a:p>
            <a:pPr eaLnBrk="1" hangingPunct="1"/>
            <a:r>
              <a:rPr lang="en-US" dirty="0" smtClean="0"/>
              <a:t>Can use up to 15 percent of disk space</a:t>
            </a:r>
          </a:p>
          <a:p>
            <a:pPr lvl="1" eaLnBrk="1" hangingPunct="1"/>
            <a:r>
              <a:rPr lang="en-US" dirty="0" smtClean="0"/>
              <a:t>If disk space gets too low, restore points are no longer made</a:t>
            </a:r>
          </a:p>
          <a:p>
            <a:pPr eaLnBrk="1" hangingPunct="1"/>
            <a:r>
              <a:rPr lang="en-US" dirty="0" smtClean="0"/>
              <a:t>Can </a:t>
            </a:r>
            <a:r>
              <a:rPr lang="en-US" dirty="0"/>
              <a:t>manually create restore point at any time using the System Protection tab of System Properties</a:t>
            </a:r>
          </a:p>
          <a:p>
            <a:pPr eaLnBrk="1" hangingPunct="1"/>
            <a:endParaRPr lang="en-US" dirty="0" smtClean="0"/>
          </a:p>
        </p:txBody>
      </p:sp>
      <p:sp>
        <p:nvSpPr>
          <p:cNvPr id="3891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IT Technical Support, 9th Edition</a:t>
            </a:r>
          </a:p>
        </p:txBody>
      </p:sp>
      <p:sp>
        <p:nvSpPr>
          <p:cNvPr id="3891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A0E09A50-9D50-4256-AD4E-BF6DC3C4E83B}" type="slidenum">
              <a:rPr lang="en-US" smtClean="0"/>
              <a:pPr eaLnBrk="1" hangingPunct="1"/>
              <a:t>29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IT Technical Support, 9th Edition</a:t>
            </a:r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Scheduled Preventive Maintenance</a:t>
            </a:r>
          </a:p>
        </p:txBody>
      </p:sp>
      <p:sp>
        <p:nvSpPr>
          <p:cNvPr id="5124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Preventive maintenance</a:t>
            </a:r>
          </a:p>
          <a:p>
            <a:pPr lvl="1" eaLnBrk="1" hangingPunct="1"/>
            <a:r>
              <a:rPr lang="en-US" dirty="0" smtClean="0"/>
              <a:t>Alleviates slow computer performance</a:t>
            </a:r>
          </a:p>
          <a:p>
            <a:pPr eaLnBrk="1" hangingPunct="1"/>
            <a:r>
              <a:rPr lang="en-US" dirty="0" smtClean="0"/>
              <a:t>Some regular tasks to perform</a:t>
            </a:r>
          </a:p>
          <a:p>
            <a:pPr lvl="1" eaLnBrk="1" hangingPunct="1"/>
            <a:r>
              <a:rPr lang="en-US" dirty="0" smtClean="0"/>
              <a:t>Verifying </a:t>
            </a:r>
            <a:r>
              <a:rPr lang="en-US" dirty="0"/>
              <a:t>c</a:t>
            </a:r>
            <a:r>
              <a:rPr lang="en-US" dirty="0" smtClean="0"/>
              <a:t>ritical Windows settings</a:t>
            </a:r>
          </a:p>
          <a:p>
            <a:pPr lvl="1" eaLnBrk="1" hangingPunct="1"/>
            <a:r>
              <a:rPr lang="en-US" dirty="0" smtClean="0"/>
              <a:t>Update drivers and firmware</a:t>
            </a:r>
          </a:p>
          <a:p>
            <a:pPr lvl="1" eaLnBrk="1" hangingPunct="1"/>
            <a:r>
              <a:rPr lang="en-US" dirty="0" smtClean="0"/>
              <a:t>Patch management</a:t>
            </a:r>
          </a:p>
          <a:p>
            <a:pPr lvl="1" eaLnBrk="1" hangingPunct="1"/>
            <a:r>
              <a:rPr lang="en-US" dirty="0" smtClean="0"/>
              <a:t>Clean up the hard drive</a:t>
            </a:r>
          </a:p>
          <a:p>
            <a:pPr lvl="1" eaLnBrk="1" hangingPunct="1"/>
            <a:r>
              <a:rPr lang="en-US" dirty="0" smtClean="0"/>
              <a:t>Checking drive for errors</a:t>
            </a:r>
          </a:p>
          <a:p>
            <a:pPr lvl="1" eaLnBrk="1" hangingPunct="1"/>
            <a:r>
              <a:rPr lang="en-US" dirty="0" smtClean="0"/>
              <a:t>Move the virtual memory paging file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120D2804-0C29-4935-A352-BD9537882E20}" type="slidenum">
              <a:rPr lang="en-US" smtClean="0"/>
              <a:pPr eaLnBrk="1" hangingPunct="1"/>
              <a:t>3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Back Up Windows System Files</a:t>
            </a:r>
          </a:p>
        </p:txBody>
      </p:sp>
      <p:sp>
        <p:nvSpPr>
          <p:cNvPr id="3891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IT Technical Support, 9th Edition</a:t>
            </a:r>
          </a:p>
        </p:txBody>
      </p:sp>
      <p:sp>
        <p:nvSpPr>
          <p:cNvPr id="3891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A0E09A50-9D50-4256-AD4E-BF6DC3C4E83B}" type="slidenum">
              <a:rPr lang="en-US" smtClean="0"/>
              <a:pPr eaLnBrk="1" hangingPunct="1"/>
              <a:t>30</a:t>
            </a:fld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783181" y="5574922"/>
            <a:ext cx="716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Figure 10-14 </a:t>
            </a:r>
            <a:r>
              <a:rPr lang="en-US" sz="1200" dirty="0"/>
              <a:t>Make sure System Protection is turned on for the volume on which Windows is installed</a:t>
            </a:r>
          </a:p>
        </p:txBody>
      </p:sp>
      <p:pic>
        <p:nvPicPr>
          <p:cNvPr id="4" name="Picture 3" descr="Make sure System Protection is turned on for the volume on which Windows is installed" title="Figure 10-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025" y="1647825"/>
            <a:ext cx="569595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3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IT Technical Support, 9th Edition</a:t>
            </a:r>
          </a:p>
        </p:txBody>
      </p:sp>
      <p:sp>
        <p:nvSpPr>
          <p:cNvPr id="4301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Back Up Windows System Files</a:t>
            </a:r>
            <a:endParaRPr lang="en-US" dirty="0" smtClean="0"/>
          </a:p>
        </p:txBody>
      </p:sp>
      <p:sp>
        <p:nvSpPr>
          <p:cNvPr id="4301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Apply a restore point</a:t>
            </a:r>
          </a:p>
          <a:p>
            <a:pPr lvl="1" eaLnBrk="1" hangingPunct="1"/>
            <a:r>
              <a:rPr lang="en-US" dirty="0" smtClean="0"/>
              <a:t>System Restore restores the system to its condition at the time a restore point is made</a:t>
            </a:r>
          </a:p>
          <a:p>
            <a:pPr lvl="1" eaLnBrk="1" hangingPunct="1"/>
            <a:r>
              <a:rPr lang="en-US" dirty="0" smtClean="0"/>
              <a:t>User data not altered</a:t>
            </a:r>
          </a:p>
          <a:p>
            <a:pPr lvl="1" eaLnBrk="1" hangingPunct="1"/>
            <a:r>
              <a:rPr lang="en-US" dirty="0" smtClean="0"/>
              <a:t>Can affect installed software, hardware, user settings, and OS configuration settings</a:t>
            </a:r>
          </a:p>
          <a:p>
            <a:pPr lvl="1" eaLnBrk="1" hangingPunct="1"/>
            <a:r>
              <a:rPr lang="en-US" dirty="0" smtClean="0"/>
              <a:t>Changes made to settings are lost after restore point is created</a:t>
            </a:r>
          </a:p>
          <a:p>
            <a:pPr lvl="1" eaLnBrk="1" hangingPunct="1"/>
            <a:r>
              <a:rPr lang="en-US" dirty="0" smtClean="0"/>
              <a:t>Always use most recent restore point capable of fixing the problem</a:t>
            </a:r>
          </a:p>
        </p:txBody>
      </p:sp>
      <p:sp>
        <p:nvSpPr>
          <p:cNvPr id="4301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FAC51C91-7563-4CF8-B3E1-7BCAEA82BB27}" type="slidenum">
              <a:rPr lang="en-US" smtClean="0"/>
              <a:pPr eaLnBrk="1" hangingPunct="1"/>
              <a:t>31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IT Technical Support, 9th Edition</a:t>
            </a:r>
          </a:p>
        </p:txBody>
      </p:sp>
      <p:sp>
        <p:nvSpPr>
          <p:cNvPr id="4301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Back Up Windows System Files</a:t>
            </a:r>
            <a:endParaRPr lang="en-US" dirty="0" smtClean="0"/>
          </a:p>
        </p:txBody>
      </p:sp>
      <p:sp>
        <p:nvSpPr>
          <p:cNvPr id="4301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 return the system to a previous restore point:</a:t>
            </a:r>
          </a:p>
          <a:p>
            <a:pPr lvl="1" eaLnBrk="1" hangingPunct="1"/>
            <a:r>
              <a:rPr lang="en-US" dirty="0" smtClean="0"/>
              <a:t>Click </a:t>
            </a:r>
            <a:r>
              <a:rPr lang="en-US" b="1" dirty="0" smtClean="0"/>
              <a:t>Start</a:t>
            </a:r>
            <a:r>
              <a:rPr lang="en-US" dirty="0" smtClean="0"/>
              <a:t>, type </a:t>
            </a:r>
            <a:r>
              <a:rPr lang="en-US" b="1" dirty="0" smtClean="0"/>
              <a:t>rstrui.exe</a:t>
            </a:r>
            <a:r>
              <a:rPr lang="en-US" dirty="0" smtClean="0"/>
              <a:t> in the Search box and press </a:t>
            </a:r>
            <a:r>
              <a:rPr lang="en-US" b="1" dirty="0" smtClean="0"/>
              <a:t>Enter</a:t>
            </a:r>
            <a:endParaRPr lang="en-US" b="1" dirty="0"/>
          </a:p>
          <a:p>
            <a:pPr lvl="2" eaLnBrk="1" hangingPunct="1"/>
            <a:r>
              <a:rPr lang="en-US" dirty="0" smtClean="0"/>
              <a:t>System Restore box opens, click </a:t>
            </a:r>
            <a:r>
              <a:rPr lang="en-US" b="1" dirty="0" smtClean="0"/>
              <a:t>Next</a:t>
            </a:r>
          </a:p>
          <a:p>
            <a:pPr lvl="1" eaLnBrk="1" hangingPunct="1"/>
            <a:r>
              <a:rPr lang="en-US" dirty="0" smtClean="0"/>
              <a:t>Select a restore point and click </a:t>
            </a:r>
            <a:r>
              <a:rPr lang="en-US" b="1" dirty="0" smtClean="0"/>
              <a:t>Next</a:t>
            </a:r>
          </a:p>
          <a:p>
            <a:pPr lvl="1" eaLnBrk="1" hangingPunct="1"/>
            <a:r>
              <a:rPr lang="en-US" dirty="0" smtClean="0"/>
              <a:t>Windows asks you to confirm, click </a:t>
            </a:r>
            <a:r>
              <a:rPr lang="en-US" b="1" dirty="0" smtClean="0"/>
              <a:t>Finish</a:t>
            </a:r>
            <a:r>
              <a:rPr lang="en-US" dirty="0" smtClean="0"/>
              <a:t> and respond to warning box</a:t>
            </a:r>
          </a:p>
        </p:txBody>
      </p:sp>
      <p:sp>
        <p:nvSpPr>
          <p:cNvPr id="4301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FAC51C91-7563-4CF8-B3E1-7BCAEA82BB27}" type="slidenum">
              <a:rPr lang="en-US" smtClean="0"/>
              <a:pPr eaLnBrk="1" hangingPunct="1"/>
              <a:t>32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189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Back Up Windows System Files</a:t>
            </a:r>
            <a:endParaRPr lang="en-US" dirty="0" smtClean="0"/>
          </a:p>
        </p:txBody>
      </p:sp>
      <p:sp>
        <p:nvSpPr>
          <p:cNvPr id="4505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3820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Points to remember about system restore</a:t>
            </a:r>
          </a:p>
          <a:p>
            <a:pPr lvl="1" eaLnBrk="1" hangingPunct="1"/>
            <a:r>
              <a:rPr lang="en-US" dirty="0" smtClean="0"/>
              <a:t>Limitations</a:t>
            </a:r>
          </a:p>
          <a:p>
            <a:pPr lvl="2" eaLnBrk="1" hangingPunct="1"/>
            <a:r>
              <a:rPr lang="en-US" dirty="0" smtClean="0"/>
              <a:t>System Protection must be turned on</a:t>
            </a:r>
          </a:p>
          <a:p>
            <a:pPr lvl="2" eaLnBrk="1" hangingPunct="1"/>
            <a:r>
              <a:rPr lang="en-US" dirty="0" smtClean="0"/>
              <a:t>Recovers from errors only if registry somewhat intact</a:t>
            </a:r>
          </a:p>
          <a:p>
            <a:pPr lvl="2" eaLnBrk="1" hangingPunct="1"/>
            <a:r>
              <a:rPr lang="en-US" dirty="0" smtClean="0"/>
              <a:t>Process cannot remove virus or worm infection</a:t>
            </a:r>
          </a:p>
          <a:p>
            <a:pPr lvl="2" eaLnBrk="1" hangingPunct="1"/>
            <a:r>
              <a:rPr lang="en-US" dirty="0" smtClean="0"/>
              <a:t>Process might create a new problem</a:t>
            </a:r>
          </a:p>
          <a:p>
            <a:pPr lvl="2" eaLnBrk="1" hangingPunct="1"/>
            <a:r>
              <a:rPr lang="en-US" dirty="0" smtClean="0"/>
              <a:t>Process might make many changes to a system</a:t>
            </a:r>
          </a:p>
          <a:p>
            <a:pPr lvl="2" eaLnBrk="1" hangingPunct="1"/>
            <a:r>
              <a:rPr lang="en-US" dirty="0" smtClean="0"/>
              <a:t>Restore points kept in a hidden folder on the hard drive</a:t>
            </a:r>
          </a:p>
          <a:p>
            <a:pPr lvl="2" eaLnBrk="1" hangingPunct="1"/>
            <a:r>
              <a:rPr lang="en-US" dirty="0" smtClean="0"/>
              <a:t>Viruses and malware sometimes hide in restore points</a:t>
            </a:r>
          </a:p>
          <a:p>
            <a:pPr lvl="2" eaLnBrk="1" hangingPunct="1"/>
            <a:r>
              <a:rPr lang="en-US" dirty="0" smtClean="0"/>
              <a:t>Can launch System Restore using startup recovery tools</a:t>
            </a:r>
          </a:p>
        </p:txBody>
      </p:sp>
      <p:sp>
        <p:nvSpPr>
          <p:cNvPr id="4506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IT Technical Support, 9th Edition</a:t>
            </a:r>
          </a:p>
        </p:txBody>
      </p:sp>
      <p:sp>
        <p:nvSpPr>
          <p:cNvPr id="4506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13B62A40-90A8-4F6C-BA79-647534069BA7}" type="slidenum">
              <a:rPr lang="en-US" smtClean="0"/>
              <a:pPr eaLnBrk="1" hangingPunct="1"/>
              <a:t>33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8 Custom Refresh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 refresh image – an image of the entire Windows volume including the Windows installation</a:t>
            </a:r>
          </a:p>
          <a:p>
            <a:pPr lvl="1"/>
            <a:r>
              <a:rPr lang="en-US" dirty="0" smtClean="0"/>
              <a:t>Windows 8 apps, desktop applications, and user settings and data</a:t>
            </a:r>
          </a:p>
          <a:p>
            <a:r>
              <a:rPr lang="en-US" dirty="0" smtClean="0"/>
              <a:t>Best time to create a refresh image:</a:t>
            </a:r>
          </a:p>
          <a:p>
            <a:pPr lvl="1"/>
            <a:r>
              <a:rPr lang="en-US" dirty="0" smtClean="0"/>
              <a:t>Right after you’ve installed Windows, hardware, applications, and user accounts </a:t>
            </a:r>
          </a:p>
          <a:p>
            <a:r>
              <a:rPr lang="en-US" dirty="0" smtClean="0"/>
              <a:t>Image is stored in a file named CustomRefresh.wim in the folder you specify</a:t>
            </a:r>
          </a:p>
          <a:p>
            <a:pPr lvl="1"/>
            <a:r>
              <a:rPr lang="en-US" dirty="0" smtClean="0"/>
              <a:t>WIM file uses the Windows Imaging File format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FC1A6A-CB2B-439F-82FC-3DBB9C95EB53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40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8 Custom Refresh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Steps to create a Windows 8 custom refresh image:</a:t>
            </a:r>
          </a:p>
          <a:p>
            <a:pPr lvl="1"/>
            <a:r>
              <a:rPr lang="en-US" dirty="0" smtClean="0"/>
              <a:t>Open an elevated command prompt window</a:t>
            </a:r>
          </a:p>
          <a:p>
            <a:pPr lvl="2"/>
            <a:r>
              <a:rPr lang="en-US" dirty="0" smtClean="0"/>
              <a:t>Press Win+X and click Command Prompt (Admin)</a:t>
            </a:r>
          </a:p>
          <a:p>
            <a:pPr lvl="1"/>
            <a:r>
              <a:rPr lang="en-US" dirty="0" smtClean="0"/>
              <a:t>Enter this command, substituting drive and folder: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recimg /createimage D:\MyImage</a:t>
            </a:r>
          </a:p>
          <a:p>
            <a:r>
              <a:rPr lang="en-US" dirty="0" smtClean="0"/>
              <a:t>The image and its location are registered as the active recovery image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recimg</a:t>
            </a:r>
            <a:r>
              <a:rPr lang="en-US" dirty="0" smtClean="0"/>
              <a:t> command can also be used to manage refresh images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FC1A6A-CB2B-439F-82FC-3DBB9C95EB53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94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7: Windows 7 System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create a Windows 7 system image, click </a:t>
            </a:r>
            <a:r>
              <a:rPr lang="en-US" b="1" dirty="0" smtClean="0"/>
              <a:t>Create a system image</a:t>
            </a:r>
            <a:r>
              <a:rPr lang="en-US" dirty="0" smtClean="0"/>
              <a:t> in the Backup and Restore window and follow directions on screen</a:t>
            </a:r>
          </a:p>
          <a:p>
            <a:r>
              <a:rPr lang="en-US" dirty="0" smtClean="0"/>
              <a:t>Points to keep in mind:</a:t>
            </a:r>
          </a:p>
          <a:p>
            <a:pPr lvl="1"/>
            <a:r>
              <a:rPr lang="en-US" dirty="0" smtClean="0"/>
              <a:t>A system image includes the entire drive C: or other drive on which Windows is installed</a:t>
            </a:r>
          </a:p>
          <a:p>
            <a:pPr lvl="1"/>
            <a:r>
              <a:rPr lang="en-US" dirty="0" smtClean="0"/>
              <a:t>A system image must always be created on an internal or external hard drive</a:t>
            </a:r>
          </a:p>
          <a:p>
            <a:pPr lvl="1"/>
            <a:r>
              <a:rPr lang="en-US" dirty="0" smtClean="0"/>
              <a:t>Don’t depend just on the system image as your backup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FC1A6A-CB2B-439F-82FC-3DBB9C95EB53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1145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7: Windows 7 System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Points to keep in mind (cont’d):</a:t>
            </a:r>
          </a:p>
          <a:p>
            <a:pPr lvl="1"/>
            <a:r>
              <a:rPr lang="en-US" dirty="0" smtClean="0"/>
              <a:t>You can create a system image any time after Windows is installed, and then you can use this image to recover from a failed hard drive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FC1A6A-CB2B-439F-82FC-3DBB9C95EB53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6688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Managing Files, Folders, and Storage Devices</a:t>
            </a:r>
          </a:p>
        </p:txBody>
      </p:sp>
      <p:sp>
        <p:nvSpPr>
          <p:cNvPr id="51203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This section of the chapter covers:</a:t>
            </a:r>
          </a:p>
          <a:p>
            <a:pPr lvl="1" eaLnBrk="1" hangingPunct="1"/>
            <a:r>
              <a:rPr lang="en-US" dirty="0" smtClean="0"/>
              <a:t>Managing files and folders using commands in a command prompt window</a:t>
            </a:r>
          </a:p>
          <a:p>
            <a:pPr lvl="1" eaLnBrk="1" hangingPunct="1"/>
            <a:r>
              <a:rPr lang="en-US" dirty="0" smtClean="0"/>
              <a:t>Managing hard drive partitions and volumes using the Disk Management utility</a:t>
            </a:r>
          </a:p>
          <a:p>
            <a:pPr marL="457200" lvl="1" indent="0" eaLnBrk="1" hangingPunct="1">
              <a:buNone/>
            </a:pPr>
            <a:endParaRPr lang="en-US" dirty="0" smtClean="0"/>
          </a:p>
        </p:txBody>
      </p:sp>
      <p:sp>
        <p:nvSpPr>
          <p:cNvPr id="5120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IT Technical Support, 9th Edition</a:t>
            </a:r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64554CEF-F3DF-469A-BDCD-7C3EA60E8844}" type="slidenum">
              <a:rPr lang="en-US" smtClean="0"/>
              <a:pPr eaLnBrk="1" hangingPunct="1"/>
              <a:t>38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How Partitions and File Systems Work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All data is stored on a hard drive in sectors (records)</a:t>
            </a:r>
          </a:p>
          <a:p>
            <a:pPr eaLnBrk="1" hangingPunct="1"/>
            <a:r>
              <a:rPr lang="en-US" dirty="0" smtClean="0"/>
              <a:t>Each sector on drive is the same size</a:t>
            </a:r>
            <a:r>
              <a:rPr lang="en-US" dirty="0"/>
              <a:t> </a:t>
            </a:r>
            <a:r>
              <a:rPr lang="en-US" dirty="0" smtClean="0"/>
              <a:t>(usually 512 bytes)</a:t>
            </a:r>
          </a:p>
          <a:p>
            <a:r>
              <a:rPr lang="en-US" dirty="0" smtClean="0"/>
              <a:t>Low-level formatting: </a:t>
            </a:r>
            <a:r>
              <a:rPr lang="en-US" dirty="0"/>
              <a:t>A process (usually </a:t>
            </a:r>
            <a:r>
              <a:rPr lang="en-US" dirty="0" smtClean="0"/>
              <a:t>performed at </a:t>
            </a:r>
            <a:r>
              <a:rPr lang="en-US" dirty="0"/>
              <a:t>the factory) that electronically creates the </a:t>
            </a:r>
            <a:r>
              <a:rPr lang="en-US" dirty="0" smtClean="0"/>
              <a:t>hard drive </a:t>
            </a:r>
            <a:r>
              <a:rPr lang="en-US" dirty="0"/>
              <a:t>tracks and sectors and tests for bad </a:t>
            </a:r>
            <a:r>
              <a:rPr lang="en-US" dirty="0" smtClean="0"/>
              <a:t>spots</a:t>
            </a:r>
            <a:endParaRPr lang="en-US" dirty="0"/>
          </a:p>
          <a:p>
            <a:pPr lvl="1"/>
            <a:r>
              <a:rPr lang="en-US" dirty="0" smtClean="0"/>
              <a:t>Size of the sector and total number of sectors determine capacity</a:t>
            </a:r>
          </a:p>
          <a:p>
            <a:pPr lvl="1"/>
            <a:r>
              <a:rPr lang="en-US" dirty="0" smtClean="0"/>
              <a:t>Today’s drive capacities are measured in GB (gigabytes) or TB (terabytes)</a:t>
            </a:r>
            <a:endParaRPr lang="en-US" dirty="0"/>
          </a:p>
        </p:txBody>
      </p:sp>
      <p:sp>
        <p:nvSpPr>
          <p:cNvPr id="5222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IT Technical Support, 9th Edition</a:t>
            </a:r>
          </a:p>
        </p:txBody>
      </p:sp>
      <p:sp>
        <p:nvSpPr>
          <p:cNvPr id="5222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84C2D781-DE3C-47CF-A232-41C24E7E437D}" type="slidenum">
              <a:rPr lang="en-US" smtClean="0"/>
              <a:pPr eaLnBrk="1" hangingPunct="1"/>
              <a:t>39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IT Technical Support, 9th Edition</a:t>
            </a:r>
          </a:p>
        </p:txBody>
      </p:sp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Verify Critical Windows Settings</a:t>
            </a:r>
          </a:p>
        </p:txBody>
      </p:sp>
      <p:sp>
        <p:nvSpPr>
          <p:cNvPr id="614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Three Windows settings are critical for keeping a system protected</a:t>
            </a:r>
          </a:p>
          <a:p>
            <a:pPr lvl="1" eaLnBrk="1" hangingPunct="1"/>
            <a:r>
              <a:rPr lang="en-US" dirty="0" smtClean="0"/>
              <a:t>Windows </a:t>
            </a:r>
            <a:r>
              <a:rPr lang="en-US" dirty="0" smtClean="0"/>
              <a:t>Updates - verify updates and service packs are installed</a:t>
            </a:r>
          </a:p>
          <a:p>
            <a:pPr lvl="2" eaLnBrk="1" hangingPunct="1"/>
            <a:r>
              <a:rPr lang="en-US" dirty="0" smtClean="0"/>
              <a:t>Windows Updates should be configured to automatically allow </a:t>
            </a:r>
            <a:r>
              <a:rPr lang="en-US" dirty="0" smtClean="0"/>
              <a:t>updating</a:t>
            </a:r>
            <a:br>
              <a:rPr lang="en-US" dirty="0" smtClean="0"/>
            </a:br>
            <a:endParaRPr lang="en-US" dirty="0" smtClean="0"/>
          </a:p>
          <a:p>
            <a:pPr lvl="1" eaLnBrk="1" hangingPunct="1"/>
            <a:r>
              <a:rPr lang="en-US" dirty="0" smtClean="0"/>
              <a:t>Antivirus/anti-malware software - should be set to scan regularly and up to date</a:t>
            </a:r>
          </a:p>
          <a:p>
            <a:pPr lvl="1" eaLnBrk="1" hangingPunct="1"/>
            <a:r>
              <a:rPr lang="en-US" dirty="0" smtClean="0"/>
              <a:t>Network security setting – ensure the security type is set for optimum firewall settings </a:t>
            </a:r>
          </a:p>
        </p:txBody>
      </p:sp>
      <p:sp>
        <p:nvSpPr>
          <p:cNvPr id="614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970FC16F-05E8-4D31-8D73-BA99C5C2204E}" type="slidenum">
              <a:rPr lang="en-US" smtClean="0"/>
              <a:pPr eaLnBrk="1" hangingPunct="1"/>
              <a:t>4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How Partitions and File Systems Work</a:t>
            </a:r>
          </a:p>
        </p:txBody>
      </p:sp>
      <p:sp>
        <p:nvSpPr>
          <p:cNvPr id="5222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IT Technical Support, 9th Edition</a:t>
            </a:r>
          </a:p>
        </p:txBody>
      </p:sp>
      <p:sp>
        <p:nvSpPr>
          <p:cNvPr id="5222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84C2D781-DE3C-47CF-A232-41C24E7E437D}" type="slidenum">
              <a:rPr lang="en-US" smtClean="0"/>
              <a:pPr eaLnBrk="1" hangingPunct="1"/>
              <a:t>40</a:t>
            </a:fld>
            <a:endParaRPr lang="en-US" dirty="0" smtClean="0"/>
          </a:p>
        </p:txBody>
      </p:sp>
      <p:pic>
        <p:nvPicPr>
          <p:cNvPr id="3" name="Picture 2" descr="A magnetic hard drive is divided into concentric circles called tracks, and tracks are divided into sectors" title="Figure 10-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133600"/>
            <a:ext cx="5676900" cy="250299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5749" y="5071579"/>
            <a:ext cx="8153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Figure 10-20  </a:t>
            </a:r>
            <a:r>
              <a:rPr lang="en-US" sz="1200" dirty="0" smtClean="0"/>
              <a:t>A magnetic hard drive is divided into concentric circles called tracks, and tracks are divided into sectors</a:t>
            </a:r>
            <a:r>
              <a:rPr lang="en-US" dirty="0" smtClean="0"/>
              <a:t>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79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IT Technical Support, 9th Edition</a:t>
            </a:r>
          </a:p>
        </p:txBody>
      </p:sp>
      <p:sp>
        <p:nvSpPr>
          <p:cNvPr id="5325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How Partitions and File Systems Work</a:t>
            </a:r>
            <a:endParaRPr lang="en-US" dirty="0" smtClean="0"/>
          </a:p>
        </p:txBody>
      </p:sp>
      <p:sp>
        <p:nvSpPr>
          <p:cNvPr id="5325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Partitions - hard drives are further divided into one or more partitions (can have up to four in Windows)</a:t>
            </a:r>
          </a:p>
          <a:p>
            <a:pPr lvl="1" eaLnBrk="1" hangingPunct="1"/>
            <a:r>
              <a:rPr lang="en-US" dirty="0" smtClean="0"/>
              <a:t>Maps of the partitions are kept in a partition table in the first sector of the drive called the Master Boot Record (MBR)</a:t>
            </a:r>
          </a:p>
          <a:p>
            <a:pPr lvl="1" eaLnBrk="1" hangingPunct="1"/>
            <a:r>
              <a:rPr lang="en-US" dirty="0" smtClean="0"/>
              <a:t>Can have up to three primary partitions (also called volumes) </a:t>
            </a:r>
          </a:p>
          <a:p>
            <a:pPr lvl="1" eaLnBrk="1" hangingPunct="1"/>
            <a:r>
              <a:rPr lang="en-US" dirty="0" smtClean="0"/>
              <a:t>A fourth partition (called extended partition) can hold one or more volumes called logical drives</a:t>
            </a:r>
          </a:p>
        </p:txBody>
      </p:sp>
      <p:sp>
        <p:nvSpPr>
          <p:cNvPr id="5325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BEFB4225-E825-4895-8762-C48D6B42DB95}" type="slidenum">
              <a:rPr lang="en-US" smtClean="0"/>
              <a:pPr eaLnBrk="1" hangingPunct="1"/>
              <a:t>41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IT Technical Support, 9th Edition</a:t>
            </a:r>
          </a:p>
        </p:txBody>
      </p:sp>
      <p:sp>
        <p:nvSpPr>
          <p:cNvPr id="5325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How Partitions and File Systems Work</a:t>
            </a:r>
            <a:endParaRPr lang="en-US" dirty="0" smtClean="0"/>
          </a:p>
        </p:txBody>
      </p:sp>
      <p:sp>
        <p:nvSpPr>
          <p:cNvPr id="5325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BEFB4225-E825-4895-8762-C48D6B42DB95}" type="slidenum">
              <a:rPr lang="en-US" smtClean="0"/>
              <a:pPr eaLnBrk="1" hangingPunct="1"/>
              <a:t>42</a:t>
            </a:fld>
            <a:endParaRPr lang="en-US" dirty="0" smtClean="0"/>
          </a:p>
        </p:txBody>
      </p:sp>
      <p:pic>
        <p:nvPicPr>
          <p:cNvPr id="3" name="Picture 2" descr="A hard drive with four partitions; the fourth partition is an extended partition&#10;" title="Figure 10-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637" y="1905000"/>
            <a:ext cx="6562725" cy="304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62562" y="5209529"/>
            <a:ext cx="5018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Figure 10-20  </a:t>
            </a:r>
            <a:r>
              <a:rPr lang="en-US" sz="1200" dirty="0" smtClean="0"/>
              <a:t>A hard drive with four partitions; the fourth partition is an 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                extended partition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2688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IT Technical Support, 9th Edition</a:t>
            </a:r>
          </a:p>
        </p:txBody>
      </p:sp>
      <p:sp>
        <p:nvSpPr>
          <p:cNvPr id="5325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How Partitions and File Systems Work</a:t>
            </a:r>
            <a:endParaRPr lang="en-US" dirty="0" smtClean="0"/>
          </a:p>
        </p:txBody>
      </p:sp>
      <p:sp>
        <p:nvSpPr>
          <p:cNvPr id="5325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535793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Partitions (cont’d)</a:t>
            </a:r>
          </a:p>
          <a:p>
            <a:pPr lvl="1" eaLnBrk="1" hangingPunct="1"/>
            <a:r>
              <a:rPr lang="en-US" dirty="0" smtClean="0"/>
              <a:t>GPT partitions – the Globally Unique Identifier Partition Table (GUID or GPT) system can support up to 128 partitions </a:t>
            </a:r>
          </a:p>
          <a:p>
            <a:pPr lvl="2" eaLnBrk="1" hangingPunct="1"/>
            <a:r>
              <a:rPr lang="en-US" dirty="0" smtClean="0"/>
              <a:t>Required for drives larger than 2 TB</a:t>
            </a:r>
          </a:p>
          <a:p>
            <a:pPr lvl="2" eaLnBrk="1" hangingPunct="1"/>
            <a:r>
              <a:rPr lang="en-US" dirty="0" smtClean="0"/>
              <a:t>Does not use extended partitions or logical volumes</a:t>
            </a:r>
          </a:p>
          <a:p>
            <a:pPr lvl="2" eaLnBrk="1" hangingPunct="1"/>
            <a:r>
              <a:rPr lang="en-US" dirty="0" smtClean="0"/>
              <a:t>The bootable partition is not called an active partition</a:t>
            </a:r>
          </a:p>
          <a:p>
            <a:pPr lvl="2" eaLnBrk="1" hangingPunct="1"/>
            <a:r>
              <a:rPr lang="en-US" dirty="0" smtClean="0"/>
              <a:t>First sector in a GPT system contains the protective MBR, which provides information to legacy software that does not support GPT</a:t>
            </a:r>
          </a:p>
          <a:p>
            <a:pPr lvl="2" eaLnBrk="1" hangingPunct="1"/>
            <a:r>
              <a:rPr lang="en-US" dirty="0" smtClean="0"/>
              <a:t>All partitions are tracked in a single partition table, stored in the GPT header</a:t>
            </a:r>
          </a:p>
        </p:txBody>
      </p:sp>
      <p:sp>
        <p:nvSpPr>
          <p:cNvPr id="5325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BEFB4225-E825-4895-8762-C48D6B42DB95}" type="slidenum">
              <a:rPr lang="en-US" smtClean="0"/>
              <a:pPr eaLnBrk="1" hangingPunct="1"/>
              <a:t>43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7968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IT Technical Support, 9th Edition</a:t>
            </a:r>
          </a:p>
        </p:txBody>
      </p:sp>
      <p:sp>
        <p:nvSpPr>
          <p:cNvPr id="5325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How Partitions and File Systems Work</a:t>
            </a:r>
            <a:endParaRPr lang="en-US" dirty="0" smtClean="0"/>
          </a:p>
        </p:txBody>
      </p:sp>
      <p:sp>
        <p:nvSpPr>
          <p:cNvPr id="5325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BEFB4225-E825-4895-8762-C48D6B42DB95}" type="slidenum">
              <a:rPr lang="en-US" smtClean="0"/>
              <a:pPr eaLnBrk="1" hangingPunct="1"/>
              <a:t>44</a:t>
            </a:fld>
            <a:endParaRPr lang="en-US" dirty="0" smtClean="0"/>
          </a:p>
        </p:txBody>
      </p:sp>
      <p:pic>
        <p:nvPicPr>
          <p:cNvPr id="3" name="Picture 2" descr="A hard drive using GPT&#10;" title="Figure 10-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725" y="1519237"/>
            <a:ext cx="5162550" cy="3819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48000" y="5514994"/>
            <a:ext cx="27217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Figure 10-21 </a:t>
            </a:r>
            <a:r>
              <a:rPr lang="en-US" sz="1200" dirty="0" smtClean="0"/>
              <a:t>A hard drive using GPT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68343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IT Technical Support, 9th Edition</a:t>
            </a: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How Partitions and File Systems Work</a:t>
            </a:r>
            <a:endParaRPr lang="en-US" dirty="0" smtClean="0"/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File System - before a drive can be used it must be:</a:t>
            </a:r>
          </a:p>
          <a:p>
            <a:pPr lvl="1" eaLnBrk="1" hangingPunct="1"/>
            <a:r>
              <a:rPr lang="en-US" dirty="0"/>
              <a:t>A</a:t>
            </a:r>
            <a:r>
              <a:rPr lang="en-US" dirty="0" smtClean="0"/>
              <a:t>ssigned a drive letter</a:t>
            </a:r>
            <a:r>
              <a:rPr lang="en-US" dirty="0"/>
              <a:t> </a:t>
            </a:r>
            <a:r>
              <a:rPr lang="en-US" dirty="0" smtClean="0"/>
              <a:t>(C: or D:)</a:t>
            </a:r>
          </a:p>
          <a:p>
            <a:pPr lvl="1" eaLnBrk="1" hangingPunct="1"/>
            <a:r>
              <a:rPr lang="en-US" dirty="0"/>
              <a:t>F</a:t>
            </a:r>
            <a:r>
              <a:rPr lang="en-US" dirty="0" smtClean="0"/>
              <a:t>ormatted using a file system</a:t>
            </a:r>
          </a:p>
          <a:p>
            <a:pPr lvl="2" eaLnBrk="1" hangingPunct="1"/>
            <a:r>
              <a:rPr lang="en-US" dirty="0" smtClean="0"/>
              <a:t>File system is overall structure an OS uses to name, store, and organize files on a drive</a:t>
            </a:r>
          </a:p>
          <a:p>
            <a:pPr lvl="2" eaLnBrk="1" hangingPunct="1"/>
            <a:r>
              <a:rPr lang="en-US" dirty="0" smtClean="0"/>
              <a:t>Windows 8/7 supports three types of file systems: NTFS, FAT32, and exFAT</a:t>
            </a:r>
          </a:p>
          <a:p>
            <a:r>
              <a:rPr lang="en-US" dirty="0"/>
              <a:t>File systems supported by Windows for volumes that don’t hold the Windows installation:</a:t>
            </a:r>
          </a:p>
          <a:p>
            <a:pPr lvl="1"/>
            <a:r>
              <a:rPr lang="en-US" sz="2350" b="1" dirty="0"/>
              <a:t>NTFS</a:t>
            </a:r>
            <a:r>
              <a:rPr lang="en-US" sz="2350" dirty="0"/>
              <a:t> – uses smaller allocation unit or cluster sizes than FAT32 (more efficient)</a:t>
            </a:r>
          </a:p>
          <a:p>
            <a:pPr eaLnBrk="1" hangingPunct="1"/>
            <a:endParaRPr lang="en-US" dirty="0" smtClean="0"/>
          </a:p>
          <a:p>
            <a:pPr lvl="1" eaLnBrk="1" hangingPunct="1"/>
            <a:endParaRPr lang="en-US" dirty="0" smtClean="0"/>
          </a:p>
        </p:txBody>
      </p:sp>
      <p:sp>
        <p:nvSpPr>
          <p:cNvPr id="5427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FB5346AE-1A44-4AD4-BA45-CA1AC5653C77}" type="slidenum">
              <a:rPr lang="en-US" smtClean="0"/>
              <a:pPr eaLnBrk="1" hangingPunct="1"/>
              <a:t>45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Partitions and File Systems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sz="2400" dirty="0"/>
              <a:t>File systems supported by Windows for volumes that don’t hold the Windows </a:t>
            </a:r>
            <a:r>
              <a:rPr lang="en-US" sz="2400" dirty="0" smtClean="0"/>
              <a:t>installation (cont’d):</a:t>
            </a:r>
            <a:endParaRPr lang="en-US" sz="2400" dirty="0"/>
          </a:p>
          <a:p>
            <a:pPr lvl="1"/>
            <a:r>
              <a:rPr lang="en-US" sz="2350" b="1" dirty="0" smtClean="0"/>
              <a:t>ReFS </a:t>
            </a:r>
            <a:r>
              <a:rPr lang="en-US" sz="2350" dirty="0" smtClean="0"/>
              <a:t>– Resilient File System (ReFS) designed to improve on the NTFS file system by offering better fault tolerance and allowing for better compatibility with virtualization and data redundancy</a:t>
            </a:r>
            <a:endParaRPr lang="en-US" sz="2350" b="1" dirty="0" smtClean="0"/>
          </a:p>
          <a:p>
            <a:pPr lvl="1"/>
            <a:r>
              <a:rPr lang="en-US" sz="2350" b="1" dirty="0" smtClean="0"/>
              <a:t>exFAT</a:t>
            </a:r>
            <a:r>
              <a:rPr lang="en-US" sz="2350" dirty="0" smtClean="0"/>
              <a:t> </a:t>
            </a:r>
            <a:r>
              <a:rPr lang="en-US" sz="2350" dirty="0"/>
              <a:t>– use for large external storage devices to be used with other operating systems</a:t>
            </a:r>
          </a:p>
          <a:p>
            <a:pPr lvl="1"/>
            <a:r>
              <a:rPr lang="en-US" sz="2350" b="1" dirty="0" smtClean="0"/>
              <a:t>FAT32</a:t>
            </a:r>
            <a:r>
              <a:rPr lang="en-US" sz="2350" dirty="0" smtClean="0"/>
              <a:t> – use for small hard drives or USB flash drives</a:t>
            </a:r>
          </a:p>
          <a:p>
            <a:pPr lvl="1"/>
            <a:r>
              <a:rPr lang="en-US" sz="2350" b="1" dirty="0" smtClean="0"/>
              <a:t>CDFS(Compact Disc File System) and UDF </a:t>
            </a:r>
            <a:r>
              <a:rPr lang="en-US" sz="2350" dirty="0" smtClean="0"/>
              <a:t>– CDFS is an older file system  used by optical discs and is being replaced by UDF (Universal Disc Format)</a:t>
            </a:r>
            <a:endParaRPr lang="en-US" sz="235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FC1A6A-CB2B-439F-82FC-3DBB9C95EB53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82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IT Technical Support, 9th Edition</a:t>
            </a: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How Partitions and File Systems Work</a:t>
            </a:r>
            <a:endParaRPr lang="en-US" dirty="0" smtClean="0"/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Windows assigns two functions to partitions: </a:t>
            </a:r>
          </a:p>
          <a:p>
            <a:pPr lvl="1" eaLnBrk="1" hangingPunct="1"/>
            <a:r>
              <a:rPr lang="en-US" dirty="0" smtClean="0">
                <a:sym typeface="Wingdings" pitchFamily="2" charset="2"/>
              </a:rPr>
              <a:t>Active partition – the bootable partition that startup UEFI/BIOS turns to when searching for an OS</a:t>
            </a:r>
          </a:p>
          <a:p>
            <a:pPr lvl="2" eaLnBrk="1" hangingPunct="1"/>
            <a:r>
              <a:rPr lang="en-US" dirty="0" smtClean="0">
                <a:sym typeface="Wingdings" pitchFamily="2" charset="2"/>
              </a:rPr>
              <a:t>In GPT system, it is called the EFI System Partition (ESP)</a:t>
            </a:r>
          </a:p>
          <a:p>
            <a:pPr lvl="2" eaLnBrk="1" hangingPunct="1"/>
            <a:r>
              <a:rPr lang="en-US" dirty="0" smtClean="0">
                <a:sym typeface="Wingdings" pitchFamily="2" charset="2"/>
              </a:rPr>
              <a:t>In Windows, the MBR active partition or the ESP System Partition is called the system partition</a:t>
            </a:r>
          </a:p>
          <a:p>
            <a:pPr lvl="1" eaLnBrk="1" hangingPunct="1"/>
            <a:r>
              <a:rPr lang="en-US" dirty="0" smtClean="0">
                <a:sym typeface="Wingdings" pitchFamily="2" charset="2"/>
              </a:rPr>
              <a:t>Boot partition – partition where Windows OS is stored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pPr lvl="1" eaLnBrk="1" hangingPunct="1"/>
            <a:endParaRPr lang="en-US" dirty="0" smtClean="0"/>
          </a:p>
        </p:txBody>
      </p:sp>
      <p:sp>
        <p:nvSpPr>
          <p:cNvPr id="5427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FB5346AE-1A44-4AD4-BA45-CA1AC5653C77}" type="slidenum">
              <a:rPr lang="en-US" smtClean="0"/>
              <a:pPr eaLnBrk="1" hangingPunct="1"/>
              <a:t>47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535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Commands To Manage Files and Folders</a:t>
            </a:r>
          </a:p>
        </p:txBody>
      </p:sp>
      <p:sp>
        <p:nvSpPr>
          <p:cNvPr id="5529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Command prompt window</a:t>
            </a:r>
          </a:p>
          <a:p>
            <a:pPr lvl="1" eaLnBrk="1" hangingPunct="1"/>
            <a:r>
              <a:rPr lang="en-US" dirty="0" smtClean="0"/>
              <a:t>Open by pressing Win+X and click Command Prompt</a:t>
            </a:r>
          </a:p>
          <a:p>
            <a:pPr lvl="2" eaLnBrk="1" hangingPunct="1"/>
            <a:r>
              <a:rPr lang="en-US" dirty="0" smtClean="0"/>
              <a:t>Can also enter cmd.exe in the search box</a:t>
            </a:r>
          </a:p>
        </p:txBody>
      </p:sp>
      <p:sp>
        <p:nvSpPr>
          <p:cNvPr id="5530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IT Technical Support, 9th Edition</a:t>
            </a:r>
          </a:p>
        </p:txBody>
      </p:sp>
      <p:sp>
        <p:nvSpPr>
          <p:cNvPr id="55301" name="Rectangle 4"/>
          <p:cNvSpPr>
            <a:spLocks noChangeArrowheads="1"/>
          </p:cNvSpPr>
          <p:nvPr/>
        </p:nvSpPr>
        <p:spPr bwMode="auto">
          <a:xfrm>
            <a:off x="1828800" y="5509649"/>
            <a:ext cx="525780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200" b="1" dirty="0" smtClean="0"/>
              <a:t>Figure 10-24 </a:t>
            </a:r>
            <a:r>
              <a:rPr lang="en-US" sz="1200" dirty="0"/>
              <a:t>Use the exit command to close the command prompt </a:t>
            </a:r>
            <a:r>
              <a:rPr lang="en-US" sz="1200" dirty="0" smtClean="0"/>
              <a:t>window</a:t>
            </a:r>
            <a:endParaRPr lang="en-US" sz="1200" dirty="0"/>
          </a:p>
        </p:txBody>
      </p:sp>
      <p:sp>
        <p:nvSpPr>
          <p:cNvPr id="55303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2D5BB244-2165-4D5F-9C7C-DB40798E270C}" type="slidenum">
              <a:rPr lang="en-US" smtClean="0"/>
              <a:pPr eaLnBrk="1" hangingPunct="1"/>
              <a:t>48</a:t>
            </a:fld>
            <a:endParaRPr lang="en-US" dirty="0" smtClean="0"/>
          </a:p>
        </p:txBody>
      </p:sp>
      <p:pic>
        <p:nvPicPr>
          <p:cNvPr id="2" name="Picture 1" descr="Use the exit command to close the command prompt window&#10;" title="Figure 10-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574" y="3172607"/>
            <a:ext cx="6038850" cy="2019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 to Manage Files and Folders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has two levels of command prompt windows</a:t>
            </a:r>
          </a:p>
          <a:p>
            <a:pPr lvl="1"/>
            <a:r>
              <a:rPr lang="en-US" dirty="0" smtClean="0"/>
              <a:t>Standard window – default directory is the currently logged on user’s folder</a:t>
            </a:r>
          </a:p>
          <a:p>
            <a:pPr lvl="2"/>
            <a:r>
              <a:rPr lang="en-US" dirty="0" smtClean="0"/>
              <a:t>Commands requiring administrative privileges will not work</a:t>
            </a:r>
          </a:p>
          <a:p>
            <a:pPr lvl="1"/>
            <a:r>
              <a:rPr lang="en-US" dirty="0" smtClean="0"/>
              <a:t>Elevated window – requires the user to logon as an administrator</a:t>
            </a:r>
          </a:p>
          <a:p>
            <a:pPr lvl="2"/>
            <a:r>
              <a:rPr lang="en-US" dirty="0" smtClean="0"/>
              <a:t>The word “administrator” will appear in the title bar</a:t>
            </a:r>
          </a:p>
          <a:p>
            <a:pPr lvl="2"/>
            <a:r>
              <a:rPr lang="en-US" dirty="0" smtClean="0"/>
              <a:t>Default directory will be C:\Windows\system32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FC1A6A-CB2B-439F-82FC-3DBB9C95EB53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086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Drivers and Firmware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few devices have firmware on the device that can be updated</a:t>
            </a:r>
          </a:p>
          <a:p>
            <a:pPr lvl="1"/>
            <a:r>
              <a:rPr lang="en-US" dirty="0" smtClean="0"/>
              <a:t>Called flash </a:t>
            </a:r>
            <a:r>
              <a:rPr lang="en-US" dirty="0" smtClean="0"/>
              <a:t>firmware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 bad flash can “BRICK” an item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Don’t do it unless totally necessary</a:t>
            </a:r>
            <a:endParaRPr lang="en-US" dirty="0" smtClean="0"/>
          </a:p>
          <a:p>
            <a:r>
              <a:rPr lang="en-US" dirty="0" smtClean="0"/>
              <a:t>To flash the firmware on a controller card:</a:t>
            </a:r>
          </a:p>
          <a:p>
            <a:pPr lvl="1"/>
            <a:r>
              <a:rPr lang="en-US" dirty="0" smtClean="0"/>
              <a:t>Download the flash image file from the device manufacturer’s website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Follow instructions on the website or provided with the program.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FC1A6A-CB2B-439F-82FC-3DBB9C95EB5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213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 to Manage Files and Folders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FC1A6A-CB2B-439F-82FC-3DBB9C95EB53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pic>
        <p:nvPicPr>
          <p:cNvPr id="7" name="Picture 6" descr="An elevated command prompt window has administrative privileges" title="Figure 10-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812" y="2452687"/>
            <a:ext cx="6048375" cy="19526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07571" y="4572000"/>
            <a:ext cx="5728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Figure 10-25  </a:t>
            </a:r>
            <a:r>
              <a:rPr lang="en-US" sz="1200" dirty="0" smtClean="0"/>
              <a:t>An elevated command prompt window has administrative privileges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356760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 to Manage Files and Folders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Tips for working in a command prompt window:</a:t>
            </a:r>
          </a:p>
          <a:p>
            <a:pPr lvl="1"/>
            <a:r>
              <a:rPr lang="en-US" dirty="0" smtClean="0"/>
              <a:t>Type </a:t>
            </a:r>
            <a:r>
              <a:rPr lang="en-US" b="1" dirty="0" smtClean="0"/>
              <a:t>cls</a:t>
            </a:r>
            <a:r>
              <a:rPr lang="en-US" dirty="0" smtClean="0"/>
              <a:t> and press </a:t>
            </a:r>
            <a:r>
              <a:rPr lang="en-US" b="1" dirty="0" smtClean="0"/>
              <a:t>Enter</a:t>
            </a:r>
            <a:r>
              <a:rPr lang="en-US" dirty="0" smtClean="0"/>
              <a:t> to clear the window</a:t>
            </a:r>
          </a:p>
          <a:p>
            <a:pPr lvl="1"/>
            <a:r>
              <a:rPr lang="en-US" dirty="0" smtClean="0"/>
              <a:t>Press the up arrow to retrieve the last command</a:t>
            </a:r>
          </a:p>
          <a:p>
            <a:pPr lvl="1"/>
            <a:r>
              <a:rPr lang="en-US" dirty="0" smtClean="0"/>
              <a:t>Press the right arrow to retrieve the last command line one character at a time</a:t>
            </a:r>
          </a:p>
          <a:p>
            <a:pPr lvl="1"/>
            <a:r>
              <a:rPr lang="en-US" dirty="0" smtClean="0"/>
              <a:t>Press </a:t>
            </a:r>
            <a:r>
              <a:rPr lang="en-US" b="1" dirty="0" smtClean="0"/>
              <a:t>Ctrl+C</a:t>
            </a:r>
            <a:r>
              <a:rPr lang="en-US" dirty="0" smtClean="0"/>
              <a:t>, </a:t>
            </a:r>
            <a:r>
              <a:rPr lang="en-US" b="1" dirty="0" smtClean="0"/>
              <a:t>Ctrl+Break</a:t>
            </a:r>
            <a:r>
              <a:rPr lang="en-US" dirty="0" smtClean="0"/>
              <a:t> or </a:t>
            </a:r>
            <a:r>
              <a:rPr lang="en-US" b="1" dirty="0" smtClean="0"/>
              <a:t>Ctrl+Pause</a:t>
            </a:r>
            <a:r>
              <a:rPr lang="en-US" dirty="0" smtClean="0"/>
              <a:t> to terminate a command before it is finished</a:t>
            </a:r>
          </a:p>
          <a:p>
            <a:pPr lvl="1"/>
            <a:r>
              <a:rPr lang="en-US" dirty="0" smtClean="0"/>
              <a:t>Type </a:t>
            </a:r>
            <a:r>
              <a:rPr lang="en-US" b="1" dirty="0" smtClean="0"/>
              <a:t>exit</a:t>
            </a:r>
            <a:r>
              <a:rPr lang="en-US" dirty="0" smtClean="0"/>
              <a:t> and press </a:t>
            </a:r>
            <a:r>
              <a:rPr lang="en-US" b="1" dirty="0" smtClean="0"/>
              <a:t>Enter</a:t>
            </a:r>
            <a:r>
              <a:rPr lang="en-US" dirty="0" smtClean="0"/>
              <a:t> to close the window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FC1A6A-CB2B-439F-82FC-3DBB9C95EB53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73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IT Technical Support, 9th Edition</a:t>
            </a:r>
          </a:p>
        </p:txBody>
      </p:sp>
      <p:sp>
        <p:nvSpPr>
          <p:cNvPr id="56323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Commands To Manage Files and Folders</a:t>
            </a:r>
          </a:p>
        </p:txBody>
      </p:sp>
      <p:sp>
        <p:nvSpPr>
          <p:cNvPr id="56324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File naming conventions</a:t>
            </a:r>
          </a:p>
          <a:p>
            <a:pPr lvl="1" eaLnBrk="1" hangingPunct="1"/>
            <a:r>
              <a:rPr lang="en-US" dirty="0" smtClean="0"/>
              <a:t>Filename and file extension characters</a:t>
            </a:r>
          </a:p>
          <a:p>
            <a:pPr lvl="2" eaLnBrk="1" hangingPunct="1"/>
            <a:r>
              <a:rPr lang="en-US" dirty="0" smtClean="0"/>
              <a:t>Letters a through z and numbers 0 through 9</a:t>
            </a:r>
          </a:p>
          <a:p>
            <a:pPr lvl="2" eaLnBrk="1" hangingPunct="1"/>
            <a:r>
              <a:rPr lang="en-US" dirty="0" smtClean="0"/>
              <a:t>Characters: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 ^ $~ ! # % &amp; – { } ( ) @ ' `</a:t>
            </a:r>
          </a:p>
          <a:p>
            <a:pPr lvl="1" eaLnBrk="1" hangingPunct="1"/>
            <a:r>
              <a:rPr lang="en-US" dirty="0" smtClean="0"/>
              <a:t>Filename with spaces:</a:t>
            </a:r>
          </a:p>
          <a:p>
            <a:pPr lvl="2" eaLnBrk="1" hangingPunct="1"/>
            <a:r>
              <a:rPr lang="en-US" dirty="0" smtClean="0"/>
              <a:t>Enclose filename in double quotation marks</a:t>
            </a:r>
          </a:p>
          <a:p>
            <a:pPr eaLnBrk="1" hangingPunct="1"/>
            <a:r>
              <a:rPr lang="en-US" dirty="0" smtClean="0"/>
              <a:t>Wildcard characters in command lines</a:t>
            </a:r>
          </a:p>
          <a:p>
            <a:pPr lvl="1" eaLnBrk="1" hangingPunct="1"/>
            <a:r>
              <a:rPr lang="en-US" dirty="0" smtClean="0"/>
              <a:t>Question mark (?): wildcard for one character</a:t>
            </a:r>
          </a:p>
          <a:p>
            <a:pPr lvl="1" eaLnBrk="1" hangingPunct="1"/>
            <a:r>
              <a:rPr lang="en-US" dirty="0" smtClean="0"/>
              <a:t>Asterisk (*): wildcard for one or more characters</a:t>
            </a:r>
          </a:p>
        </p:txBody>
      </p:sp>
      <p:pic>
        <p:nvPicPr>
          <p:cNvPr id="5632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5486400"/>
            <a:ext cx="2057400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129153D9-2346-46C6-9C40-564DE4F99096}" type="slidenum">
              <a:rPr lang="en-US" smtClean="0"/>
              <a:pPr eaLnBrk="1" hangingPunct="1"/>
              <a:t>52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IT Technical Support, 9th Edition</a:t>
            </a:r>
          </a:p>
        </p:txBody>
      </p:sp>
      <p:sp>
        <p:nvSpPr>
          <p:cNvPr id="57347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Commands To Manage Files and Folders</a:t>
            </a:r>
          </a:p>
        </p:txBody>
      </p:sp>
      <p:sp>
        <p:nvSpPr>
          <p:cNvPr id="57348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600200"/>
          </a:xfrm>
        </p:spPr>
        <p:txBody>
          <a:bodyPr/>
          <a:lstStyle/>
          <a:p>
            <a:pPr eaLnBrk="1" hangingPunct="1"/>
            <a:r>
              <a:rPr lang="en-US" dirty="0" smtClean="0"/>
              <a:t>help or &lt;command name&gt; /?</a:t>
            </a:r>
          </a:p>
        </p:txBody>
      </p:sp>
      <p:sp>
        <p:nvSpPr>
          <p:cNvPr id="57350" name="Rectangle 13"/>
          <p:cNvSpPr>
            <a:spLocks noChangeArrowheads="1"/>
          </p:cNvSpPr>
          <p:nvPr/>
        </p:nvSpPr>
        <p:spPr bwMode="auto">
          <a:xfrm>
            <a:off x="2953884" y="4300056"/>
            <a:ext cx="261302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 b="1" dirty="0" smtClean="0"/>
              <a:t>Table 10-2 </a:t>
            </a:r>
            <a:r>
              <a:rPr lang="en-US" sz="1200" dirty="0"/>
              <a:t>Sample </a:t>
            </a:r>
            <a:r>
              <a:rPr lang="en-US" sz="1200" dirty="0" smtClean="0"/>
              <a:t>help </a:t>
            </a:r>
            <a:r>
              <a:rPr lang="en-US" sz="1200" dirty="0"/>
              <a:t>commands</a:t>
            </a:r>
          </a:p>
        </p:txBody>
      </p:sp>
      <p:sp>
        <p:nvSpPr>
          <p:cNvPr id="57351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EDEC421A-F766-446F-A857-3E5FF237AB29}" type="slidenum">
              <a:rPr lang="en-US" smtClean="0"/>
              <a:pPr eaLnBrk="1" hangingPunct="1"/>
              <a:t>53</a:t>
            </a:fld>
            <a:endParaRPr lang="en-US" dirty="0" smtClean="0"/>
          </a:p>
        </p:txBody>
      </p:sp>
      <p:pic>
        <p:nvPicPr>
          <p:cNvPr id="2" name="Picture 1" descr="Sample help commands" title="Table 10-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21" y="2768599"/>
            <a:ext cx="6915150" cy="1228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 to Manage Files and Folders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dir </a:t>
            </a:r>
            <a:r>
              <a:rPr lang="en-US" dirty="0"/>
              <a:t>[&lt;filename&gt;] [/p] [/s] [/w]</a:t>
            </a:r>
          </a:p>
          <a:p>
            <a:pPr lvl="1" eaLnBrk="1" hangingPunct="1"/>
            <a:r>
              <a:rPr lang="en-US" dirty="0"/>
              <a:t>List files and directories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FC1A6A-CB2B-439F-82FC-3DBB9C95EB53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03158" y="4723834"/>
            <a:ext cx="25376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Table 10-3  </a:t>
            </a:r>
            <a:r>
              <a:rPr lang="en-US" sz="1200" dirty="0" smtClean="0"/>
              <a:t>Sample dir commands</a:t>
            </a:r>
            <a:endParaRPr lang="en-US" sz="1200" dirty="0"/>
          </a:p>
        </p:txBody>
      </p:sp>
      <p:pic>
        <p:nvPicPr>
          <p:cNvPr id="7" name="Picture 6" descr="Sample dir commands" title="Table 10-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474" y="2692061"/>
            <a:ext cx="687705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62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IT Technical Support, 9th Edition</a:t>
            </a:r>
          </a:p>
        </p:txBody>
      </p:sp>
      <p:sp>
        <p:nvSpPr>
          <p:cNvPr id="61443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Commands To Manage Files and Folders</a:t>
            </a:r>
          </a:p>
        </p:txBody>
      </p:sp>
      <p:sp>
        <p:nvSpPr>
          <p:cNvPr id="61444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md [drive:]path</a:t>
            </a:r>
          </a:p>
          <a:p>
            <a:pPr lvl="1" eaLnBrk="1" hangingPunct="1"/>
            <a:r>
              <a:rPr lang="en-US" dirty="0" smtClean="0"/>
              <a:t>Creates a subdirectory under a directory</a:t>
            </a:r>
          </a:p>
          <a:p>
            <a:pPr eaLnBrk="1" hangingPunct="1"/>
            <a:r>
              <a:rPr lang="en-US" dirty="0"/>
              <a:t>c</a:t>
            </a:r>
            <a:r>
              <a:rPr lang="en-US" dirty="0" smtClean="0"/>
              <a:t>d [drive:]path or cd..</a:t>
            </a:r>
          </a:p>
          <a:p>
            <a:pPr lvl="1" eaLnBrk="1" hangingPunct="1"/>
            <a:r>
              <a:rPr lang="en-US" dirty="0" smtClean="0"/>
              <a:t>Changes current default directory</a:t>
            </a:r>
          </a:p>
          <a:p>
            <a:pPr lvl="1" eaLnBrk="1" hangingPunct="1"/>
            <a:r>
              <a:rPr lang="en-US" dirty="0" smtClean="0"/>
              <a:t>Use .. after CD to move from child directory to its parent directory </a:t>
            </a:r>
          </a:p>
          <a:p>
            <a:pPr eaLnBrk="1" hangingPunct="1"/>
            <a:r>
              <a:rPr lang="en-US" dirty="0"/>
              <a:t>r</a:t>
            </a:r>
            <a:r>
              <a:rPr lang="en-US" dirty="0" smtClean="0"/>
              <a:t>d [drive:]path</a:t>
            </a:r>
          </a:p>
          <a:p>
            <a:pPr lvl="1" eaLnBrk="1" hangingPunct="1"/>
            <a:r>
              <a:rPr lang="en-US" dirty="0" smtClean="0"/>
              <a:t>Removes a subdirectory</a:t>
            </a:r>
          </a:p>
          <a:p>
            <a:pPr lvl="2" eaLnBrk="1" hangingPunct="1"/>
            <a:r>
              <a:rPr lang="en-US" dirty="0" smtClean="0"/>
              <a:t>Directory must contain no files</a:t>
            </a:r>
          </a:p>
          <a:p>
            <a:pPr lvl="2" eaLnBrk="1" hangingPunct="1"/>
            <a:r>
              <a:rPr lang="en-US" dirty="0" smtClean="0"/>
              <a:t>Directory must contain no subdirectories</a:t>
            </a:r>
          </a:p>
          <a:p>
            <a:pPr lvl="2" eaLnBrk="1" hangingPunct="1"/>
            <a:r>
              <a:rPr lang="en-US" dirty="0" smtClean="0"/>
              <a:t>Directory must not be current directory</a:t>
            </a:r>
          </a:p>
        </p:txBody>
      </p:sp>
      <p:sp>
        <p:nvSpPr>
          <p:cNvPr id="6144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991A3AE9-4A21-497D-ACD4-A33AB6DB3A8C}" type="slidenum">
              <a:rPr lang="en-US" smtClean="0"/>
              <a:pPr eaLnBrk="1" hangingPunct="1"/>
              <a:t>55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Commands To Manage Files and Folders</a:t>
            </a:r>
          </a:p>
        </p:txBody>
      </p:sp>
      <p:sp>
        <p:nvSpPr>
          <p:cNvPr id="58371" name="Rectangle 1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del or erase &lt;filename&gt;</a:t>
            </a:r>
          </a:p>
          <a:p>
            <a:pPr lvl="1" eaLnBrk="1" hangingPunct="1"/>
            <a:r>
              <a:rPr lang="en-US" dirty="0" smtClean="0"/>
              <a:t>Erases files or groups of files</a:t>
            </a:r>
          </a:p>
          <a:p>
            <a:pPr eaLnBrk="1" hangingPunct="1"/>
            <a:r>
              <a:rPr lang="en-US" dirty="0"/>
              <a:t>r</a:t>
            </a:r>
            <a:r>
              <a:rPr lang="en-US" dirty="0" smtClean="0"/>
              <a:t>en &lt;filename1&gt; &lt;filename2&gt;</a:t>
            </a:r>
          </a:p>
          <a:p>
            <a:pPr lvl="1" eaLnBrk="1" hangingPunct="1"/>
            <a:r>
              <a:rPr lang="en-US" dirty="0" smtClean="0"/>
              <a:t>Renames a file</a:t>
            </a:r>
          </a:p>
          <a:p>
            <a:pPr eaLnBrk="1" hangingPunct="1"/>
            <a:r>
              <a:rPr lang="en-US" dirty="0" smtClean="0"/>
              <a:t>copy &lt;source&gt; [&lt;destination&gt;] [/v] [/y]</a:t>
            </a:r>
          </a:p>
          <a:p>
            <a:pPr lvl="1" eaLnBrk="1" hangingPunct="1"/>
            <a:r>
              <a:rPr lang="en-US" dirty="0"/>
              <a:t>U</a:t>
            </a:r>
            <a:r>
              <a:rPr lang="en-US" dirty="0" smtClean="0"/>
              <a:t>seful switches or parameters</a:t>
            </a:r>
          </a:p>
          <a:p>
            <a:pPr lvl="2" eaLnBrk="1" hangingPunct="1"/>
            <a:r>
              <a:rPr lang="en-US" dirty="0" smtClean="0"/>
              <a:t>/v: size of each new file compared to the size of original file</a:t>
            </a:r>
          </a:p>
          <a:p>
            <a:pPr lvl="2" eaLnBrk="1" hangingPunct="1"/>
            <a:r>
              <a:rPr lang="en-US" dirty="0" smtClean="0"/>
              <a:t>/y: confirmation message does not appear asking to confirm before overwriting a file</a:t>
            </a:r>
          </a:p>
        </p:txBody>
      </p:sp>
      <p:sp>
        <p:nvSpPr>
          <p:cNvPr id="5837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IT Technical Support, 9th Edition</a:t>
            </a:r>
          </a:p>
        </p:txBody>
      </p:sp>
      <p:sp>
        <p:nvSpPr>
          <p:cNvPr id="5837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65BC9525-0A1F-403A-BA5C-D10AF9B00924}" type="slidenum">
              <a:rPr lang="en-US" smtClean="0"/>
              <a:pPr eaLnBrk="1" hangingPunct="1"/>
              <a:t>56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IT Technical Support, 9th Edition</a:t>
            </a:r>
          </a:p>
        </p:txBody>
      </p:sp>
      <p:sp>
        <p:nvSpPr>
          <p:cNvPr id="59395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Commands To Manage Files and Folders</a:t>
            </a:r>
          </a:p>
        </p:txBody>
      </p:sp>
      <p:sp>
        <p:nvSpPr>
          <p:cNvPr id="59396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419600"/>
          </a:xfrm>
        </p:spPr>
        <p:txBody>
          <a:bodyPr/>
          <a:lstStyle/>
          <a:p>
            <a:pPr eaLnBrk="1" hangingPunct="1"/>
            <a:r>
              <a:rPr lang="en-US" dirty="0" smtClean="0"/>
              <a:t>recover </a:t>
            </a:r>
            <a:r>
              <a:rPr lang="en-US" dirty="0"/>
              <a:t>&lt;filename&gt;</a:t>
            </a:r>
          </a:p>
          <a:p>
            <a:pPr lvl="1" eaLnBrk="1" hangingPunct="1"/>
            <a:r>
              <a:rPr lang="en-US" dirty="0"/>
              <a:t>Attempts to recover a file when parts corrupted</a:t>
            </a:r>
          </a:p>
          <a:p>
            <a:pPr eaLnBrk="1" hangingPunct="1"/>
            <a:r>
              <a:rPr lang="en-US" dirty="0" smtClean="0"/>
              <a:t>expand [/d] &lt;source&gt; [&lt;destination&gt;]</a:t>
            </a:r>
          </a:p>
          <a:p>
            <a:pPr lvl="1" eaLnBrk="1" hangingPunct="1"/>
            <a:r>
              <a:rPr lang="en-US" dirty="0" smtClean="0"/>
              <a:t>Extracts files from compressed distribution files, which are often used to distribute files for software installations</a:t>
            </a:r>
          </a:p>
          <a:p>
            <a:pPr lvl="1" eaLnBrk="1" hangingPunct="1"/>
            <a:endParaRPr lang="en-US" dirty="0"/>
          </a:p>
          <a:p>
            <a:pPr marL="457200" lvl="1" indent="0" eaLnBrk="1" hangingPunct="1">
              <a:buNone/>
            </a:pPr>
            <a:endParaRPr lang="en-US" dirty="0" smtClean="0"/>
          </a:p>
        </p:txBody>
      </p:sp>
      <p:sp>
        <p:nvSpPr>
          <p:cNvPr id="5939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C651176C-3631-4690-BA92-1B30AAD98CA0}" type="slidenum">
              <a:rPr lang="en-US" smtClean="0"/>
              <a:pPr eaLnBrk="1" hangingPunct="1"/>
              <a:t>57</a:t>
            </a:fld>
            <a:endParaRPr lang="en-US" dirty="0" smtClean="0"/>
          </a:p>
        </p:txBody>
      </p:sp>
      <p:pic>
        <p:nvPicPr>
          <p:cNvPr id="2" name="Picture 1" descr="Sample expand commands" title="Table 10-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49" y="4114800"/>
            <a:ext cx="6896100" cy="15525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48000" y="5783462"/>
            <a:ext cx="2801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Table 10-4 </a:t>
            </a:r>
            <a:r>
              <a:rPr lang="en-US" sz="1200" dirty="0" smtClean="0"/>
              <a:t>Sample expand commands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IT Technical Support, 9th Edition</a:t>
            </a:r>
          </a:p>
        </p:txBody>
      </p:sp>
      <p:sp>
        <p:nvSpPr>
          <p:cNvPr id="59395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Commands To Manage Files and Folders</a:t>
            </a:r>
          </a:p>
        </p:txBody>
      </p:sp>
      <p:sp>
        <p:nvSpPr>
          <p:cNvPr id="59396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1447800"/>
          </a:xfrm>
        </p:spPr>
        <p:txBody>
          <a:bodyPr/>
          <a:lstStyle/>
          <a:p>
            <a:pPr eaLnBrk="1" hangingPunct="1"/>
            <a:r>
              <a:rPr lang="en-US" dirty="0" smtClean="0"/>
              <a:t>xcopy &lt;source&gt; [&lt;destination&gt;] [/s] [/c] [/y] [/d:date]</a:t>
            </a:r>
          </a:p>
        </p:txBody>
      </p:sp>
      <p:sp>
        <p:nvSpPr>
          <p:cNvPr id="5939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C651176C-3631-4690-BA92-1B30AAD98CA0}" type="slidenum">
              <a:rPr lang="en-US" smtClean="0"/>
              <a:pPr eaLnBrk="1" hangingPunct="1"/>
              <a:t>58</a:t>
            </a:fld>
            <a:endParaRPr lang="en-US" dirty="0" smtClean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196558" y="4552563"/>
            <a:ext cx="275088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 b="1" dirty="0" smtClean="0"/>
              <a:t>Table 10-5 </a:t>
            </a:r>
            <a:r>
              <a:rPr lang="en-US" sz="1200" dirty="0" smtClean="0"/>
              <a:t>Sample</a:t>
            </a:r>
            <a:r>
              <a:rPr lang="en-US" sz="1200" b="1" dirty="0" smtClean="0"/>
              <a:t> </a:t>
            </a:r>
            <a:r>
              <a:rPr lang="en-US" sz="1200" dirty="0" smtClean="0"/>
              <a:t>Xcopy commands</a:t>
            </a:r>
            <a:endParaRPr lang="en-US" sz="1200" dirty="0"/>
          </a:p>
        </p:txBody>
      </p:sp>
      <p:pic>
        <p:nvPicPr>
          <p:cNvPr id="2" name="Picture 1" descr="Sample Xcopy commands" title="Table 10-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49" y="2380800"/>
            <a:ext cx="689610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37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IT Technical Support, 9th Edition</a:t>
            </a:r>
          </a:p>
        </p:txBody>
      </p:sp>
      <p:sp>
        <p:nvSpPr>
          <p:cNvPr id="6041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Commands To Manage Files and Folders</a:t>
            </a:r>
          </a:p>
        </p:txBody>
      </p:sp>
      <p:sp>
        <p:nvSpPr>
          <p:cNvPr id="6042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752600"/>
          </a:xfrm>
        </p:spPr>
        <p:txBody>
          <a:bodyPr/>
          <a:lstStyle/>
          <a:p>
            <a:pPr eaLnBrk="1" hangingPunct="1"/>
            <a:r>
              <a:rPr lang="en-US" dirty="0" smtClean="0"/>
              <a:t>robocopy &lt;source&gt; [&lt;destination&gt;] [/s] [/e] [/log:filename] [/log+:filename] [/move] [/purge]</a:t>
            </a:r>
          </a:p>
          <a:p>
            <a:pPr lvl="1" eaLnBrk="1" hangingPunct="1"/>
            <a:r>
              <a:rPr lang="en-US" dirty="0" smtClean="0"/>
              <a:t>Robust File Copy command</a:t>
            </a:r>
          </a:p>
        </p:txBody>
      </p:sp>
      <p:sp>
        <p:nvSpPr>
          <p:cNvPr id="60421" name="Rectangle 6"/>
          <p:cNvSpPr>
            <a:spLocks noChangeArrowheads="1"/>
          </p:cNvSpPr>
          <p:nvPr/>
        </p:nvSpPr>
        <p:spPr bwMode="auto">
          <a:xfrm>
            <a:off x="3094766" y="5541188"/>
            <a:ext cx="29544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 b="1" dirty="0" smtClean="0"/>
              <a:t>Table 10-6 </a:t>
            </a:r>
            <a:r>
              <a:rPr lang="en-US" sz="1200" dirty="0" smtClean="0"/>
              <a:t>Sample robocopy commands</a:t>
            </a:r>
            <a:endParaRPr lang="en-US" sz="1200" dirty="0"/>
          </a:p>
        </p:txBody>
      </p:sp>
      <p:sp>
        <p:nvSpPr>
          <p:cNvPr id="60423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35F9B16B-AE6A-4247-922A-EE7750F714B7}" type="slidenum">
              <a:rPr lang="en-US" smtClean="0"/>
              <a:pPr eaLnBrk="1" hangingPunct="1"/>
              <a:t>59</a:t>
            </a:fld>
            <a:endParaRPr lang="en-US" dirty="0" smtClean="0"/>
          </a:p>
        </p:txBody>
      </p:sp>
      <p:pic>
        <p:nvPicPr>
          <p:cNvPr id="2" name="Picture 1" descr="Sample robocopy commands&#10;" title="Table 10-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711" y="2895600"/>
            <a:ext cx="6886575" cy="2495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Drivers and Firmware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FC1A6A-CB2B-439F-82FC-3DBB9C95EB5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7" name="Picture 6" descr="Use the device’s properties box to flash the firmware on some devices" title="Figure 10-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1295400"/>
            <a:ext cx="4038599" cy="435411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01310" y="5815654"/>
            <a:ext cx="57699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Figure 10-1 </a:t>
            </a:r>
            <a:r>
              <a:rPr lang="en-US" sz="1200" dirty="0" smtClean="0"/>
              <a:t>Use the device’s properties box to flash the firmware on some devices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9483787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IT Technical Support, 9th Edition</a:t>
            </a:r>
          </a:p>
        </p:txBody>
      </p:sp>
      <p:sp>
        <p:nvSpPr>
          <p:cNvPr id="6246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Commands To Manage Files and Folders</a:t>
            </a:r>
          </a:p>
        </p:txBody>
      </p:sp>
      <p:sp>
        <p:nvSpPr>
          <p:cNvPr id="6246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1371600"/>
          </a:xfrm>
        </p:spPr>
        <p:txBody>
          <a:bodyPr/>
          <a:lstStyle/>
          <a:p>
            <a:pPr eaLnBrk="1" hangingPunct="1"/>
            <a:r>
              <a:rPr lang="en-US" dirty="0" smtClean="0"/>
              <a:t>chkdsk [drive:] [/f] [/r]</a:t>
            </a:r>
          </a:p>
          <a:p>
            <a:pPr lvl="1" eaLnBrk="1" hangingPunct="1"/>
            <a:r>
              <a:rPr lang="en-US" dirty="0" smtClean="0"/>
              <a:t>Fixes file system errors </a:t>
            </a:r>
          </a:p>
          <a:p>
            <a:pPr lvl="1" eaLnBrk="1" hangingPunct="1"/>
            <a:r>
              <a:rPr lang="en-US" dirty="0" smtClean="0"/>
              <a:t>Recovers data from bad sectors</a:t>
            </a:r>
          </a:p>
        </p:txBody>
      </p:sp>
      <p:sp>
        <p:nvSpPr>
          <p:cNvPr id="62469" name="Rectangle 6"/>
          <p:cNvSpPr>
            <a:spLocks noChangeArrowheads="1"/>
          </p:cNvSpPr>
          <p:nvPr/>
        </p:nvSpPr>
        <p:spPr bwMode="auto">
          <a:xfrm>
            <a:off x="2819400" y="5598045"/>
            <a:ext cx="3200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200" b="1" dirty="0" smtClean="0"/>
              <a:t>Figure 10-27 </a:t>
            </a:r>
            <a:r>
              <a:rPr lang="en-US" sz="1200" dirty="0"/>
              <a:t>Lost and cross-linked </a:t>
            </a:r>
            <a:r>
              <a:rPr lang="en-US" sz="1200" dirty="0" smtClean="0"/>
              <a:t>clusters</a:t>
            </a:r>
            <a:endParaRPr lang="en-US" sz="1200" dirty="0"/>
          </a:p>
        </p:txBody>
      </p:sp>
      <p:sp>
        <p:nvSpPr>
          <p:cNvPr id="62471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67129A79-29B4-404A-9768-C3C32916CB00}" type="slidenum">
              <a:rPr lang="en-US" smtClean="0"/>
              <a:pPr eaLnBrk="1" hangingPunct="1"/>
              <a:t>60</a:t>
            </a:fld>
            <a:endParaRPr lang="en-US" dirty="0" smtClean="0"/>
          </a:p>
        </p:txBody>
      </p:sp>
      <p:pic>
        <p:nvPicPr>
          <p:cNvPr id="2" name="Picture 1" descr="Lost and cross-linked clusters" title="Figure 10-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2885489"/>
            <a:ext cx="5457825" cy="2619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IT Technical Support, 9th Edition</a:t>
            </a:r>
          </a:p>
        </p:txBody>
      </p:sp>
      <p:sp>
        <p:nvSpPr>
          <p:cNvPr id="63491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Commands To Manage Files and Folders</a:t>
            </a:r>
          </a:p>
        </p:txBody>
      </p:sp>
      <p:sp>
        <p:nvSpPr>
          <p:cNvPr id="63492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362200"/>
          </a:xfrm>
        </p:spPr>
        <p:txBody>
          <a:bodyPr/>
          <a:lstStyle/>
          <a:p>
            <a:pPr eaLnBrk="1" hangingPunct="1"/>
            <a:r>
              <a:rPr lang="en-US" dirty="0" smtClean="0"/>
              <a:t>defrag [drive:] [/C]</a:t>
            </a:r>
          </a:p>
          <a:p>
            <a:pPr lvl="1" eaLnBrk="1" hangingPunct="1"/>
            <a:r>
              <a:rPr lang="en-US" dirty="0" smtClean="0"/>
              <a:t>Examines a drive for fragmented files</a:t>
            </a:r>
          </a:p>
          <a:p>
            <a:pPr lvl="2" eaLnBrk="1" hangingPunct="1"/>
            <a:r>
              <a:rPr lang="en-US" dirty="0" smtClean="0"/>
              <a:t>Rewrites fragmented files in contiguous clusters</a:t>
            </a:r>
          </a:p>
        </p:txBody>
      </p:sp>
      <p:sp>
        <p:nvSpPr>
          <p:cNvPr id="63493" name="Rectangle 4"/>
          <p:cNvSpPr>
            <a:spLocks noChangeArrowheads="1"/>
          </p:cNvSpPr>
          <p:nvPr/>
        </p:nvSpPr>
        <p:spPr bwMode="auto">
          <a:xfrm>
            <a:off x="2895600" y="4997970"/>
            <a:ext cx="275889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 b="1" dirty="0" smtClean="0"/>
              <a:t>Table 10-7 </a:t>
            </a:r>
            <a:r>
              <a:rPr lang="en-US" sz="1200" dirty="0" smtClean="0"/>
              <a:t>Sample defrag commands</a:t>
            </a:r>
            <a:endParaRPr lang="en-US" sz="1200" dirty="0"/>
          </a:p>
        </p:txBody>
      </p:sp>
      <p:sp>
        <p:nvSpPr>
          <p:cNvPr id="63495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77D1763D-E36C-4989-9D10-F763EB966923}" type="slidenum">
              <a:rPr lang="en-US" smtClean="0"/>
              <a:pPr eaLnBrk="1" hangingPunct="1"/>
              <a:t>61</a:t>
            </a:fld>
            <a:endParaRPr lang="en-US" dirty="0" smtClean="0"/>
          </a:p>
        </p:txBody>
      </p:sp>
      <p:pic>
        <p:nvPicPr>
          <p:cNvPr id="2" name="Picture 1" descr="Sample defrag commands" title="Table 10-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699" y="3418442"/>
            <a:ext cx="7548599" cy="13440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IT Technical Support, 9th Edition</a:t>
            </a:r>
          </a:p>
        </p:txBody>
      </p:sp>
      <p:sp>
        <p:nvSpPr>
          <p:cNvPr id="64515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Commands To Manage Files and Folders</a:t>
            </a:r>
          </a:p>
        </p:txBody>
      </p:sp>
      <p:sp>
        <p:nvSpPr>
          <p:cNvPr id="64516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format &lt;drive:&gt; [/v:label] [/q] [fs:&lt;filesystem&gt;]</a:t>
            </a:r>
          </a:p>
          <a:p>
            <a:pPr lvl="1" eaLnBrk="1" hangingPunct="1"/>
            <a:r>
              <a:rPr lang="en-US" dirty="0" smtClean="0"/>
              <a:t>Used to format a hard drive or other storage device</a:t>
            </a:r>
          </a:p>
        </p:txBody>
      </p:sp>
      <p:sp>
        <p:nvSpPr>
          <p:cNvPr id="64517" name="Rectangle 10"/>
          <p:cNvSpPr>
            <a:spLocks noChangeArrowheads="1"/>
          </p:cNvSpPr>
          <p:nvPr/>
        </p:nvSpPr>
        <p:spPr bwMode="auto">
          <a:xfrm>
            <a:off x="2895600" y="5177831"/>
            <a:ext cx="27604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 b="1" dirty="0" smtClean="0"/>
              <a:t>Table 10-8 </a:t>
            </a:r>
            <a:r>
              <a:rPr lang="en-US" sz="1200" dirty="0" smtClean="0"/>
              <a:t>Sample format commands</a:t>
            </a:r>
            <a:endParaRPr lang="en-US" sz="1200" dirty="0"/>
          </a:p>
        </p:txBody>
      </p:sp>
      <p:sp>
        <p:nvSpPr>
          <p:cNvPr id="645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63F32BE7-2614-402E-BAE4-448B7D58BB7B}" type="slidenum">
              <a:rPr lang="en-US" smtClean="0"/>
              <a:pPr eaLnBrk="1" hangingPunct="1"/>
              <a:t>62</a:t>
            </a:fld>
            <a:endParaRPr lang="en-US" dirty="0" smtClean="0"/>
          </a:p>
        </p:txBody>
      </p:sp>
      <p:pic>
        <p:nvPicPr>
          <p:cNvPr id="2" name="Picture 1" descr="Sample format commands&#10;" title="Table 10-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99" y="2826884"/>
            <a:ext cx="6858000" cy="2114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 To Manage Files and Folders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shutdown [/m</a:t>
            </a:r>
            <a:r>
              <a:rPr lang="en-US" dirty="0" smtClean="0">
                <a:hlinkClick r:id="rId3" action="ppaction://hlinkfile"/>
              </a:rPr>
              <a:t> </a:t>
            </a:r>
            <a:r>
              <a:rPr lang="en-US" dirty="0"/>
              <a:t>\\</a:t>
            </a:r>
            <a:r>
              <a:rPr lang="en-US" dirty="0" smtClean="0"/>
              <a:t>computername] [/i] [/r] [/s] [/f] [/t xx]</a:t>
            </a:r>
          </a:p>
          <a:p>
            <a:pPr lvl="1"/>
            <a:r>
              <a:rPr lang="en-US" dirty="0" smtClean="0"/>
              <a:t>Shut down the local computer or a remote computer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FC1A6A-CB2B-439F-82FC-3DBB9C95EB53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19400" y="5032745"/>
            <a:ext cx="31037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Figure 10-9  </a:t>
            </a:r>
            <a:r>
              <a:rPr lang="en-US" sz="1200" dirty="0" smtClean="0"/>
              <a:t>Sample shutdown commands</a:t>
            </a:r>
            <a:endParaRPr lang="en-US" sz="1200" dirty="0"/>
          </a:p>
        </p:txBody>
      </p:sp>
      <p:pic>
        <p:nvPicPr>
          <p:cNvPr id="7" name="Picture 6" descr="Sample shutdown commands" title="Figure 10-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949" y="2827225"/>
            <a:ext cx="68961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45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 To Manage Files and Folders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PowerShell – designed to replace the command prompt utility</a:t>
            </a:r>
          </a:p>
          <a:p>
            <a:pPr lvl="1"/>
            <a:r>
              <a:rPr lang="en-US" dirty="0" smtClean="0"/>
              <a:t>Users enter commands to be executed</a:t>
            </a:r>
          </a:p>
          <a:p>
            <a:pPr lvl="1"/>
            <a:r>
              <a:rPr lang="en-US" dirty="0" smtClean="0"/>
              <a:t>Processes objects called cmdlets</a:t>
            </a:r>
          </a:p>
          <a:p>
            <a:pPr lvl="1"/>
            <a:r>
              <a:rPr lang="en-US" dirty="0" smtClean="0"/>
              <a:t>Contains thousands of cmdlets and technicians can program their own cmdlets</a:t>
            </a:r>
          </a:p>
          <a:p>
            <a:pPr lvl="1"/>
            <a:r>
              <a:rPr lang="en-US" dirty="0" smtClean="0"/>
              <a:t>To open Windows 8 PowerShell, press </a:t>
            </a:r>
            <a:r>
              <a:rPr lang="en-US" b="1" dirty="0" smtClean="0"/>
              <a:t>Win+X</a:t>
            </a:r>
            <a:r>
              <a:rPr lang="en-US" dirty="0" smtClean="0"/>
              <a:t>, click </a:t>
            </a:r>
            <a:r>
              <a:rPr lang="en-US" b="1" dirty="0" smtClean="0"/>
              <a:t>Run</a:t>
            </a:r>
            <a:r>
              <a:rPr lang="en-US" dirty="0" smtClean="0"/>
              <a:t>, type </a:t>
            </a:r>
            <a:r>
              <a:rPr lang="en-US" b="1" dirty="0" smtClean="0"/>
              <a:t>powershell</a:t>
            </a:r>
            <a:r>
              <a:rPr lang="en-US" dirty="0" smtClean="0"/>
              <a:t> in the Run box, press </a:t>
            </a:r>
            <a:r>
              <a:rPr lang="en-US" b="1" dirty="0" smtClean="0"/>
              <a:t>Enter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FC1A6A-CB2B-439F-82FC-3DBB9C95EB53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18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Use Disk Management To Manage Hard Drives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Disk Management is the primary tool for managing hard drives</a:t>
            </a:r>
          </a:p>
          <a:p>
            <a:pPr lvl="1" eaLnBrk="1" hangingPunct="1"/>
            <a:r>
              <a:rPr lang="en-US" dirty="0" smtClean="0"/>
              <a:t>Manage partitions, prepare a new drive for first use, mount a drive, use Windows dynamic disks, or troubleshoot problems with the hard drive</a:t>
            </a:r>
          </a:p>
          <a:p>
            <a:pPr eaLnBrk="1" hangingPunct="1"/>
            <a:r>
              <a:rPr lang="en-US" dirty="0" smtClean="0"/>
              <a:t>Resize, Create, and Delete Partitions</a:t>
            </a:r>
          </a:p>
          <a:p>
            <a:pPr lvl="1" eaLnBrk="1" hangingPunct="1"/>
            <a:r>
              <a:rPr lang="en-US" dirty="0" smtClean="0"/>
              <a:t>To open Disk Management, use one of these methods:</a:t>
            </a:r>
          </a:p>
          <a:p>
            <a:pPr lvl="2" eaLnBrk="1" hangingPunct="1"/>
            <a:r>
              <a:rPr lang="en-US" dirty="0" smtClean="0"/>
              <a:t>Press </a:t>
            </a:r>
            <a:r>
              <a:rPr lang="en-US" b="1" dirty="0" smtClean="0"/>
              <a:t>Win+X</a:t>
            </a:r>
            <a:r>
              <a:rPr lang="en-US" dirty="0" smtClean="0"/>
              <a:t> and click </a:t>
            </a:r>
            <a:r>
              <a:rPr lang="en-US" b="1" dirty="0" smtClean="0"/>
              <a:t>Disk Management </a:t>
            </a:r>
          </a:p>
          <a:p>
            <a:pPr lvl="2" eaLnBrk="1" hangingPunct="1"/>
            <a:r>
              <a:rPr lang="en-US" dirty="0" smtClean="0"/>
              <a:t>Press </a:t>
            </a:r>
            <a:r>
              <a:rPr lang="en-US" b="1" dirty="0" smtClean="0"/>
              <a:t>Win+S</a:t>
            </a:r>
            <a:r>
              <a:rPr lang="en-US" dirty="0" smtClean="0"/>
              <a:t>, type </a:t>
            </a:r>
            <a:r>
              <a:rPr lang="en-US" b="1" dirty="0" smtClean="0"/>
              <a:t>diskmgmt.msc</a:t>
            </a:r>
            <a:r>
              <a:rPr lang="en-US" dirty="0" smtClean="0"/>
              <a:t>, and press </a:t>
            </a:r>
            <a:r>
              <a:rPr lang="en-US" b="1" dirty="0" smtClean="0"/>
              <a:t>Enter</a:t>
            </a:r>
          </a:p>
        </p:txBody>
      </p:sp>
      <p:sp>
        <p:nvSpPr>
          <p:cNvPr id="6554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IT Technical Support, 9th Edition</a:t>
            </a:r>
          </a:p>
        </p:txBody>
      </p:sp>
      <p:sp>
        <p:nvSpPr>
          <p:cNvPr id="6554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BC64CAEE-A497-4B71-84CB-E690E506F1C7}" type="slidenum">
              <a:rPr lang="en-US" smtClean="0"/>
              <a:pPr eaLnBrk="1" hangingPunct="1"/>
              <a:t>65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Use Disk Management To Manage Hard Drives</a:t>
            </a:r>
          </a:p>
        </p:txBody>
      </p:sp>
      <p:sp>
        <p:nvSpPr>
          <p:cNvPr id="6554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IT Technical Support, 9th Edition</a:t>
            </a:r>
          </a:p>
        </p:txBody>
      </p:sp>
      <p:sp>
        <p:nvSpPr>
          <p:cNvPr id="6554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BC64CAEE-A497-4B71-84CB-E690E506F1C7}" type="slidenum">
              <a:rPr lang="en-US" smtClean="0"/>
              <a:pPr eaLnBrk="1" hangingPunct="1"/>
              <a:t>66</a:t>
            </a:fld>
            <a:endParaRPr lang="en-US" dirty="0" smtClean="0"/>
          </a:p>
        </p:txBody>
      </p:sp>
      <p:pic>
        <p:nvPicPr>
          <p:cNvPr id="3" name="Picture 2" descr="Shrink a volume to make room for a new partition" title="Figure 10-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025" y="1619250"/>
            <a:ext cx="5695950" cy="3619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57400" y="5603488"/>
            <a:ext cx="45223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Figure 10-28  </a:t>
            </a:r>
            <a:r>
              <a:rPr lang="en-US" sz="1200" dirty="0" smtClean="0"/>
              <a:t>Shrink a volume to make room for a new partition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8719765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Disk Management To Manage Hard Drives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Prepare a drive for first use</a:t>
            </a:r>
          </a:p>
          <a:p>
            <a:pPr lvl="1"/>
            <a:r>
              <a:rPr lang="en-US" dirty="0" smtClean="0"/>
              <a:t>Step 1: Initialize the Disk </a:t>
            </a:r>
          </a:p>
          <a:p>
            <a:pPr lvl="2"/>
            <a:r>
              <a:rPr lang="en-US" dirty="0" smtClean="0"/>
              <a:t>When initialized, Windows identifies the disk as a basic disk, which is a single hard drive that works independently of other hard drives</a:t>
            </a:r>
          </a:p>
          <a:p>
            <a:pPr lvl="1"/>
            <a:r>
              <a:rPr lang="en-US" dirty="0" smtClean="0"/>
              <a:t>Step 2: Create a Volume and Format It with a File System</a:t>
            </a:r>
          </a:p>
          <a:p>
            <a:pPr lvl="2"/>
            <a:r>
              <a:rPr lang="en-US" dirty="0" smtClean="0"/>
              <a:t>Right-click in the unallocated space, select </a:t>
            </a:r>
            <a:r>
              <a:rPr lang="en-US" b="1" dirty="0" smtClean="0"/>
              <a:t>New Simple Volume </a:t>
            </a:r>
            <a:r>
              <a:rPr lang="en-US" dirty="0" smtClean="0"/>
              <a:t>from the shortcut menu, and follow directions on-screen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FC1A6A-CB2B-439F-82FC-3DBB9C95EB53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68855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IT Technical Support, 9th Edition</a:t>
            </a:r>
          </a:p>
        </p:txBody>
      </p:sp>
      <p:sp>
        <p:nvSpPr>
          <p:cNvPr id="67587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Use Disk Management To Manage Hard Drives</a:t>
            </a:r>
          </a:p>
        </p:txBody>
      </p:sp>
      <p:sp>
        <p:nvSpPr>
          <p:cNvPr id="67588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057400"/>
          </a:xfrm>
        </p:spPr>
        <p:txBody>
          <a:bodyPr/>
          <a:lstStyle/>
          <a:p>
            <a:pPr eaLnBrk="1" hangingPunct="1"/>
            <a:r>
              <a:rPr lang="en-US" dirty="0" smtClean="0"/>
              <a:t>How to Mount a Drive</a:t>
            </a:r>
          </a:p>
          <a:p>
            <a:pPr lvl="1" eaLnBrk="1" hangingPunct="1"/>
            <a:r>
              <a:rPr lang="en-US" dirty="0" smtClean="0"/>
              <a:t>Mounted drive is a volume accessible by a folder on another volume</a:t>
            </a:r>
          </a:p>
          <a:p>
            <a:pPr lvl="2" eaLnBrk="1" hangingPunct="1"/>
            <a:r>
              <a:rPr lang="en-US" dirty="0" smtClean="0"/>
              <a:t>Folder has more available space</a:t>
            </a:r>
          </a:p>
          <a:p>
            <a:pPr lvl="1" eaLnBrk="1" hangingPunct="1"/>
            <a:r>
              <a:rPr lang="en-US" dirty="0" smtClean="0"/>
              <a:t>Mount point: C:\Projects folder</a:t>
            </a:r>
          </a:p>
        </p:txBody>
      </p:sp>
      <p:sp>
        <p:nvSpPr>
          <p:cNvPr id="67589" name="Rectangle 6"/>
          <p:cNvSpPr>
            <a:spLocks noChangeArrowheads="1"/>
          </p:cNvSpPr>
          <p:nvPr/>
        </p:nvSpPr>
        <p:spPr bwMode="auto">
          <a:xfrm>
            <a:off x="5562600" y="5181600"/>
            <a:ext cx="2971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b="1" dirty="0" smtClean="0"/>
              <a:t>Figure 10-31 </a:t>
            </a:r>
            <a:r>
              <a:rPr lang="en-US" sz="1200" dirty="0"/>
              <a:t>The C</a:t>
            </a:r>
            <a:r>
              <a:rPr lang="en-US" sz="1200" dirty="0" smtClean="0"/>
              <a:t>:\Projects folder </a:t>
            </a:r>
            <a:r>
              <a:rPr lang="en-US" sz="1200" dirty="0"/>
              <a:t>is the mount point for the mounted </a:t>
            </a:r>
            <a:r>
              <a:rPr lang="en-US" sz="1200" dirty="0" smtClean="0"/>
              <a:t>drive</a:t>
            </a:r>
            <a:endParaRPr lang="en-US" sz="1200" dirty="0"/>
          </a:p>
        </p:txBody>
      </p:sp>
      <p:sp>
        <p:nvSpPr>
          <p:cNvPr id="67591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50C8371D-C475-4F9C-B672-349931B228A2}" type="slidenum">
              <a:rPr lang="en-US" smtClean="0"/>
              <a:pPr eaLnBrk="1" hangingPunct="1"/>
              <a:t>68</a:t>
            </a:fld>
            <a:endParaRPr lang="en-US" dirty="0" smtClean="0"/>
          </a:p>
        </p:txBody>
      </p:sp>
      <p:pic>
        <p:nvPicPr>
          <p:cNvPr id="2" name="Picture 1" descr="The C:\Projects folder is the mount point for the mounted drive&#10;" title="Figure 10-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4005263"/>
            <a:ext cx="4321631" cy="1706119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Use Disk Management To Manage Hard Drives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Windows Dynamic Disks</a:t>
            </a:r>
          </a:p>
          <a:p>
            <a:pPr lvl="1" eaLnBrk="1" hangingPunct="1"/>
            <a:r>
              <a:rPr lang="en-US" dirty="0" smtClean="0"/>
              <a:t>Several dynamic disks can work together to collectively present a single dynamic volume</a:t>
            </a:r>
          </a:p>
          <a:p>
            <a:pPr lvl="1" eaLnBrk="1" hangingPunct="1"/>
            <a:r>
              <a:rPr lang="en-US" dirty="0" smtClean="0"/>
              <a:t>Data to configure each hard drive is stored in a disk management database (resides in last 1 MB of space on each hard drive)</a:t>
            </a:r>
          </a:p>
          <a:p>
            <a:pPr lvl="1" eaLnBrk="1" hangingPunct="1"/>
            <a:r>
              <a:rPr lang="en-US" dirty="0" smtClean="0"/>
              <a:t>Better reliability, spanning, stripping (RAID 0) to improve performance, mirror two hard drives for fault tolerance (RAID 1) for XP</a:t>
            </a:r>
          </a:p>
        </p:txBody>
      </p:sp>
      <p:sp>
        <p:nvSpPr>
          <p:cNvPr id="6963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IT Technical Support, 9th Edition</a:t>
            </a:r>
          </a:p>
        </p:txBody>
      </p:sp>
      <p:sp>
        <p:nvSpPr>
          <p:cNvPr id="6963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9330CC98-F687-4CC9-999F-8ACAC5472DAB}" type="slidenum">
              <a:rPr lang="en-US" smtClean="0"/>
              <a:pPr eaLnBrk="1" hangingPunct="1"/>
              <a:t>69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Patch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Guidelines for reading error messages or documentation:</a:t>
            </a:r>
          </a:p>
          <a:p>
            <a:pPr lvl="1"/>
            <a:r>
              <a:rPr lang="en-US" dirty="0" smtClean="0"/>
              <a:t>The term x86 refers to 32-bit CPUs and </a:t>
            </a:r>
            <a:r>
              <a:rPr lang="en-US" dirty="0" smtClean="0"/>
              <a:t>OS’s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 smtClean="0"/>
              <a:t>term IA64 refers specifically to 64-bit Intel processors</a:t>
            </a:r>
          </a:p>
          <a:p>
            <a:pPr lvl="1"/>
            <a:r>
              <a:rPr lang="en-US" dirty="0" smtClean="0"/>
              <a:t>The term x64 refers to 64-bit </a:t>
            </a:r>
            <a:r>
              <a:rPr lang="en-US" dirty="0" err="1" smtClean="0"/>
              <a:t>Os’s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All </a:t>
            </a:r>
            <a:r>
              <a:rPr lang="en-US" dirty="0"/>
              <a:t>CPUs installed in personal computers today are hybrid processors that can process either 32 bits or 64 bits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FC1A6A-CB2B-439F-82FC-3DBB9C95EB5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08292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Use Disk Management To Manage Hard Drives</a:t>
            </a:r>
          </a:p>
        </p:txBody>
      </p:sp>
      <p:sp>
        <p:nvSpPr>
          <p:cNvPr id="7065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Windows dynamic disks (cont’d.)</a:t>
            </a:r>
          </a:p>
          <a:p>
            <a:pPr lvl="1" eaLnBrk="1" hangingPunct="1"/>
            <a:r>
              <a:rPr lang="en-US" dirty="0" smtClean="0"/>
              <a:t>Disk Management converts two or more basic disks to dynamic disks</a:t>
            </a:r>
          </a:p>
          <a:p>
            <a:pPr marL="914400" lvl="2" indent="0" eaLnBrk="1" hangingPunct="1">
              <a:buNone/>
            </a:pPr>
            <a:endParaRPr lang="en-US" dirty="0" smtClean="0"/>
          </a:p>
        </p:txBody>
      </p:sp>
      <p:sp>
        <p:nvSpPr>
          <p:cNvPr id="7066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IT Technical Support, 9th Edition</a:t>
            </a:r>
          </a:p>
        </p:txBody>
      </p:sp>
      <p:sp>
        <p:nvSpPr>
          <p:cNvPr id="70663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089DF956-6175-4338-98D3-C69C6FC924FA}" type="slidenum">
              <a:rPr lang="en-US" smtClean="0"/>
              <a:pPr eaLnBrk="1" hangingPunct="1"/>
              <a:t>70</a:t>
            </a:fld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2362200" y="5815085"/>
            <a:ext cx="3788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Figure 10-35  </a:t>
            </a:r>
            <a:r>
              <a:rPr lang="en-US" sz="1200" dirty="0" smtClean="0"/>
              <a:t>Convert a basic disk to a dynamic disk</a:t>
            </a:r>
            <a:endParaRPr lang="en-US" sz="1200" dirty="0"/>
          </a:p>
        </p:txBody>
      </p:sp>
      <p:pic>
        <p:nvPicPr>
          <p:cNvPr id="3" name="Picture 2" descr="Convert a basic disk to a dynamic disk" title="Figure 10-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2983205"/>
            <a:ext cx="5257800" cy="27992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IT Technical Support, 9th Edition</a:t>
            </a:r>
          </a:p>
        </p:txBody>
      </p:sp>
      <p:sp>
        <p:nvSpPr>
          <p:cNvPr id="71683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Use Disk Management To Manage Hard Drives</a:t>
            </a:r>
          </a:p>
        </p:txBody>
      </p:sp>
      <p:sp>
        <p:nvSpPr>
          <p:cNvPr id="71684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Use Disk Management to Troubleshoot Hard Drive Problems</a:t>
            </a:r>
          </a:p>
          <a:p>
            <a:pPr lvl="1" eaLnBrk="1" hangingPunct="1"/>
            <a:r>
              <a:rPr lang="en-US" dirty="0" smtClean="0"/>
              <a:t>Drive and volume statuses:</a:t>
            </a:r>
          </a:p>
          <a:p>
            <a:pPr lvl="2" eaLnBrk="1" hangingPunct="1"/>
            <a:r>
              <a:rPr lang="en-US" sz="2000" dirty="0" smtClean="0"/>
              <a:t>Healthy</a:t>
            </a:r>
          </a:p>
          <a:p>
            <a:pPr lvl="2" eaLnBrk="1" hangingPunct="1"/>
            <a:r>
              <a:rPr lang="en-US" sz="2000" dirty="0" smtClean="0"/>
              <a:t>Failed</a:t>
            </a:r>
          </a:p>
          <a:p>
            <a:pPr lvl="2" eaLnBrk="1" hangingPunct="1"/>
            <a:r>
              <a:rPr lang="en-US" sz="2000" dirty="0" smtClean="0"/>
              <a:t>Online</a:t>
            </a:r>
          </a:p>
          <a:p>
            <a:pPr lvl="2" eaLnBrk="1" hangingPunct="1"/>
            <a:r>
              <a:rPr lang="en-US" sz="2000" dirty="0" smtClean="0"/>
              <a:t>Active</a:t>
            </a:r>
          </a:p>
          <a:p>
            <a:pPr lvl="2" eaLnBrk="1" hangingPunct="1"/>
            <a:r>
              <a:rPr lang="en-US" sz="2000" dirty="0" smtClean="0"/>
              <a:t>EFI System Partition</a:t>
            </a:r>
          </a:p>
          <a:p>
            <a:pPr lvl="2" eaLnBrk="1" hangingPunct="1"/>
            <a:r>
              <a:rPr lang="en-US" sz="2000" dirty="0" smtClean="0"/>
              <a:t>Unallocated</a:t>
            </a:r>
          </a:p>
          <a:p>
            <a:pPr lvl="2" eaLnBrk="1" hangingPunct="1"/>
            <a:r>
              <a:rPr lang="en-US" sz="2000" dirty="0" smtClean="0"/>
              <a:t>Formatting</a:t>
            </a:r>
          </a:p>
          <a:p>
            <a:pPr lvl="2" eaLnBrk="1" hangingPunct="1"/>
            <a:r>
              <a:rPr lang="en-US" sz="2000" dirty="0" smtClean="0"/>
              <a:t>Basic</a:t>
            </a:r>
          </a:p>
          <a:p>
            <a:pPr lvl="2" eaLnBrk="1" hangingPunct="1"/>
            <a:r>
              <a:rPr lang="en-US" sz="2000" dirty="0" smtClean="0"/>
              <a:t>Dynamic</a:t>
            </a:r>
          </a:p>
          <a:p>
            <a:pPr marL="914400" lvl="2" indent="0" eaLnBrk="1" hangingPunct="1">
              <a:buNone/>
            </a:pPr>
            <a:endParaRPr lang="en-US" dirty="0" smtClean="0"/>
          </a:p>
        </p:txBody>
      </p:sp>
      <p:sp>
        <p:nvSpPr>
          <p:cNvPr id="7168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9D41F1D1-C920-435F-8583-2F1E95760685}" type="slidenum">
              <a:rPr lang="en-US" smtClean="0"/>
              <a:pPr eaLnBrk="1" hangingPunct="1"/>
              <a:t>71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IT Technical Support, 9th Edition</a:t>
            </a:r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Windows Storage Spaces</a:t>
            </a:r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With Storage Spaces, you can create a storage pool using any number of internal and external backup drives</a:t>
            </a:r>
          </a:p>
          <a:p>
            <a:pPr lvl="1" eaLnBrk="1" hangingPunct="1"/>
            <a:r>
              <a:rPr lang="en-US" dirty="0" smtClean="0"/>
              <a:t>Create one or more virtual drives, called spaces, from this pool</a:t>
            </a:r>
          </a:p>
          <a:p>
            <a:pPr lvl="1" eaLnBrk="1" hangingPunct="1"/>
            <a:r>
              <a:rPr lang="en-US" dirty="0" smtClean="0"/>
              <a:t>Appear as normal drives in File Explorer</a:t>
            </a:r>
          </a:p>
          <a:p>
            <a:pPr eaLnBrk="1" hangingPunct="1"/>
            <a:r>
              <a:rPr lang="en-US" dirty="0" smtClean="0"/>
              <a:t>Storage spaces is designed for resiliency</a:t>
            </a:r>
          </a:p>
          <a:p>
            <a:pPr lvl="1" eaLnBrk="1" hangingPunct="1"/>
            <a:r>
              <a:rPr lang="en-US" dirty="0" smtClean="0"/>
              <a:t>Resistance of a configuration against data loss in the event of drive failure</a:t>
            </a:r>
            <a:endParaRPr lang="en-US" dirty="0"/>
          </a:p>
        </p:txBody>
      </p:sp>
      <p:sp>
        <p:nvSpPr>
          <p:cNvPr id="7270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380A4FA5-423E-42AC-9703-25F8F37A4F23}" type="slidenum">
              <a:rPr lang="en-US" smtClean="0"/>
              <a:pPr eaLnBrk="1" hangingPunct="1"/>
              <a:t>72</a:t>
            </a:fld>
            <a:endParaRPr lang="en-US" dirty="0" smtClean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IT Technical Support, 9th Edition</a:t>
            </a:r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Windows Storage Spaces</a:t>
            </a:r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Storage options:</a:t>
            </a:r>
          </a:p>
          <a:p>
            <a:pPr lvl="1" eaLnBrk="1" hangingPunct="1"/>
            <a:r>
              <a:rPr lang="en-US" dirty="0" smtClean="0"/>
              <a:t>Simple</a:t>
            </a:r>
          </a:p>
          <a:p>
            <a:pPr lvl="1" eaLnBrk="1" hangingPunct="1"/>
            <a:r>
              <a:rPr lang="en-US" dirty="0" smtClean="0"/>
              <a:t>Two-way mirroring</a:t>
            </a:r>
          </a:p>
          <a:p>
            <a:pPr lvl="1" eaLnBrk="1" hangingPunct="1"/>
            <a:r>
              <a:rPr lang="en-US" dirty="0" smtClean="0"/>
              <a:t>Three-way mirroring</a:t>
            </a:r>
          </a:p>
          <a:p>
            <a:pPr lvl="1" eaLnBrk="1" hangingPunct="1"/>
            <a:r>
              <a:rPr lang="en-US" dirty="0" smtClean="0"/>
              <a:t>Parity</a:t>
            </a:r>
          </a:p>
          <a:p>
            <a:pPr eaLnBrk="1" hangingPunct="1"/>
            <a:r>
              <a:rPr lang="en-US" dirty="0" smtClean="0"/>
              <a:t>Thin provisioning – a feature that can configure a space to have more virtual storage than the physical drives actually offer</a:t>
            </a:r>
            <a:endParaRPr lang="en-US" dirty="0"/>
          </a:p>
        </p:txBody>
      </p:sp>
      <p:sp>
        <p:nvSpPr>
          <p:cNvPr id="7270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380A4FA5-423E-42AC-9703-25F8F37A4F23}" type="slidenum">
              <a:rPr lang="en-US" smtClean="0"/>
              <a:pPr eaLnBrk="1" hangingPunct="1"/>
              <a:t>73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5378388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IT Technical Support, 9th Edition</a:t>
            </a: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Regular preventive maintenance improves performance and troubleshooting</a:t>
            </a:r>
          </a:p>
          <a:p>
            <a:pPr lvl="1" eaLnBrk="1" hangingPunct="1"/>
            <a:r>
              <a:rPr lang="en-US" dirty="0" smtClean="0"/>
              <a:t>Verify Windows settings, defragment hard drives, check drive for errors, reduce startup process to essentials, and free up hard drive space</a:t>
            </a:r>
          </a:p>
          <a:p>
            <a:pPr eaLnBrk="1" hangingPunct="1"/>
            <a:r>
              <a:rPr lang="en-US" dirty="0" smtClean="0"/>
              <a:t>Windows offers may preventative maintenance tools</a:t>
            </a:r>
          </a:p>
          <a:p>
            <a:pPr eaLnBrk="1" hangingPunct="1"/>
            <a:r>
              <a:rPr lang="en-US" dirty="0" smtClean="0"/>
              <a:t>Plan for disaster recovery in the event a hard drive fails</a:t>
            </a:r>
            <a:r>
              <a:rPr lang="en-US" dirty="0"/>
              <a:t> </a:t>
            </a:r>
            <a:r>
              <a:rPr lang="en-US" dirty="0" smtClean="0"/>
              <a:t>by performing routine backups of data and system files</a:t>
            </a:r>
          </a:p>
          <a:p>
            <a:pPr eaLnBrk="1" hangingPunct="1"/>
            <a:r>
              <a:rPr lang="en-US" dirty="0" smtClean="0"/>
              <a:t>Windows 8 File History and Windows 7 Backup and Restore can be used to schedule routine backups of user data files</a:t>
            </a:r>
          </a:p>
        </p:txBody>
      </p:sp>
      <p:sp>
        <p:nvSpPr>
          <p:cNvPr id="7373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32282BF2-2ABC-40C1-826E-6338B924CD77}" type="slidenum">
              <a:rPr lang="en-US" smtClean="0"/>
              <a:pPr eaLnBrk="1" hangingPunct="1"/>
              <a:t>74</a:t>
            </a:fld>
            <a:endParaRPr lang="en-US" dirty="0" smtClean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IT Technical Support, 9th Edition</a:t>
            </a: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System Protection creates restore points </a:t>
            </a:r>
          </a:p>
          <a:p>
            <a:pPr eaLnBrk="1" hangingPunct="1"/>
            <a:r>
              <a:rPr lang="en-US" dirty="0" smtClean="0"/>
              <a:t>A Windows 8 custom refresh image backs up the entire Windows volume</a:t>
            </a:r>
          </a:p>
          <a:p>
            <a:pPr eaLnBrk="1" hangingPunct="1"/>
            <a:r>
              <a:rPr lang="en-US" dirty="0" smtClean="0"/>
              <a:t>A hard drive is divided into sectors, blocks, and partitions</a:t>
            </a:r>
          </a:p>
          <a:p>
            <a:pPr eaLnBrk="1" hangingPunct="1"/>
            <a:r>
              <a:rPr lang="en-US" dirty="0" smtClean="0"/>
              <a:t>The MBR partitioning system requires legacy BIOS and a 32-bit OS</a:t>
            </a:r>
          </a:p>
          <a:p>
            <a:pPr eaLnBrk="1" hangingPunct="1"/>
            <a:r>
              <a:rPr lang="en-US" dirty="0" smtClean="0"/>
              <a:t>The GPT partitioning system requires UEFI and a 64-bit OS</a:t>
            </a:r>
          </a:p>
        </p:txBody>
      </p:sp>
      <p:sp>
        <p:nvSpPr>
          <p:cNvPr id="7373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32282BF2-2ABC-40C1-826E-6338B924CD77}" type="slidenum">
              <a:rPr lang="en-US" smtClean="0"/>
              <a:pPr eaLnBrk="1" hangingPunct="1"/>
              <a:t>75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3894577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useful to manage files, folders and storage media include help, dir, del, ren, copy, recover, expand, xcopy, robocopy, MD, CD, RD, chkdsk, defrag, and format</a:t>
            </a:r>
          </a:p>
          <a:p>
            <a:r>
              <a:rPr lang="en-US" dirty="0" smtClean="0"/>
              <a:t>Use Disk Management to manage hard drives and partitions</a:t>
            </a:r>
          </a:p>
          <a:p>
            <a:r>
              <a:rPr lang="en-US" dirty="0" smtClean="0"/>
              <a:t>Windows 8 Storage Spaces is expected to replace the Windows solution for software RAID and can support thin provisioning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FC1A6A-CB2B-439F-82FC-3DBB9C95EB53}" type="slidenum">
              <a:rPr lang="en-US" smtClean="0"/>
              <a:pPr>
                <a:defRPr/>
              </a:pPr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717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Clean Up the Hard Drive</a:t>
            </a:r>
          </a:p>
        </p:txBody>
      </p:sp>
      <p:sp>
        <p:nvSpPr>
          <p:cNvPr id="9219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457200" y="1417638"/>
            <a:ext cx="8229600" cy="4906962"/>
          </a:xfrm>
        </p:spPr>
        <p:txBody>
          <a:bodyPr/>
          <a:lstStyle/>
          <a:p>
            <a:pPr eaLnBrk="1" hangingPunct="1"/>
            <a:r>
              <a:rPr lang="en-US" dirty="0" smtClean="0"/>
              <a:t>Delete unneeded files occasionally</a:t>
            </a:r>
          </a:p>
          <a:p>
            <a:pPr lvl="1" eaLnBrk="1" hangingPunct="1"/>
            <a:r>
              <a:rPr lang="en-US" dirty="0" smtClean="0"/>
              <a:t>Windows requires about 15% hard drive free space</a:t>
            </a:r>
          </a:p>
          <a:p>
            <a:pPr lvl="2" eaLnBrk="1" hangingPunct="1"/>
            <a:r>
              <a:rPr lang="en-US" sz="2000" dirty="0" smtClean="0"/>
              <a:t>Uses it for defragmenting drives, burning CDs and DVDs, and other tasks</a:t>
            </a:r>
          </a:p>
          <a:p>
            <a:pPr eaLnBrk="1" hangingPunct="1"/>
            <a:r>
              <a:rPr lang="en-US" dirty="0" smtClean="0"/>
              <a:t>Ways to improve drive performance and free up space:</a:t>
            </a:r>
          </a:p>
          <a:p>
            <a:pPr lvl="1" eaLnBrk="1" hangingPunct="1"/>
            <a:r>
              <a:rPr lang="en-US" dirty="0" smtClean="0"/>
              <a:t>Defragmenting the drive</a:t>
            </a:r>
          </a:p>
          <a:p>
            <a:pPr lvl="1" eaLnBrk="1" hangingPunct="1"/>
            <a:r>
              <a:rPr lang="en-US" dirty="0" smtClean="0"/>
              <a:t>Checking for errors</a:t>
            </a:r>
          </a:p>
          <a:p>
            <a:pPr lvl="1" eaLnBrk="1" hangingPunct="1"/>
            <a:r>
              <a:rPr lang="en-US" dirty="0" smtClean="0"/>
              <a:t>Compressing folders</a:t>
            </a:r>
          </a:p>
          <a:p>
            <a:pPr lvl="1" eaLnBrk="1" hangingPunct="1"/>
            <a:r>
              <a:rPr lang="en-US" dirty="0" smtClean="0"/>
              <a:t>Moving files and </a:t>
            </a:r>
            <a:r>
              <a:rPr lang="en-US" dirty="0" smtClean="0"/>
              <a:t>folders:</a:t>
            </a:r>
          </a:p>
          <a:p>
            <a:pPr lvl="2" eaLnBrk="1" hangingPunct="1"/>
            <a:r>
              <a:rPr lang="en-US" sz="2000" dirty="0" smtClean="0"/>
              <a:t>T</a:t>
            </a:r>
            <a:r>
              <a:rPr lang="en-US" sz="2000" dirty="0" smtClean="0"/>
              <a:t>o </a:t>
            </a:r>
            <a:r>
              <a:rPr lang="en-US" sz="2000" dirty="0" smtClean="0"/>
              <a:t>other </a:t>
            </a:r>
            <a:r>
              <a:rPr lang="en-US" sz="2000" dirty="0" smtClean="0"/>
              <a:t>drives</a:t>
            </a:r>
          </a:p>
          <a:p>
            <a:pPr lvl="2" eaLnBrk="1" hangingPunct="1"/>
            <a:r>
              <a:rPr lang="en-US" sz="2000" dirty="0" smtClean="0">
                <a:solidFill>
                  <a:srgbClr val="FF0000"/>
                </a:solidFill>
              </a:rPr>
              <a:t>To the cloud</a:t>
            </a:r>
            <a:endParaRPr lang="en-US" sz="2000" dirty="0" smtClean="0">
              <a:solidFill>
                <a:srgbClr val="FF0000"/>
              </a:solidFill>
            </a:endParaRPr>
          </a:p>
        </p:txBody>
      </p:sp>
      <p:sp>
        <p:nvSpPr>
          <p:cNvPr id="922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IT Technical Support, 9th Edition</a:t>
            </a:r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C9A95C99-652B-4AC1-8891-7B22EB4BF15A}" type="slidenum">
              <a:rPr lang="en-US" smtClean="0"/>
              <a:pPr eaLnBrk="1" hangingPunct="1"/>
              <a:t>8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Directory Structures</a:t>
            </a:r>
          </a:p>
        </p:txBody>
      </p:sp>
      <p:sp>
        <p:nvSpPr>
          <p:cNvPr id="10243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User Profile Namespace </a:t>
            </a:r>
            <a:r>
              <a:rPr lang="en-US" dirty="0" smtClean="0"/>
              <a:t>– when a user logs onto Windows a user profile is created</a:t>
            </a:r>
          </a:p>
          <a:p>
            <a:pPr lvl="1" eaLnBrk="1" hangingPunct="1"/>
            <a:r>
              <a:rPr lang="en-US" dirty="0" smtClean="0"/>
              <a:t>A collection of user data and settings</a:t>
            </a:r>
          </a:p>
          <a:p>
            <a:pPr lvl="1" eaLnBrk="1" hangingPunct="1"/>
            <a:r>
              <a:rPr lang="en-US" dirty="0" smtClean="0"/>
              <a:t>Consists of two general items</a:t>
            </a:r>
          </a:p>
          <a:p>
            <a:pPr lvl="2" eaLnBrk="1" hangingPunct="1"/>
            <a:r>
              <a:rPr lang="en-US" b="1" i="1" dirty="0" smtClean="0"/>
              <a:t>A user folder </a:t>
            </a:r>
            <a:r>
              <a:rPr lang="en-US" dirty="0" smtClean="0"/>
              <a:t>– created under the C:\Users folder and contains a group of subfolders collectively called the </a:t>
            </a:r>
            <a:r>
              <a:rPr lang="en-US" b="1" dirty="0" smtClean="0"/>
              <a:t>user profile namespace</a:t>
            </a:r>
          </a:p>
          <a:p>
            <a:pPr lvl="2" eaLnBrk="1" hangingPunct="1"/>
            <a:r>
              <a:rPr lang="en-US" b="1" i="1" dirty="0" smtClean="0"/>
              <a:t>Ntuser.dat</a:t>
            </a:r>
            <a:r>
              <a:rPr lang="en-US" dirty="0" smtClean="0"/>
              <a:t> – file stored in the C:\Users\</a:t>
            </a:r>
            <a:r>
              <a:rPr lang="en-US" i="1" dirty="0" smtClean="0"/>
              <a:t>username</a:t>
            </a:r>
            <a:r>
              <a:rPr lang="en-US" dirty="0" smtClean="0"/>
              <a:t> folder</a:t>
            </a:r>
          </a:p>
        </p:txBody>
      </p:sp>
      <p:sp>
        <p:nvSpPr>
          <p:cNvPr id="1024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IT Technical Support, 9th Edition</a:t>
            </a:r>
          </a:p>
        </p:txBody>
      </p:sp>
      <p:sp>
        <p:nvSpPr>
          <p:cNvPr id="1024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E73FA19B-8AE6-4F90-A057-DBADB23D7DD5}" type="slidenum">
              <a:rPr lang="en-US" smtClean="0"/>
              <a:pPr eaLnBrk="1" hangingPunct="1"/>
              <a:t>9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9148</Words>
  <Application>Microsoft Macintosh PowerPoint</Application>
  <PresentationFormat>On-screen Show (4:3)</PresentationFormat>
  <Paragraphs>1183</Paragraphs>
  <Slides>76</Slides>
  <Notes>76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76</vt:i4>
      </vt:variant>
    </vt:vector>
  </HeadingPairs>
  <TitlesOfParts>
    <vt:vector size="83" baseType="lpstr">
      <vt:lpstr>Courier New</vt:lpstr>
      <vt:lpstr>ＭＳ Ｐゴシック</vt:lpstr>
      <vt:lpstr>Times New Roman</vt:lpstr>
      <vt:lpstr>Wingdings</vt:lpstr>
      <vt:lpstr>Arial</vt:lpstr>
      <vt:lpstr>Default Design</vt:lpstr>
      <vt:lpstr>1_Default Design</vt:lpstr>
      <vt:lpstr>A+ Guide to IT Technical Support, 9th Edition</vt:lpstr>
      <vt:lpstr>Objectives</vt:lpstr>
      <vt:lpstr>Scheduled Preventive Maintenance</vt:lpstr>
      <vt:lpstr>Verify Critical Windows Settings</vt:lpstr>
      <vt:lpstr>Update Drivers and Firmware</vt:lpstr>
      <vt:lpstr>Update Drivers and Firmware</vt:lpstr>
      <vt:lpstr>Patch Management</vt:lpstr>
      <vt:lpstr>Clean Up the Hard Drive</vt:lpstr>
      <vt:lpstr>Directory Structures</vt:lpstr>
      <vt:lpstr>Directory Structures</vt:lpstr>
      <vt:lpstr>Directory Structures</vt:lpstr>
      <vt:lpstr>Use the Disk Cleanup Utility</vt:lpstr>
      <vt:lpstr>Defrag the Hard Drive</vt:lpstr>
      <vt:lpstr>Defrag the Hard Drive</vt:lpstr>
      <vt:lpstr>Check the Hard Drive for Errors</vt:lpstr>
      <vt:lpstr>Free Up Space On the Drive</vt:lpstr>
      <vt:lpstr>Move the Virtual Memory Paging File</vt:lpstr>
      <vt:lpstr>Backup Procedures</vt:lpstr>
      <vt:lpstr>Planning For Disaster Recovery</vt:lpstr>
      <vt:lpstr>Planning For Disaster Recovery</vt:lpstr>
      <vt:lpstr>Back Up User Data with Windows 8 File History</vt:lpstr>
      <vt:lpstr>Back Up User Data with Windows 8 File History</vt:lpstr>
      <vt:lpstr>Back Up User Data with Windows 8 File History</vt:lpstr>
      <vt:lpstr>Back Up User Data with Windows 8 File History</vt:lpstr>
      <vt:lpstr>Back Up User Data with Windows 8 File History</vt:lpstr>
      <vt:lpstr>Windows 7: Use Windows 7 Backup and Restore</vt:lpstr>
      <vt:lpstr>Windows 7: Use Windows 7 Backup and Restore</vt:lpstr>
      <vt:lpstr>Windows 7: Use Windows 7 Backup and Restore</vt:lpstr>
      <vt:lpstr>Back Up Windows System Files</vt:lpstr>
      <vt:lpstr>Back Up Windows System Files</vt:lpstr>
      <vt:lpstr>Back Up Windows System Files</vt:lpstr>
      <vt:lpstr>Back Up Windows System Files</vt:lpstr>
      <vt:lpstr>Back Up Windows System Files</vt:lpstr>
      <vt:lpstr>Windows 8 Custom Refresh Image</vt:lpstr>
      <vt:lpstr>Windows 8 Custom Refresh Image</vt:lpstr>
      <vt:lpstr>Windows 7: Windows 7 System Image</vt:lpstr>
      <vt:lpstr>Windows 7: Windows 7 System Image</vt:lpstr>
      <vt:lpstr>Managing Files, Folders, and Storage Devices</vt:lpstr>
      <vt:lpstr>How Partitions and File Systems Work</vt:lpstr>
      <vt:lpstr>How Partitions and File Systems Work</vt:lpstr>
      <vt:lpstr>How Partitions and File Systems Work</vt:lpstr>
      <vt:lpstr>How Partitions and File Systems Work</vt:lpstr>
      <vt:lpstr>How Partitions and File Systems Work</vt:lpstr>
      <vt:lpstr>How Partitions and File Systems Work</vt:lpstr>
      <vt:lpstr>How Partitions and File Systems Work</vt:lpstr>
      <vt:lpstr>How Partitions and File Systems Work</vt:lpstr>
      <vt:lpstr>How Partitions and File Systems Work</vt:lpstr>
      <vt:lpstr>Commands To Manage Files and Folders</vt:lpstr>
      <vt:lpstr>Commands to Manage Files and Folders</vt:lpstr>
      <vt:lpstr>Commands to Manage Files and Folders</vt:lpstr>
      <vt:lpstr>Commands to Manage Files and Folders</vt:lpstr>
      <vt:lpstr>Commands To Manage Files and Folders</vt:lpstr>
      <vt:lpstr>Commands To Manage Files and Folders</vt:lpstr>
      <vt:lpstr>Commands to Manage Files and Folders</vt:lpstr>
      <vt:lpstr>Commands To Manage Files and Folders</vt:lpstr>
      <vt:lpstr>Commands To Manage Files and Folders</vt:lpstr>
      <vt:lpstr>Commands To Manage Files and Folders</vt:lpstr>
      <vt:lpstr>Commands To Manage Files and Folders</vt:lpstr>
      <vt:lpstr>Commands To Manage Files and Folders</vt:lpstr>
      <vt:lpstr>Commands To Manage Files and Folders</vt:lpstr>
      <vt:lpstr>Commands To Manage Files and Folders</vt:lpstr>
      <vt:lpstr>Commands To Manage Files and Folders</vt:lpstr>
      <vt:lpstr>Commands To Manage Files and Folders</vt:lpstr>
      <vt:lpstr>Commands To Manage Files and Folders</vt:lpstr>
      <vt:lpstr>Use Disk Management To Manage Hard Drives</vt:lpstr>
      <vt:lpstr>Use Disk Management To Manage Hard Drives</vt:lpstr>
      <vt:lpstr>Use Disk Management To Manage Hard Drives</vt:lpstr>
      <vt:lpstr>Use Disk Management To Manage Hard Drives</vt:lpstr>
      <vt:lpstr>Use Disk Management To Manage Hard Drives</vt:lpstr>
      <vt:lpstr>Use Disk Management To Manage Hard Drives</vt:lpstr>
      <vt:lpstr>Use Disk Management To Manage Hard Drives</vt:lpstr>
      <vt:lpstr>Windows Storage Spaces</vt:lpstr>
      <vt:lpstr>Windows Storage Spaces</vt:lpstr>
      <vt:lpstr>Summary</vt:lpstr>
      <vt:lpstr>Summary</vt:lpstr>
      <vt:lpstr>Summary</vt:lpstr>
    </vt:vector>
  </TitlesOfParts>
  <LinksUpToDate>false</LinksUpToDate>
  <SharedDoc>false</SharedDoc>
  <HyperlinkBase/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414</cp:revision>
  <dcterms:created xsi:type="dcterms:W3CDTF">2009-10-08T16:38:15Z</dcterms:created>
  <dcterms:modified xsi:type="dcterms:W3CDTF">2016-07-07T22:14:38Z</dcterms:modified>
</cp:coreProperties>
</file>