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4064" r:id="rId1"/>
    <p:sldMasterId id="2147484065" r:id="rId2"/>
  </p:sldMasterIdLst>
  <p:notesMasterIdLst>
    <p:notesMasterId r:id="rId59"/>
  </p:notesMasterIdLst>
  <p:sldIdLst>
    <p:sldId id="319" r:id="rId3"/>
    <p:sldId id="320" r:id="rId4"/>
    <p:sldId id="449" r:id="rId5"/>
    <p:sldId id="404" r:id="rId6"/>
    <p:sldId id="450" r:id="rId7"/>
    <p:sldId id="451" r:id="rId8"/>
    <p:sldId id="490" r:id="rId9"/>
    <p:sldId id="405" r:id="rId10"/>
    <p:sldId id="452" r:id="rId11"/>
    <p:sldId id="491" r:id="rId12"/>
    <p:sldId id="492" r:id="rId13"/>
    <p:sldId id="453" r:id="rId14"/>
    <p:sldId id="454" r:id="rId15"/>
    <p:sldId id="335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493" r:id="rId35"/>
    <p:sldId id="473" r:id="rId36"/>
    <p:sldId id="474" r:id="rId37"/>
    <p:sldId id="49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82" r:id="rId46"/>
    <p:sldId id="483" r:id="rId47"/>
    <p:sldId id="484" r:id="rId48"/>
    <p:sldId id="485" r:id="rId49"/>
    <p:sldId id="495" r:id="rId50"/>
    <p:sldId id="486" r:id="rId51"/>
    <p:sldId id="496" r:id="rId52"/>
    <p:sldId id="487" r:id="rId53"/>
    <p:sldId id="488" r:id="rId54"/>
    <p:sldId id="489" r:id="rId55"/>
    <p:sldId id="384" r:id="rId56"/>
    <p:sldId id="447" r:id="rId57"/>
    <p:sldId id="448" r:id="rId5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-11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85184" autoAdjust="0"/>
  </p:normalViewPr>
  <p:slideViewPr>
    <p:cSldViewPr>
      <p:cViewPr varScale="1">
        <p:scale>
          <a:sx n="181" d="100"/>
          <a:sy n="181" d="100"/>
        </p:scale>
        <p:origin x="340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BD920D5E-C1A6-4AE1-A7EE-2CA0341A06F8}" type="datetime1">
              <a:rPr lang="en-US"/>
              <a:pPr>
                <a:defRPr/>
              </a:pPr>
              <a:t>7/19/16</a:t>
            </a:fld>
            <a:endParaRPr lang="en-US" dirty="0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A9E7C7B-FBAA-4FC0-8083-74E1713C741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902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11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fld id="{759AA45F-8827-44FA-8B01-31D401F2F933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 smtClean="0"/>
              <a:t>A+ Guide to IT Technical Support, 9th Edition</a:t>
            </a:r>
          </a:p>
          <a:p>
            <a:pPr eaLnBrk="1" hangingPunct="1"/>
            <a:endParaRPr lang="en-US" dirty="0" smtClean="0">
              <a:latin typeface="Arial" charset="0"/>
            </a:endParaRPr>
          </a:p>
          <a:p>
            <a:pPr marL="0" indent="0" algn="l">
              <a:lnSpc>
                <a:spcPct val="90000"/>
              </a:lnSpc>
              <a:buFontTx/>
              <a:buNone/>
            </a:pPr>
            <a:r>
              <a:rPr lang="en-US" sz="1200" i="1" dirty="0" smtClean="0"/>
              <a:t>Chapter 13</a:t>
            </a:r>
          </a:p>
          <a:p>
            <a:pPr marL="0" indent="0" algn="l">
              <a:lnSpc>
                <a:spcPct val="90000"/>
              </a:lnSpc>
              <a:buFontTx/>
              <a:buNone/>
            </a:pPr>
            <a:r>
              <a:rPr lang="en-US" sz="1200" i="1" dirty="0" smtClean="0"/>
              <a:t>Troubleshooting Windows Startup</a:t>
            </a:r>
          </a:p>
          <a:p>
            <a:pPr eaLnBrk="1" hangingPunct="1"/>
            <a:endParaRPr lang="es-EC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49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Startup UEFI/UEFI/BIOS Controls The Beginning Of The Boot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94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Startup UEFI/UEFI/BIOS Controls The Beginning Of The Boot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631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 Startup</a:t>
            </a:r>
          </a:p>
          <a:p>
            <a:endParaRPr lang="en-US" dirty="0" smtClean="0"/>
          </a:p>
          <a:p>
            <a:r>
              <a:rPr lang="en-US" dirty="0" smtClean="0"/>
              <a:t>Windows 8 and Windows 7 generally use the same startup processes, with a few differences:</a:t>
            </a:r>
          </a:p>
          <a:p>
            <a:pPr lvl="1"/>
            <a:r>
              <a:rPr lang="en-US" dirty="0" smtClean="0"/>
              <a:t>If Windows 7 was previously stopped abruptly or another error occurs, the Windows 7 Error and Recovery screen appears</a:t>
            </a:r>
          </a:p>
          <a:p>
            <a:pPr lvl="1"/>
            <a:r>
              <a:rPr lang="en-US" dirty="0" smtClean="0"/>
              <a:t>If the user presses the spacebar near the beginning of Windows startup, the Windows 7 Boot Manager screen appears, which allows you to run Windows Memory Diagnostics</a:t>
            </a:r>
          </a:p>
          <a:p>
            <a:pPr lvl="1"/>
            <a:r>
              <a:rPr lang="en-US" dirty="0" smtClean="0"/>
              <a:t>If the user presses F8 at startup, the Windows 7 Advanced Boot Options screen appears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62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 Startup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04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for Solving Windows Startup Problems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Tools are divided into three groups:	</a:t>
            </a:r>
          </a:p>
          <a:p>
            <a:pPr lvl="1" eaLnBrk="1" hangingPunct="1"/>
            <a:r>
              <a:rPr lang="en-US" dirty="0" smtClean="0"/>
              <a:t>The least invasive and easy solutions</a:t>
            </a:r>
          </a:p>
          <a:p>
            <a:pPr lvl="1" eaLnBrk="1" hangingPunct="1"/>
            <a:r>
              <a:rPr lang="en-US" dirty="0" smtClean="0"/>
              <a:t>Tools that can affect Windows system files and user settings</a:t>
            </a:r>
          </a:p>
          <a:p>
            <a:pPr lvl="1" eaLnBrk="1" hangingPunct="1"/>
            <a:r>
              <a:rPr lang="en-US" dirty="0" smtClean="0"/>
              <a:t>Tools to rebuild the Windows installation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679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To Do Before a Problem Occurs</a:t>
            </a:r>
          </a:p>
          <a:p>
            <a:endParaRPr lang="en-US" dirty="0" smtClean="0"/>
          </a:p>
          <a:p>
            <a:r>
              <a:rPr lang="en-US" dirty="0" smtClean="0"/>
              <a:t>While computer is still healthy:</a:t>
            </a:r>
          </a:p>
          <a:p>
            <a:pPr lvl="1"/>
            <a:r>
              <a:rPr lang="en-US" dirty="0" smtClean="0"/>
              <a:t>Keep good backups</a:t>
            </a:r>
          </a:p>
          <a:p>
            <a:pPr lvl="1"/>
            <a:r>
              <a:rPr lang="en-US" dirty="0" smtClean="0"/>
              <a:t>Create a Windows 8 custom refresh image</a:t>
            </a:r>
          </a:p>
          <a:p>
            <a:pPr lvl="1"/>
            <a:r>
              <a:rPr lang="en-US" dirty="0" smtClean="0"/>
              <a:t>Configure Windows 8 to use the F8 key at startup</a:t>
            </a:r>
          </a:p>
          <a:p>
            <a:pPr lvl="2"/>
            <a:r>
              <a:rPr lang="en-US" dirty="0" smtClean="0"/>
              <a:t>Give you access to the Advanced Boot Options menu in Windows</a:t>
            </a:r>
          </a:p>
          <a:p>
            <a:pPr lvl="1"/>
            <a:r>
              <a:rPr lang="en-US" dirty="0" smtClean="0"/>
              <a:t>Create a recovery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313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Create a Recovery Drive</a:t>
            </a:r>
          </a:p>
          <a:p>
            <a:endParaRPr lang="en-US" dirty="0" smtClean="0"/>
          </a:p>
          <a:p>
            <a:r>
              <a:rPr lang="en-US" dirty="0" smtClean="0"/>
              <a:t>Windows 8 provides two recovery device options:</a:t>
            </a:r>
          </a:p>
          <a:p>
            <a:pPr lvl="1"/>
            <a:r>
              <a:rPr lang="en-US" dirty="0" smtClean="0"/>
              <a:t>If the computer has an optical drive, you can boot from the Windows setup DVD and use Windows RE to fix problems</a:t>
            </a:r>
          </a:p>
          <a:p>
            <a:pPr lvl="1"/>
            <a:r>
              <a:rPr lang="en-US" dirty="0" smtClean="0"/>
              <a:t>You can use a new Windows 8 tool called a recovery drive</a:t>
            </a:r>
          </a:p>
          <a:p>
            <a:pPr lvl="2"/>
            <a:r>
              <a:rPr lang="en-US" dirty="0" smtClean="0"/>
              <a:t>A bootable flash drive </a:t>
            </a:r>
          </a:p>
          <a:p>
            <a:r>
              <a:rPr lang="en-US" dirty="0" smtClean="0"/>
              <a:t>Create the recovery drive before it is needed</a:t>
            </a:r>
          </a:p>
          <a:p>
            <a:r>
              <a:rPr lang="en-US" dirty="0" smtClean="0"/>
              <a:t>Follow steps outlined in the text to create the recovery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33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7: Create a System Repair Disc</a:t>
            </a:r>
          </a:p>
          <a:p>
            <a:endParaRPr lang="en-US" dirty="0" smtClean="0"/>
          </a:p>
          <a:p>
            <a:r>
              <a:rPr lang="en-US" dirty="0" smtClean="0"/>
              <a:t>Create a system repair disc</a:t>
            </a:r>
          </a:p>
          <a:p>
            <a:pPr lvl="1"/>
            <a:r>
              <a:rPr lang="en-US" dirty="0" smtClean="0"/>
              <a:t>You can use it to launch Windows RE</a:t>
            </a:r>
          </a:p>
          <a:p>
            <a:r>
              <a:rPr lang="en-US" dirty="0" smtClean="0"/>
              <a:t>To create:</a:t>
            </a:r>
          </a:p>
          <a:p>
            <a:pPr lvl="1"/>
            <a:r>
              <a:rPr lang="en-US" dirty="0" smtClean="0"/>
              <a:t>Click Create a system repair disc in the Windows 7 Backup and Restore window</a:t>
            </a:r>
          </a:p>
          <a:p>
            <a:r>
              <a:rPr lang="en-US" dirty="0" smtClean="0"/>
              <a:t>A repair disc created on one computer can be used on a different computer</a:t>
            </a:r>
          </a:p>
          <a:p>
            <a:pPr lvl="1"/>
            <a:r>
              <a:rPr lang="en-US" dirty="0" smtClean="0"/>
              <a:t>Be sure to use a 32-bit disc for a 32-bit installation and a 64-bit disc for a 64-bit Windows installation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8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for Least Invasive Solutions</a:t>
            </a:r>
          </a:p>
          <a:p>
            <a:endParaRPr lang="en-US" dirty="0" smtClean="0"/>
          </a:p>
          <a:p>
            <a:r>
              <a:rPr lang="en-US" dirty="0" smtClean="0"/>
              <a:t>Tools that are easy to use and don’t make major changes to Windows system files:</a:t>
            </a:r>
          </a:p>
          <a:p>
            <a:pPr lvl="1"/>
            <a:r>
              <a:rPr lang="en-US" dirty="0" smtClean="0"/>
              <a:t>Windows 8 self-healing feature</a:t>
            </a:r>
          </a:p>
          <a:p>
            <a:pPr lvl="1"/>
            <a:r>
              <a:rPr lang="en-US" dirty="0" smtClean="0"/>
              <a:t>Several options on the Windows advanced startup screens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931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for Least Invasive Solutions</a:t>
            </a:r>
          </a:p>
          <a:p>
            <a:endParaRPr lang="en-US" dirty="0" smtClean="0"/>
          </a:p>
          <a:p>
            <a:r>
              <a:rPr lang="en-US" dirty="0" smtClean="0"/>
              <a:t>Windows 8’s Self-Healing Feature</a:t>
            </a:r>
          </a:p>
          <a:p>
            <a:pPr lvl="1"/>
            <a:r>
              <a:rPr lang="en-US" dirty="0" smtClean="0"/>
              <a:t>Automatically launches diagnostics if you restart your computer at least three times within a few minutes</a:t>
            </a:r>
          </a:p>
          <a:p>
            <a:pPr lvl="1"/>
            <a:r>
              <a:rPr lang="en-US" dirty="0" smtClean="0"/>
              <a:t>If system hangs while diagnosing and repairing</a:t>
            </a:r>
          </a:p>
          <a:p>
            <a:pPr lvl="2"/>
            <a:r>
              <a:rPr lang="en-US" dirty="0" smtClean="0"/>
              <a:t>Try another restart</a:t>
            </a:r>
          </a:p>
          <a:p>
            <a:pPr lvl="1"/>
            <a:r>
              <a:rPr lang="en-US" dirty="0" smtClean="0"/>
              <a:t>Windows will launch the Windows Recover Environment (Windows RE)</a:t>
            </a:r>
          </a:p>
          <a:p>
            <a:pPr lvl="1"/>
            <a:r>
              <a:rPr lang="en-US" dirty="0" smtClean="0"/>
              <a:t>You can launch Windows RE from the Windows setup DVD or a recovery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05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smtClean="0"/>
              <a:t>Objectives</a:t>
            </a:r>
          </a:p>
          <a:p>
            <a:endParaRPr lang="en-US" dirty="0" smtClean="0">
              <a:latin typeface="Arial" charset="0"/>
            </a:endParaRPr>
          </a:p>
          <a:p>
            <a:pPr eaLnBrk="1" hangingPunct="1"/>
            <a:r>
              <a:rPr lang="en-US" dirty="0" smtClean="0"/>
              <a:t>Describe the boot process from the time you press the power button until the Windows Start screen or desktop loads</a:t>
            </a:r>
          </a:p>
          <a:p>
            <a:pPr eaLnBrk="1" hangingPunct="1"/>
            <a:r>
              <a:rPr lang="en-US" dirty="0" smtClean="0"/>
              <a:t>Apply appropriate Windows tools to solve Windows startup problems</a:t>
            </a:r>
          </a:p>
          <a:p>
            <a:pPr eaLnBrk="1" hangingPunct="1"/>
            <a:r>
              <a:rPr lang="en-US" dirty="0" smtClean="0"/>
              <a:t>Troubleshoot Windows startup problems</a:t>
            </a:r>
          </a:p>
          <a:p>
            <a:endParaRPr lang="en-US" dirty="0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8692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for Least Invasive Solutions</a:t>
            </a:r>
          </a:p>
          <a:p>
            <a:endParaRPr lang="en-US" dirty="0" smtClean="0"/>
          </a:p>
          <a:p>
            <a:r>
              <a:rPr lang="en-US" dirty="0" smtClean="0"/>
              <a:t>Startup Repair</a:t>
            </a:r>
          </a:p>
          <a:p>
            <a:pPr lvl="1"/>
            <a:r>
              <a:rPr lang="en-US" dirty="0" smtClean="0"/>
              <a:t>A built-in diagnostic and repair tool in Windows 8/7</a:t>
            </a:r>
          </a:p>
          <a:p>
            <a:pPr lvl="1"/>
            <a:r>
              <a:rPr lang="en-US" dirty="0" smtClean="0"/>
              <a:t>Can fix Windows system files without changing Windows settings, user data, or applications</a:t>
            </a:r>
          </a:p>
          <a:p>
            <a:pPr lvl="1"/>
            <a:r>
              <a:rPr lang="en-US" dirty="0" smtClean="0"/>
              <a:t>Can be launched:</a:t>
            </a:r>
          </a:p>
          <a:p>
            <a:pPr lvl="2"/>
            <a:r>
              <a:rPr lang="en-US" dirty="0" smtClean="0"/>
              <a:t>From the Windows 8 Settings charm</a:t>
            </a:r>
          </a:p>
          <a:p>
            <a:pPr lvl="2"/>
            <a:r>
              <a:rPr lang="en-US" dirty="0" smtClean="0"/>
              <a:t>By three or more restarts</a:t>
            </a:r>
          </a:p>
          <a:p>
            <a:pPr lvl="2"/>
            <a:r>
              <a:rPr lang="en-US" dirty="0" smtClean="0"/>
              <a:t>By booting from the Windows setup DVD or a recovery drive</a:t>
            </a:r>
          </a:p>
          <a:p>
            <a:pPr lvl="1"/>
            <a:r>
              <a:rPr lang="en-US" dirty="0" smtClean="0"/>
              <a:t>Follow steps outlined in text to use startup repair from the Settings charm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60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</a:p>
          <a:p>
            <a:endParaRPr lang="en-US" dirty="0" smtClean="0"/>
          </a:p>
          <a:p>
            <a:r>
              <a:rPr lang="en-US" dirty="0" smtClean="0"/>
              <a:t>Startup Settings option on the Advanced options screen is available only when Windows RE is launched from the hard drive</a:t>
            </a:r>
          </a:p>
          <a:p>
            <a:pPr lvl="1"/>
            <a:r>
              <a:rPr lang="en-US" dirty="0" smtClean="0"/>
              <a:t>Rather than another media</a:t>
            </a:r>
          </a:p>
          <a:p>
            <a:r>
              <a:rPr lang="en-US" dirty="0" smtClean="0"/>
              <a:t>When you click </a:t>
            </a:r>
            <a:r>
              <a:rPr lang="en-US" b="1" dirty="0" smtClean="0"/>
              <a:t>Startup Settings </a:t>
            </a:r>
            <a:r>
              <a:rPr lang="en-US" dirty="0" smtClean="0"/>
              <a:t>on the Advanced options screen, click </a:t>
            </a:r>
            <a:r>
              <a:rPr lang="en-US" b="1" dirty="0" smtClean="0"/>
              <a:t>Restart</a:t>
            </a:r>
          </a:p>
          <a:p>
            <a:pPr lvl="1"/>
            <a:r>
              <a:rPr lang="en-US" dirty="0" smtClean="0"/>
              <a:t>After restart, another Startup Settings screen appears, which has more options than the first</a:t>
            </a:r>
          </a:p>
          <a:p>
            <a:r>
              <a:rPr lang="en-US" dirty="0" smtClean="0"/>
              <a:t>Press numbers or function keys to launch tools</a:t>
            </a:r>
          </a:p>
          <a:p>
            <a:pPr lvl="1"/>
            <a:r>
              <a:rPr lang="en-US" dirty="0" smtClean="0"/>
              <a:t>Windows 7 offers similar tools on Advanced Boot Options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863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</a:p>
          <a:p>
            <a:endParaRPr lang="en-US" dirty="0" smtClean="0"/>
          </a:p>
          <a:p>
            <a:r>
              <a:rPr lang="en-US" dirty="0" smtClean="0"/>
              <a:t>Press 1 or F1: Enable Debugging</a:t>
            </a:r>
          </a:p>
          <a:p>
            <a:pPr lvl="1"/>
            <a:r>
              <a:rPr lang="en-US" dirty="0" smtClean="0"/>
              <a:t>Moves system boot logs from the failing computer to another computer for evaluation</a:t>
            </a:r>
          </a:p>
          <a:p>
            <a:r>
              <a:rPr lang="en-US" dirty="0" smtClean="0"/>
              <a:t>Press 2 or F2: Enable Boot Logging</a:t>
            </a:r>
          </a:p>
          <a:p>
            <a:pPr lvl="1" eaLnBrk="1" hangingPunct="1"/>
            <a:r>
              <a:rPr lang="en-US" dirty="0" smtClean="0"/>
              <a:t>Windows loads normally</a:t>
            </a:r>
          </a:p>
          <a:p>
            <a:pPr lvl="1" eaLnBrk="1" hangingPunct="1"/>
            <a:r>
              <a:rPr lang="en-US" dirty="0" smtClean="0"/>
              <a:t>All files used during load process are recorded </a:t>
            </a:r>
          </a:p>
          <a:p>
            <a:pPr lvl="2" eaLnBrk="1" hangingPunct="1"/>
            <a:r>
              <a:rPr lang="en-US" dirty="0" smtClean="0"/>
              <a:t>C:\Windows\Ntbtlog.txt</a:t>
            </a:r>
          </a:p>
          <a:p>
            <a:pPr lvl="1" eaLnBrk="1" hangingPunct="1"/>
            <a:r>
              <a:rPr lang="en-US" dirty="0" smtClean="0"/>
              <a:t>See what did and did not load during the boot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884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</a:p>
          <a:p>
            <a:endParaRPr lang="en-US" dirty="0" smtClean="0"/>
          </a:p>
          <a:p>
            <a:r>
              <a:rPr lang="en-US" dirty="0" smtClean="0"/>
              <a:t>Press 3 or F3: Enable Low-Resolution Video</a:t>
            </a:r>
          </a:p>
          <a:p>
            <a:pPr lvl="1"/>
            <a:r>
              <a:rPr lang="en-US" dirty="0" smtClean="0"/>
              <a:t>Used when video setting does not allow screen to display clearly to fix a bad setting</a:t>
            </a:r>
          </a:p>
          <a:p>
            <a:pPr lvl="1"/>
            <a:r>
              <a:rPr lang="en-US" dirty="0" smtClean="0"/>
              <a:t>Can also use this option if your video drivers are corrupted and you need to update, roll back, or reinstall the video drivers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65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</a:p>
          <a:p>
            <a:endParaRPr lang="en-US" dirty="0" smtClean="0"/>
          </a:p>
          <a:p>
            <a:r>
              <a:rPr lang="en-US" dirty="0" smtClean="0"/>
              <a:t>Press 4 or F4: Enable Safe Mode</a:t>
            </a:r>
          </a:p>
          <a:p>
            <a:pPr lvl="1"/>
            <a:r>
              <a:rPr lang="en-US" dirty="0" smtClean="0"/>
              <a:t>Things you can do while in safe mode</a:t>
            </a:r>
          </a:p>
          <a:p>
            <a:pPr lvl="2"/>
            <a:r>
              <a:rPr lang="en-US" dirty="0" smtClean="0"/>
              <a:t>Launch antivirus software</a:t>
            </a:r>
          </a:p>
          <a:p>
            <a:pPr lvl="2"/>
            <a:r>
              <a:rPr lang="en-US" dirty="0" smtClean="0"/>
              <a:t>Open Event Viewer</a:t>
            </a:r>
          </a:p>
          <a:p>
            <a:pPr lvl="2"/>
            <a:r>
              <a:rPr lang="en-US" dirty="0" smtClean="0"/>
              <a:t>Run the System File Checker command</a:t>
            </a:r>
          </a:p>
          <a:p>
            <a:pPr lvl="2"/>
            <a:r>
              <a:rPr lang="en-US" dirty="0" smtClean="0"/>
              <a:t>Use Device Manager to roll back a driver</a:t>
            </a:r>
          </a:p>
          <a:p>
            <a:pPr lvl="2"/>
            <a:r>
              <a:rPr lang="en-US" dirty="0" smtClean="0"/>
              <a:t>Use Memory Diagnostics to verify memory</a:t>
            </a:r>
          </a:p>
          <a:p>
            <a:pPr lvl="2"/>
            <a:r>
              <a:rPr lang="en-US" dirty="0" smtClean="0"/>
              <a:t>Use the chkdsk /r command to check for file system errors</a:t>
            </a:r>
          </a:p>
          <a:p>
            <a:pPr lvl="2"/>
            <a:r>
              <a:rPr lang="en-US" dirty="0" smtClean="0"/>
              <a:t>Configure Windows for a clean boot on next restart</a:t>
            </a:r>
          </a:p>
          <a:p>
            <a:pPr lvl="2"/>
            <a:r>
              <a:rPr lang="en-US" dirty="0" smtClean="0"/>
              <a:t>Perform other troubleshooting tasks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218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</a:p>
          <a:p>
            <a:endParaRPr lang="en-US" dirty="0" smtClean="0"/>
          </a:p>
          <a:p>
            <a:r>
              <a:rPr lang="en-US" dirty="0" smtClean="0"/>
              <a:t>Press 5 or F5: Enable Safe Mode with Networking</a:t>
            </a:r>
          </a:p>
          <a:p>
            <a:pPr lvl="1" eaLnBrk="1" hangingPunct="1"/>
            <a:r>
              <a:rPr lang="en-US" dirty="0" smtClean="0"/>
              <a:t>Use when solving a problem with booting and network access is needed</a:t>
            </a:r>
          </a:p>
          <a:p>
            <a:pPr lvl="1" eaLnBrk="1" hangingPunct="1"/>
            <a:r>
              <a:rPr lang="en-US" dirty="0" smtClean="0"/>
              <a:t>Also use when the Windows installation files are available on the network</a:t>
            </a:r>
          </a:p>
          <a:p>
            <a:pPr eaLnBrk="1" hangingPunct="1"/>
            <a:r>
              <a:rPr lang="en-US" dirty="0" smtClean="0"/>
              <a:t>Press 6 or F6: Enable Safe Mode with Command Prompt</a:t>
            </a:r>
          </a:p>
          <a:p>
            <a:pPr lvl="1" eaLnBrk="1" hangingPunct="1"/>
            <a:r>
              <a:rPr lang="en-US" dirty="0" smtClean="0"/>
              <a:t>Use the </a:t>
            </a:r>
            <a:r>
              <a:rPr lang="en-US" b="1" dirty="0" smtClean="0"/>
              <a:t>sfc /scannow </a:t>
            </a:r>
            <a:r>
              <a:rPr lang="en-US" dirty="0" smtClean="0"/>
              <a:t>command to verify system files</a:t>
            </a:r>
          </a:p>
          <a:p>
            <a:pPr lvl="1" eaLnBrk="1" hangingPunct="1"/>
            <a:r>
              <a:rPr lang="en-US" dirty="0" smtClean="0"/>
              <a:t>If problem not solved, launch System Restore</a:t>
            </a:r>
          </a:p>
          <a:p>
            <a:pPr lvl="2" eaLnBrk="1" hangingPunct="1"/>
            <a:r>
              <a:rPr lang="en-US" dirty="0" smtClean="0"/>
              <a:t>C:\Windows\system32\rstrui.exe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102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</a:p>
          <a:p>
            <a:endParaRPr lang="en-US" dirty="0" smtClean="0"/>
          </a:p>
          <a:p>
            <a:r>
              <a:rPr lang="en-US" dirty="0" smtClean="0"/>
              <a:t>Press 7 or F7: Disable Driver Signature Enforcement</a:t>
            </a:r>
          </a:p>
          <a:p>
            <a:pPr lvl="1"/>
            <a:r>
              <a:rPr lang="en-US" dirty="0" smtClean="0"/>
              <a:t>All 64-bit editions of Windows require that kernel-mode drivers be digitally signed</a:t>
            </a:r>
          </a:p>
          <a:p>
            <a:pPr lvl="1"/>
            <a:r>
              <a:rPr lang="en-US" dirty="0" smtClean="0"/>
              <a:t>Disabling this option is used by developers who are testing kernel-mode device drivers</a:t>
            </a:r>
          </a:p>
          <a:p>
            <a:r>
              <a:rPr lang="en-US" dirty="0" smtClean="0"/>
              <a:t>Press 8 or F8: Disable Early Launch Anti-Malware Driver</a:t>
            </a:r>
          </a:p>
          <a:p>
            <a:pPr lvl="1"/>
            <a:r>
              <a:rPr lang="en-US" dirty="0" smtClean="0"/>
              <a:t>Windows 8 allow antivirus software to launch a driver before any third-party drivers are launch so it can scan drivers for malware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667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</a:p>
          <a:p>
            <a:endParaRPr lang="en-US" dirty="0" smtClean="0"/>
          </a:p>
          <a:p>
            <a:r>
              <a:rPr lang="en-US" dirty="0" smtClean="0"/>
              <a:t>Press 9 or F9: Disable Automatic Restart on System</a:t>
            </a:r>
          </a:p>
          <a:p>
            <a:pPr lvl="1"/>
            <a:r>
              <a:rPr lang="en-US" dirty="0" smtClean="0"/>
              <a:t>Stop rebooting upon encountering a system failure</a:t>
            </a:r>
          </a:p>
          <a:p>
            <a:r>
              <a:rPr lang="en-US" dirty="0" smtClean="0"/>
              <a:t>Press F10: Return to the Startup Settings Screen</a:t>
            </a:r>
          </a:p>
          <a:p>
            <a:pPr lvl="1"/>
            <a:r>
              <a:rPr lang="en-US" dirty="0" smtClean="0"/>
              <a:t>Return to Windows 8 Startup Menu 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9391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that Can Affect Windows System Files and Settings</a:t>
            </a:r>
          </a:p>
          <a:p>
            <a:endParaRPr lang="en-US" dirty="0" smtClean="0"/>
          </a:p>
          <a:p>
            <a:r>
              <a:rPr lang="en-US" dirty="0" smtClean="0"/>
              <a:t>These tools include:</a:t>
            </a:r>
          </a:p>
          <a:p>
            <a:pPr lvl="1"/>
            <a:r>
              <a:rPr lang="en-US" dirty="0" smtClean="0"/>
              <a:t>System Restore</a:t>
            </a:r>
          </a:p>
          <a:p>
            <a:pPr lvl="1"/>
            <a:r>
              <a:rPr lang="en-US" dirty="0" smtClean="0"/>
              <a:t>Several commands that can be executed from a command prompt in Windows 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59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System Restore</a:t>
            </a:r>
          </a:p>
          <a:p>
            <a:endParaRPr lang="en-US" dirty="0" smtClean="0"/>
          </a:p>
          <a:p>
            <a:r>
              <a:rPr lang="en-US" dirty="0" smtClean="0"/>
              <a:t>You can select System Restore from:</a:t>
            </a:r>
          </a:p>
          <a:p>
            <a:pPr lvl="1"/>
            <a:r>
              <a:rPr lang="en-US" dirty="0" smtClean="0"/>
              <a:t>The Windows 8 Advanced options screen</a:t>
            </a:r>
          </a:p>
          <a:p>
            <a:pPr lvl="1"/>
            <a:r>
              <a:rPr lang="en-US" dirty="0" smtClean="0"/>
              <a:t>The Windows 7 Advanced Boot Options screen</a:t>
            </a:r>
          </a:p>
          <a:p>
            <a:pPr lvl="1"/>
            <a:r>
              <a:rPr lang="en-US" dirty="0" smtClean="0"/>
              <a:t>Within Safe Mode</a:t>
            </a:r>
          </a:p>
          <a:p>
            <a:pPr lvl="1"/>
            <a:r>
              <a:rPr lang="en-US" dirty="0" smtClean="0"/>
              <a:t>A command prompt</a:t>
            </a:r>
          </a:p>
          <a:p>
            <a:r>
              <a:rPr lang="en-US" dirty="0" smtClean="0"/>
              <a:t>System Restore can cause a problem of its own</a:t>
            </a:r>
          </a:p>
          <a:p>
            <a:pPr lvl="1"/>
            <a:r>
              <a:rPr lang="en-US" dirty="0" smtClean="0"/>
              <a:t>Windows updates and updates to antivirus software can be lost and hardware devices and apps might need to be reinstalled</a:t>
            </a:r>
          </a:p>
          <a:p>
            <a:r>
              <a:rPr lang="en-US" dirty="0" smtClean="0"/>
              <a:t>Won’t help if the file system or registry is corrupted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962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Understanding the Boot Process</a:t>
            </a:r>
          </a:p>
          <a:p>
            <a:endParaRPr lang="en-US" dirty="0" smtClean="0"/>
          </a:p>
          <a:p>
            <a:r>
              <a:rPr lang="en-US" dirty="0" smtClean="0"/>
              <a:t>The better you understand what happens when you first turn on a computer until Windows is loaded</a:t>
            </a:r>
          </a:p>
          <a:p>
            <a:pPr lvl="1"/>
            <a:r>
              <a:rPr lang="en-US" dirty="0" smtClean="0"/>
              <a:t>The more likely you will be able to solve a problem when Windows cannot start</a:t>
            </a:r>
          </a:p>
          <a:p>
            <a:r>
              <a:rPr lang="en-US" dirty="0" smtClean="0"/>
              <a:t>Begin by noting the differences between a hard boot and a soft boot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94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</a:p>
          <a:p>
            <a:endParaRPr lang="en-US" dirty="0" smtClean="0"/>
          </a:p>
          <a:p>
            <a:r>
              <a:rPr lang="en-US" dirty="0" smtClean="0"/>
              <a:t>Use this when the graphical interface is missing or corrupted</a:t>
            </a:r>
          </a:p>
          <a:p>
            <a:pPr lvl="1"/>
            <a:r>
              <a:rPr lang="en-US" dirty="0" smtClean="0"/>
              <a:t>Or if you want to use a specific command to fix a problem when Windows refuses to start</a:t>
            </a:r>
          </a:p>
          <a:p>
            <a:r>
              <a:rPr lang="en-US" dirty="0" smtClean="0"/>
              <a:t>You have administrator privileges and full read and write access to all files on all drives</a:t>
            </a:r>
          </a:p>
          <a:p>
            <a:r>
              <a:rPr lang="en-US" dirty="0" smtClean="0"/>
              <a:t>To access the Windows RE command prompt, follow steps outlined in the 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9412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</a:p>
          <a:p>
            <a:endParaRPr lang="en-US" dirty="0" smtClean="0"/>
          </a:p>
          <a:p>
            <a:r>
              <a:rPr lang="en-US" dirty="0" smtClean="0"/>
              <a:t>Manage Data Files and System Files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sfc /scannow </a:t>
            </a:r>
            <a:r>
              <a:rPr lang="en-US" dirty="0" smtClean="0"/>
              <a:t>command to restore critical Windows system files</a:t>
            </a:r>
          </a:p>
          <a:p>
            <a:pPr lvl="1"/>
            <a:r>
              <a:rPr lang="en-US" dirty="0" smtClean="0"/>
              <a:t>Use cd, copy, rename, and delete commands to manage data and system files</a:t>
            </a:r>
          </a:p>
          <a:p>
            <a:pPr lvl="1"/>
            <a:r>
              <a:rPr lang="en-US" dirty="0" smtClean="0"/>
              <a:t>Restore registry files using those saved in the RegBack folder</a:t>
            </a:r>
          </a:p>
          <a:p>
            <a:pPr lvl="1"/>
            <a:r>
              <a:rPr lang="en-US" dirty="0" smtClean="0"/>
              <a:t>After each fix, reboot the system to see if problem was solved</a:t>
            </a:r>
          </a:p>
          <a:p>
            <a:pPr lvl="1"/>
            <a:r>
              <a:rPr lang="en-US" dirty="0" smtClean="0"/>
              <a:t>Use commands in Table 13-2 (see next slide) to restore registry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661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1802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743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</a:p>
          <a:p>
            <a:endParaRPr lang="en-US" dirty="0" smtClean="0"/>
          </a:p>
          <a:p>
            <a:r>
              <a:rPr lang="en-US" dirty="0" smtClean="0"/>
              <a:t>Repair and Manage a Hard Drive</a:t>
            </a:r>
          </a:p>
          <a:p>
            <a:pPr lvl="1" eaLnBrk="1" hangingPunct="1"/>
            <a:r>
              <a:rPr lang="en-US" dirty="0" smtClean="0"/>
              <a:t>Use </a:t>
            </a:r>
            <a:r>
              <a:rPr lang="en-US" b="1" dirty="0" smtClean="0"/>
              <a:t>chkdsk /r</a:t>
            </a:r>
            <a:r>
              <a:rPr lang="en-US" dirty="0" smtClean="0"/>
              <a:t> to repair the file system the and </a:t>
            </a:r>
            <a:r>
              <a:rPr lang="en-US" b="1" dirty="0" smtClean="0"/>
              <a:t>format</a:t>
            </a:r>
            <a:r>
              <a:rPr lang="en-US" dirty="0" smtClean="0"/>
              <a:t> command to reformat a drive</a:t>
            </a:r>
          </a:p>
          <a:p>
            <a:pPr lvl="1" eaLnBrk="1" hangingPunct="1"/>
            <a:r>
              <a:rPr lang="en-US" dirty="0" smtClean="0"/>
              <a:t>Use </a:t>
            </a:r>
            <a:r>
              <a:rPr lang="en-US" b="1" dirty="0" smtClean="0"/>
              <a:t>diskpart</a:t>
            </a:r>
            <a:r>
              <a:rPr lang="en-US" dirty="0" smtClean="0"/>
              <a:t> to manage hard drives, partitions, and volumes</a:t>
            </a:r>
          </a:p>
          <a:p>
            <a:pPr lvl="2" eaLnBrk="1" hangingPunct="1"/>
            <a:r>
              <a:rPr lang="en-US" dirty="0" smtClean="0"/>
              <a:t>Refer to table on the next slide which lists important diskpart commands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114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2618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202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</a:p>
          <a:p>
            <a:endParaRPr lang="en-US" dirty="0" smtClean="0"/>
          </a:p>
          <a:p>
            <a:r>
              <a:rPr lang="en-US" dirty="0" smtClean="0"/>
              <a:t>Enable Networking</a:t>
            </a:r>
          </a:p>
          <a:p>
            <a:pPr lvl="1"/>
            <a:r>
              <a:rPr lang="en-US" dirty="0" smtClean="0"/>
              <a:t>Networking is not normally available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wpeinit </a:t>
            </a:r>
            <a:r>
              <a:rPr lang="en-US" dirty="0" smtClean="0"/>
              <a:t>command to enable networking</a:t>
            </a:r>
          </a:p>
          <a:p>
            <a:r>
              <a:rPr lang="en-US" dirty="0" smtClean="0"/>
              <a:t>Use Bootrec and Bcdedit to Repair the File System and Key Boot Files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bootrec</a:t>
            </a:r>
            <a:r>
              <a:rPr lang="en-US" dirty="0" smtClean="0"/>
              <a:t> command to repair the BCD and boot sectors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bcdedit</a:t>
            </a:r>
            <a:r>
              <a:rPr lang="en-US" dirty="0" smtClean="0"/>
              <a:t> command to manually edit the BCD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bootsect </a:t>
            </a:r>
            <a:r>
              <a:rPr lang="en-US" dirty="0" smtClean="0"/>
              <a:t>command to repair a dual boot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48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462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Tools for Reinstalling Windows</a:t>
            </a:r>
          </a:p>
          <a:p>
            <a:endParaRPr lang="en-US" dirty="0" smtClean="0"/>
          </a:p>
          <a:p>
            <a:r>
              <a:rPr lang="en-US" dirty="0" smtClean="0"/>
              <a:t>Sometimes Windows is beyond  repair and you need to reinstall it</a:t>
            </a:r>
          </a:p>
          <a:p>
            <a:r>
              <a:rPr lang="en-US" dirty="0" smtClean="0"/>
              <a:t>The following startup troubleshooting tools affect the entire Windows installation on a computer</a:t>
            </a:r>
          </a:p>
          <a:p>
            <a:pPr lvl="1"/>
            <a:r>
              <a:rPr lang="en-US" dirty="0" smtClean="0"/>
              <a:t>Rather than a few files or settings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23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Ways to Boot</a:t>
            </a:r>
          </a:p>
          <a:p>
            <a:endParaRPr lang="en-US" dirty="0" smtClean="0"/>
          </a:p>
          <a:p>
            <a:r>
              <a:rPr lang="en-US" dirty="0" smtClean="0"/>
              <a:t>Choosing between a hard boot and a soft boot</a:t>
            </a:r>
          </a:p>
          <a:p>
            <a:pPr lvl="1"/>
            <a:r>
              <a:rPr lang="en-US" dirty="0" smtClean="0"/>
              <a:t>Hard boot (cold boot): turning on the power with the on/off switch</a:t>
            </a:r>
          </a:p>
          <a:p>
            <a:pPr lvl="2"/>
            <a:r>
              <a:rPr lang="en-US" dirty="0" smtClean="0"/>
              <a:t>Takes more time than a soft boot</a:t>
            </a:r>
          </a:p>
          <a:p>
            <a:pPr lvl="2"/>
            <a:r>
              <a:rPr lang="en-US" dirty="0" smtClean="0"/>
              <a:t>Initializes the processor and clears memory</a:t>
            </a:r>
          </a:p>
          <a:p>
            <a:pPr lvl="1"/>
            <a:r>
              <a:rPr lang="en-US" dirty="0" smtClean="0"/>
              <a:t>Soft boot (warm boot): using the OS to reboot</a:t>
            </a:r>
          </a:p>
          <a:p>
            <a:pPr lvl="2"/>
            <a:r>
              <a:rPr lang="en-US" dirty="0" smtClean="0"/>
              <a:t>Initial steps performed by UEFI/UEFI/BIOS in a hard boot don’t happen</a:t>
            </a:r>
          </a:p>
          <a:p>
            <a:pPr lvl="2"/>
            <a:r>
              <a:rPr lang="en-US" dirty="0" smtClean="0"/>
              <a:t>To save time use the soft boot to restart</a:t>
            </a:r>
          </a:p>
          <a:p>
            <a:pPr lvl="2"/>
            <a:r>
              <a:rPr lang="en-US" dirty="0" smtClean="0"/>
              <a:t>If a soft boot doesn’t work, use a hard boot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229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OEM Recovery Partition</a:t>
            </a:r>
          </a:p>
          <a:p>
            <a:endParaRPr lang="en-US" dirty="0" smtClean="0"/>
          </a:p>
          <a:p>
            <a:r>
              <a:rPr lang="en-US" dirty="0" smtClean="0"/>
              <a:t>Laptops and brand-name computers likely have a recovery partition on the hard drive</a:t>
            </a:r>
          </a:p>
          <a:p>
            <a:pPr lvl="1"/>
            <a:r>
              <a:rPr lang="en-US" dirty="0" smtClean="0"/>
              <a:t>Contains a copy of the OS build, device drivers, diagnostics programs, and preinstalled applications </a:t>
            </a:r>
          </a:p>
          <a:p>
            <a:pPr lvl="1"/>
            <a:r>
              <a:rPr lang="en-US" dirty="0" smtClean="0"/>
              <a:t>Partition might or might not be hidden</a:t>
            </a:r>
          </a:p>
          <a:p>
            <a:r>
              <a:rPr lang="en-US" dirty="0" smtClean="0"/>
              <a:t>To know how to access the recovery tools stored on the recovery partition</a:t>
            </a:r>
          </a:p>
          <a:p>
            <a:pPr lvl="1"/>
            <a:r>
              <a:rPr lang="en-US" dirty="0" smtClean="0"/>
              <a:t>See the manufacturer’s website or look for a message at the beginning of the boot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9825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Refresh a Windows 8 Computer</a:t>
            </a:r>
          </a:p>
          <a:p>
            <a:endParaRPr lang="en-US" dirty="0" smtClean="0"/>
          </a:p>
          <a:p>
            <a:r>
              <a:rPr lang="en-US" dirty="0" smtClean="0"/>
              <a:t>To solve a problem with a corrupted Windows 8 installation you can perform a Windows 8 refresh</a:t>
            </a:r>
          </a:p>
          <a:p>
            <a:pPr lvl="1"/>
            <a:r>
              <a:rPr lang="en-US" dirty="0" smtClean="0"/>
              <a:t>Refresh can recover the installation from a custom refresh image that has been designated as:</a:t>
            </a:r>
          </a:p>
          <a:p>
            <a:pPr lvl="2"/>
            <a:r>
              <a:rPr lang="en-US" dirty="0" smtClean="0"/>
              <a:t>The active recovery image</a:t>
            </a:r>
          </a:p>
          <a:p>
            <a:pPr lvl="2"/>
            <a:r>
              <a:rPr lang="en-US" dirty="0" smtClean="0"/>
              <a:t>A hidden OEM recovery partition on the hard drive</a:t>
            </a:r>
          </a:p>
          <a:p>
            <a:pPr lvl="2"/>
            <a:r>
              <a:rPr lang="en-US" dirty="0" smtClean="0"/>
              <a:t>The Windows 8 setup DVD</a:t>
            </a:r>
          </a:p>
          <a:p>
            <a:r>
              <a:rPr lang="en-US" dirty="0" smtClean="0"/>
              <a:t>Unless you are working with a custom refresh image</a:t>
            </a:r>
          </a:p>
          <a:p>
            <a:pPr lvl="1"/>
            <a:r>
              <a:rPr lang="en-US" dirty="0" smtClean="0"/>
              <a:t>Windows settings and desktop applications are lost during a refresh</a:t>
            </a:r>
          </a:p>
          <a:p>
            <a:r>
              <a:rPr lang="en-US" dirty="0" smtClean="0"/>
              <a:t>Follow steps outlined in the text to perform a refresh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161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Reset a Windows 8 Computer</a:t>
            </a:r>
          </a:p>
          <a:p>
            <a:endParaRPr lang="en-US" dirty="0" smtClean="0"/>
          </a:p>
          <a:p>
            <a:r>
              <a:rPr lang="en-US" dirty="0" smtClean="0"/>
              <a:t>Reset a computer when you are about to give it away, recycle it, or totally want to start over</a:t>
            </a:r>
          </a:p>
          <a:p>
            <a:r>
              <a:rPr lang="en-US" dirty="0" smtClean="0"/>
              <a:t>The Windows volume is formatted and Windows is reinstalled</a:t>
            </a:r>
          </a:p>
          <a:p>
            <a:pPr lvl="1"/>
            <a:r>
              <a:rPr lang="en-US" dirty="0" smtClean="0"/>
              <a:t>If an OEM recovery partition is present, the system is reset to its factory state</a:t>
            </a:r>
          </a:p>
          <a:p>
            <a:pPr lvl="1"/>
            <a:r>
              <a:rPr lang="en-US" dirty="0" smtClean="0"/>
              <a:t>If no OEM, the Windows setup DVD is requested and is used to reinstall Windows</a:t>
            </a:r>
          </a:p>
          <a:p>
            <a:r>
              <a:rPr lang="en-US" dirty="0" smtClean="0"/>
              <a:t>All user data and settings and installed apps are lost</a:t>
            </a:r>
          </a:p>
          <a:p>
            <a:r>
              <a:rPr lang="en-US" dirty="0" smtClean="0"/>
              <a:t>Follow steps outlined in the text to reset a Windows computer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710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Install Windows Over the Network</a:t>
            </a:r>
          </a:p>
          <a:p>
            <a:endParaRPr lang="en-US" dirty="0" smtClean="0"/>
          </a:p>
          <a:p>
            <a:r>
              <a:rPr lang="en-US" dirty="0" smtClean="0"/>
              <a:t>You must boot the computer to the network </a:t>
            </a:r>
          </a:p>
          <a:p>
            <a:pPr lvl="1"/>
            <a:r>
              <a:rPr lang="en-US" dirty="0" smtClean="0"/>
              <a:t>Where it finds and loads Windows PE on the deployment server</a:t>
            </a:r>
          </a:p>
          <a:p>
            <a:r>
              <a:rPr lang="en-US" dirty="0" smtClean="0"/>
              <a:t>For legacy BIOS system, set the first boot device to be Ethernet</a:t>
            </a:r>
          </a:p>
          <a:p>
            <a:r>
              <a:rPr lang="en-US" dirty="0" smtClean="0"/>
              <a:t>For a UEFI system, look for an advanced setup screen in UEFI setup to enable PXE Support</a:t>
            </a:r>
          </a:p>
          <a:p>
            <a:r>
              <a:rPr lang="en-US" dirty="0" smtClean="0"/>
              <a:t>Computer then boots to the Preboot eXecution Environment (PXE)</a:t>
            </a:r>
          </a:p>
          <a:p>
            <a:pPr lvl="1"/>
            <a:r>
              <a:rPr lang="en-US" dirty="0" smtClean="0"/>
              <a:t>PXE searches for a server to provide Windows PE and the deployment image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907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Troubleshoot Windows Startup</a:t>
            </a:r>
          </a:p>
          <a:p>
            <a:endParaRPr lang="en-US" dirty="0" smtClean="0"/>
          </a:p>
          <a:p>
            <a:r>
              <a:rPr lang="en-US" dirty="0" smtClean="0"/>
              <a:t>When troubleshooting a startup problem:</a:t>
            </a:r>
          </a:p>
          <a:p>
            <a:pPr lvl="1"/>
            <a:r>
              <a:rPr lang="en-US" dirty="0" smtClean="0"/>
              <a:t>Follow procedures to interview the user</a:t>
            </a:r>
          </a:p>
          <a:p>
            <a:pPr lvl="1"/>
            <a:r>
              <a:rPr lang="en-US" dirty="0" smtClean="0"/>
              <a:t>Back up important data or verify you have current backups</a:t>
            </a:r>
          </a:p>
          <a:p>
            <a:pPr lvl="1"/>
            <a:r>
              <a:rPr lang="en-US" dirty="0" smtClean="0"/>
              <a:t>Research and identify any error messages</a:t>
            </a:r>
          </a:p>
          <a:p>
            <a:pPr lvl="1"/>
            <a:r>
              <a:rPr lang="en-US" dirty="0" smtClean="0"/>
              <a:t>Determine what has just changed that might be the source of the problem</a:t>
            </a:r>
          </a:p>
          <a:p>
            <a:r>
              <a:rPr lang="en-US" dirty="0" smtClean="0"/>
              <a:t>When you know the source, decide which tool will be the least invasive to use, yet still fix the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29015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Important Data on the Hard Drive</a:t>
            </a:r>
          </a:p>
          <a:p>
            <a:endParaRPr lang="en-US" dirty="0" smtClean="0"/>
          </a:p>
          <a:p>
            <a:r>
              <a:rPr lang="en-US" dirty="0" smtClean="0"/>
              <a:t>Always start with the question:</a:t>
            </a:r>
          </a:p>
          <a:p>
            <a:pPr lvl="1"/>
            <a:r>
              <a:rPr lang="en-US" dirty="0" smtClean="0"/>
              <a:t>“Is there important data on the hard drive not backed up?”</a:t>
            </a:r>
          </a:p>
          <a:p>
            <a:r>
              <a:rPr lang="en-US" dirty="0" smtClean="0"/>
              <a:t>If data is lost or corrupted:</a:t>
            </a:r>
          </a:p>
          <a:p>
            <a:pPr lvl="1"/>
            <a:r>
              <a:rPr lang="en-US" dirty="0" smtClean="0"/>
              <a:t>Use Windows tools, third party software, or commercial data recovery services</a:t>
            </a:r>
          </a:p>
          <a:p>
            <a:pPr lvl="1"/>
            <a:r>
              <a:rPr lang="en-US" dirty="0" smtClean="0"/>
              <a:t>Use a SATA-to-USB converter kit to temporarily connect a desktop or laptop hard drive to a USB port on a working computer</a:t>
            </a:r>
          </a:p>
          <a:p>
            <a:pPr lvl="2"/>
            <a:r>
              <a:rPr lang="en-US" dirty="0" smtClean="0"/>
              <a:t>Use Explorer to copy data to other media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5903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</a:p>
          <a:p>
            <a:endParaRPr lang="en-US" dirty="0" smtClean="0"/>
          </a:p>
          <a:p>
            <a:r>
              <a:rPr lang="en-US" dirty="0" smtClean="0"/>
              <a:t>Hardware errors can present as error messages on a black screen or a blue screen of death (BSOD) stop error</a:t>
            </a:r>
          </a:p>
          <a:p>
            <a:pPr lvl="1"/>
            <a:r>
              <a:rPr lang="en-US" dirty="0" smtClean="0"/>
              <a:t>Can be caused by a corrupted registry, a system file that is missing or damaged, a device driver that is missing or damaged, bad memory, or a corrupted or failing hard drive</a:t>
            </a:r>
          </a:p>
          <a:p>
            <a:r>
              <a:rPr lang="en-US" dirty="0" smtClean="0"/>
              <a:t>See Table 13-5 for a list of error messages and what to do about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939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6333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2350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</a:p>
          <a:p>
            <a:endParaRPr lang="en-US" dirty="0" smtClean="0"/>
          </a:p>
          <a:p>
            <a:r>
              <a:rPr lang="en-US" dirty="0" smtClean="0"/>
              <a:t>BSOD or Stop Errors</a:t>
            </a:r>
          </a:p>
          <a:p>
            <a:pPr lvl="1"/>
            <a:r>
              <a:rPr lang="en-US" dirty="0" smtClean="0"/>
              <a:t>Happen when processes running in kernel mode encounter a problem and Windows must stop the system</a:t>
            </a:r>
          </a:p>
          <a:p>
            <a:r>
              <a:rPr lang="en-US" dirty="0" smtClean="0"/>
              <a:t>Stop errors can occur during or after startup</a:t>
            </a:r>
          </a:p>
          <a:p>
            <a:r>
              <a:rPr lang="en-US" dirty="0" smtClean="0"/>
              <a:t>Follow steps outlined in the text to find out what to do when you get a stop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2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Windows Shutdown and Restart</a:t>
            </a:r>
          </a:p>
          <a:p>
            <a:endParaRPr lang="en-US" dirty="0" smtClean="0"/>
          </a:p>
          <a:p>
            <a:r>
              <a:rPr lang="en-US" dirty="0" smtClean="0"/>
              <a:t>Windows 8 Fast Startup – feature that speeds up startup by performing a partial hibernation at shutdown</a:t>
            </a:r>
          </a:p>
          <a:p>
            <a:pPr lvl="1"/>
            <a:r>
              <a:rPr lang="en-US" dirty="0" smtClean="0"/>
              <a:t>Windows saves the drivers and kernel state in the Windows hibernate file, hiberfil.sys</a:t>
            </a:r>
          </a:p>
          <a:p>
            <a:pPr lvl="1"/>
            <a:r>
              <a:rPr lang="en-US" dirty="0" smtClean="0"/>
              <a:t>Reads from this file on the next cold boot</a:t>
            </a:r>
          </a:p>
          <a:p>
            <a:pPr lvl="1"/>
            <a:r>
              <a:rPr lang="en-US" dirty="0" smtClean="0"/>
              <a:t>Enabled by default</a:t>
            </a:r>
          </a:p>
          <a:p>
            <a:pPr lvl="1"/>
            <a:r>
              <a:rPr lang="en-US" dirty="0" smtClean="0"/>
              <a:t>Can be disabled in the Power Options applet in Control Panel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140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826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</a:p>
          <a:p>
            <a:endParaRPr lang="en-US" dirty="0" smtClean="0"/>
          </a:p>
          <a:p>
            <a:r>
              <a:rPr lang="en-US" dirty="0" smtClean="0"/>
              <a:t>Dealing with Improper Shutdowns</a:t>
            </a:r>
          </a:p>
          <a:p>
            <a:pPr lvl="1"/>
            <a:r>
              <a:rPr lang="en-US" dirty="0" smtClean="0"/>
              <a:t>Most like caused by hardware, such as:</a:t>
            </a:r>
          </a:p>
          <a:p>
            <a:pPr lvl="2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Motherboard</a:t>
            </a:r>
          </a:p>
          <a:p>
            <a:pPr lvl="2"/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Video card</a:t>
            </a:r>
          </a:p>
          <a:p>
            <a:pPr lvl="2"/>
            <a:r>
              <a:rPr lang="en-US" dirty="0" smtClean="0"/>
              <a:t>System overheating</a:t>
            </a:r>
          </a:p>
          <a:p>
            <a:pPr lvl="1"/>
            <a:r>
              <a:rPr lang="en-US" dirty="0" smtClean="0"/>
              <a:t>Try and check these things:</a:t>
            </a:r>
          </a:p>
          <a:p>
            <a:pPr lvl="2"/>
            <a:r>
              <a:rPr lang="en-US" dirty="0" smtClean="0"/>
              <a:t>Check the Event Viewer to see if it has reported a hardware failure</a:t>
            </a:r>
          </a:p>
          <a:p>
            <a:pPr lvl="2"/>
            <a:r>
              <a:rPr lang="en-US" dirty="0" smtClean="0"/>
              <a:t>Apply any important or critical Windows updates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4784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</a:p>
          <a:p>
            <a:endParaRPr lang="en-US" dirty="0" smtClean="0"/>
          </a:p>
          <a:p>
            <a:r>
              <a:rPr lang="en-US" dirty="0" smtClean="0"/>
              <a:t>Dealing with Improper Shutdowns</a:t>
            </a:r>
          </a:p>
          <a:p>
            <a:pPr lvl="1"/>
            <a:r>
              <a:rPr lang="en-US" dirty="0" smtClean="0"/>
              <a:t>Try and check these things (cont’d):</a:t>
            </a:r>
          </a:p>
          <a:p>
            <a:pPr lvl="2"/>
            <a:r>
              <a:rPr lang="en-US" dirty="0" smtClean="0"/>
              <a:t>Use Memory Diagnostics and chkdsk with the /r parameter to check memory and the hard drive for errors</a:t>
            </a:r>
          </a:p>
          <a:p>
            <a:pPr lvl="2"/>
            <a:r>
              <a:rPr lang="en-US" dirty="0" smtClean="0"/>
              <a:t>If you suspect overheating, go into UEFI/BIOS and check the temperature of the CPU (should not exceed 38 degrees C)</a:t>
            </a:r>
          </a:p>
          <a:p>
            <a:pPr lvl="1"/>
            <a:r>
              <a:rPr lang="en-US" dirty="0" smtClean="0"/>
              <a:t>Check for physical damage to the device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512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</a:p>
          <a:p>
            <a:endParaRPr lang="en-US" dirty="0" smtClean="0"/>
          </a:p>
          <a:p>
            <a:r>
              <a:rPr lang="en-US" dirty="0" smtClean="0"/>
              <a:t>A Device or Service Fails to Start</a:t>
            </a:r>
          </a:p>
          <a:p>
            <a:pPr lvl="1"/>
            <a:r>
              <a:rPr lang="en-US" dirty="0" smtClean="0"/>
              <a:t>After identifying a service or device that prevents a normal boot</a:t>
            </a:r>
          </a:p>
          <a:p>
            <a:pPr lvl="2"/>
            <a:r>
              <a:rPr lang="en-US" dirty="0" smtClean="0"/>
              <a:t>Boot into Safe Mode and use Device Manager to disable the device (or use the Services console)</a:t>
            </a:r>
          </a:p>
          <a:p>
            <a:pPr lvl="2"/>
            <a:r>
              <a:rPr lang="en-US" dirty="0" smtClean="0"/>
              <a:t>Reboot and if the problem goes away, replace the driver or service program file and enable it</a:t>
            </a:r>
          </a:p>
          <a:p>
            <a:pPr lvl="1"/>
            <a:r>
              <a:rPr lang="en-US" dirty="0" smtClean="0"/>
              <a:t>If you cannot boot into Safe Mode, open the command prompt window in Windows RE</a:t>
            </a:r>
          </a:p>
          <a:p>
            <a:pPr lvl="2"/>
            <a:r>
              <a:rPr lang="en-US" dirty="0" smtClean="0"/>
              <a:t>Backup the registry and use Registry Editor to manually disable the service or driver in the registry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602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pPr eaLnBrk="1" hangingPunct="1"/>
            <a:r>
              <a:rPr lang="en-US" dirty="0" smtClean="0"/>
              <a:t>When a system is turned on, startup UEFI/BIOS takes control to examine hardware components and find an OS to load</a:t>
            </a:r>
          </a:p>
          <a:p>
            <a:pPr eaLnBrk="1" hangingPunct="1"/>
            <a:r>
              <a:rPr lang="en-US" dirty="0" smtClean="0"/>
              <a:t>Windows startup is managed by the Windows Boot Manager</a:t>
            </a:r>
          </a:p>
          <a:p>
            <a:pPr eaLnBrk="1" hangingPunct="1"/>
            <a:r>
              <a:rPr lang="en-US" dirty="0" smtClean="0"/>
              <a:t>Before a problem occurs, make sure you have good backups of user data and a Windows 8 custom refresh image or a Windows 7 system image</a:t>
            </a:r>
          </a:p>
          <a:p>
            <a:pPr eaLnBrk="1" hangingPunct="1"/>
            <a:r>
              <a:rPr lang="en-US" dirty="0" smtClean="0"/>
              <a:t>Windows RE can be started from within Windows, from the Windows setup DVD, or from a recovery drive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9975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Tools for startup troubleshooting include startup repair, Memory Diagnostics, System Restore, Safe Mode, enabling boot logging, refresh, reset, and applying a Windows 7 system image</a:t>
            </a:r>
          </a:p>
          <a:p>
            <a:r>
              <a:rPr lang="en-US" dirty="0" smtClean="0"/>
              <a:t>Commands that might be useful when repairing Windows include bootrec, bcdedit, diskpart, chkdsk, and sfc</a:t>
            </a:r>
          </a:p>
          <a:p>
            <a:r>
              <a:rPr lang="en-US" dirty="0" smtClean="0"/>
              <a:t>If a hard drive contains valuable data but will not boot, you might be able to recover data by installing the drive in another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8863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</a:p>
          <a:p>
            <a:endParaRPr lang="en-US" dirty="0" smtClean="0"/>
          </a:p>
          <a:p>
            <a:r>
              <a:rPr lang="en-US" dirty="0" smtClean="0"/>
              <a:t>Use the web to research stop errors on the error title and error number listed on the blue screen</a:t>
            </a:r>
          </a:p>
          <a:p>
            <a:r>
              <a:rPr lang="en-US" dirty="0" smtClean="0"/>
              <a:t>Improper shutdowns are most likely hardware related</a:t>
            </a:r>
          </a:p>
          <a:p>
            <a:r>
              <a:rPr lang="en-US" dirty="0" smtClean="0"/>
              <a:t>When a device or service causes the system to hang during a normal boot, boot into Safe Mode and disable the device or service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9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Buttons and Switches on a Computer Case</a:t>
            </a:r>
          </a:p>
          <a:p>
            <a:endParaRPr lang="en-US" dirty="0" smtClean="0"/>
          </a:p>
          <a:p>
            <a:r>
              <a:rPr lang="en-US" dirty="0" smtClean="0"/>
              <a:t>Power buttons and switches work like this:</a:t>
            </a:r>
          </a:p>
          <a:p>
            <a:pPr lvl="1"/>
            <a:r>
              <a:rPr lang="en-US" dirty="0" smtClean="0"/>
              <a:t>Power button in front can be configured as a “soft” power button, causing a Windows restart</a:t>
            </a:r>
          </a:p>
          <a:p>
            <a:pPr lvl="1"/>
            <a:r>
              <a:rPr lang="en-US" dirty="0" smtClean="0"/>
              <a:t>The reset button initializes the CPU</a:t>
            </a:r>
          </a:p>
          <a:p>
            <a:pPr lvl="2"/>
            <a:r>
              <a:rPr lang="en-US" dirty="0" smtClean="0"/>
              <a:t>Restarts at the beginning of the UEFI/UEFI/BIOS startup</a:t>
            </a:r>
          </a:p>
          <a:p>
            <a:pPr lvl="1"/>
            <a:r>
              <a:rPr lang="en-US" dirty="0" smtClean="0"/>
              <a:t>Switch on the rear of the case turns off the power abruptly and is a “hard” power button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66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Power Buttons and Switches on a Computer 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88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Startup UEFI/UEFI/BIOS Controls The Beginning Of The Boot</a:t>
            </a:r>
          </a:p>
          <a:p>
            <a:endParaRPr lang="en-US" dirty="0" smtClean="0"/>
          </a:p>
          <a:p>
            <a:r>
              <a:rPr lang="en-US" dirty="0" smtClean="0"/>
              <a:t>Startup UEFI/BIOS: responsible for getting a system up and running</a:t>
            </a:r>
          </a:p>
          <a:p>
            <a:r>
              <a:rPr lang="en-US" dirty="0" smtClean="0"/>
              <a:t>If Secure Boot in UEFI is enabled, UEFI systems run security checks to protect against malware</a:t>
            </a:r>
          </a:p>
          <a:p>
            <a:pPr lvl="1"/>
            <a:r>
              <a:rPr lang="en-US" dirty="0" smtClean="0"/>
              <a:t>Stores device drivers and information about Secure Boot on a nonvolatile RAM (NVRAM) chip and in a hidden partition on the hard drive called ESP</a:t>
            </a:r>
          </a:p>
          <a:p>
            <a:r>
              <a:rPr lang="en-US" dirty="0" smtClean="0"/>
              <a:t>UEFI/BIOS searches for and then turns to a boot device to find an OS to launch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6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Startup UEFI/UEFI/BIOS Controls The Beginning Of The Boot</a:t>
            </a:r>
          </a:p>
          <a:p>
            <a:endParaRPr lang="en-US" dirty="0" smtClean="0"/>
          </a:p>
          <a:p>
            <a:r>
              <a:rPr lang="en-US" dirty="0" smtClean="0"/>
              <a:t>A successful boot depends on the hardware, the UEFI/BIOS, and the OS performing without errors</a:t>
            </a:r>
          </a:p>
          <a:p>
            <a:r>
              <a:rPr lang="en-US" dirty="0" smtClean="0"/>
              <a:t>Steps to start a Windows computer are diagrammed in Figures 13-3 and 13-4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9E7C7B-FBAA-4FC0-8083-74E1713C741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27053-0F4C-4A5D-BC0D-D87E6A47DF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4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D1FA8-2680-494B-AFFA-FDE29CD662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32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45AD98-59E9-4A2C-A1D9-11C44987D8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576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DEE44-8DF8-4BE3-A1FB-DAAE3D9282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025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599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288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295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9624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64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2486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14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91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001000" y="6245225"/>
            <a:ext cx="6858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1D0FE-9074-4627-8BD6-1A0BD86D291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156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967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4677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568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381000"/>
            <a:ext cx="20193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81000"/>
            <a:ext cx="5905500" cy="5867400"/>
          </a:xfrm>
        </p:spPr>
        <p:txBody>
          <a:bodyPr vert="eaVert"/>
          <a:lstStyle>
            <a:lvl5pPr>
              <a:defRPr>
                <a:latin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907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08C6C-F350-4C02-80C9-064D9C07EF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7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0B02CE-6FB3-41CE-9BDB-977DC19E2C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83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76F84-D00F-46D7-A2BB-F8EFCD20EE2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54FEE-A48F-4C99-8880-5FD98E3E83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7B2F7-1589-401A-AC15-E18A5E8503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05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C2512-BA0A-4AD9-8F16-34101A2395B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90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4FB4B-0600-4F70-A195-993D446AFA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5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199" y="6245225"/>
            <a:ext cx="393804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5225"/>
            <a:ext cx="685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344FAA9-E33D-4ED4-A1DF-854CC43E68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257800" y="6439317"/>
            <a:ext cx="188064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kern="1200" dirty="0" smtClean="0">
                <a:solidFill>
                  <a:schemeClr val="tx1"/>
                </a:solidFill>
                <a:effectLst/>
                <a:latin typeface="Arial" charset="0"/>
                <a:ea typeface="ＭＳ Ｐゴシック" pitchFamily="-110" charset="-128"/>
                <a:cs typeface="+mn-cs"/>
              </a:rPr>
              <a:t>© Cengage Learning  2017</a:t>
            </a:r>
            <a:endParaRPr lang="en-US" sz="1100" kern="1200" dirty="0">
              <a:solidFill>
                <a:schemeClr val="tx1"/>
              </a:solidFill>
              <a:effectLst/>
              <a:latin typeface="Arial" charset="0"/>
              <a:ea typeface="ＭＳ Ｐゴシック" pitchFamily="-110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  <p:sldLayoutId id="21474840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  <a:ea typeface="ＭＳ Ｐゴシック" pitchFamily="-11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810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76400"/>
            <a:ext cx="8077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81750"/>
            <a:ext cx="56388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rgbClr val="222222"/>
                </a:solidFill>
                <a:latin typeface="Arial" pitchFamily="-110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8" r:id="rId1"/>
    <p:sldLayoutId id="2147484079" r:id="rId2"/>
    <p:sldLayoutId id="2147484080" r:id="rId3"/>
    <p:sldLayoutId id="2147484081" r:id="rId4"/>
    <p:sldLayoutId id="2147484082" r:id="rId5"/>
    <p:sldLayoutId id="2147484083" r:id="rId6"/>
    <p:sldLayoutId id="2147484084" r:id="rId7"/>
    <p:sldLayoutId id="2147484085" r:id="rId8"/>
    <p:sldLayoutId id="2147484086" r:id="rId9"/>
    <p:sldLayoutId id="2147484087" r:id="rId10"/>
    <p:sldLayoutId id="214748408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+mj-lt"/>
          <a:ea typeface="ＭＳ Ｐゴシック" pitchFamily="-110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  <a:ea typeface="ＭＳ Ｐゴシック" pitchFamily="-110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22222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rgbClr val="222222"/>
          </a:solidFill>
          <a:latin typeface="+mn-lt"/>
          <a:ea typeface="ＭＳ Ｐゴシック" pitchFamily="-11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222222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rgbClr val="222222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222222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1447800"/>
            <a:ext cx="8001000" cy="2209800"/>
          </a:xfrm>
        </p:spPr>
        <p:txBody>
          <a:bodyPr/>
          <a:lstStyle/>
          <a:p>
            <a:r>
              <a:rPr lang="en-US" dirty="0"/>
              <a:t>A+ Guide to IT Technical Support, 9th Edition</a:t>
            </a:r>
            <a:endParaRPr lang="en-US" b="1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682625" y="4524375"/>
            <a:ext cx="7927975" cy="1462088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Chapter 13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US" sz="3400" i="1" dirty="0" smtClean="0"/>
              <a:t>Troubleshooting Windows Startup</a:t>
            </a:r>
          </a:p>
        </p:txBody>
      </p:sp>
      <p:pic>
        <p:nvPicPr>
          <p:cNvPr id="5" name="Picture 2" descr="C:\Users\Julie\Documents\DropBox\InstructorResources\cengage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2286001" cy="70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UEFI/UEFI/BIOS Controls The Beginning Of The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7" name="Picture 6" descr="Steps to booting the computer and loading Windows" title="Figure 13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274" y="1600200"/>
            <a:ext cx="4203452" cy="411077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92369" y="5926196"/>
            <a:ext cx="4559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13-3 </a:t>
            </a:r>
            <a:r>
              <a:rPr lang="en-US" sz="1200" dirty="0" smtClean="0"/>
              <a:t>Steps to booting the computer and loading Windows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8705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UEFI/UEFI/BIOS Controls The Beginning Of The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32580" y="5975903"/>
            <a:ext cx="3478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13-4 </a:t>
            </a:r>
            <a:r>
              <a:rPr lang="en-US" sz="1200" dirty="0" smtClean="0"/>
              <a:t>Steps to complete loading Windows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454" y="1463734"/>
            <a:ext cx="3607090" cy="446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44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 and Windows 7 generally use the same startup processes, with a few differences:</a:t>
            </a:r>
          </a:p>
          <a:p>
            <a:pPr lvl="1"/>
            <a:r>
              <a:rPr lang="en-US" dirty="0" smtClean="0"/>
              <a:t>If Windows 7 was previously stopped abruptly or another error occurs, the Windows 7 Error and Recovery screen appears</a:t>
            </a:r>
          </a:p>
          <a:p>
            <a:pPr lvl="1"/>
            <a:r>
              <a:rPr lang="en-US" dirty="0" smtClean="0"/>
              <a:t>If the user presses the spacebar near the beginning of Windows startup, the Windows 7 Boot Manager screen appears, which allows you to run Windows Memory Diagnostics</a:t>
            </a:r>
          </a:p>
          <a:p>
            <a:pPr lvl="1"/>
            <a:r>
              <a:rPr lang="en-US" dirty="0" smtClean="0"/>
              <a:t>If the user presses F8 at startup, the Windows 7 Advanced Boot Options screen appears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4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 Startup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6" name="Picture 5" descr="Press F8 during the boot to launch the Windows 7 Advanced Boot Options menu" title="Figure 13-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037" y="1647825"/>
            <a:ext cx="4733925" cy="35623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30791" y="5450700"/>
            <a:ext cx="648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13-9 </a:t>
            </a:r>
            <a:r>
              <a:rPr lang="en-US" sz="1200" dirty="0" smtClean="0"/>
              <a:t>Press F8 during the boot to launch the Windows 7 Advanced Boot Options menu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34713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Tools for Solving Windows Startup Problems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eaLnBrk="1" hangingPunct="1"/>
            <a:r>
              <a:rPr lang="en-US" dirty="0" smtClean="0"/>
              <a:t>Tools are divided into three groups:	</a:t>
            </a:r>
          </a:p>
          <a:p>
            <a:pPr lvl="1" eaLnBrk="1" hangingPunct="1"/>
            <a:r>
              <a:rPr lang="en-US" dirty="0" smtClean="0"/>
              <a:t>The least invasive and easy solutions</a:t>
            </a:r>
          </a:p>
          <a:p>
            <a:pPr lvl="1" eaLnBrk="1" hangingPunct="1"/>
            <a:r>
              <a:rPr lang="en-US" dirty="0" smtClean="0"/>
              <a:t>Tools that can affect Windows system files and user settings</a:t>
            </a:r>
          </a:p>
          <a:p>
            <a:pPr lvl="1" eaLnBrk="1" hangingPunct="1"/>
            <a:r>
              <a:rPr lang="en-US" dirty="0" smtClean="0"/>
              <a:t>Tools to rebuild the Windows installation</a:t>
            </a: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BCD0C4-9384-465B-9AB4-67015B44A7A7}" type="slidenum">
              <a:rPr lang="en-US" smtClean="0"/>
              <a:pPr eaLnBrk="1" hangingPunct="1"/>
              <a:t>14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Before a Problem Occurs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While computer is still healthy:</a:t>
            </a:r>
          </a:p>
          <a:p>
            <a:pPr lvl="1"/>
            <a:r>
              <a:rPr lang="en-US" dirty="0" smtClean="0"/>
              <a:t>Keep good backups</a:t>
            </a:r>
          </a:p>
          <a:p>
            <a:pPr lvl="1"/>
            <a:r>
              <a:rPr lang="en-US" dirty="0" smtClean="0"/>
              <a:t>Create a Windows 8 custom refresh image</a:t>
            </a:r>
          </a:p>
          <a:p>
            <a:pPr lvl="1"/>
            <a:r>
              <a:rPr lang="en-US" dirty="0" smtClean="0"/>
              <a:t>Configure Windows 8 to use the F8 key at startup</a:t>
            </a:r>
          </a:p>
          <a:p>
            <a:pPr lvl="2"/>
            <a:r>
              <a:rPr lang="en-US" dirty="0" smtClean="0"/>
              <a:t>Give you access to the Advanced Boot Options menu in Windows</a:t>
            </a:r>
          </a:p>
          <a:p>
            <a:pPr lvl="1"/>
            <a:r>
              <a:rPr lang="en-US" dirty="0" smtClean="0"/>
              <a:t>Create a recovery drive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0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Recovery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 provides two recovery device options:</a:t>
            </a:r>
          </a:p>
          <a:p>
            <a:pPr lvl="1"/>
            <a:r>
              <a:rPr lang="en-US" dirty="0" smtClean="0"/>
              <a:t>If the computer has an optical drive, you can boot from the Windows setup DVD and use Windows RE to fix problems</a:t>
            </a:r>
          </a:p>
          <a:p>
            <a:pPr lvl="1"/>
            <a:r>
              <a:rPr lang="en-US" dirty="0" smtClean="0"/>
              <a:t>You can use a new Windows 8 tool called a recovery drive</a:t>
            </a:r>
          </a:p>
          <a:p>
            <a:pPr lvl="2"/>
            <a:r>
              <a:rPr lang="en-US" dirty="0" smtClean="0"/>
              <a:t>A bootable flash drive </a:t>
            </a:r>
          </a:p>
          <a:p>
            <a:r>
              <a:rPr lang="en-US" dirty="0" smtClean="0"/>
              <a:t>Create the recovery drive before it is needed</a:t>
            </a:r>
          </a:p>
          <a:p>
            <a:r>
              <a:rPr lang="en-US" dirty="0" smtClean="0"/>
              <a:t>Follow steps outlined in the text to create the recovery drive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7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7: Create a System Repair Disc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system repair disc</a:t>
            </a:r>
          </a:p>
          <a:p>
            <a:pPr lvl="1"/>
            <a:r>
              <a:rPr lang="en-US" dirty="0" smtClean="0"/>
              <a:t>You can use it to launch Windows RE</a:t>
            </a:r>
          </a:p>
          <a:p>
            <a:r>
              <a:rPr lang="en-US" dirty="0" smtClean="0"/>
              <a:t>To create:</a:t>
            </a:r>
            <a:endParaRPr lang="en-US" dirty="0"/>
          </a:p>
          <a:p>
            <a:pPr lvl="1"/>
            <a:r>
              <a:rPr lang="en-US" dirty="0" smtClean="0"/>
              <a:t>Click Create a system repair disc in the Windows 7 Backup and Restore window</a:t>
            </a:r>
          </a:p>
          <a:p>
            <a:r>
              <a:rPr lang="en-US" dirty="0" smtClean="0"/>
              <a:t>A repair disc created on one computer can be used on a different computer</a:t>
            </a:r>
          </a:p>
          <a:p>
            <a:pPr lvl="1"/>
            <a:r>
              <a:rPr lang="en-US" dirty="0" smtClean="0"/>
              <a:t>Be sure to use a 32-bit disc for a 32-bit installation and a 64-bit disc for a 64-bit Windows installation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7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Least Invasive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that are easy to use and don’t make major changes to Windows system files:</a:t>
            </a:r>
          </a:p>
          <a:p>
            <a:pPr lvl="1"/>
            <a:r>
              <a:rPr lang="en-US" dirty="0" smtClean="0"/>
              <a:t>Windows 8 self-healing feature</a:t>
            </a:r>
          </a:p>
          <a:p>
            <a:pPr lvl="1"/>
            <a:r>
              <a:rPr lang="en-US" dirty="0" smtClean="0"/>
              <a:t>Several options on the Windows advanced startup screens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35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Least Invasive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8’s Self-Healing Feature</a:t>
            </a:r>
          </a:p>
          <a:p>
            <a:pPr lvl="1"/>
            <a:r>
              <a:rPr lang="en-US" dirty="0" smtClean="0"/>
              <a:t>Automatically launches diagnostics if you restart your computer at least three times within a few minutes</a:t>
            </a:r>
          </a:p>
          <a:p>
            <a:pPr lvl="1"/>
            <a:r>
              <a:rPr lang="en-US" dirty="0" smtClean="0"/>
              <a:t>If system hangs while diagnosing and repairing</a:t>
            </a:r>
          </a:p>
          <a:p>
            <a:pPr lvl="2"/>
            <a:r>
              <a:rPr lang="en-US" dirty="0" smtClean="0"/>
              <a:t>Try another restart</a:t>
            </a:r>
          </a:p>
          <a:p>
            <a:pPr lvl="1"/>
            <a:r>
              <a:rPr lang="en-US" dirty="0" smtClean="0"/>
              <a:t>Windows will launch the Windows Recover Environment (Windows RE)</a:t>
            </a:r>
          </a:p>
          <a:p>
            <a:pPr lvl="1"/>
            <a:r>
              <a:rPr lang="en-US" dirty="0" smtClean="0"/>
              <a:t>You can launch Windows RE from the Windows setup DVD or a recovery drive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875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Objectives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Describe the boot process from the time you press the power button until the Windows Start screen or desktop loads</a:t>
            </a:r>
          </a:p>
          <a:p>
            <a:pPr eaLnBrk="1" hangingPunct="1"/>
            <a:r>
              <a:rPr lang="en-US" dirty="0" smtClean="0"/>
              <a:t>Apply appropriate Windows tools to solve Windows startup problems</a:t>
            </a:r>
          </a:p>
          <a:p>
            <a:pPr eaLnBrk="1" hangingPunct="1"/>
            <a:r>
              <a:rPr lang="en-US" dirty="0"/>
              <a:t>T</a:t>
            </a:r>
            <a:r>
              <a:rPr lang="en-US" dirty="0" smtClean="0"/>
              <a:t>roubleshoot Windows startup problems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318F419-571E-4807-8546-4C21266598F2}" type="slidenum">
              <a:rPr lang="en-US" smtClean="0"/>
              <a:pPr eaLnBrk="1" hangingPunct="1"/>
              <a:t>2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Least Invasive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Repair</a:t>
            </a:r>
          </a:p>
          <a:p>
            <a:pPr lvl="1"/>
            <a:r>
              <a:rPr lang="en-US" dirty="0" smtClean="0"/>
              <a:t>A built-in diagnostic and repair tool in Windows 8/7</a:t>
            </a:r>
          </a:p>
          <a:p>
            <a:pPr lvl="1"/>
            <a:r>
              <a:rPr lang="en-US" dirty="0" smtClean="0"/>
              <a:t>Can fix Windows system files without changing Windows settings, user data, or applications</a:t>
            </a:r>
          </a:p>
          <a:p>
            <a:pPr lvl="1"/>
            <a:r>
              <a:rPr lang="en-US" dirty="0" smtClean="0"/>
              <a:t>Can be launched:</a:t>
            </a:r>
          </a:p>
          <a:p>
            <a:pPr lvl="2"/>
            <a:r>
              <a:rPr lang="en-US" dirty="0" smtClean="0"/>
              <a:t>From the Windows 8 Settings charm</a:t>
            </a:r>
          </a:p>
          <a:p>
            <a:pPr lvl="2"/>
            <a:r>
              <a:rPr lang="en-US" dirty="0" smtClean="0"/>
              <a:t>By three or more restarts</a:t>
            </a:r>
          </a:p>
          <a:p>
            <a:pPr lvl="2"/>
            <a:r>
              <a:rPr lang="en-US" dirty="0" smtClean="0"/>
              <a:t>By booting from the Windows setup DVD or a recovery drive</a:t>
            </a:r>
          </a:p>
          <a:p>
            <a:pPr lvl="1"/>
            <a:r>
              <a:rPr lang="en-US" dirty="0" smtClean="0"/>
              <a:t>Follow steps outlined in text to use startup repair from the Settings charm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36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4525963"/>
          </a:xfrm>
        </p:spPr>
        <p:txBody>
          <a:bodyPr/>
          <a:lstStyle/>
          <a:p>
            <a:r>
              <a:rPr lang="en-US" dirty="0" smtClean="0"/>
              <a:t>Startup Settings option on the Advanced options screen is available only when Windows RE is launched from the hard drive</a:t>
            </a:r>
          </a:p>
          <a:p>
            <a:pPr lvl="1"/>
            <a:r>
              <a:rPr lang="en-US" dirty="0" smtClean="0"/>
              <a:t>Rather than another media</a:t>
            </a:r>
          </a:p>
          <a:p>
            <a:r>
              <a:rPr lang="en-US" dirty="0" smtClean="0"/>
              <a:t>When you click </a:t>
            </a:r>
            <a:r>
              <a:rPr lang="en-US" b="1" dirty="0" smtClean="0"/>
              <a:t>Startup Settings </a:t>
            </a:r>
            <a:r>
              <a:rPr lang="en-US" dirty="0" smtClean="0"/>
              <a:t>on the Advanced options screen, click </a:t>
            </a:r>
            <a:r>
              <a:rPr lang="en-US" b="1" dirty="0" smtClean="0"/>
              <a:t>Restart</a:t>
            </a:r>
          </a:p>
          <a:p>
            <a:pPr lvl="1"/>
            <a:r>
              <a:rPr lang="en-US" dirty="0" smtClean="0"/>
              <a:t>After restart, another Startup Settings screen appears, which has more options than the first</a:t>
            </a:r>
          </a:p>
          <a:p>
            <a:r>
              <a:rPr lang="en-US" dirty="0" smtClean="0"/>
              <a:t>Press numbers or function keys to launch tools</a:t>
            </a:r>
          </a:p>
          <a:p>
            <a:pPr lvl="1"/>
            <a:r>
              <a:rPr lang="en-US" dirty="0" smtClean="0"/>
              <a:t>Windows 7 offers similar tools on Advanced Boot Options screen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006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4525963"/>
          </a:xfrm>
        </p:spPr>
        <p:txBody>
          <a:bodyPr/>
          <a:lstStyle/>
          <a:p>
            <a:r>
              <a:rPr lang="en-US" dirty="0" smtClean="0"/>
              <a:t>Press 1 or F1: Enable Debugging</a:t>
            </a:r>
          </a:p>
          <a:p>
            <a:pPr lvl="1"/>
            <a:r>
              <a:rPr lang="en-US" dirty="0" smtClean="0"/>
              <a:t>Moves system boot logs from the failing computer to another computer for evaluation</a:t>
            </a:r>
          </a:p>
          <a:p>
            <a:r>
              <a:rPr lang="en-US" dirty="0" smtClean="0"/>
              <a:t>Press 2 or F2: Enable Boot Logging</a:t>
            </a:r>
          </a:p>
          <a:p>
            <a:pPr lvl="1" eaLnBrk="1" hangingPunct="1"/>
            <a:r>
              <a:rPr lang="en-US" dirty="0"/>
              <a:t>Windows loads </a:t>
            </a:r>
            <a:r>
              <a:rPr lang="en-US" dirty="0" smtClean="0"/>
              <a:t>normally</a:t>
            </a:r>
            <a:endParaRPr lang="en-US" dirty="0"/>
          </a:p>
          <a:p>
            <a:pPr lvl="1" eaLnBrk="1" hangingPunct="1"/>
            <a:r>
              <a:rPr lang="en-US" dirty="0"/>
              <a:t>All files used during load process are recorded </a:t>
            </a:r>
          </a:p>
          <a:p>
            <a:pPr lvl="2" eaLnBrk="1" hangingPunct="1"/>
            <a:r>
              <a:rPr lang="en-US" dirty="0"/>
              <a:t>C:\</a:t>
            </a:r>
            <a:r>
              <a:rPr lang="en-US" dirty="0" smtClean="0"/>
              <a:t>Windows\Ntbtlog.txt</a:t>
            </a:r>
          </a:p>
          <a:p>
            <a:pPr lvl="1" eaLnBrk="1" hangingPunct="1"/>
            <a:r>
              <a:rPr lang="en-US" dirty="0" smtClean="0"/>
              <a:t>See what did and did not load during the boot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417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4525963"/>
          </a:xfrm>
        </p:spPr>
        <p:txBody>
          <a:bodyPr/>
          <a:lstStyle/>
          <a:p>
            <a:r>
              <a:rPr lang="en-US" dirty="0" smtClean="0"/>
              <a:t>Press 3 or F3: Enable Low-Resolution Video</a:t>
            </a:r>
          </a:p>
          <a:p>
            <a:pPr lvl="1"/>
            <a:r>
              <a:rPr lang="en-US" dirty="0"/>
              <a:t>Used when video setting does not allow screen to display clearly to fix a bad setting</a:t>
            </a:r>
          </a:p>
          <a:p>
            <a:pPr lvl="1"/>
            <a:r>
              <a:rPr lang="en-US" dirty="0" smtClean="0"/>
              <a:t>Can also use this option if your video drivers are corrupted and you need to update, roll back, or reinstall the video drivers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62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4525963"/>
          </a:xfrm>
        </p:spPr>
        <p:txBody>
          <a:bodyPr/>
          <a:lstStyle/>
          <a:p>
            <a:r>
              <a:rPr lang="en-US" dirty="0"/>
              <a:t>Press 4 or F4: Enable Safe Mode</a:t>
            </a:r>
          </a:p>
          <a:p>
            <a:pPr lvl="1"/>
            <a:r>
              <a:rPr lang="en-US" dirty="0" smtClean="0"/>
              <a:t>Things you can do while in safe mode</a:t>
            </a:r>
          </a:p>
          <a:p>
            <a:pPr lvl="2"/>
            <a:r>
              <a:rPr lang="en-US" dirty="0" smtClean="0"/>
              <a:t>Launch </a:t>
            </a:r>
            <a:r>
              <a:rPr lang="en-US" dirty="0"/>
              <a:t>antivirus </a:t>
            </a:r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Open </a:t>
            </a:r>
            <a:r>
              <a:rPr lang="en-US" dirty="0"/>
              <a:t>Event </a:t>
            </a:r>
            <a:r>
              <a:rPr lang="en-US" dirty="0" smtClean="0"/>
              <a:t>Viewer</a:t>
            </a:r>
          </a:p>
          <a:p>
            <a:pPr lvl="2"/>
            <a:r>
              <a:rPr lang="en-US" dirty="0" smtClean="0"/>
              <a:t>Run </a:t>
            </a:r>
            <a:r>
              <a:rPr lang="en-US" dirty="0"/>
              <a:t>the System File Checker </a:t>
            </a:r>
            <a:r>
              <a:rPr lang="en-US" dirty="0" smtClean="0"/>
              <a:t>command</a:t>
            </a:r>
          </a:p>
          <a:p>
            <a:pPr lvl="2"/>
            <a:r>
              <a:rPr lang="en-US" dirty="0"/>
              <a:t>U</a:t>
            </a:r>
            <a:r>
              <a:rPr lang="en-US" dirty="0" smtClean="0"/>
              <a:t>se </a:t>
            </a:r>
            <a:r>
              <a:rPr lang="en-US" dirty="0"/>
              <a:t>Device Manager to roll back a </a:t>
            </a:r>
            <a:r>
              <a:rPr lang="en-US" dirty="0" smtClean="0"/>
              <a:t>driver</a:t>
            </a:r>
          </a:p>
          <a:p>
            <a:pPr lvl="2"/>
            <a:r>
              <a:rPr lang="en-US" dirty="0" smtClean="0"/>
              <a:t>Use Memory Diagnostics to verify memory</a:t>
            </a:r>
          </a:p>
          <a:p>
            <a:pPr lvl="2"/>
            <a:r>
              <a:rPr lang="en-US" dirty="0" smtClean="0"/>
              <a:t>Use the chkdsk /r command to check for file system errors</a:t>
            </a:r>
          </a:p>
          <a:p>
            <a:pPr lvl="2"/>
            <a:r>
              <a:rPr lang="en-US" dirty="0" smtClean="0"/>
              <a:t>Configure Windows for a clean boot on next restart</a:t>
            </a:r>
          </a:p>
          <a:p>
            <a:pPr lvl="2"/>
            <a:r>
              <a:rPr lang="en-US" dirty="0" smtClean="0"/>
              <a:t>Perform other troubleshooting tasks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350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4525963"/>
          </a:xfrm>
        </p:spPr>
        <p:txBody>
          <a:bodyPr/>
          <a:lstStyle/>
          <a:p>
            <a:r>
              <a:rPr lang="en-US" dirty="0"/>
              <a:t>Press </a:t>
            </a:r>
            <a:r>
              <a:rPr lang="en-US" dirty="0" smtClean="0"/>
              <a:t>5 </a:t>
            </a:r>
            <a:r>
              <a:rPr lang="en-US" dirty="0"/>
              <a:t>or </a:t>
            </a:r>
            <a:r>
              <a:rPr lang="en-US" dirty="0" smtClean="0"/>
              <a:t>F5: </a:t>
            </a:r>
            <a:r>
              <a:rPr lang="en-US" dirty="0"/>
              <a:t>Enable Safe </a:t>
            </a:r>
            <a:r>
              <a:rPr lang="en-US" dirty="0" smtClean="0"/>
              <a:t>Mode with Networking</a:t>
            </a:r>
            <a:endParaRPr lang="en-US" dirty="0"/>
          </a:p>
          <a:p>
            <a:pPr lvl="1" eaLnBrk="1" hangingPunct="1"/>
            <a:r>
              <a:rPr lang="en-US" dirty="0"/>
              <a:t>Use when solving a problem with booting and network access is needed</a:t>
            </a:r>
          </a:p>
          <a:p>
            <a:pPr lvl="1" eaLnBrk="1" hangingPunct="1"/>
            <a:r>
              <a:rPr lang="en-US" dirty="0"/>
              <a:t>Also use when the Windows installation files are available on the </a:t>
            </a:r>
            <a:r>
              <a:rPr lang="en-US" dirty="0" smtClean="0"/>
              <a:t>network</a:t>
            </a:r>
          </a:p>
          <a:p>
            <a:pPr eaLnBrk="1" hangingPunct="1"/>
            <a:r>
              <a:rPr lang="en-US" dirty="0" smtClean="0"/>
              <a:t>Press 6 or F6: Enable Safe Mode with Command Prompt</a:t>
            </a:r>
          </a:p>
          <a:p>
            <a:pPr lvl="1" eaLnBrk="1" hangingPunct="1"/>
            <a:r>
              <a:rPr lang="en-US" dirty="0"/>
              <a:t>Use the </a:t>
            </a:r>
            <a:r>
              <a:rPr lang="en-US" b="1" dirty="0"/>
              <a:t>sfc /scannow </a:t>
            </a:r>
            <a:r>
              <a:rPr lang="en-US" dirty="0"/>
              <a:t>command to verify system files</a:t>
            </a:r>
          </a:p>
          <a:p>
            <a:pPr lvl="1" eaLnBrk="1" hangingPunct="1"/>
            <a:r>
              <a:rPr lang="en-US" dirty="0" smtClean="0"/>
              <a:t>If </a:t>
            </a:r>
            <a:r>
              <a:rPr lang="en-US" dirty="0"/>
              <a:t>problem not solved, launch System </a:t>
            </a:r>
            <a:r>
              <a:rPr lang="en-US" dirty="0" smtClean="0"/>
              <a:t>Restore</a:t>
            </a:r>
          </a:p>
          <a:p>
            <a:pPr lvl="2" eaLnBrk="1" hangingPunct="1"/>
            <a:r>
              <a:rPr lang="en-US" dirty="0" smtClean="0"/>
              <a:t>C:\Windows\system32\rstrui.exe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2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4525963"/>
          </a:xfrm>
        </p:spPr>
        <p:txBody>
          <a:bodyPr/>
          <a:lstStyle/>
          <a:p>
            <a:r>
              <a:rPr lang="en-US" dirty="0"/>
              <a:t>Press </a:t>
            </a:r>
            <a:r>
              <a:rPr lang="en-US" dirty="0" smtClean="0"/>
              <a:t>7 or F7: Disable Driver Signature Enforcement</a:t>
            </a:r>
          </a:p>
          <a:p>
            <a:pPr lvl="1"/>
            <a:r>
              <a:rPr lang="en-US" dirty="0" smtClean="0"/>
              <a:t>All 64-bit editions of Windows require that kernel-mode drivers be digitally signed</a:t>
            </a:r>
          </a:p>
          <a:p>
            <a:pPr lvl="1"/>
            <a:r>
              <a:rPr lang="en-US" dirty="0" smtClean="0"/>
              <a:t>Disabling this option is used by developers who are testing kernel-mode device drivers</a:t>
            </a:r>
          </a:p>
          <a:p>
            <a:r>
              <a:rPr lang="en-US" dirty="0" smtClean="0"/>
              <a:t>Press 8 or F8: Disable Early Launch Anti-Malware Driver</a:t>
            </a:r>
          </a:p>
          <a:p>
            <a:pPr lvl="1"/>
            <a:r>
              <a:rPr lang="en-US" dirty="0" smtClean="0"/>
              <a:t>Windows 8 allow antivirus software to launch a driver before any third-party drivers are launch so it can scan drivers for malware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6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Startup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5750"/>
            <a:ext cx="8229600" cy="4525963"/>
          </a:xfrm>
        </p:spPr>
        <p:txBody>
          <a:bodyPr/>
          <a:lstStyle/>
          <a:p>
            <a:r>
              <a:rPr lang="en-US" dirty="0" smtClean="0"/>
              <a:t>Press 9 or F9: Disable Automatic Restart on System</a:t>
            </a:r>
          </a:p>
          <a:p>
            <a:pPr lvl="1"/>
            <a:r>
              <a:rPr lang="en-US" dirty="0"/>
              <a:t>Stop rebooting upon encountering a system failure</a:t>
            </a:r>
          </a:p>
          <a:p>
            <a:r>
              <a:rPr lang="en-US" dirty="0" smtClean="0"/>
              <a:t>Press F10: Return to the Startup Settings Screen</a:t>
            </a:r>
          </a:p>
          <a:p>
            <a:pPr lvl="1"/>
            <a:r>
              <a:rPr lang="en-US" dirty="0" smtClean="0"/>
              <a:t>Return to Windows 8 Startup Menu screen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42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that Can Affect Windows System Files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tools include:</a:t>
            </a:r>
          </a:p>
          <a:p>
            <a:pPr lvl="1"/>
            <a:r>
              <a:rPr lang="en-US" dirty="0" smtClean="0"/>
              <a:t>System Restore</a:t>
            </a:r>
          </a:p>
          <a:p>
            <a:pPr lvl="1"/>
            <a:r>
              <a:rPr lang="en-US" dirty="0" smtClean="0"/>
              <a:t>Several commands that can be executed from a command prompt in Windows 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72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Restore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select System Restore from:</a:t>
            </a:r>
          </a:p>
          <a:p>
            <a:pPr lvl="1"/>
            <a:r>
              <a:rPr lang="en-US" dirty="0" smtClean="0"/>
              <a:t>The Windows 8 Advanced options screen</a:t>
            </a:r>
          </a:p>
          <a:p>
            <a:pPr lvl="1"/>
            <a:r>
              <a:rPr lang="en-US" dirty="0" smtClean="0"/>
              <a:t>The Windows 7 Advanced Boot Options screen</a:t>
            </a:r>
          </a:p>
          <a:p>
            <a:pPr lvl="1"/>
            <a:r>
              <a:rPr lang="en-US" dirty="0" smtClean="0"/>
              <a:t>Within Safe Mode</a:t>
            </a:r>
          </a:p>
          <a:p>
            <a:pPr lvl="1"/>
            <a:r>
              <a:rPr lang="en-US" dirty="0" smtClean="0"/>
              <a:t>A command prompt</a:t>
            </a:r>
          </a:p>
          <a:p>
            <a:r>
              <a:rPr lang="en-US" dirty="0" smtClean="0"/>
              <a:t>System Restore can cause a problem of its own</a:t>
            </a:r>
          </a:p>
          <a:p>
            <a:pPr lvl="1"/>
            <a:r>
              <a:rPr lang="en-US" dirty="0" smtClean="0"/>
              <a:t>Windows updates and updates to antivirus software can be lost and hardware devices and apps might need to be reinstalled</a:t>
            </a:r>
          </a:p>
          <a:p>
            <a:r>
              <a:rPr lang="en-US" dirty="0" smtClean="0"/>
              <a:t>Won’t help if the file system or registry is corrupted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23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Boot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better you understand what happens when you first turn on a computer until Windows is </a:t>
            </a:r>
            <a:r>
              <a:rPr lang="en-US" dirty="0" smtClean="0"/>
              <a:t>loaded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The more likely you will be able to solve a problem when Windows cannot </a:t>
            </a:r>
            <a:r>
              <a:rPr lang="en-US" dirty="0" smtClean="0"/>
              <a:t>start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06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this when the graphical interface is missing or corrupted</a:t>
            </a:r>
          </a:p>
          <a:p>
            <a:pPr lvl="1"/>
            <a:r>
              <a:rPr lang="en-US" dirty="0" smtClean="0"/>
              <a:t>Or if you want to use a specific command to fix a problem when Windows refuses to start</a:t>
            </a:r>
          </a:p>
          <a:p>
            <a:r>
              <a:rPr lang="en-US" dirty="0" smtClean="0"/>
              <a:t>You have administrator privileges and full read and write access to all files on all drives</a:t>
            </a:r>
          </a:p>
          <a:p>
            <a:r>
              <a:rPr lang="en-US" dirty="0" smtClean="0"/>
              <a:t>To access the Windows RE command prompt, follow steps outlined in the text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286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Data Files and System Files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sfc /scannow </a:t>
            </a:r>
            <a:r>
              <a:rPr lang="en-US" dirty="0" smtClean="0"/>
              <a:t>command to restore critical Windows system files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cd, copy, rename, and delete </a:t>
            </a:r>
            <a:r>
              <a:rPr lang="en-US" dirty="0" smtClean="0"/>
              <a:t>commands to manage data and system files</a:t>
            </a:r>
            <a:endParaRPr lang="en-US" dirty="0"/>
          </a:p>
          <a:p>
            <a:pPr lvl="1"/>
            <a:r>
              <a:rPr lang="en-US" dirty="0"/>
              <a:t>Restore registry files using those saved in the RegBack folder</a:t>
            </a:r>
          </a:p>
          <a:p>
            <a:pPr lvl="1"/>
            <a:r>
              <a:rPr lang="en-US" dirty="0"/>
              <a:t>After each fix, reboot the system to see if problem was solved</a:t>
            </a:r>
          </a:p>
          <a:p>
            <a:pPr lvl="1"/>
            <a:r>
              <a:rPr lang="en-US" dirty="0"/>
              <a:t>Use commands in Table </a:t>
            </a:r>
            <a:r>
              <a:rPr lang="en-US" dirty="0" smtClean="0"/>
              <a:t>13-2 </a:t>
            </a:r>
            <a:r>
              <a:rPr lang="en-US" dirty="0"/>
              <a:t>(see next slide) to restore registry files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90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7" name="Picture 6" descr="Steps to restore the registry files (continues)&#10;" title="Table 13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2233612"/>
            <a:ext cx="6886575" cy="2390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7452" y="4997536"/>
            <a:ext cx="394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Table 13-2 </a:t>
            </a:r>
            <a:r>
              <a:rPr lang="en-US" sz="1200" dirty="0" smtClean="0"/>
              <a:t>Steps to restore the registry files (continues)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31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97453" y="5105400"/>
            <a:ext cx="3949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Table 13-2 </a:t>
            </a:r>
            <a:r>
              <a:rPr lang="en-US" sz="1200" dirty="0" smtClean="0"/>
              <a:t>Steps to restore the registry files (continued)</a:t>
            </a:r>
            <a:endParaRPr lang="en-US" sz="1200" dirty="0"/>
          </a:p>
        </p:txBody>
      </p:sp>
      <p:pic>
        <p:nvPicPr>
          <p:cNvPr id="3" name="Picture 2" descr="Steps to restore the registry files (continued)&#10;" title="Table 13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1862137"/>
            <a:ext cx="68961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47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Repair and Manage a Hard Drive</a:t>
            </a:r>
          </a:p>
          <a:p>
            <a:pPr lvl="1" eaLnBrk="1" hangingPunct="1"/>
            <a:r>
              <a:rPr lang="en-US" dirty="0"/>
              <a:t>Use </a:t>
            </a:r>
            <a:r>
              <a:rPr lang="en-US" b="1" dirty="0" smtClean="0"/>
              <a:t>chkdsk /r</a:t>
            </a:r>
            <a:r>
              <a:rPr lang="en-US" dirty="0" smtClean="0"/>
              <a:t> to repair the file system the and </a:t>
            </a:r>
            <a:r>
              <a:rPr lang="en-US" b="1" dirty="0"/>
              <a:t>format</a:t>
            </a:r>
            <a:r>
              <a:rPr lang="en-US" dirty="0"/>
              <a:t> </a:t>
            </a:r>
            <a:r>
              <a:rPr lang="en-US" dirty="0" smtClean="0"/>
              <a:t>command </a:t>
            </a:r>
            <a:r>
              <a:rPr lang="en-US" dirty="0"/>
              <a:t>to </a:t>
            </a:r>
            <a:r>
              <a:rPr lang="en-US" dirty="0" smtClean="0"/>
              <a:t>reformat </a:t>
            </a:r>
            <a:r>
              <a:rPr lang="en-US" dirty="0"/>
              <a:t>a drive</a:t>
            </a:r>
          </a:p>
          <a:p>
            <a:pPr lvl="1" eaLnBrk="1" hangingPunct="1"/>
            <a:r>
              <a:rPr lang="en-US" dirty="0"/>
              <a:t>Use </a:t>
            </a:r>
            <a:r>
              <a:rPr lang="en-US" b="1" dirty="0"/>
              <a:t>diskpart</a:t>
            </a:r>
            <a:r>
              <a:rPr lang="en-US" dirty="0"/>
              <a:t> to manage hard drives, partitions, and volumes</a:t>
            </a:r>
          </a:p>
          <a:p>
            <a:pPr lvl="2" eaLnBrk="1" hangingPunct="1"/>
            <a:r>
              <a:rPr lang="en-US" dirty="0"/>
              <a:t>Refer to table on the next slide which lists important diskpart commands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14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7" name="Picture 6" descr="Important diskpart commands used at the DISKPART&gt; prompt (continues)&#10;" title="Table 13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712" y="1514475"/>
            <a:ext cx="6886575" cy="38290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07469" y="5517375"/>
            <a:ext cx="600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Table 13-3 </a:t>
            </a:r>
            <a:r>
              <a:rPr lang="en-US" sz="1200" dirty="0" smtClean="0"/>
              <a:t>Important diskpart commands used at the DISKPART&gt; prompt (continues)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02274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69383" y="4648200"/>
            <a:ext cx="60052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Table 13-3 </a:t>
            </a:r>
            <a:r>
              <a:rPr lang="en-US" sz="1200" dirty="0" smtClean="0"/>
              <a:t>Important diskpart commands used at the DISKPART&gt; prompt (continued)</a:t>
            </a:r>
            <a:endParaRPr lang="en-US" sz="1200" dirty="0"/>
          </a:p>
        </p:txBody>
      </p:sp>
      <p:pic>
        <p:nvPicPr>
          <p:cNvPr id="3" name="Picture 2" descr=" Important diskpart commands used at the DISKPART&gt; prompt (continued)&#10;" title="Table 13-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2624137"/>
            <a:ext cx="68770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2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Networking</a:t>
            </a:r>
          </a:p>
          <a:p>
            <a:pPr lvl="1"/>
            <a:r>
              <a:rPr lang="en-US" dirty="0" smtClean="0"/>
              <a:t>Networking is not normally available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wpeinit </a:t>
            </a:r>
            <a:r>
              <a:rPr lang="en-US" dirty="0" smtClean="0"/>
              <a:t>command to enable networking</a:t>
            </a:r>
          </a:p>
          <a:p>
            <a:r>
              <a:rPr lang="en-US" dirty="0" smtClean="0"/>
              <a:t>Use Bootrec and Bcdedit to Repair the File System and Key Boot Files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bootrec</a:t>
            </a:r>
            <a:r>
              <a:rPr lang="en-US" dirty="0" smtClean="0"/>
              <a:t> command to repair the BCD and boot sectors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bcdedit</a:t>
            </a:r>
            <a:r>
              <a:rPr lang="en-US" dirty="0" smtClean="0"/>
              <a:t> command to manually edit the BCD</a:t>
            </a:r>
          </a:p>
          <a:p>
            <a:pPr lvl="1"/>
            <a:r>
              <a:rPr lang="en-US" dirty="0" smtClean="0"/>
              <a:t>Use the </a:t>
            </a:r>
            <a:r>
              <a:rPr lang="en-US" b="1" dirty="0" smtClean="0"/>
              <a:t>bootsect </a:t>
            </a:r>
            <a:r>
              <a:rPr lang="en-US" dirty="0" smtClean="0"/>
              <a:t>command to repair a dual boot system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137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Command Prompt Window in Windows 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7" name="Picture 6" descr="Bootrec and bcdedit commands to repair system files and the file system" title="Table 13-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2714625"/>
            <a:ext cx="6867525" cy="14287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33246" y="4419600"/>
            <a:ext cx="5877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Table 13-4 </a:t>
            </a:r>
            <a:r>
              <a:rPr lang="en-US" sz="1200" dirty="0" smtClean="0"/>
              <a:t>Bootrec and bcdedit commands to repair system files and the file system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86821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Reinstalling Windows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Windows is beyond  repair and you need to reinstall it</a:t>
            </a:r>
          </a:p>
          <a:p>
            <a:r>
              <a:rPr lang="en-US" dirty="0" smtClean="0"/>
              <a:t>The following startup troubleshooting tools affect the entire Windows installation on a computer</a:t>
            </a:r>
          </a:p>
          <a:p>
            <a:pPr lvl="1"/>
            <a:r>
              <a:rPr lang="en-US" dirty="0" smtClean="0"/>
              <a:t>Rather than a few files or settings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2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to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Choosing between a hard boot and a soft boot</a:t>
            </a:r>
          </a:p>
          <a:p>
            <a:pPr lvl="1"/>
            <a:r>
              <a:rPr lang="en-US" dirty="0" smtClean="0"/>
              <a:t>Hard boot (cold boot): turning on the power with the on/off switch</a:t>
            </a:r>
          </a:p>
          <a:p>
            <a:pPr lvl="2"/>
            <a:r>
              <a:rPr lang="en-US" dirty="0" smtClean="0"/>
              <a:t>Takes more time than a soft boot</a:t>
            </a:r>
          </a:p>
          <a:p>
            <a:pPr lvl="2"/>
            <a:r>
              <a:rPr lang="en-US" dirty="0" smtClean="0"/>
              <a:t>Initializes the processor and clears </a:t>
            </a:r>
            <a:r>
              <a:rPr lang="en-US" dirty="0" smtClean="0"/>
              <a:t>memory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Pressing the power button more than 5 seconds while OS is running will shut down the PC! 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Soft boot (warm boot): using the OS to reboot</a:t>
            </a:r>
          </a:p>
          <a:p>
            <a:pPr lvl="2"/>
            <a:r>
              <a:rPr lang="en-US" dirty="0" smtClean="0"/>
              <a:t>Initial steps performed by UEFI/UEFI/BIOS in a hard boot don’t happen</a:t>
            </a:r>
          </a:p>
          <a:p>
            <a:pPr lvl="2"/>
            <a:r>
              <a:rPr lang="en-US" dirty="0" smtClean="0"/>
              <a:t>To save time use the soft boot to </a:t>
            </a:r>
            <a:r>
              <a:rPr lang="en-US" dirty="0" smtClean="0"/>
              <a:t>restart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822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OEM Recovery Partition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Laptops and brand-name computers likely have a recovery partition on the hard drive</a:t>
            </a:r>
          </a:p>
          <a:p>
            <a:pPr lvl="1"/>
            <a:r>
              <a:rPr lang="en-US" dirty="0" smtClean="0"/>
              <a:t>Contains a copy of the OS build, device drivers, diagnostics programs, and preinstalled applications </a:t>
            </a:r>
          </a:p>
          <a:p>
            <a:pPr lvl="1"/>
            <a:r>
              <a:rPr lang="en-US" dirty="0" smtClean="0"/>
              <a:t>Partition might or might not be hidden</a:t>
            </a:r>
          </a:p>
          <a:p>
            <a:r>
              <a:rPr lang="en-US" dirty="0" smtClean="0"/>
              <a:t>To know how to access the recovery tools stored on the recovery partition</a:t>
            </a:r>
          </a:p>
          <a:p>
            <a:pPr lvl="1"/>
            <a:r>
              <a:rPr lang="en-US" dirty="0" smtClean="0"/>
              <a:t>See the manufacturer’s website or look for a message at the beginning of the boot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41D0FE-9074-4627-8BD6-1A0BD86D291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462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a Windows 8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solve a problem with a corrupted Windows 8 installation </a:t>
            </a:r>
            <a:r>
              <a:rPr lang="en-US" dirty="0"/>
              <a:t>y</a:t>
            </a:r>
            <a:r>
              <a:rPr lang="en-US" dirty="0" smtClean="0"/>
              <a:t>ou can perform a Windows 8 refresh</a:t>
            </a:r>
          </a:p>
          <a:p>
            <a:pPr lvl="1"/>
            <a:r>
              <a:rPr lang="en-US" dirty="0" smtClean="0"/>
              <a:t>Refresh can recover the installation from a custom refresh image that has been designated as:</a:t>
            </a:r>
          </a:p>
          <a:p>
            <a:pPr lvl="2"/>
            <a:r>
              <a:rPr lang="en-US" dirty="0" smtClean="0"/>
              <a:t>The active recovery image</a:t>
            </a:r>
          </a:p>
          <a:p>
            <a:pPr lvl="2"/>
            <a:r>
              <a:rPr lang="en-US" dirty="0" smtClean="0"/>
              <a:t>A hidden OEM recovery partition on the hard drive</a:t>
            </a:r>
          </a:p>
          <a:p>
            <a:pPr lvl="2"/>
            <a:r>
              <a:rPr lang="en-US" dirty="0" smtClean="0"/>
              <a:t>The Windows 8 setup DVD</a:t>
            </a:r>
          </a:p>
          <a:p>
            <a:r>
              <a:rPr lang="en-US" dirty="0" smtClean="0"/>
              <a:t>Unless you are working with a custom refresh image</a:t>
            </a:r>
          </a:p>
          <a:p>
            <a:pPr lvl="1"/>
            <a:r>
              <a:rPr lang="en-US" dirty="0" smtClean="0"/>
              <a:t>Windows settings and desktop applications are lost during a refresh</a:t>
            </a:r>
          </a:p>
          <a:p>
            <a:r>
              <a:rPr lang="en-US" dirty="0" smtClean="0"/>
              <a:t>Follow steps outlined in the text to perform a refresh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051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Reset a Windows 8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8450"/>
            <a:ext cx="8229600" cy="4525963"/>
          </a:xfrm>
        </p:spPr>
        <p:txBody>
          <a:bodyPr/>
          <a:lstStyle/>
          <a:p>
            <a:r>
              <a:rPr lang="en-US" dirty="0" smtClean="0"/>
              <a:t>Reset a computer when you are about to give it away, recycle it, or totally want to start over</a:t>
            </a:r>
          </a:p>
          <a:p>
            <a:r>
              <a:rPr lang="en-US" dirty="0" smtClean="0"/>
              <a:t>The Windows volume is formatted and Windows is reinstalled</a:t>
            </a:r>
          </a:p>
          <a:p>
            <a:pPr lvl="1"/>
            <a:r>
              <a:rPr lang="en-US" dirty="0" smtClean="0"/>
              <a:t>If an OEM recovery partition is present, the system is reset to its factory state</a:t>
            </a:r>
          </a:p>
          <a:p>
            <a:pPr lvl="1"/>
            <a:r>
              <a:rPr lang="en-US" dirty="0" smtClean="0"/>
              <a:t>If no OEM, the Windows setup DVD is requested and is used to reinstall Windows</a:t>
            </a:r>
          </a:p>
          <a:p>
            <a:r>
              <a:rPr lang="en-US" dirty="0" smtClean="0"/>
              <a:t>All user data and settings and installed apps are lost</a:t>
            </a:r>
          </a:p>
          <a:p>
            <a:r>
              <a:rPr lang="en-US" dirty="0" smtClean="0"/>
              <a:t>Follow steps outlined in the text to reset a Windows computer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53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Windows Over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 smtClean="0"/>
              <a:t>You must boot the computer to the network </a:t>
            </a:r>
          </a:p>
          <a:p>
            <a:pPr lvl="1"/>
            <a:r>
              <a:rPr lang="en-US" dirty="0" smtClean="0"/>
              <a:t>Where it finds and loads Windows PE on the deployment server</a:t>
            </a:r>
          </a:p>
          <a:p>
            <a:r>
              <a:rPr lang="en-US" dirty="0" smtClean="0"/>
              <a:t>For legacy BIOS system, set the first boot device to be Ethernet</a:t>
            </a:r>
          </a:p>
          <a:p>
            <a:r>
              <a:rPr lang="en-US" dirty="0" smtClean="0"/>
              <a:t>For a UEFI system, look for an advanced setup screen in UEFI setup to enable PXE Support</a:t>
            </a:r>
          </a:p>
          <a:p>
            <a:r>
              <a:rPr lang="en-US" dirty="0" smtClean="0"/>
              <a:t>Computer then boots to the Preboot eXecution Environment (PXE)</a:t>
            </a:r>
          </a:p>
          <a:p>
            <a:pPr lvl="1"/>
            <a:r>
              <a:rPr lang="en-US" dirty="0" smtClean="0"/>
              <a:t>PXE searches for a server to provide Windows PE and the deployment image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Troubleshoot Windows Startup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troubleshooting a startup problem:</a:t>
            </a:r>
          </a:p>
          <a:p>
            <a:pPr lvl="1"/>
            <a:r>
              <a:rPr lang="en-US" dirty="0" smtClean="0"/>
              <a:t>Follow procedures to interview the user</a:t>
            </a:r>
          </a:p>
          <a:p>
            <a:pPr lvl="1"/>
            <a:r>
              <a:rPr lang="en-US" dirty="0" smtClean="0"/>
              <a:t>Back up important data or verify you have current backups</a:t>
            </a:r>
          </a:p>
          <a:p>
            <a:pPr lvl="1"/>
            <a:r>
              <a:rPr lang="en-US" dirty="0" smtClean="0"/>
              <a:t>Research and identify any error messages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etermine what has just changed that might be the source of the problem</a:t>
            </a:r>
          </a:p>
          <a:p>
            <a:r>
              <a:rPr lang="en-US" dirty="0" smtClean="0"/>
              <a:t>When you know the source, decide which tool will be the least invasive to use, yet still fix the problem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607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Data on the Hard Drive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start with the question:</a:t>
            </a:r>
          </a:p>
          <a:p>
            <a:pPr lvl="1"/>
            <a:r>
              <a:rPr lang="en-US" dirty="0" smtClean="0"/>
              <a:t>“Is there important data on the hard drive not backed up?”</a:t>
            </a:r>
          </a:p>
          <a:p>
            <a:r>
              <a:rPr lang="en-US" dirty="0" smtClean="0"/>
              <a:t>If data is lost or corrupted:</a:t>
            </a:r>
          </a:p>
          <a:p>
            <a:pPr lvl="1"/>
            <a:r>
              <a:rPr lang="en-US" dirty="0"/>
              <a:t>Use Windows tools, third party software, or commercial data recovery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smtClean="0"/>
              <a:t>Use a SATA-to-USB converter kit to temporarily connect a desktop or laptop hard drive to a USB port on a working computer</a:t>
            </a:r>
          </a:p>
          <a:p>
            <a:pPr lvl="2"/>
            <a:r>
              <a:rPr lang="en-US" dirty="0" smtClean="0"/>
              <a:t>Use Explorer to copy data to other media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83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errors can present as error messages on a black screen or a blue screen of death (BSOD) stop error</a:t>
            </a:r>
          </a:p>
          <a:p>
            <a:pPr lvl="1"/>
            <a:r>
              <a:rPr lang="en-US" dirty="0" smtClean="0"/>
              <a:t>Can be caused by a corrupted registry, a system file that is missing or damaged, a device driver that is missing or damaged, bad memory, or a corrupted or failing hard drive</a:t>
            </a:r>
          </a:p>
          <a:p>
            <a:r>
              <a:rPr lang="en-US" dirty="0" smtClean="0"/>
              <a:t>See Table 13-5 for a list of error messages and what to do about them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676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  <p:pic>
        <p:nvPicPr>
          <p:cNvPr id="7" name="Picture 6" descr="Error messages and what to do about them (continues)&#10;" title="Table 13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37" y="1595437"/>
            <a:ext cx="6867525" cy="3667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27158" y="5476894"/>
            <a:ext cx="468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Table 13-5 </a:t>
            </a:r>
            <a:r>
              <a:rPr lang="en-US" sz="1200" dirty="0" smtClean="0"/>
              <a:t>Error messages and what to do about them (continues)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06915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27158" y="5867400"/>
            <a:ext cx="4689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Table 13-5 </a:t>
            </a:r>
            <a:r>
              <a:rPr lang="en-US" sz="1200" dirty="0" smtClean="0"/>
              <a:t>Error messages and what to do about them (continued)</a:t>
            </a:r>
            <a:endParaRPr lang="en-US" sz="1200" dirty="0"/>
          </a:p>
        </p:txBody>
      </p:sp>
      <p:pic>
        <p:nvPicPr>
          <p:cNvPr id="3" name="Picture 2" descr="Error messages and what to do about them (continued)&#10;" title="Table 13-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40417"/>
            <a:ext cx="4887782" cy="442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610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BSOD or Stop Errors</a:t>
            </a:r>
          </a:p>
          <a:p>
            <a:pPr lvl="1"/>
            <a:r>
              <a:rPr lang="en-US" dirty="0" smtClean="0"/>
              <a:t>Happen when processes running in kernel mode encounter a problem and Windows must stop the system</a:t>
            </a:r>
          </a:p>
          <a:p>
            <a:r>
              <a:rPr lang="en-US" dirty="0" smtClean="0"/>
              <a:t>Stop errors can occur during or after startup</a:t>
            </a:r>
          </a:p>
          <a:p>
            <a:r>
              <a:rPr lang="en-US" dirty="0" smtClean="0"/>
              <a:t>Follow steps outlined in the text to find out what to do when you get a stop error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79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Shutdown and Restart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Windows 8 Fast Startup – feature that speeds up startup by performing a partial hibernation at shutdown</a:t>
            </a:r>
          </a:p>
          <a:p>
            <a:pPr lvl="1"/>
            <a:r>
              <a:rPr lang="en-US" dirty="0" smtClean="0"/>
              <a:t>Windows saves the drivers and kernel state in the Windows hibernate file, hiberfil.sys</a:t>
            </a:r>
          </a:p>
          <a:p>
            <a:pPr lvl="1"/>
            <a:r>
              <a:rPr lang="en-US" dirty="0" smtClean="0"/>
              <a:t>Reads from this file on the next cold boot</a:t>
            </a:r>
          </a:p>
          <a:p>
            <a:pPr lvl="1"/>
            <a:r>
              <a:rPr lang="en-US" dirty="0" smtClean="0"/>
              <a:t>Enabled by default</a:t>
            </a:r>
          </a:p>
          <a:p>
            <a:pPr lvl="1"/>
            <a:r>
              <a:rPr lang="en-US" dirty="0" smtClean="0"/>
              <a:t>Can be disabled in the Power Options applet in Control Panel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83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pic>
        <p:nvPicPr>
          <p:cNvPr id="7" name="Picture 6" descr="A blue screen of death (BSOD) is definitely not a good sign; time to start troubleshooting" title="Figure 13-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690687"/>
            <a:ext cx="5791200" cy="34766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6064" y="5407704"/>
            <a:ext cx="70718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13-40 </a:t>
            </a:r>
            <a:r>
              <a:rPr lang="en-US" sz="1200" dirty="0" smtClean="0"/>
              <a:t>A blue screen of death (BSOD) is definitely not a good sign; time to start troubleshooting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702918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Improper Shutdowns</a:t>
            </a:r>
          </a:p>
          <a:p>
            <a:pPr lvl="1"/>
            <a:r>
              <a:rPr lang="en-US" dirty="0" smtClean="0"/>
              <a:t>Most like caused by hardware, such as:</a:t>
            </a:r>
          </a:p>
          <a:p>
            <a:pPr lvl="2"/>
            <a:r>
              <a:rPr lang="en-US" dirty="0" smtClean="0"/>
              <a:t>Memory</a:t>
            </a:r>
          </a:p>
          <a:p>
            <a:pPr lvl="2"/>
            <a:r>
              <a:rPr lang="en-US" dirty="0" smtClean="0"/>
              <a:t>Motherboard</a:t>
            </a:r>
          </a:p>
          <a:p>
            <a:pPr lvl="2"/>
            <a:r>
              <a:rPr lang="en-US" dirty="0" smtClean="0"/>
              <a:t>CPU</a:t>
            </a:r>
          </a:p>
          <a:p>
            <a:pPr lvl="2"/>
            <a:r>
              <a:rPr lang="en-US" dirty="0" smtClean="0"/>
              <a:t>Video card</a:t>
            </a:r>
          </a:p>
          <a:p>
            <a:pPr lvl="2"/>
            <a:r>
              <a:rPr lang="en-US" dirty="0" smtClean="0"/>
              <a:t>System overheating</a:t>
            </a:r>
          </a:p>
          <a:p>
            <a:pPr lvl="1"/>
            <a:r>
              <a:rPr lang="en-US" dirty="0" smtClean="0"/>
              <a:t>Try and check these things:</a:t>
            </a:r>
          </a:p>
          <a:p>
            <a:pPr lvl="2"/>
            <a:r>
              <a:rPr lang="en-US" dirty="0" smtClean="0"/>
              <a:t>Check the Event Viewer to see if it has reported a hardware failure</a:t>
            </a:r>
          </a:p>
          <a:p>
            <a:pPr lvl="2"/>
            <a:r>
              <a:rPr lang="en-US" dirty="0" smtClean="0"/>
              <a:t>Apply any important or critical Windows updates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411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Dealing with Improper Shutdowns</a:t>
            </a:r>
          </a:p>
          <a:p>
            <a:pPr lvl="1"/>
            <a:r>
              <a:rPr lang="en-US" dirty="0" smtClean="0"/>
              <a:t>Try and check these things (cont’d):</a:t>
            </a:r>
          </a:p>
          <a:p>
            <a:pPr lvl="2"/>
            <a:r>
              <a:rPr lang="en-US" dirty="0" smtClean="0"/>
              <a:t>Use Memory Diagnostics and chkdsk with the /r parameter to check memory and the hard drive for errors</a:t>
            </a:r>
          </a:p>
          <a:p>
            <a:pPr lvl="2"/>
            <a:r>
              <a:rPr lang="en-US" dirty="0" smtClean="0"/>
              <a:t>If you suspect overheating, go into UEFI/BIOS and check the temperature of the CPU (should not exceed 38 degrees </a:t>
            </a:r>
            <a:r>
              <a:rPr lang="en-US" dirty="0" smtClean="0"/>
              <a:t>C, </a:t>
            </a:r>
            <a:r>
              <a:rPr lang="en-US" dirty="0" smtClean="0">
                <a:solidFill>
                  <a:srgbClr val="FF0000"/>
                </a:solidFill>
              </a:rPr>
              <a:t>100.4 degrees F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Check for physical damage to the device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48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Error Messages and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Device or Service Fails to Start</a:t>
            </a:r>
          </a:p>
          <a:p>
            <a:pPr lvl="1"/>
            <a:r>
              <a:rPr lang="en-US" dirty="0" smtClean="0"/>
              <a:t>After identifying a service or device that prevents a normal boot</a:t>
            </a:r>
          </a:p>
          <a:p>
            <a:pPr lvl="2"/>
            <a:r>
              <a:rPr lang="en-US" dirty="0" smtClean="0"/>
              <a:t>Boot into Safe Mode and use Device Manager to disable the device (or use the Services console)</a:t>
            </a:r>
          </a:p>
          <a:p>
            <a:pPr lvl="2"/>
            <a:r>
              <a:rPr lang="en-US" dirty="0" smtClean="0"/>
              <a:t>Reboot and if the problem goes away, replace the driver or service program file and enable it</a:t>
            </a:r>
          </a:p>
          <a:p>
            <a:pPr lvl="1"/>
            <a:r>
              <a:rPr lang="en-US" dirty="0" smtClean="0"/>
              <a:t>If you cannot boot into Safe Mode, open the command prompt window in Windows RE</a:t>
            </a:r>
          </a:p>
          <a:p>
            <a:pPr lvl="2"/>
            <a:r>
              <a:rPr lang="en-US" dirty="0" smtClean="0"/>
              <a:t>Backup the registry and use Registry Editor to manually disable the service or driver in the registry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727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Summary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When a system is turned on, startup UEFI/BIOS takes control to examine hardware components and find an OS to load</a:t>
            </a:r>
          </a:p>
          <a:p>
            <a:pPr eaLnBrk="1" hangingPunct="1"/>
            <a:r>
              <a:rPr lang="en-US" dirty="0" smtClean="0"/>
              <a:t>Windows startup is managed by the Windows Boot Manager</a:t>
            </a:r>
          </a:p>
          <a:p>
            <a:pPr eaLnBrk="1" hangingPunct="1"/>
            <a:r>
              <a:rPr lang="en-US" dirty="0" smtClean="0"/>
              <a:t>Before a problem occurs, make sure you have good backups of user data and a Windows 8 custom refresh image or a Windows 7 system image</a:t>
            </a:r>
          </a:p>
          <a:p>
            <a:pPr eaLnBrk="1" hangingPunct="1"/>
            <a:r>
              <a:rPr lang="en-US" dirty="0" smtClean="0"/>
              <a:t>Windows RE can be started from within Windows, from the Windows setup DVD, or from a recovery drive</a:t>
            </a:r>
          </a:p>
        </p:txBody>
      </p:sp>
      <p:sp>
        <p:nvSpPr>
          <p:cNvPr id="5734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dirty="0" smtClean="0"/>
              <a:t>A+ Guide to IT Technical Support, 9th Edition</a:t>
            </a:r>
          </a:p>
        </p:txBody>
      </p:sp>
      <p:sp>
        <p:nvSpPr>
          <p:cNvPr id="5734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EC4F9B3-BF9F-45C3-9EAF-BF66870D6F83}" type="slidenum">
              <a:rPr lang="en-US" smtClean="0"/>
              <a:pPr eaLnBrk="1" hangingPunct="1"/>
              <a:t>54</a:t>
            </a:fld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Tools for startup troubleshooting include startup repair, Memory Diagnostics, System Restore, Safe Mode, enabling boot logging, refresh, reset, and applying a Windows 7 system image</a:t>
            </a:r>
          </a:p>
          <a:p>
            <a:r>
              <a:rPr lang="en-US" dirty="0" smtClean="0"/>
              <a:t>Commands that might be useful when repairing Windows include bootrec, bcdedit, diskpart, chkdsk, and sfc</a:t>
            </a:r>
          </a:p>
          <a:p>
            <a:r>
              <a:rPr lang="en-US" dirty="0" smtClean="0"/>
              <a:t>If a hard drive contains valuable data but will not boot, you might be able to recover data by installing the drive in another system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339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web to research stop errors on the error title and error number listed on the blue screen</a:t>
            </a:r>
          </a:p>
          <a:p>
            <a:r>
              <a:rPr lang="en-US" dirty="0" smtClean="0"/>
              <a:t>Improper shutdowns are most likely hardware related</a:t>
            </a:r>
          </a:p>
          <a:p>
            <a:r>
              <a:rPr lang="en-US" dirty="0" smtClean="0"/>
              <a:t>When a device or service causes the system to hang during a normal boot, boot into Safe Mode and disable the device or service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1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Buttons and Switches on a Computer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Power buttons and switches work like this:</a:t>
            </a:r>
          </a:p>
          <a:p>
            <a:pPr lvl="1"/>
            <a:r>
              <a:rPr lang="en-US" dirty="0" smtClean="0"/>
              <a:t>Power button in front can be configured as a “soft” power button, causing a Windows restart</a:t>
            </a:r>
          </a:p>
          <a:p>
            <a:pPr lvl="1"/>
            <a:r>
              <a:rPr lang="en-US" dirty="0" smtClean="0"/>
              <a:t>The reset button initializes the CPU</a:t>
            </a:r>
          </a:p>
          <a:p>
            <a:pPr lvl="2"/>
            <a:r>
              <a:rPr lang="en-US" dirty="0" smtClean="0"/>
              <a:t>Restarts at the beginning of the UEFI/UEFI/BIOS startup</a:t>
            </a:r>
          </a:p>
          <a:p>
            <a:pPr lvl="1"/>
            <a:r>
              <a:rPr lang="en-US" dirty="0" smtClean="0"/>
              <a:t>Switch on the rear of the case turns off the power abruptly and is a “hard” power button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51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Buttons and Switches on a Computer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 descr="This computer case has two power buttons on the front and one power switch on the rear of the case" title="Figure 13-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075" y="2414587"/>
            <a:ext cx="5657850" cy="20288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4258" y="4939706"/>
            <a:ext cx="7855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Figure 13-2 </a:t>
            </a:r>
            <a:r>
              <a:rPr lang="en-US" sz="1200" dirty="0" smtClean="0"/>
              <a:t>This computer case has two power buttons on the front and one power switch on the rear of the case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8110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UEFI/UEFI/BIOS Controls The Beginning Of The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Startup UEFI/BIOS: responsible for getting a system up and running</a:t>
            </a:r>
          </a:p>
          <a:p>
            <a:r>
              <a:rPr lang="en-US" dirty="0" smtClean="0"/>
              <a:t>If Secure Boot in UEFI is enabled, UEFI systems run security checks to protect against malware</a:t>
            </a:r>
          </a:p>
          <a:p>
            <a:pPr lvl="1"/>
            <a:r>
              <a:rPr lang="en-US" dirty="0" smtClean="0"/>
              <a:t>Stores device drivers and information about Secure Boot on a nonvolatile RAM (NVRAM) chip and in a hidden partition on the hard drive called ESP</a:t>
            </a:r>
          </a:p>
          <a:p>
            <a:r>
              <a:rPr lang="en-US" dirty="0" smtClean="0"/>
              <a:t>UEFI/BIOS searches for and then turns to a boot device to find an OS to launch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7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Startup UEFI/UEFI/BIOS Controls The Beginning Of The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successful boot depends on the hardware, the UEFI/BIOS, and the OS performing without errors</a:t>
            </a:r>
          </a:p>
          <a:p>
            <a:r>
              <a:rPr lang="en-US" dirty="0" smtClean="0"/>
              <a:t>Steps to start a Windows computer are diagrammed in Figures 13-3 and 13-4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A+ Guide to IT Technical Support, 9th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841D0FE-9074-4627-8BD6-1A0BD86D291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957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6343</Words>
  <Application>Microsoft Macintosh PowerPoint</Application>
  <PresentationFormat>On-screen Show (4:3)</PresentationFormat>
  <Paragraphs>786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ＭＳ Ｐゴシック</vt:lpstr>
      <vt:lpstr>Times New Roman</vt:lpstr>
      <vt:lpstr>Arial</vt:lpstr>
      <vt:lpstr>Default Design</vt:lpstr>
      <vt:lpstr>1_Default Design</vt:lpstr>
      <vt:lpstr>A+ Guide to IT Technical Support, 9th Edition</vt:lpstr>
      <vt:lpstr>Objectives</vt:lpstr>
      <vt:lpstr>Understanding the Boot Process</vt:lpstr>
      <vt:lpstr>Different Ways to Boot</vt:lpstr>
      <vt:lpstr>Windows Shutdown and Restart</vt:lpstr>
      <vt:lpstr>Power Buttons and Switches on a Computer Case</vt:lpstr>
      <vt:lpstr>Power Buttons and Switches on a Computer Case</vt:lpstr>
      <vt:lpstr>Startup UEFI/UEFI/BIOS Controls The Beginning Of The Boot</vt:lpstr>
      <vt:lpstr>Startup UEFI/UEFI/BIOS Controls The Beginning Of The Boot</vt:lpstr>
      <vt:lpstr>Startup UEFI/UEFI/BIOS Controls The Beginning Of The Boot</vt:lpstr>
      <vt:lpstr>Startup UEFI/UEFI/BIOS Controls The Beginning Of The Boot</vt:lpstr>
      <vt:lpstr>Windows 7 Startup</vt:lpstr>
      <vt:lpstr>Windows 7 Startup</vt:lpstr>
      <vt:lpstr>Tools for Solving Windows Startup Problems</vt:lpstr>
      <vt:lpstr>What To Do Before a Problem Occurs</vt:lpstr>
      <vt:lpstr>Create a Recovery Drive</vt:lpstr>
      <vt:lpstr>Windows 7: Create a System Repair Disc</vt:lpstr>
      <vt:lpstr>Tools for Least Invasive Solutions</vt:lpstr>
      <vt:lpstr>Tools for Least Invasive Solutions</vt:lpstr>
      <vt:lpstr>Tools for Least Invasive Solutions</vt:lpstr>
      <vt:lpstr>Change Startup Settings</vt:lpstr>
      <vt:lpstr>Change Startup Settings</vt:lpstr>
      <vt:lpstr>Change Startup Settings</vt:lpstr>
      <vt:lpstr>Change Startup Settings</vt:lpstr>
      <vt:lpstr>Change Startup Settings</vt:lpstr>
      <vt:lpstr>Change Startup Settings</vt:lpstr>
      <vt:lpstr>Change Startup Settings</vt:lpstr>
      <vt:lpstr>Tools that Can Affect Windows System Files and Settings</vt:lpstr>
      <vt:lpstr>System Restore</vt:lpstr>
      <vt:lpstr>The Command Prompt Window in Windows RE</vt:lpstr>
      <vt:lpstr>The Command Prompt Window in Windows RE</vt:lpstr>
      <vt:lpstr>The Command Prompt Window in Windows RE</vt:lpstr>
      <vt:lpstr>The Command Prompt Window in Windows RE</vt:lpstr>
      <vt:lpstr>The Command Prompt Window in Windows RE</vt:lpstr>
      <vt:lpstr>The Command Prompt Window in Windows RE</vt:lpstr>
      <vt:lpstr>The Command Prompt Window in Windows RE</vt:lpstr>
      <vt:lpstr>The Command Prompt Window in Windows RE</vt:lpstr>
      <vt:lpstr>The Command Prompt Window in Windows RE</vt:lpstr>
      <vt:lpstr>Tools for Reinstalling Windows</vt:lpstr>
      <vt:lpstr>OEM Recovery Partition</vt:lpstr>
      <vt:lpstr>Refresh a Windows 8 Computer</vt:lpstr>
      <vt:lpstr>Reset a Windows 8 Computer</vt:lpstr>
      <vt:lpstr>Install Windows Over the Network</vt:lpstr>
      <vt:lpstr>Troubleshoot Windows Startup</vt:lpstr>
      <vt:lpstr>Important Data on the Hard Drive</vt:lpstr>
      <vt:lpstr>Error Messages and Problems</vt:lpstr>
      <vt:lpstr>Error Messages and Problems</vt:lpstr>
      <vt:lpstr>Error Messages and Problems</vt:lpstr>
      <vt:lpstr>Error Messages and Problems</vt:lpstr>
      <vt:lpstr>Error Messages and Problems</vt:lpstr>
      <vt:lpstr>Error Messages and Problems</vt:lpstr>
      <vt:lpstr>Error Messages and Problems</vt:lpstr>
      <vt:lpstr>Error Messages and Problems</vt:lpstr>
      <vt:lpstr>Summary</vt:lpstr>
      <vt:lpstr>Summary</vt:lpstr>
      <vt:lpstr>Summary</vt:lpstr>
    </vt:vector>
  </TitlesOfParts>
  <LinksUpToDate>false</LinksUpToDate>
  <SharedDoc>false</SharedDoc>
  <HyperlinkBase/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391</cp:revision>
  <dcterms:created xsi:type="dcterms:W3CDTF">2009-10-13T18:24:58Z</dcterms:created>
  <dcterms:modified xsi:type="dcterms:W3CDTF">2016-07-19T18:13:10Z</dcterms:modified>
</cp:coreProperties>
</file>