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</p:sldMasterIdLst>
  <p:notesMasterIdLst>
    <p:notesMasterId r:id="rId32"/>
  </p:notesMasterIdLst>
  <p:handoutMasterIdLst>
    <p:handoutMasterId r:id="rId33"/>
  </p:handoutMasterIdLst>
  <p:sldIdLst>
    <p:sldId id="257" r:id="rId3"/>
    <p:sldId id="338" r:id="rId4"/>
    <p:sldId id="339" r:id="rId5"/>
    <p:sldId id="375" r:id="rId6"/>
    <p:sldId id="340" r:id="rId7"/>
    <p:sldId id="341" r:id="rId8"/>
    <p:sldId id="342" r:id="rId9"/>
    <p:sldId id="372" r:id="rId10"/>
    <p:sldId id="344" r:id="rId11"/>
    <p:sldId id="349" r:id="rId12"/>
    <p:sldId id="373" r:id="rId13"/>
    <p:sldId id="350" r:id="rId14"/>
    <p:sldId id="351" r:id="rId15"/>
    <p:sldId id="346" r:id="rId16"/>
    <p:sldId id="347" r:id="rId17"/>
    <p:sldId id="348" r:id="rId18"/>
    <p:sldId id="353" r:id="rId19"/>
    <p:sldId id="354" r:id="rId20"/>
    <p:sldId id="355" r:id="rId21"/>
    <p:sldId id="356" r:id="rId22"/>
    <p:sldId id="357" r:id="rId23"/>
    <p:sldId id="358" r:id="rId24"/>
    <p:sldId id="377" r:id="rId25"/>
    <p:sldId id="359" r:id="rId26"/>
    <p:sldId id="361" r:id="rId27"/>
    <p:sldId id="362" r:id="rId28"/>
    <p:sldId id="364" r:id="rId29"/>
    <p:sldId id="367" r:id="rId30"/>
    <p:sldId id="37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479" autoAdjust="0"/>
  </p:normalViewPr>
  <p:slideViewPr>
    <p:cSldViewPr>
      <p:cViewPr varScale="1">
        <p:scale>
          <a:sx n="107" d="100"/>
          <a:sy n="107" d="100"/>
        </p:scale>
        <p:origin x="114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8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25F6DE3-67C9-49C3-ADD0-D55F8518C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9DD711-E595-47B7-9D7A-2CA423E4A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79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AF232-1BEB-4A86-ACCA-EDD6AB8398EB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60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D95A-A59E-4C48-A34C-6ABDE94D99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C395-FFC9-45A2-9374-08FC0AC86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C0E2-F6FD-4672-B502-7CBE027C86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B3C7E4B-22CB-43A2-88DF-0974E796F6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2016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530DB-E803-4E4A-BCDA-70CF3270BB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27B55C-FD09-4A7F-9920-0CDE82FEB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9FC598-3BC1-4AFB-82F1-FDEB52578C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41AC9-74EA-452B-B904-D02AFF1CE5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E5E3-B982-49F8-9AEE-306FFDC9E4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D9EEBD-1F34-4EE2-BD3E-1779E83B0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721D3-B290-4A6A-BDD4-994483921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B7BE92-00CB-4B33-AD14-D64D9A62E8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B4BD-B248-46C9-A000-E0E6B06BAE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7AE9A-AFAC-4FD4-A839-B9E85FCF04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8ACB-F819-4E08-A2D0-427EE78D1A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7E656-BF0C-4052-AF6E-8E71A12D1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15B8-CA05-4B23-A01F-8E2DED4B2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19E6-D7B4-449C-AFC1-83FE0A509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6A70-EEAD-44FC-9F58-3A937D07CD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AB5A-F3CB-47A0-924A-FAFF0C0A1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AF496-92D2-494A-87D8-287E07A2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2E2B921-C565-4C54-B074-0A1592EC33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2E2B921-C565-4C54-B074-0A1592EC33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12: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Procurement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</a:t>
            </a:r>
            <a:r>
              <a:rPr lang="en-US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, Eighth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4466"/>
            <a:ext cx="2646400" cy="3277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458200" cy="5257800"/>
          </a:xfrm>
        </p:spPr>
        <p:txBody>
          <a:bodyPr/>
          <a:lstStyle/>
          <a:p>
            <a:pPr marL="457200" indent="-457200"/>
            <a:r>
              <a:rPr lang="en-US" sz="2600" dirty="0" smtClean="0"/>
              <a:t>Different types of contracts can be used in different situations:</a:t>
            </a:r>
          </a:p>
          <a:p>
            <a:pPr marL="1027113" lvl="1" indent="-455613"/>
            <a:r>
              <a:rPr lang="en-US" sz="2200" b="1" dirty="0" smtClean="0"/>
              <a:t>Fixed price </a:t>
            </a:r>
            <a:r>
              <a:rPr lang="en-US" sz="2200" dirty="0" smtClean="0"/>
              <a:t>or</a:t>
            </a:r>
            <a:r>
              <a:rPr lang="en-US" sz="2200" b="1" dirty="0" smtClean="0"/>
              <a:t> lump sum</a:t>
            </a:r>
            <a:r>
              <a:rPr lang="en-US" sz="2200" dirty="0" smtClean="0"/>
              <a:t> contracts: Involve a fixed total price for a well-defined product or service</a:t>
            </a:r>
          </a:p>
          <a:p>
            <a:pPr marL="1027113" lvl="1" indent="-455613"/>
            <a:r>
              <a:rPr lang="en-US" sz="2200" b="1" dirty="0" smtClean="0"/>
              <a:t>Cost reimbursable</a:t>
            </a:r>
            <a:r>
              <a:rPr lang="en-US" sz="2200" dirty="0" smtClean="0"/>
              <a:t> contracts: Involve payment to the seller for direct and indirect costs</a:t>
            </a:r>
          </a:p>
          <a:p>
            <a:pPr marL="1027113" lvl="1" indent="-455613"/>
            <a:r>
              <a:rPr lang="en-US" sz="2200" b="1" dirty="0" smtClean="0"/>
              <a:t>Time and material</a:t>
            </a:r>
            <a:r>
              <a:rPr lang="en-US" sz="2200" dirty="0" smtClean="0"/>
              <a:t> contracts: Hybrid of both fixed price and cost reimbursable contracts, often used by consultants</a:t>
            </a:r>
          </a:p>
          <a:p>
            <a:pPr marL="1027113" lvl="1" indent="-455613"/>
            <a:r>
              <a:rPr lang="en-US" sz="2200" b="1" dirty="0" smtClean="0"/>
              <a:t>Unit price</a:t>
            </a:r>
            <a:r>
              <a:rPr lang="en-US" sz="2200" dirty="0" smtClean="0"/>
              <a:t> contracts: Require the buyer to pay the seller a predetermined amount per unit of service</a:t>
            </a:r>
            <a:endParaRPr lang="en-US" dirty="0" smtClean="0"/>
          </a:p>
          <a:p>
            <a:pPr marL="457200" indent="-457200"/>
            <a:r>
              <a:rPr lang="en-US" sz="2600" dirty="0" smtClean="0"/>
              <a:t>A single contract can actually include all four of these categories, if it makes sense for that particular procurement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Contracts</a:t>
            </a:r>
          </a:p>
        </p:txBody>
      </p:sp>
      <p:sp>
        <p:nvSpPr>
          <p:cNvPr id="266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26BC9-F9A8-4A6E-A138-D302D163772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Point of Total Assumption (PTA) </a:t>
            </a:r>
            <a:r>
              <a:rPr lang="en-US" dirty="0" smtClean="0"/>
              <a:t>is the cost at which the contractor assumes total responsibility for each additional dollar of contract cost</a:t>
            </a:r>
          </a:p>
          <a:p>
            <a:r>
              <a:rPr lang="en-US" dirty="0" smtClean="0"/>
              <a:t>Contractors do not want to reach the point of total assumption, because it hurts them financially, so they have an incentive to prevent cost overruns</a:t>
            </a:r>
          </a:p>
          <a:p>
            <a:r>
              <a:rPr lang="en-US" dirty="0" smtClean="0"/>
              <a:t>The PTA is calculated with the following formula: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PTA = (ceiling price – target price)/government share + target cost</a:t>
            </a:r>
          </a:p>
          <a:p>
            <a:endParaRPr lang="en-US" dirty="0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Total Assumption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4DA23-019E-41D0-B852-ED1B746DB25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4029075"/>
          </a:xfrm>
        </p:spPr>
        <p:txBody>
          <a:bodyPr/>
          <a:lstStyle/>
          <a:p>
            <a:pPr marL="457200" indent="-457200"/>
            <a:r>
              <a:rPr lang="en-US" b="1" dirty="0" smtClean="0"/>
              <a:t>Cost plus incentive fee (CPIF)</a:t>
            </a:r>
            <a:r>
              <a:rPr lang="en-US" dirty="0" smtClean="0"/>
              <a:t>: The buyer pays the supplier for allowable performance costs plus a predetermined fee and an incentive bonus</a:t>
            </a:r>
          </a:p>
          <a:p>
            <a:pPr marL="457200" indent="-457200"/>
            <a:r>
              <a:rPr lang="en-US" b="1" dirty="0" smtClean="0"/>
              <a:t>Cost plus fixed fee (CPFF)</a:t>
            </a:r>
            <a:r>
              <a:rPr lang="en-US" dirty="0" smtClean="0"/>
              <a:t>: The buyer pays the supplier for allowable performance costs plus a fixed fee payment usually based on a percentage of estimated costs</a:t>
            </a:r>
          </a:p>
          <a:p>
            <a:pPr marL="457200" indent="-457200"/>
            <a:r>
              <a:rPr lang="en-US" b="1" dirty="0" smtClean="0"/>
              <a:t>Cost plus percentage of costs (CPPC)</a:t>
            </a:r>
            <a:r>
              <a:rPr lang="en-US" dirty="0" smtClean="0"/>
              <a:t>: The buyer pays the supplier for allowable performance costs plus a predetermined percentage based on total costs</a:t>
            </a:r>
          </a:p>
          <a:p>
            <a:pPr marL="457200" indent="-457200"/>
            <a:endParaRPr lang="en-US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Reimbursable Contracts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0B06D5-2D61-4FDF-9D04-A5A3262FBFF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12-2. Contract Types Versus Risk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13FDE19-3269-4EF4-B273-BC6D5960C9D6}" type="slidenum">
              <a:rPr lang="en-US" smtClean="0"/>
              <a:pPr>
                <a:buFontTx/>
                <a:buNone/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r>
              <a:rPr lang="en-US" sz="2800" dirty="0"/>
              <a:t>Expert judgment</a:t>
            </a:r>
          </a:p>
          <a:p>
            <a:r>
              <a:rPr lang="en-US" sz="2800" dirty="0"/>
              <a:t>Market research</a:t>
            </a:r>
          </a:p>
          <a:p>
            <a:r>
              <a:rPr lang="en-US" sz="2800" b="1" dirty="0"/>
              <a:t>Make-or-buy analysis</a:t>
            </a:r>
            <a:r>
              <a:rPr lang="en-US" sz="2800" dirty="0"/>
              <a:t>: General management technique used to determine whether an organization should make or perform a particular product or service inside the organization or buy from someone </a:t>
            </a:r>
            <a:r>
              <a:rPr lang="en-US" sz="2800" dirty="0" smtClean="0"/>
              <a:t>else</a:t>
            </a:r>
            <a:endParaRPr lang="en-US" sz="28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and Techniques for Planning Purchases and Acquisitions</a:t>
            </a:r>
          </a:p>
        </p:txBody>
      </p:sp>
      <p:sp>
        <p:nvSpPr>
          <p:cNvPr id="2355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36A6E4-8C51-4EE5-B090-693B6DAC92D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100000"/>
              </a:spcBef>
            </a:pPr>
            <a:r>
              <a:rPr lang="en-US" dirty="0" smtClean="0"/>
              <a:t>Assume you can lease an item you need for a project for $800/day. To purchase the item, the cost is $12,000 plus a daily operational cost of $400/day</a:t>
            </a:r>
          </a:p>
          <a:p>
            <a:pPr marL="457200" indent="-457200">
              <a:spcBef>
                <a:spcPct val="100000"/>
              </a:spcBef>
            </a:pPr>
            <a:r>
              <a:rPr lang="en-US" dirty="0" smtClean="0"/>
              <a:t>How long will it take for the purchase cost to be the same as the lease cost?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Make-or-Buy Example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9110A1-6B21-448D-ADD4-36570B50C4C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Set up an equation so both options, purchase and lease, are equal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In this example, use the following equation. Let </a:t>
            </a:r>
            <a:r>
              <a:rPr lang="en-US" sz="2600" i="1" dirty="0" smtClean="0"/>
              <a:t>d</a:t>
            </a:r>
            <a:r>
              <a:rPr lang="en-US" sz="2600" dirty="0" smtClean="0"/>
              <a:t> be the number of days to use the item: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$12,000 + $400d = $800d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Subtracting $400d from both sides, you get: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$12,000 = $400d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Dividing both sides by $400, you get: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d = 30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If you need the item for more than 30 days, it is more economical to purchase it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93763"/>
          </a:xfrm>
        </p:spPr>
        <p:txBody>
          <a:bodyPr/>
          <a:lstStyle/>
          <a:p>
            <a:r>
              <a:rPr lang="en-US" dirty="0" smtClean="0"/>
              <a:t>Make-or Buy Solution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8C263B-FE3B-4B4E-BE0B-03F1CDDA349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Describes how the procurement processes will be managed, from developing documentation for making outside purchases or acquisitions to contract closure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Contents varies based on project needs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Management Plan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4B204B-A1F8-43E5-87CE-25EB9AE68A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572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A </a:t>
            </a:r>
            <a:r>
              <a:rPr lang="en-US" b="1" dirty="0" smtClean="0"/>
              <a:t>statement of work</a:t>
            </a:r>
            <a:r>
              <a:rPr lang="en-US" dirty="0" smtClean="0"/>
              <a:t> is a description of the work required for the procurement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a SOW is used as part of a contract to describe only the work required for that particular contract, it is called a </a:t>
            </a:r>
            <a:r>
              <a:rPr lang="en-US" b="1" dirty="0" smtClean="0"/>
              <a:t>contract statement of work</a:t>
            </a: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A SOW is a type of scope statement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good SOW gives bidders a better understanding of the buyer’s expectations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 Statement of Work (SOW)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F945B9-749D-47D0-A8CD-DB4BEE2BEEB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12-3. Statement of Work (SOW) Template</a:t>
            </a:r>
          </a:p>
        </p:txBody>
      </p:sp>
      <p:sp>
        <p:nvSpPr>
          <p:cNvPr id="10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945C7FB-3CB8-4B83-AA03-FA8D3225C0C8}" type="slidenum">
              <a:rPr lang="en-US" smtClean="0"/>
              <a:pPr>
                <a:buFontTx/>
                <a:buNone/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4736"/>
            <a:ext cx="5791200" cy="53742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267200"/>
          </a:xfrm>
        </p:spPr>
        <p:txBody>
          <a:bodyPr/>
          <a:lstStyle/>
          <a:p>
            <a:r>
              <a:rPr lang="en-US" b="1" dirty="0"/>
              <a:t>Procurement</a:t>
            </a:r>
            <a:r>
              <a:rPr lang="en-US" dirty="0"/>
              <a:t> means acquiring goods and/or services from an outside source</a:t>
            </a:r>
          </a:p>
          <a:p>
            <a:r>
              <a:rPr lang="en-US" dirty="0"/>
              <a:t>Other terms include purchasing and outsourcing</a:t>
            </a:r>
          </a:p>
          <a:p>
            <a:r>
              <a:rPr lang="en-US" dirty="0"/>
              <a:t>Experts predict that global spending on computer software and services will continue to </a:t>
            </a:r>
            <a:r>
              <a:rPr lang="en-US" dirty="0" smtClean="0"/>
              <a:t>grow</a:t>
            </a:r>
          </a:p>
          <a:p>
            <a:r>
              <a:rPr lang="en-US" dirty="0" smtClean="0"/>
              <a:t>Garner estimated the value of the global IT industry in 2014 at $3.8 trillion</a:t>
            </a:r>
            <a:endParaRPr lang="en-US" dirty="0"/>
          </a:p>
          <a:p>
            <a:r>
              <a:rPr lang="en-US" dirty="0"/>
              <a:t>People continue to debate whether offshore     outsourcing helps their own country or not</a:t>
            </a:r>
          </a:p>
          <a:p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Project Procurement Management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EF83E1-3DA8-4C4C-8C87-390A2F6F410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/>
          <a:lstStyle/>
          <a:p>
            <a:pPr marL="771525" indent="-455613"/>
            <a:r>
              <a:rPr lang="en-US" b="1" dirty="0" smtClean="0"/>
              <a:t>Request for Proposals</a:t>
            </a:r>
            <a:r>
              <a:rPr lang="en-US" dirty="0" smtClean="0"/>
              <a:t>: Used to solicit proposals from prospective sellers</a:t>
            </a:r>
          </a:p>
          <a:p>
            <a:pPr marL="1131888" lvl="1"/>
            <a:r>
              <a:rPr lang="en-US" sz="2400" dirty="0" smtClean="0"/>
              <a:t>A </a:t>
            </a:r>
            <a:r>
              <a:rPr lang="en-US" sz="2400" b="1" dirty="0" smtClean="0"/>
              <a:t>proposal</a:t>
            </a:r>
            <a:r>
              <a:rPr lang="en-US" sz="2400" dirty="0" smtClean="0"/>
              <a:t> is a document prepared by a seller when there are different approaches for meeting buyer needs</a:t>
            </a:r>
            <a:r>
              <a:rPr lang="en-US" dirty="0" smtClean="0"/>
              <a:t> </a:t>
            </a:r>
          </a:p>
          <a:p>
            <a:pPr marL="771525" indent="-455613"/>
            <a:r>
              <a:rPr lang="en-US" b="1" dirty="0" smtClean="0"/>
              <a:t>Requests for Quotes</a:t>
            </a:r>
            <a:r>
              <a:rPr lang="en-US" dirty="0" smtClean="0"/>
              <a:t>: Used to solicit quotes or bids from prospective suppliers</a:t>
            </a:r>
          </a:p>
          <a:p>
            <a:pPr marL="1131888" lvl="1"/>
            <a:r>
              <a:rPr lang="en-US" sz="2400" dirty="0" smtClean="0"/>
              <a:t>A</a:t>
            </a:r>
            <a:r>
              <a:rPr lang="en-US" sz="2400" b="1" dirty="0" smtClean="0"/>
              <a:t> bid</a:t>
            </a:r>
            <a:r>
              <a:rPr lang="en-US" sz="2400" dirty="0" smtClean="0"/>
              <a:t>, also called a tender or quote (short for quotation), is a document prepared by sellers providing pricing for standard items that have been clearly defined by the buyer</a:t>
            </a:r>
            <a:r>
              <a:rPr lang="en-US" dirty="0" smtClean="0"/>
              <a:t>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r>
              <a:rPr lang="en-US" dirty="0" smtClean="0"/>
              <a:t>Procurement Documents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993A75-EDC4-483F-8E71-601B7B742A2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12-4. Request for Proposal (RFP) Template</a:t>
            </a:r>
          </a:p>
        </p:txBody>
      </p:sp>
      <p:sp>
        <p:nvSpPr>
          <p:cNvPr id="20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9F78C362-7FEF-4EB6-BCED-C6E2CF2029C9}" type="slidenum">
              <a:rPr lang="en-US" smtClean="0"/>
              <a:pPr>
                <a:buFontTx/>
                <a:buNone/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0" y="1172260"/>
            <a:ext cx="6355600" cy="52285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It’s important to prepare some form of evaluation criteria, preferably before issuing a formal RFP or RFQ</a:t>
            </a:r>
          </a:p>
          <a:p>
            <a:r>
              <a:rPr lang="en-US" sz="2800" dirty="0"/>
              <a:t>Beware of proposals that look good on paper; be sure to evaluate factors, such as past performance and management approach</a:t>
            </a:r>
          </a:p>
          <a:p>
            <a:r>
              <a:rPr lang="en-US" sz="2800" dirty="0"/>
              <a:t>Can require a technical presentation as part of a proposal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Selection Criteria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96EB3B-BBA2-4107-A301-DE3AF26A0E4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Deciding whom to ask to do the work</a:t>
            </a:r>
          </a:p>
          <a:p>
            <a:r>
              <a:rPr lang="en-US" dirty="0" smtClean="0"/>
              <a:t>Sending appropriate documentation to potential</a:t>
            </a:r>
          </a:p>
          <a:p>
            <a:r>
              <a:rPr lang="en-US" dirty="0" smtClean="0"/>
              <a:t>sellers</a:t>
            </a:r>
          </a:p>
          <a:p>
            <a:r>
              <a:rPr lang="en-US" dirty="0" smtClean="0"/>
              <a:t>Obtaining proposals or bids</a:t>
            </a:r>
          </a:p>
          <a:p>
            <a:r>
              <a:rPr lang="en-US" dirty="0" smtClean="0"/>
              <a:t>Selecting a seller</a:t>
            </a:r>
          </a:p>
          <a:p>
            <a:r>
              <a:rPr lang="en-US" dirty="0" smtClean="0"/>
              <a:t>Awarding a contract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Conducting Procurements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186738" cy="4267200"/>
          </a:xfrm>
        </p:spPr>
        <p:txBody>
          <a:bodyPr/>
          <a:lstStyle/>
          <a:p>
            <a:pPr marL="457200" indent="-457200"/>
            <a:r>
              <a:rPr lang="en-US" sz="2600" dirty="0" smtClean="0"/>
              <a:t>Organizations can advertise to procure goods and services in several ways:</a:t>
            </a:r>
          </a:p>
          <a:p>
            <a:pPr marL="1027113" lvl="1" indent="-455613"/>
            <a:r>
              <a:rPr lang="en-US" dirty="0" smtClean="0"/>
              <a:t>Approaching the preferred vendor</a:t>
            </a:r>
          </a:p>
          <a:p>
            <a:pPr marL="1027113" lvl="1" indent="-455613"/>
            <a:r>
              <a:rPr lang="en-US" dirty="0" smtClean="0"/>
              <a:t>Approaching several potential vendors</a:t>
            </a:r>
          </a:p>
          <a:p>
            <a:pPr marL="1027113" lvl="1" indent="-455613"/>
            <a:r>
              <a:rPr lang="en-US" dirty="0" smtClean="0"/>
              <a:t>Advertising to anyone interested</a:t>
            </a:r>
          </a:p>
          <a:p>
            <a:pPr marL="457200" indent="-457200"/>
            <a:r>
              <a:rPr lang="en-US" sz="2600" dirty="0" smtClean="0"/>
              <a:t>A bidders’ conference can help clarify the buyer’s expectations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endParaRPr lang="en-US" sz="2600" dirty="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for Procurement</a:t>
            </a:r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81AA0C-86D9-4730-858D-BA990FE2BF8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12-5. Sample Proposal Evaluation Sheet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24356FC-FDD0-4B1A-9A13-FBE296947772}" type="slidenum">
              <a:rPr lang="en-US" smtClean="0"/>
              <a:pPr>
                <a:buFontTx/>
                <a:buNone/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16209"/>
            <a:ext cx="8763000" cy="365738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often do an initial evaluation of all proposals and bids and then develop a short list of potential sellers for further evaluation</a:t>
            </a:r>
          </a:p>
          <a:p>
            <a:r>
              <a:rPr lang="en-US" dirty="0"/>
              <a:t>Sellers on the short list often prepare a best and final offer (BAFO)</a:t>
            </a:r>
          </a:p>
          <a:p>
            <a:r>
              <a:rPr lang="en-US" dirty="0"/>
              <a:t>Final output is a contract signed by the buyer and the selected seller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 Selection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FAA506-4B0A-47CB-B837-0D9315B88B6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4638675"/>
          </a:xfrm>
        </p:spPr>
        <p:txBody>
          <a:bodyPr/>
          <a:lstStyle/>
          <a:p>
            <a:r>
              <a:rPr lang="en-US" dirty="0"/>
              <a:t>Ensures that the seller’s performance meets contractual requirements</a:t>
            </a:r>
          </a:p>
          <a:p>
            <a:r>
              <a:rPr lang="en-US" dirty="0"/>
              <a:t>Contracts are legal relationships, so it is important that legal and contracting professionals be involved in writing and administering contracts</a:t>
            </a:r>
          </a:p>
          <a:p>
            <a:r>
              <a:rPr lang="en-US" dirty="0"/>
              <a:t>It is critical that project managers and team members watch for </a:t>
            </a:r>
            <a:r>
              <a:rPr lang="en-US" b="1" dirty="0"/>
              <a:t>constructive change orders</a:t>
            </a:r>
            <a:r>
              <a:rPr lang="en-US" dirty="0"/>
              <a:t>, which are oral or written acts or omissions by someone with actual or apparent authority that can be construed to have the same effect as a written change order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96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Procurements</a:t>
            </a:r>
          </a:p>
        </p:txBody>
      </p:sp>
      <p:sp>
        <p:nvSpPr>
          <p:cNvPr id="409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0A574B-4578-41CA-A94F-454DC323C4B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572000"/>
          </a:xfrm>
        </p:spPr>
        <p:txBody>
          <a:bodyPr/>
          <a:lstStyle/>
          <a:p>
            <a:r>
              <a:rPr lang="en-US" dirty="0"/>
              <a:t>Involves completing and settling contracts and resolving any open items</a:t>
            </a:r>
          </a:p>
          <a:p>
            <a:r>
              <a:rPr lang="en-US" dirty="0"/>
              <a:t>The project team should: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500" dirty="0"/>
              <a:t>Determine if all work was completed correctly and satisfactorily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500" dirty="0"/>
              <a:t>Update records to reflect final results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500" dirty="0"/>
              <a:t>Archive information for future use</a:t>
            </a:r>
          </a:p>
          <a:p>
            <a:r>
              <a:rPr lang="en-US" dirty="0"/>
              <a:t>The contract itself should include requirements for formal acceptance and closure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Closing Procurements</a:t>
            </a:r>
          </a:p>
        </p:txBody>
      </p:sp>
      <p:sp>
        <p:nvSpPr>
          <p:cNvPr id="450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242A53-61F3-489D-84B9-2DA17E6ABBE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procurement management involves acquiring goods and services for a project from outside the performing organization</a:t>
            </a:r>
          </a:p>
          <a:p>
            <a:r>
              <a:rPr lang="en-US" dirty="0" smtClean="0"/>
              <a:t>Processes include:</a:t>
            </a:r>
          </a:p>
          <a:p>
            <a:pPr lvl="1"/>
            <a:r>
              <a:rPr lang="en-US" dirty="0" smtClean="0"/>
              <a:t>Plan procurement management</a:t>
            </a:r>
          </a:p>
          <a:p>
            <a:pPr lvl="1"/>
            <a:r>
              <a:rPr lang="en-US" dirty="0" smtClean="0"/>
              <a:t>Conduct procurements</a:t>
            </a:r>
          </a:p>
          <a:p>
            <a:pPr lvl="1"/>
            <a:r>
              <a:rPr lang="en-US" dirty="0" smtClean="0"/>
              <a:t>Control procurements</a:t>
            </a:r>
          </a:p>
          <a:p>
            <a:pPr lvl="1"/>
            <a:r>
              <a:rPr lang="en-US" dirty="0" smtClean="0"/>
              <a:t>Close procurements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99F226-AC1A-4839-B9C3-156A3BD8E8B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86800" cy="4876800"/>
          </a:xfrm>
        </p:spPr>
        <p:txBody>
          <a:bodyPr/>
          <a:lstStyle/>
          <a:p>
            <a:r>
              <a:rPr lang="en-US" dirty="0"/>
              <a:t>Some companies, such as Wal-Mart, prefer to do no outsourcing at all, while others do a lot of </a:t>
            </a:r>
            <a:r>
              <a:rPr lang="en-US" dirty="0" smtClean="0"/>
              <a:t>outsourcing. GM recently announced plans to switch from outsourcing 90% of IT service to only 10%</a:t>
            </a:r>
            <a:endParaRPr lang="en-US" dirty="0"/>
          </a:p>
          <a:p>
            <a:r>
              <a:rPr lang="en-US" dirty="0"/>
              <a:t>Most organizations do some form of outsourcing to meet their IT needs and spend most money within their own country</a:t>
            </a:r>
          </a:p>
          <a:p>
            <a:r>
              <a:rPr lang="en-US" dirty="0"/>
              <a:t>The U.S. temporary workforce continues to grow as people work for temporary job agencies so they can more easily move from company to company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Debates on Outsourcing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E1DE93-2249-4044-8F9E-24E47D957E8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U.S</a:t>
            </a:r>
            <a:r>
              <a:rPr lang="en-US" dirty="0"/>
              <a:t>. companies are transferring more work abroad, especially in the areas </a:t>
            </a:r>
            <a:r>
              <a:rPr lang="en-US" dirty="0" smtClean="0"/>
              <a:t>of IT </a:t>
            </a:r>
            <a:r>
              <a:rPr lang="en-US" dirty="0"/>
              <a:t>infrastructure, application development and maintenance, and </a:t>
            </a:r>
            <a:r>
              <a:rPr lang="en-US" dirty="0" smtClean="0"/>
              <a:t>innovation processes</a:t>
            </a:r>
            <a:endParaRPr lang="en-US" dirty="0"/>
          </a:p>
          <a:p>
            <a:r>
              <a:rPr lang="en-US" dirty="0" smtClean="0"/>
              <a:t>India</a:t>
            </a:r>
            <a:r>
              <a:rPr lang="en-US" dirty="0"/>
              <a:t>, China, and the Philippines are the preferred locations for </a:t>
            </a:r>
            <a:r>
              <a:rPr lang="en-US" dirty="0" smtClean="0"/>
              <a:t>outsourcing, and </a:t>
            </a:r>
            <a:r>
              <a:rPr lang="en-US" dirty="0"/>
              <a:t>Latin America is growing in </a:t>
            </a:r>
            <a:r>
              <a:rPr lang="en-US" dirty="0" smtClean="0"/>
              <a:t>popularity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shortage of qualified personnel, not cost savings, is the top reason for </a:t>
            </a:r>
            <a:r>
              <a:rPr lang="en-US" dirty="0" smtClean="0"/>
              <a:t>global outsourcing </a:t>
            </a:r>
            <a:r>
              <a:rPr lang="en-US" dirty="0"/>
              <a:t>of IT </a:t>
            </a:r>
            <a:r>
              <a:rPr lang="en-US" dirty="0" smtClean="0"/>
              <a:t>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Outsourcing Market Continues to Grow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skills and technologies</a:t>
            </a:r>
          </a:p>
          <a:p>
            <a:r>
              <a:rPr lang="en-US" dirty="0" smtClean="0"/>
              <a:t>To </a:t>
            </a:r>
            <a:r>
              <a:rPr lang="en-US" dirty="0"/>
              <a:t>reduce both fixed and recurrent costs</a:t>
            </a:r>
          </a:p>
          <a:p>
            <a:r>
              <a:rPr lang="en-US" dirty="0"/>
              <a:t>To allow the client organization to focus on its core business</a:t>
            </a:r>
          </a:p>
          <a:p>
            <a:r>
              <a:rPr lang="en-US" dirty="0" smtClean="0"/>
              <a:t>To </a:t>
            </a:r>
            <a:r>
              <a:rPr lang="en-US" dirty="0"/>
              <a:t>provide flexibility</a:t>
            </a:r>
          </a:p>
          <a:p>
            <a:r>
              <a:rPr lang="en-US" dirty="0"/>
              <a:t>To increase accountability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Outsource?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1993AE-4B68-4ADB-B4C0-F24294CBD5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4582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A</a:t>
            </a:r>
            <a:r>
              <a:rPr lang="en-US" b="1" dirty="0" smtClean="0"/>
              <a:t> contract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 mutually binding agreement that obligates the seller to provide the specified products or services and obligates the buyer to pay for them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Contracts can clarify responsibilities and sharpen focus on key deliverables of a project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Because contracts are legally binding, there is more accountability for delivering the work as stated in the contract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Contracts</a:t>
            </a: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7C5BB0-5984-464F-87DA-578A2CB0E9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b="1" dirty="0" smtClean="0"/>
              <a:t>Project procurement management</a:t>
            </a:r>
            <a:r>
              <a:rPr lang="en-US" dirty="0" smtClean="0"/>
              <a:t>: Acquiring goods and services for a project from outside the performing organization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 smtClean="0"/>
              <a:t>Processes include:</a:t>
            </a:r>
          </a:p>
          <a:p>
            <a:pPr marL="1027113" lvl="1" indent="-455613"/>
            <a:r>
              <a:rPr lang="en-US" b="1" dirty="0" smtClean="0"/>
              <a:t>Planning procurement management</a:t>
            </a:r>
            <a:r>
              <a:rPr lang="en-US" dirty="0" smtClean="0"/>
              <a:t>: Determining what to procure and when and how to do it</a:t>
            </a:r>
          </a:p>
          <a:p>
            <a:pPr marL="1027113" lvl="1" indent="-455613"/>
            <a:r>
              <a:rPr lang="en-US" b="1" dirty="0" smtClean="0"/>
              <a:t>Conducting procurements</a:t>
            </a:r>
            <a:r>
              <a:rPr lang="en-US" dirty="0" smtClean="0"/>
              <a:t>: O</a:t>
            </a:r>
            <a:r>
              <a:rPr lang="en-US" sz="2000" dirty="0" smtClean="0"/>
              <a:t>btaining seller responses, selecting sellers, and awarding contracts</a:t>
            </a:r>
          </a:p>
          <a:p>
            <a:pPr marL="1027113" lvl="1" indent="-455613"/>
            <a:r>
              <a:rPr lang="en-US" sz="2000" b="1" dirty="0" smtClean="0"/>
              <a:t>Controlling procurements</a:t>
            </a:r>
            <a:r>
              <a:rPr lang="en-US" sz="2000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 smtClean="0"/>
              <a:t>Managing relationships with sellers, monitoring contract performance, and making changes as needed</a:t>
            </a:r>
          </a:p>
          <a:p>
            <a:pPr marL="1027113" lvl="1" indent="-455613"/>
            <a:r>
              <a:rPr lang="en-US" sz="2000" b="1" dirty="0" smtClean="0"/>
              <a:t>Closing procurements</a:t>
            </a:r>
            <a:r>
              <a:rPr lang="en-US" sz="2000" dirty="0" smtClean="0"/>
              <a:t>: Completing and settling each contract or agreement, including resolving of any open items</a:t>
            </a:r>
            <a:endParaRPr lang="en-US" sz="24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Procurement Management Processes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1A149B-F3CA-41E8-8298-59EC644AB5D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12-1. Project Procurement Management Summary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F5C3B9-A8C3-4146-B48A-C5A6FE1AF0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0375"/>
            <a:ext cx="7239000" cy="4971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185150" cy="4267200"/>
          </a:xfrm>
        </p:spPr>
        <p:txBody>
          <a:bodyPr/>
          <a:lstStyle/>
          <a:p>
            <a:pPr marL="457200" indent="-457200">
              <a:spcBef>
                <a:spcPct val="100000"/>
              </a:spcBef>
            </a:pPr>
            <a:r>
              <a:rPr lang="en-US" dirty="0" smtClean="0"/>
              <a:t>Identifying which project needs can best be met by using products or services outside the organization</a:t>
            </a:r>
          </a:p>
          <a:p>
            <a:pPr marL="457200" indent="-457200">
              <a:spcBef>
                <a:spcPct val="100000"/>
              </a:spcBef>
            </a:pPr>
            <a:r>
              <a:rPr lang="en-US" dirty="0" smtClean="0"/>
              <a:t>If there is no need to buy any products or services from outside the organization, then there is no need to perform any of the other procurement management processes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Procurement Management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CE13C7-C293-43D6-8B4C-4097BCDB0B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</TotalTime>
  <Words>1673</Words>
  <Application>Microsoft Office PowerPoint</Application>
  <PresentationFormat>On-screen Show (4:3)</PresentationFormat>
  <Paragraphs>182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Chapter 12: Project Procurement Management</vt:lpstr>
      <vt:lpstr>Importance of Project Procurement Management</vt:lpstr>
      <vt:lpstr>Debates on Outsourcing</vt:lpstr>
      <vt:lpstr>IT Outsourcing Market Continues to Grow</vt:lpstr>
      <vt:lpstr>Why Outsource?</vt:lpstr>
      <vt:lpstr>Contracts</vt:lpstr>
      <vt:lpstr>Project Procurement Management Processes</vt:lpstr>
      <vt:lpstr>Figure 12-1. Project Procurement Management Summary</vt:lpstr>
      <vt:lpstr>Planning Procurement Management</vt:lpstr>
      <vt:lpstr>Types of Contracts</vt:lpstr>
      <vt:lpstr>Point of Total Assumption</vt:lpstr>
      <vt:lpstr>Cost Reimbursable Contracts</vt:lpstr>
      <vt:lpstr>Figure 12-2. Contract Types Versus Risk</vt:lpstr>
      <vt:lpstr>Tools and Techniques for Planning Purchases and Acquisitions</vt:lpstr>
      <vt:lpstr>Make-or-Buy Example</vt:lpstr>
      <vt:lpstr>Make-or Buy Solution</vt:lpstr>
      <vt:lpstr>Procurement Management Plan</vt:lpstr>
      <vt:lpstr>Contract Statement of Work (SOW)</vt:lpstr>
      <vt:lpstr>Figure 12-3. Statement of Work (SOW) Template</vt:lpstr>
      <vt:lpstr>Procurement Documents</vt:lpstr>
      <vt:lpstr>Figure 12-4. Request for Proposal (RFP) Template</vt:lpstr>
      <vt:lpstr>Source Selection Criteria</vt:lpstr>
      <vt:lpstr>Conducting Procurements</vt:lpstr>
      <vt:lpstr>Approaches for Procurement</vt:lpstr>
      <vt:lpstr>Figure 12-5. Sample Proposal Evaluation Sheet</vt:lpstr>
      <vt:lpstr>Seller Selection</vt:lpstr>
      <vt:lpstr>Controlling Procurements</vt:lpstr>
      <vt:lpstr>Closing Procurements</vt:lpstr>
      <vt:lpstr>Chapter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Kotowski, Kathryn</cp:lastModifiedBy>
  <cp:revision>162</cp:revision>
  <dcterms:created xsi:type="dcterms:W3CDTF">2001-07-05T23:10:12Z</dcterms:created>
  <dcterms:modified xsi:type="dcterms:W3CDTF">2017-03-27T16:16:44Z</dcterms:modified>
</cp:coreProperties>
</file>