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85" r:id="rId2"/>
  </p:sldMasterIdLst>
  <p:notesMasterIdLst>
    <p:notesMasterId r:id="rId25"/>
  </p:notesMasterIdLst>
  <p:handoutMasterIdLst>
    <p:handoutMasterId r:id="rId26"/>
  </p:handoutMasterIdLst>
  <p:sldIdLst>
    <p:sldId id="257" r:id="rId3"/>
    <p:sldId id="338" r:id="rId4"/>
    <p:sldId id="342" r:id="rId5"/>
    <p:sldId id="372" r:id="rId6"/>
    <p:sldId id="344" r:id="rId7"/>
    <p:sldId id="380" r:id="rId8"/>
    <p:sldId id="345" r:id="rId9"/>
    <p:sldId id="381" r:id="rId10"/>
    <p:sldId id="382" r:id="rId11"/>
    <p:sldId id="383" r:id="rId12"/>
    <p:sldId id="384" r:id="rId13"/>
    <p:sldId id="386" r:id="rId14"/>
    <p:sldId id="388" r:id="rId15"/>
    <p:sldId id="387" r:id="rId16"/>
    <p:sldId id="373" r:id="rId17"/>
    <p:sldId id="389" r:id="rId18"/>
    <p:sldId id="390" r:id="rId19"/>
    <p:sldId id="391" r:id="rId20"/>
    <p:sldId id="393" r:id="rId21"/>
    <p:sldId id="394" r:id="rId22"/>
    <p:sldId id="397" r:id="rId23"/>
    <p:sldId id="370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551" autoAdjust="0"/>
  </p:normalViewPr>
  <p:slideViewPr>
    <p:cSldViewPr>
      <p:cViewPr varScale="1">
        <p:scale>
          <a:sx n="107" d="100"/>
          <a:sy n="107" d="100"/>
        </p:scale>
        <p:origin x="114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2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25F6DE3-67C9-49C3-ADD0-D55F8518C1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3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A9DD711-E595-47B7-9D7A-2CA423E4AA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79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3AF232-1BEB-4A86-ACCA-EDD6AB8398EB}" type="slidenum">
              <a:rPr lang="en-US" smtClean="0"/>
              <a:pPr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4691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9DD711-E595-47B7-9D7A-2CA423E4AA9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8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6D95A-A59E-4C48-A34C-6ABDE94D99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5C395-FFC9-45A2-9374-08FC0AC861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FC0E2-F6FD-4672-B502-7CBE027C86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B3C7E4B-22CB-43A2-88DF-0974E796F6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1"/>
          <p:cNvSpPr txBox="1">
            <a:spLocks/>
          </p:cNvSpPr>
          <p:nvPr/>
        </p:nvSpPr>
        <p:spPr>
          <a:xfrm>
            <a:off x="5486400" y="6492875"/>
            <a:ext cx="1600200" cy="365125"/>
          </a:xfrm>
          <a:prstGeom prst="rect">
            <a:avLst/>
          </a:prstGeom>
        </p:spPr>
        <p:txBody>
          <a:bodyPr anchor="b"/>
          <a:lstStyle>
            <a:lvl1pPr algn="l">
              <a:buFontTx/>
              <a:buNone/>
              <a:defRPr smtClean="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Copyright </a:t>
            </a:r>
            <a:r>
              <a:rPr lang="en-US" sz="1200" dirty="0" smtClean="0">
                <a:latin typeface="+mn-lt"/>
              </a:rPr>
              <a:t>2016</a:t>
            </a:r>
            <a:endParaRPr lang="en-US" sz="1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2590800" cy="365125"/>
          </a:xfrm>
        </p:spPr>
        <p:txBody>
          <a:bodyPr/>
          <a:lstStyle>
            <a:lvl1pPr algn="l"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66530DB-E803-4E4A-BCDA-70CF3270BB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627B55C-FD09-4A7F-9920-0CDE82FEB4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D9FC598-3BC1-4AFB-82F1-FDEB52578C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0D41AC9-74EA-452B-B904-D02AFF1CE5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6E5E3-B982-49F8-9AEE-306FFDC9E4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5D9EEBD-1F34-4EE2-BD3E-1779E83B056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721D3-B290-4A6A-BDD4-9944839210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4B7BE92-00CB-4B33-AD14-D64D9A62E8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CB4BD-B248-46C9-A000-E0E6B06BAE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7AE9A-AFAC-4FD4-A839-B9E85FCF04C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08ACB-F819-4E08-A2D0-427EE78D1A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7E656-BF0C-4052-AF6E-8E71A12D19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815B8-CA05-4B23-A01F-8E2DED4B2F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519E6-D7B4-449C-AFC1-83FE0A5098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E6A70-EEAD-44FC-9F58-3A937D07CD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EAB5A-F3CB-47A0-924A-FAFF0C0A1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AF496-92D2-494A-87D8-287E07A2D7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2E2B921-C565-4C54-B074-0A1592EC33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2E2B921-C565-4C54-B074-0A1592EC33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stakeholder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7772400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</a:t>
            </a:r>
            <a:r>
              <a:rPr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1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3</a:t>
            </a:r>
            <a:r>
              <a:rPr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:</a:t>
            </a:r>
            <a: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/>
            </a:r>
            <a:b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Stakeholder</a:t>
            </a:r>
            <a:r>
              <a:rPr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Management</a:t>
            </a:r>
            <a:endParaRPr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3657600"/>
            <a:ext cx="5791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Information Technology Project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Management, Eighth Edition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  <a:ea typeface="+mj-ea"/>
              <a:cs typeface="+mj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124200"/>
            <a:ext cx="2646400" cy="32776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13-2. Power/Interest Grid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95400"/>
            <a:ext cx="5680228" cy="50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98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1138"/>
            <a:ext cx="8763000" cy="4525962"/>
          </a:xfrm>
        </p:spPr>
        <p:txBody>
          <a:bodyPr/>
          <a:lstStyle/>
          <a:p>
            <a:r>
              <a:rPr lang="en-US" dirty="0" smtClean="0"/>
              <a:t>Unaware</a:t>
            </a:r>
            <a:r>
              <a:rPr lang="en-US" dirty="0"/>
              <a:t>: Unaware of the project and its potential impacts on them</a:t>
            </a:r>
          </a:p>
          <a:p>
            <a:r>
              <a:rPr lang="en-US" dirty="0" smtClean="0"/>
              <a:t>Resistant</a:t>
            </a:r>
            <a:r>
              <a:rPr lang="en-US" dirty="0"/>
              <a:t>: Aware of the project yet resistant to change</a:t>
            </a:r>
          </a:p>
          <a:p>
            <a:r>
              <a:rPr lang="en-US" dirty="0" smtClean="0"/>
              <a:t>Neutral</a:t>
            </a:r>
            <a:r>
              <a:rPr lang="en-US" dirty="0"/>
              <a:t>: Aware of the project yet neither supportive nor resistant</a:t>
            </a:r>
          </a:p>
          <a:p>
            <a:r>
              <a:rPr lang="en-US" dirty="0" smtClean="0"/>
              <a:t>Supportive</a:t>
            </a:r>
            <a:r>
              <a:rPr lang="en-US" dirty="0"/>
              <a:t>: Aware of the project and supportive of change</a:t>
            </a:r>
          </a:p>
          <a:p>
            <a:r>
              <a:rPr lang="en-US" dirty="0" smtClean="0"/>
              <a:t>Leading</a:t>
            </a:r>
            <a:r>
              <a:rPr lang="en-US" dirty="0"/>
              <a:t>: Aware of the project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 Engagement Levels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8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identifying and analyzing stakeholders, project teams should develop a plan for management them</a:t>
            </a:r>
          </a:p>
          <a:p>
            <a:r>
              <a:rPr lang="en-US" dirty="0" smtClean="0"/>
              <a:t>The stakeholder management plan can include:</a:t>
            </a:r>
          </a:p>
          <a:p>
            <a:pPr lvl="1"/>
            <a:r>
              <a:rPr lang="en-US" dirty="0" smtClean="0"/>
              <a:t>Current and desired engagement levels</a:t>
            </a:r>
          </a:p>
          <a:p>
            <a:pPr lvl="1"/>
            <a:r>
              <a:rPr lang="en-US" dirty="0" smtClean="0"/>
              <a:t>Interrelationships between stakeholders</a:t>
            </a:r>
          </a:p>
          <a:p>
            <a:pPr lvl="1"/>
            <a:r>
              <a:rPr lang="en-US" dirty="0" smtClean="0"/>
              <a:t>Communication requirements</a:t>
            </a:r>
          </a:p>
          <a:p>
            <a:pPr lvl="1"/>
            <a:r>
              <a:rPr lang="en-US" dirty="0" smtClean="0"/>
              <a:t>Potential management strategies for each stakeholders</a:t>
            </a:r>
          </a:p>
          <a:p>
            <a:pPr lvl="1"/>
            <a:r>
              <a:rPr lang="en-US" dirty="0" smtClean="0"/>
              <a:t>Methods for updating the stakeholder management plan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Planning Stakeholder Management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4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a stakeholder management plan often includes sensitive information, it </a:t>
            </a:r>
            <a:r>
              <a:rPr lang="en-US" dirty="0" smtClean="0"/>
              <a:t>should not </a:t>
            </a:r>
            <a:r>
              <a:rPr lang="en-US" dirty="0"/>
              <a:t>be part of the official project documents, which are normally available for all </a:t>
            </a:r>
            <a:r>
              <a:rPr lang="en-US" dirty="0" smtClean="0"/>
              <a:t>stakeholders to review</a:t>
            </a:r>
          </a:p>
          <a:p>
            <a:r>
              <a:rPr lang="en-US" dirty="0" smtClean="0"/>
              <a:t>In </a:t>
            </a:r>
            <a:r>
              <a:rPr lang="en-US" dirty="0"/>
              <a:t>many cases, only project managers and a few other team </a:t>
            </a:r>
            <a:r>
              <a:rPr lang="en-US" dirty="0" smtClean="0"/>
              <a:t>members should </a:t>
            </a:r>
            <a:r>
              <a:rPr lang="en-US" dirty="0"/>
              <a:t>prepare the stakeholder management </a:t>
            </a:r>
            <a:r>
              <a:rPr lang="en-US" dirty="0" smtClean="0"/>
              <a:t>plan</a:t>
            </a:r>
            <a:endParaRPr lang="en-US" dirty="0"/>
          </a:p>
          <a:p>
            <a:r>
              <a:rPr lang="en-US" dirty="0" smtClean="0"/>
              <a:t> Parts </a:t>
            </a:r>
            <a:r>
              <a:rPr lang="en-US" dirty="0"/>
              <a:t>of the </a:t>
            </a:r>
            <a:r>
              <a:rPr lang="en-US" dirty="0" smtClean="0"/>
              <a:t>stakeholder management </a:t>
            </a:r>
            <a:r>
              <a:rPr lang="en-US" dirty="0"/>
              <a:t>plan are not written down, and if they are, distribution is strictly limited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Sensitive Information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87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9050"/>
            <a:ext cx="9144000" cy="8191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Table 13-2. Sample Stakeholder Analysis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38199"/>
            <a:ext cx="7391400" cy="56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57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534400" cy="4572000"/>
          </a:xfrm>
        </p:spPr>
        <p:txBody>
          <a:bodyPr/>
          <a:lstStyle/>
          <a:p>
            <a:r>
              <a:rPr lang="en-US" dirty="0" smtClean="0"/>
              <a:t>Project success is often measured in terms of customer/sponsor satisfaction</a:t>
            </a:r>
          </a:p>
          <a:p>
            <a:r>
              <a:rPr lang="en-US" dirty="0"/>
              <a:t>Project sponsors often rank scope, time, and cost goals in order of importance and provide guidelines on how to balance the triple </a:t>
            </a:r>
            <a:r>
              <a:rPr lang="en-US" dirty="0" smtClean="0"/>
              <a:t>constraint</a:t>
            </a:r>
          </a:p>
          <a:p>
            <a:r>
              <a:rPr lang="en-US" dirty="0" smtClean="0"/>
              <a:t>This ranking can be shown in an expectations management matrix to help clarify expectations</a:t>
            </a:r>
            <a:endParaRPr lang="en-US" dirty="0"/>
          </a:p>
          <a:p>
            <a:pPr marL="109537" indent="0">
              <a:buNone/>
            </a:pPr>
            <a:endParaRPr lang="en-US" dirty="0" smtClean="0"/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Stakeholder Engagement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4DA23-019E-41D0-B852-ED1B746DB25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13-3. Expectations Management Matrix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60" y="1447800"/>
            <a:ext cx="827952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31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stakeholders’ expectations can help in managing </a:t>
            </a:r>
            <a:r>
              <a:rPr lang="en-US" dirty="0" smtClean="0"/>
              <a:t>issues</a:t>
            </a:r>
          </a:p>
          <a:p>
            <a:r>
              <a:rPr lang="en-US" dirty="0" smtClean="0"/>
              <a:t>Issues </a:t>
            </a:r>
            <a:r>
              <a:rPr lang="en-US" dirty="0"/>
              <a:t>should </a:t>
            </a:r>
            <a:r>
              <a:rPr lang="en-US" dirty="0" smtClean="0"/>
              <a:t>be documented </a:t>
            </a:r>
            <a:r>
              <a:rPr lang="en-US" dirty="0"/>
              <a:t>in an </a:t>
            </a:r>
            <a:r>
              <a:rPr lang="en-US" b="1" dirty="0"/>
              <a:t>issue log</a:t>
            </a:r>
            <a:r>
              <a:rPr lang="en-US" dirty="0"/>
              <a:t>, a tool used to document, monitor, and track issues that need </a:t>
            </a:r>
            <a:r>
              <a:rPr lang="en-US" dirty="0" smtClean="0"/>
              <a:t>resolution</a:t>
            </a:r>
            <a:endParaRPr lang="en-US" dirty="0"/>
          </a:p>
          <a:p>
            <a:r>
              <a:rPr lang="en-US" dirty="0"/>
              <a:t>Unresolved issues can be a major source of conflict and result in stakeholder </a:t>
            </a:r>
            <a:r>
              <a:rPr lang="en-US" dirty="0" smtClean="0"/>
              <a:t>expectations not </a:t>
            </a:r>
            <a:r>
              <a:rPr lang="en-US" dirty="0"/>
              <a:t>being </a:t>
            </a:r>
            <a:r>
              <a:rPr lang="en-US" dirty="0" smtClean="0"/>
              <a:t>met</a:t>
            </a:r>
          </a:p>
          <a:p>
            <a:r>
              <a:rPr lang="en-US" dirty="0" smtClean="0"/>
              <a:t>Issue logs can address other knowledge areas as well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Logs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27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13-4. Sample Issue Log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7" y="1676400"/>
            <a:ext cx="878026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01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cannot control stakeholders, but you can control their level of </a:t>
            </a:r>
            <a:r>
              <a:rPr lang="en-US" dirty="0" smtClean="0"/>
              <a:t>engagement</a:t>
            </a:r>
          </a:p>
          <a:p>
            <a:r>
              <a:rPr lang="en-US" dirty="0" smtClean="0"/>
              <a:t>Engagement involves </a:t>
            </a:r>
            <a:r>
              <a:rPr lang="en-US" dirty="0"/>
              <a:t>a dialogue in which people seek understanding and solutions to issues </a:t>
            </a:r>
            <a:r>
              <a:rPr lang="en-US" dirty="0" smtClean="0"/>
              <a:t>of mutual concern</a:t>
            </a:r>
          </a:p>
          <a:p>
            <a:r>
              <a:rPr lang="en-US" dirty="0" smtClean="0"/>
              <a:t>Many </a:t>
            </a:r>
            <a:r>
              <a:rPr lang="en-US" dirty="0"/>
              <a:t>teachers are familiar with various techniques for engaging </a:t>
            </a:r>
            <a:r>
              <a:rPr lang="en-US" dirty="0" smtClean="0"/>
              <a:t>students</a:t>
            </a:r>
          </a:p>
          <a:p>
            <a:r>
              <a:rPr lang="en-US" dirty="0"/>
              <a:t>It is important to set the proper tone at the start of a class or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Controlling Stakeholder Engagement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458200" cy="4267200"/>
          </a:xfrm>
        </p:spPr>
        <p:txBody>
          <a:bodyPr/>
          <a:lstStyle/>
          <a:p>
            <a:r>
              <a:rPr lang="en-US" dirty="0"/>
              <a:t>Because stakeholder management is so important to project success, the </a:t>
            </a:r>
            <a:r>
              <a:rPr lang="en-US" dirty="0" smtClean="0"/>
              <a:t>Project Management </a:t>
            </a:r>
            <a:r>
              <a:rPr lang="en-US" dirty="0"/>
              <a:t>Institute decided to create an entire knowledge area devoted to it as part of </a:t>
            </a:r>
            <a:r>
              <a:rPr lang="en-US" dirty="0" smtClean="0"/>
              <a:t>the Fifth </a:t>
            </a:r>
            <a:r>
              <a:rPr lang="en-US" dirty="0"/>
              <a:t>Edition of the PMBOK</a:t>
            </a:r>
            <a:r>
              <a:rPr lang="en-US" baseline="30000" dirty="0"/>
              <a:t>®</a:t>
            </a:r>
            <a:r>
              <a:rPr lang="en-US" dirty="0"/>
              <a:t> Guide in </a:t>
            </a:r>
            <a:r>
              <a:rPr lang="en-US" dirty="0" smtClean="0"/>
              <a:t>2013</a:t>
            </a:r>
          </a:p>
          <a:p>
            <a:r>
              <a:rPr lang="en-US" dirty="0"/>
              <a:t>The purpose of project </a:t>
            </a:r>
            <a:r>
              <a:rPr lang="en-US" dirty="0" smtClean="0"/>
              <a:t>stakeholder management </a:t>
            </a:r>
            <a:r>
              <a:rPr lang="en-US" dirty="0"/>
              <a:t>is to identify all people or organizations affected by a project, to </a:t>
            </a:r>
            <a:r>
              <a:rPr lang="en-US" dirty="0" smtClean="0"/>
              <a:t>analyze stakeholder </a:t>
            </a:r>
            <a:r>
              <a:rPr lang="en-US" dirty="0"/>
              <a:t>expectations, and to effectively engage stakeholders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Importance of Project Stakeholder Management</a:t>
            </a:r>
          </a:p>
        </p:txBody>
      </p:sp>
      <p:sp>
        <p:nvSpPr>
          <p:cNvPr id="1331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EF83E1-3DA8-4C4C-8C87-390A2F6F410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teacher (or manager) does </a:t>
            </a:r>
            <a:r>
              <a:rPr lang="en-US" dirty="0"/>
              <a:t>nothing but lecture on the first day of class </a:t>
            </a:r>
            <a:r>
              <a:rPr lang="en-US" dirty="0" smtClean="0"/>
              <a:t>(or at meetings) or </a:t>
            </a:r>
            <a:r>
              <a:rPr lang="en-US" dirty="0"/>
              <a:t>criticizes the first </a:t>
            </a:r>
            <a:r>
              <a:rPr lang="en-US" dirty="0" smtClean="0"/>
              <a:t>person who offers </a:t>
            </a:r>
            <a:r>
              <a:rPr lang="en-US" dirty="0"/>
              <a:t>a comment, students </a:t>
            </a:r>
            <a:r>
              <a:rPr lang="en-US" dirty="0" smtClean="0"/>
              <a:t>(or workers) will </a:t>
            </a:r>
            <a:r>
              <a:rPr lang="en-US" dirty="0"/>
              <a:t>quickly decide that their best strategy is to keep quiet </a:t>
            </a:r>
            <a:r>
              <a:rPr lang="en-US" dirty="0" smtClean="0"/>
              <a:t>and maybe </a:t>
            </a:r>
            <a:r>
              <a:rPr lang="en-US" dirty="0"/>
              <a:t>not even attend </a:t>
            </a:r>
            <a:r>
              <a:rPr lang="en-US" dirty="0" smtClean="0"/>
              <a:t>the class (or meetings)</a:t>
            </a:r>
          </a:p>
          <a:p>
            <a:r>
              <a:rPr lang="en-US" dirty="0" smtClean="0"/>
              <a:t>On </a:t>
            </a:r>
            <a:r>
              <a:rPr lang="en-US" dirty="0"/>
              <a:t>the other hand, if the teacher </a:t>
            </a:r>
            <a:r>
              <a:rPr lang="en-US" dirty="0" smtClean="0"/>
              <a:t>(or manager) uses </a:t>
            </a:r>
            <a:r>
              <a:rPr lang="en-US" dirty="0"/>
              <a:t>a lot of activities </a:t>
            </a:r>
            <a:r>
              <a:rPr lang="en-US" dirty="0" smtClean="0"/>
              <a:t>to get </a:t>
            </a:r>
            <a:r>
              <a:rPr lang="en-US" dirty="0"/>
              <a:t>all </a:t>
            </a:r>
            <a:r>
              <a:rPr lang="en-US" dirty="0" smtClean="0"/>
              <a:t>participants to </a:t>
            </a:r>
            <a:r>
              <a:rPr lang="en-US" dirty="0"/>
              <a:t>speak or use technology to participate, </a:t>
            </a:r>
            <a:r>
              <a:rPr lang="en-US" dirty="0" smtClean="0"/>
              <a:t>they will </a:t>
            </a:r>
            <a:r>
              <a:rPr lang="en-US" dirty="0"/>
              <a:t>expect to be </a:t>
            </a:r>
            <a:r>
              <a:rPr lang="en-US" dirty="0" smtClean="0"/>
              <a:t>active participants </a:t>
            </a:r>
            <a:r>
              <a:rPr lang="en-US" dirty="0"/>
              <a:t>in future </a:t>
            </a:r>
            <a:r>
              <a:rPr lang="en-US" dirty="0" smtClean="0"/>
              <a:t>classes (or meetings)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Engaging or Not Engaging Students (or Other Stakeholders)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083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4525962"/>
          </a:xfrm>
        </p:spPr>
        <p:txBody>
          <a:bodyPr/>
          <a:lstStyle/>
          <a:p>
            <a:r>
              <a:rPr lang="en-US" dirty="0" smtClean="0"/>
              <a:t>Key </a:t>
            </a:r>
            <a:r>
              <a:rPr lang="en-US" dirty="0"/>
              <a:t>stakeholders should be invited </a:t>
            </a:r>
            <a:r>
              <a:rPr lang="en-US" dirty="0" smtClean="0"/>
              <a:t>to actively </a:t>
            </a:r>
            <a:r>
              <a:rPr lang="en-US" dirty="0"/>
              <a:t>participate in a kick-off meeting rather than merely attending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The project manager </a:t>
            </a:r>
            <a:r>
              <a:rPr lang="en-US" dirty="0"/>
              <a:t>should emphasize that a dialogue is expected at the meeting, including texts </a:t>
            </a:r>
            <a:r>
              <a:rPr lang="en-US" dirty="0" smtClean="0"/>
              <a:t>or whatever </a:t>
            </a:r>
            <a:r>
              <a:rPr lang="en-US" dirty="0"/>
              <a:t>means of communication the stakeholders prefer. </a:t>
            </a:r>
            <a:r>
              <a:rPr lang="en-US" dirty="0" smtClean="0"/>
              <a:t>The project </a:t>
            </a:r>
            <a:r>
              <a:rPr lang="en-US" dirty="0"/>
              <a:t>manager </a:t>
            </a:r>
            <a:r>
              <a:rPr lang="en-US" dirty="0" smtClean="0"/>
              <a:t>should also meet </a:t>
            </a:r>
            <a:r>
              <a:rPr lang="en-US" dirty="0"/>
              <a:t>with important stakeholders before the kick-off </a:t>
            </a:r>
            <a:r>
              <a:rPr lang="en-US" dirty="0" smtClean="0"/>
              <a:t>meeting</a:t>
            </a:r>
          </a:p>
          <a:p>
            <a:r>
              <a:rPr lang="en-US" dirty="0" smtClean="0"/>
              <a:t>The project </a:t>
            </a:r>
            <a:r>
              <a:rPr lang="en-US" dirty="0"/>
              <a:t>schedule should include activities and deliverables related to </a:t>
            </a:r>
            <a:r>
              <a:rPr lang="en-US" dirty="0" smtClean="0"/>
              <a:t>stakeholder engagement, such as surveys</a:t>
            </a:r>
            <a:r>
              <a:rPr lang="en-US" dirty="0"/>
              <a:t>, reviews, demonstrations, </a:t>
            </a:r>
            <a:r>
              <a:rPr lang="en-US" dirty="0" smtClean="0"/>
              <a:t>and sign-offs.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Ways to Control Engagement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31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stakeholders is now the tenth knowledge area in the PMBOK® Guide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Processes include:</a:t>
            </a:r>
          </a:p>
          <a:p>
            <a:pPr lvl="1"/>
            <a:r>
              <a:rPr lang="en-US" dirty="0" smtClean="0"/>
              <a:t>Identify stakeholders</a:t>
            </a:r>
          </a:p>
          <a:p>
            <a:pPr lvl="1"/>
            <a:r>
              <a:rPr lang="en-US" dirty="0" smtClean="0"/>
              <a:t>Plan stakeholder management</a:t>
            </a:r>
          </a:p>
          <a:p>
            <a:pPr lvl="1"/>
            <a:r>
              <a:rPr lang="en-US" dirty="0" smtClean="0"/>
              <a:t>Manage stakeholder engagement</a:t>
            </a:r>
          </a:p>
          <a:p>
            <a:pPr lvl="1"/>
            <a:r>
              <a:rPr lang="en-US" dirty="0" smtClean="0"/>
              <a:t>Control stakeholder engagement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4813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99F226-AC1A-4839-B9C3-156A3BD8E8B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763000" cy="4572000"/>
          </a:xfrm>
        </p:spPr>
        <p:txBody>
          <a:bodyPr/>
          <a:lstStyle/>
          <a:p>
            <a:r>
              <a:rPr lang="en-US" sz="2400" b="1" dirty="0"/>
              <a:t>Identifying </a:t>
            </a:r>
            <a:r>
              <a:rPr lang="en-US" sz="2400" b="1" dirty="0" smtClean="0"/>
              <a:t>stakeholders</a:t>
            </a:r>
            <a:r>
              <a:rPr lang="en-US" sz="2400" dirty="0" smtClean="0"/>
              <a:t>: Identifying </a:t>
            </a:r>
            <a:r>
              <a:rPr lang="en-US" sz="2400" dirty="0"/>
              <a:t>everyone involved in the project or affected by it, and determining the best ways to manage relationships with them.</a:t>
            </a:r>
          </a:p>
          <a:p>
            <a:r>
              <a:rPr lang="en-US" sz="2400" b="1" dirty="0"/>
              <a:t>Planning stakeholder </a:t>
            </a:r>
            <a:r>
              <a:rPr lang="en-US" sz="2400" b="1" dirty="0" smtClean="0"/>
              <a:t>management</a:t>
            </a:r>
            <a:r>
              <a:rPr lang="en-US" sz="2400" dirty="0" smtClean="0"/>
              <a:t>: Determining </a:t>
            </a:r>
            <a:r>
              <a:rPr lang="en-US" sz="2400" dirty="0"/>
              <a:t>strategies to </a:t>
            </a:r>
            <a:r>
              <a:rPr lang="en-US" sz="2400" dirty="0" smtClean="0"/>
              <a:t>effectively engage stakeholders</a:t>
            </a:r>
          </a:p>
          <a:p>
            <a:r>
              <a:rPr lang="en-US" sz="2400" b="1" dirty="0"/>
              <a:t>Managing stakeholder </a:t>
            </a:r>
            <a:r>
              <a:rPr lang="en-US" sz="2400" b="1" dirty="0" smtClean="0"/>
              <a:t>engagement</a:t>
            </a:r>
            <a:r>
              <a:rPr lang="en-US" sz="2400" dirty="0" smtClean="0"/>
              <a:t>: Communicating </a:t>
            </a:r>
            <a:r>
              <a:rPr lang="en-US" sz="2400" dirty="0"/>
              <a:t>and working </a:t>
            </a:r>
            <a:r>
              <a:rPr lang="en-US" sz="2400" dirty="0" smtClean="0"/>
              <a:t>with project </a:t>
            </a:r>
            <a:r>
              <a:rPr lang="en-US" sz="2400" dirty="0"/>
              <a:t>stakeholders to satisfy their needs and expectations, resolving </a:t>
            </a:r>
            <a:r>
              <a:rPr lang="en-US" sz="2400" dirty="0" smtClean="0"/>
              <a:t>issues, and </a:t>
            </a:r>
            <a:r>
              <a:rPr lang="en-US" sz="2400" dirty="0"/>
              <a:t>fostering engagement in project decisions and </a:t>
            </a:r>
            <a:r>
              <a:rPr lang="en-US" sz="2400" dirty="0" smtClean="0"/>
              <a:t>activities</a:t>
            </a:r>
          </a:p>
          <a:p>
            <a:r>
              <a:rPr lang="en-US" sz="2400" b="1" dirty="0"/>
              <a:t>Controlling stakeholder </a:t>
            </a:r>
            <a:r>
              <a:rPr lang="en-US" sz="2400" b="1" dirty="0" smtClean="0"/>
              <a:t>engagement</a:t>
            </a:r>
            <a:r>
              <a:rPr lang="en-US" sz="2400" dirty="0" smtClean="0"/>
              <a:t>: Monitoring </a:t>
            </a:r>
            <a:r>
              <a:rPr lang="en-US" sz="2400" dirty="0"/>
              <a:t>stakeholder </a:t>
            </a:r>
            <a:r>
              <a:rPr lang="en-US" sz="2400" dirty="0" smtClean="0"/>
              <a:t>relationships and </a:t>
            </a:r>
            <a:r>
              <a:rPr lang="en-US" sz="2400" dirty="0"/>
              <a:t>adjusting plans and strategies for engaging stakeholders as </a:t>
            </a:r>
            <a:r>
              <a:rPr lang="en-US" sz="2400" dirty="0" smtClean="0"/>
              <a:t>needed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Stakeholder Management Processes</a:t>
            </a:r>
          </a:p>
        </p:txBody>
      </p:sp>
      <p:sp>
        <p:nvSpPr>
          <p:cNvPr id="1843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1A149B-F3CA-41E8-8298-59EC644AB5D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13-1. Project Stakeholder Management Summary</a:t>
            </a:r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F5C3B9-A8C3-4146-B48A-C5A6FE1AF09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01" y="1524000"/>
            <a:ext cx="7563160" cy="48695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763000" cy="4267200"/>
          </a:xfrm>
        </p:spPr>
        <p:txBody>
          <a:bodyPr/>
          <a:lstStyle/>
          <a:p>
            <a:r>
              <a:rPr lang="en-US" i="1" dirty="0"/>
              <a:t>Internal</a:t>
            </a:r>
            <a:r>
              <a:rPr lang="en-US" dirty="0"/>
              <a:t> project stakeholders generally include the project sponsor, </a:t>
            </a:r>
            <a:r>
              <a:rPr lang="en-US" dirty="0" smtClean="0"/>
              <a:t>project team</a:t>
            </a:r>
            <a:r>
              <a:rPr lang="en-US" dirty="0"/>
              <a:t>, support staff, and internal customers for the project. Other </a:t>
            </a:r>
            <a:r>
              <a:rPr lang="en-US" dirty="0" smtClean="0"/>
              <a:t>internal stakeholders </a:t>
            </a:r>
            <a:r>
              <a:rPr lang="en-US" dirty="0"/>
              <a:t>include top management, other functional managers, and </a:t>
            </a:r>
            <a:r>
              <a:rPr lang="en-US" dirty="0" smtClean="0"/>
              <a:t>other project </a:t>
            </a:r>
            <a:r>
              <a:rPr lang="en-US" dirty="0"/>
              <a:t>managers because organizations have limited </a:t>
            </a:r>
            <a:r>
              <a:rPr lang="en-US" dirty="0" smtClean="0"/>
              <a:t>resources</a:t>
            </a:r>
            <a:endParaRPr lang="en-US" dirty="0"/>
          </a:p>
          <a:p>
            <a:r>
              <a:rPr lang="en-US" i="1" dirty="0" smtClean="0"/>
              <a:t>External</a:t>
            </a:r>
            <a:r>
              <a:rPr lang="en-US" dirty="0" smtClean="0"/>
              <a:t> </a:t>
            </a:r>
            <a:r>
              <a:rPr lang="en-US" dirty="0"/>
              <a:t>project stakeholders include the project’s customers (if they </a:t>
            </a:r>
            <a:r>
              <a:rPr lang="en-US" dirty="0" smtClean="0"/>
              <a:t>are external </a:t>
            </a:r>
            <a:r>
              <a:rPr lang="en-US" dirty="0"/>
              <a:t>to the organization), competitors, suppliers, and other </a:t>
            </a:r>
            <a:r>
              <a:rPr lang="en-US" dirty="0" smtClean="0"/>
              <a:t>external groups </a:t>
            </a:r>
            <a:r>
              <a:rPr lang="en-US" dirty="0"/>
              <a:t>that are potentially involved in the project or affected by it, such </a:t>
            </a:r>
            <a:r>
              <a:rPr lang="en-US" dirty="0" smtClean="0"/>
              <a:t>as government </a:t>
            </a:r>
            <a:r>
              <a:rPr lang="en-US" dirty="0"/>
              <a:t>officials and concerned </a:t>
            </a:r>
            <a:r>
              <a:rPr lang="en-US" dirty="0" smtClean="0"/>
              <a:t>citizens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Identifying Stakeholders</a:t>
            </a:r>
          </a:p>
        </p:txBody>
      </p:sp>
      <p:sp>
        <p:nvSpPr>
          <p:cNvPr id="2150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CE13C7-C293-43D6-8B4C-4097BCDB0B5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www.projectstakeholder.com</a:t>
            </a:r>
            <a:r>
              <a:rPr lang="en-US" dirty="0" smtClean="0"/>
              <a:t> lists other stakeholders including:</a:t>
            </a:r>
          </a:p>
          <a:p>
            <a:pPr lvl="1"/>
            <a:r>
              <a:rPr lang="en-US" dirty="0" smtClean="0"/>
              <a:t>Program director</a:t>
            </a:r>
          </a:p>
          <a:p>
            <a:pPr lvl="1"/>
            <a:r>
              <a:rPr lang="en-US" dirty="0" smtClean="0"/>
              <a:t>Project manager’s family</a:t>
            </a:r>
          </a:p>
          <a:p>
            <a:pPr lvl="1"/>
            <a:r>
              <a:rPr lang="en-US" dirty="0" smtClean="0"/>
              <a:t>Labor unions</a:t>
            </a:r>
          </a:p>
          <a:p>
            <a:pPr lvl="1"/>
            <a:r>
              <a:rPr lang="en-US" dirty="0" smtClean="0"/>
              <a:t>Potential customers</a:t>
            </a:r>
          </a:p>
          <a:p>
            <a:r>
              <a:rPr lang="en-US" dirty="0" smtClean="0"/>
              <a:t>It is also necessary to focus on stakeholders with the most direct ties to a project, for example only key suppliers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Stakeholders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9144000" cy="4525962"/>
          </a:xfrm>
        </p:spPr>
        <p:txBody>
          <a:bodyPr/>
          <a:lstStyle/>
          <a:p>
            <a:r>
              <a:rPr lang="en-US" dirty="0" smtClean="0"/>
              <a:t>A stakeholder register includes basic information on stakeholders:</a:t>
            </a:r>
          </a:p>
          <a:p>
            <a:pPr lvl="1"/>
            <a:r>
              <a:rPr lang="en-US" sz="2400" dirty="0"/>
              <a:t>Identification information: The stakeholders’ names, positions, </a:t>
            </a:r>
            <a:r>
              <a:rPr lang="en-US" sz="2400" dirty="0" smtClean="0"/>
              <a:t>locations, roles </a:t>
            </a:r>
            <a:r>
              <a:rPr lang="en-US" sz="2400" dirty="0"/>
              <a:t>in the project, and contact information</a:t>
            </a:r>
          </a:p>
          <a:p>
            <a:pPr lvl="1"/>
            <a:r>
              <a:rPr lang="en-US" sz="2400" dirty="0" smtClean="0"/>
              <a:t>Assessment </a:t>
            </a:r>
            <a:r>
              <a:rPr lang="en-US" sz="2400" dirty="0"/>
              <a:t>information: The stakeholders’ major requirements and </a:t>
            </a:r>
            <a:r>
              <a:rPr lang="en-US" sz="2400" dirty="0" smtClean="0"/>
              <a:t>expectations, potential </a:t>
            </a:r>
            <a:r>
              <a:rPr lang="en-US" sz="2400" dirty="0"/>
              <a:t>influences, and phases of the project in which </a:t>
            </a:r>
            <a:r>
              <a:rPr lang="en-US" sz="2400" dirty="0" smtClean="0"/>
              <a:t>stakeholders have </a:t>
            </a:r>
            <a:r>
              <a:rPr lang="en-US" sz="2400" dirty="0"/>
              <a:t>the most interest</a:t>
            </a:r>
          </a:p>
          <a:p>
            <a:pPr lvl="1"/>
            <a:r>
              <a:rPr lang="en-US" sz="2400" dirty="0" smtClean="0"/>
              <a:t>Stakeholder </a:t>
            </a:r>
            <a:r>
              <a:rPr lang="en-US" sz="2400" dirty="0"/>
              <a:t>classification: Is the stakeholder internal or external to the </a:t>
            </a:r>
            <a:r>
              <a:rPr lang="en-US" sz="2400" dirty="0" smtClean="0"/>
              <a:t>organization? Is </a:t>
            </a:r>
            <a:r>
              <a:rPr lang="en-US" sz="2400" dirty="0"/>
              <a:t>the stakeholder a supporter of the project or resistant to it?</a:t>
            </a:r>
            <a:endParaRPr lang="en-US" dirty="0" smtClean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 Register</a:t>
            </a:r>
          </a:p>
        </p:txBody>
      </p:sp>
      <p:sp>
        <p:nvSpPr>
          <p:cNvPr id="2253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B02C31-945C-4AD2-B828-1A85C2B8988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13-1. Sample Stakeholder Register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496376"/>
            <a:ext cx="8853987" cy="452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8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identifying key project stakeholders, you can use different classification </a:t>
            </a:r>
            <a:r>
              <a:rPr lang="en-US" dirty="0" smtClean="0"/>
              <a:t>models to </a:t>
            </a:r>
            <a:r>
              <a:rPr lang="en-US" dirty="0"/>
              <a:t>determine an approach for managing stakeholder </a:t>
            </a:r>
            <a:r>
              <a:rPr lang="en-US" dirty="0" smtClean="0"/>
              <a:t>relationships</a:t>
            </a:r>
          </a:p>
          <a:p>
            <a:r>
              <a:rPr lang="en-US" dirty="0" smtClean="0"/>
              <a:t>A </a:t>
            </a:r>
            <a:r>
              <a:rPr lang="en-US" b="1" dirty="0"/>
              <a:t>power/interest grid </a:t>
            </a:r>
            <a:r>
              <a:rPr lang="en-US" dirty="0" smtClean="0"/>
              <a:t>can be used to </a:t>
            </a:r>
            <a:r>
              <a:rPr lang="en-US" dirty="0"/>
              <a:t>group stakeholders based on their level of authority (power) </a:t>
            </a:r>
            <a:r>
              <a:rPr lang="en-US" dirty="0" smtClean="0"/>
              <a:t>and their </a:t>
            </a:r>
            <a:r>
              <a:rPr lang="en-US" dirty="0"/>
              <a:t>level of concern (interest) for project outcomes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Stakeholders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3703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2079</TotalTime>
  <Words>1201</Words>
  <Application>Microsoft Office PowerPoint</Application>
  <PresentationFormat>On-screen Show (4:3)</PresentationFormat>
  <Paragraphs>124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Arial Rounded MT Bold</vt:lpstr>
      <vt:lpstr>Calibri</vt:lpstr>
      <vt:lpstr>Lucida Sans Unicode</vt:lpstr>
      <vt:lpstr>Times New Roman</vt:lpstr>
      <vt:lpstr>Verdana</vt:lpstr>
      <vt:lpstr>Wingdings 2</vt:lpstr>
      <vt:lpstr>Wingdings 3</vt:lpstr>
      <vt:lpstr>Custom Design</vt:lpstr>
      <vt:lpstr>Theme1</vt:lpstr>
      <vt:lpstr>Chapter 13: Project Stakeholder Management</vt:lpstr>
      <vt:lpstr>Importance of Project Stakeholder Management</vt:lpstr>
      <vt:lpstr>Project Stakeholder Management Processes</vt:lpstr>
      <vt:lpstr>Figure 13-1. Project Stakeholder Management Summary</vt:lpstr>
      <vt:lpstr>Identifying Stakeholders</vt:lpstr>
      <vt:lpstr>Additional Stakeholders</vt:lpstr>
      <vt:lpstr>Stakeholder Register</vt:lpstr>
      <vt:lpstr>Table 13-1. Sample Stakeholder Register</vt:lpstr>
      <vt:lpstr>Classifying Stakeholders</vt:lpstr>
      <vt:lpstr>Figure 13-2. Power/Interest Grid</vt:lpstr>
      <vt:lpstr>Stakeholder Engagement Levels</vt:lpstr>
      <vt:lpstr>Planning Stakeholder Management</vt:lpstr>
      <vt:lpstr>Sensitive Information</vt:lpstr>
      <vt:lpstr>Table 13-2. Sample Stakeholder Analysis</vt:lpstr>
      <vt:lpstr>Managing Stakeholder Engagement</vt:lpstr>
      <vt:lpstr>Table 13-3. Expectations Management Matrix</vt:lpstr>
      <vt:lpstr>Issue Logs</vt:lpstr>
      <vt:lpstr>Table 13-4. Sample Issue Log</vt:lpstr>
      <vt:lpstr>Controlling Stakeholder Engagement</vt:lpstr>
      <vt:lpstr>Example of Engaging or Not Engaging Students (or Other Stakeholders)</vt:lpstr>
      <vt:lpstr>Ways to Control Engagement</vt:lpstr>
      <vt:lpstr>Chapter Summary</vt:lpstr>
    </vt:vector>
  </TitlesOfParts>
  <Company>Augsburg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Kotowski, Kathryn</cp:lastModifiedBy>
  <cp:revision>179</cp:revision>
  <dcterms:created xsi:type="dcterms:W3CDTF">2001-07-05T23:10:12Z</dcterms:created>
  <dcterms:modified xsi:type="dcterms:W3CDTF">2017-03-27T16:20:40Z</dcterms:modified>
</cp:coreProperties>
</file>