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831" r:id="rId2"/>
  </p:sldMasterIdLst>
  <p:notesMasterIdLst>
    <p:notesMasterId r:id="rId21"/>
  </p:notesMasterIdLst>
  <p:handoutMasterIdLst>
    <p:handoutMasterId r:id="rId22"/>
  </p:handoutMasterIdLst>
  <p:sldIdLst>
    <p:sldId id="257" r:id="rId3"/>
    <p:sldId id="338" r:id="rId4"/>
    <p:sldId id="339" r:id="rId5"/>
    <p:sldId id="340" r:id="rId6"/>
    <p:sldId id="387" r:id="rId7"/>
    <p:sldId id="374" r:id="rId8"/>
    <p:sldId id="375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97" r:id="rId19"/>
    <p:sldId id="386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37" autoAdjust="0"/>
    <p:restoredTop sz="94551" autoAdjust="0"/>
  </p:normalViewPr>
  <p:slideViewPr>
    <p:cSldViewPr>
      <p:cViewPr varScale="1">
        <p:scale>
          <a:sx n="120" d="100"/>
          <a:sy n="120" d="100"/>
        </p:scale>
        <p:origin x="13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88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28799455-E484-48D7-B4B2-27B4F84001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068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184235F-ECE1-4BE8-8BAF-E29AC9805E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002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EBF9E-79B8-47AA-AB6E-92778F1771C1}" type="slidenum">
              <a:rPr lang="en-US" smtClean="0"/>
              <a:pPr/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489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5422C-A3D6-4174-9638-FCF5DC56E5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47B4D-72BA-468E-AB16-795331F16C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D2FAD-FD06-4AA6-AC57-91F90138A9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7854DB3-7A57-4181-880A-5215D777BB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350681" cy="365125"/>
          </a:xfrm>
        </p:spPr>
        <p:txBody>
          <a:bodyPr/>
          <a:lstStyle>
            <a:lvl1pPr algn="l">
              <a:defRPr sz="1200"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533400" cy="365125"/>
          </a:xfrm>
        </p:spPr>
        <p:txBody>
          <a:bodyPr/>
          <a:lstStyle>
            <a:lvl1pPr>
              <a:defRPr sz="1200"/>
            </a:lvl1pPr>
            <a:extLst/>
          </a:lstStyle>
          <a:p>
            <a:pPr>
              <a:defRPr/>
            </a:pPr>
            <a:fld id="{1953F6A9-037C-4679-A974-5A2F60203C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876800" y="6581001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Copyright 2016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7673681-C82D-4D99-8948-365C75EB26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A50FAF7-8C0D-4DDF-A379-F4FDC17B23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06E41F8-23B9-454D-90CC-E31BF8A7FB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AB078C3-AD74-4C69-8529-ABFACC42093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6D544F7-41D2-4889-B2EC-B0B2B2B8DC5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5EE8385-873D-4308-8CE2-51B606282F1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44E1B-9771-4FC4-AD8A-F994E9D706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917F4C6-6F30-47C3-875F-46DAC858CAA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3418779-1B42-43E3-AD0F-719051D420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078B0EE-74BD-464F-A113-BF9301018B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C6576-CCC7-4A49-9300-5D4A8C0C3F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F7F4D-3FF6-43A6-95C4-A0F4456244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9936D-4006-447B-98FA-06B4AD980D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05362-07AE-46AF-A279-AD4E819CBD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87C05-0F34-4950-B296-371F2131F8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4512B-0B1B-484E-988E-3B1C4969C8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E609A-7A24-4D1A-B4F5-D3869A206C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BD45D22-0321-4823-8238-266049D252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BD45D22-0321-4823-8238-266049D2529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600200"/>
            <a:ext cx="7772400" cy="13493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Chapter </a:t>
            </a:r>
            <a:r>
              <a:rPr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4:</a:t>
            </a:r>
            <a: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/>
            </a:r>
            <a:b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Project Integration Management</a:t>
            </a:r>
            <a:endParaRPr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3657600"/>
            <a:ext cx="579120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Information Technology Project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Management, Eighth Edition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  <a:ea typeface="+mj-ea"/>
              <a:cs typeface="+mj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28109"/>
            <a:ext cx="2646400" cy="32776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458200" cy="4525963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change control system </a:t>
            </a:r>
            <a:r>
              <a:rPr lang="en-US" dirty="0" smtClean="0"/>
              <a:t>is a formal, documented process that describes when and how official project documents and work may be changed</a:t>
            </a:r>
          </a:p>
          <a:p>
            <a:r>
              <a:rPr lang="en-US" dirty="0" smtClean="0"/>
              <a:t>Describes who is authorized to make changes and how to make them</a:t>
            </a:r>
          </a:p>
        </p:txBody>
      </p:sp>
      <p:sp>
        <p:nvSpPr>
          <p:cNvPr id="5427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EB7EED-8A3B-4E44-8A3C-892AC7DB1E15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Control System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/>
              <a:t>change control </a:t>
            </a:r>
            <a:r>
              <a:rPr lang="en-US" b="1" dirty="0" smtClean="0"/>
              <a:t>board </a:t>
            </a:r>
            <a:r>
              <a:rPr lang="en-US" dirty="0" smtClean="0"/>
              <a:t>is a formal group of people responsible for approving or rejecting changes on a project</a:t>
            </a:r>
          </a:p>
          <a:p>
            <a:r>
              <a:rPr lang="en-US" dirty="0" smtClean="0"/>
              <a:t>CCBs provide guidelines for preparing change requests, evaluate change requests, and manage the implementation of approved changes</a:t>
            </a:r>
          </a:p>
          <a:p>
            <a:r>
              <a:rPr lang="en-US" dirty="0" smtClean="0"/>
              <a:t>Includes stakeholders from the entire organization</a:t>
            </a:r>
          </a:p>
        </p:txBody>
      </p:sp>
      <p:sp>
        <p:nvSpPr>
          <p:cNvPr id="5529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73DC6-EB44-4256-B5C3-90167C634BEE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Control Board (CCB)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CCBs only meet occasionally, so it may take too long for changes to occur</a:t>
            </a:r>
          </a:p>
          <a:p>
            <a:r>
              <a:rPr lang="en-US" dirty="0" smtClean="0"/>
              <a:t>Some organizations have policies in place for time-sensitive changes</a:t>
            </a:r>
          </a:p>
          <a:p>
            <a:pPr lvl="1"/>
            <a:r>
              <a:rPr lang="en-US" dirty="0" smtClean="0"/>
              <a:t>“48-hour policy” allows project team members to make decisions, then they have 48 hours to reverse the decision pending senior management approval</a:t>
            </a:r>
          </a:p>
          <a:p>
            <a:pPr lvl="1"/>
            <a:r>
              <a:rPr lang="en-US" dirty="0" smtClean="0"/>
              <a:t>Delegate changes to the lowest level possible, but keep everyone informed of changes</a:t>
            </a:r>
          </a:p>
        </p:txBody>
      </p:sp>
      <p:sp>
        <p:nvSpPr>
          <p:cNvPr id="5632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69F49-7017-498E-9A3E-E7143631DB8B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Timely Changes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186738" cy="4791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Configuration management </a:t>
            </a:r>
            <a:r>
              <a:rPr lang="en-US" dirty="0" smtClean="0"/>
              <a:t>ensures that the descriptions of the project’s products are correct and complete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Involves identifying and controlling the functional and physical design characteristics of products and their support documentation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Configuration management specialists identify and document configuration requirements, control changes, record and report changes, and audit the products to verify conformance to requirements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See www.icmhq.com for more information</a:t>
            </a:r>
          </a:p>
        </p:txBody>
      </p:sp>
      <p:sp>
        <p:nvSpPr>
          <p:cNvPr id="5734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F50EE5-DD00-42CF-B186-FA289432DED5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05800" cy="914400"/>
          </a:xfrm>
        </p:spPr>
        <p:txBody>
          <a:bodyPr/>
          <a:lstStyle/>
          <a:p>
            <a:r>
              <a:rPr lang="en-US" dirty="0" smtClean="0"/>
              <a:t>Configuration Management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10A319-FAEE-4555-94D7-63E74BB39CF7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Table 4-3. Suggestions for Performing Integrated Change Control</a:t>
            </a:r>
          </a:p>
        </p:txBody>
      </p:sp>
      <p:pic>
        <p:nvPicPr>
          <p:cNvPr id="58373" name="Picture 6" descr="Tbl04-03.bmp"/>
          <p:cNvPicPr>
            <a:picLocks noChangeAspect="1"/>
          </p:cNvPicPr>
          <p:nvPr/>
        </p:nvPicPr>
        <p:blipFill>
          <a:blip r:embed="rId2"/>
          <a:srcRect t="6976"/>
          <a:stretch>
            <a:fillRect/>
          </a:stretch>
        </p:blipFill>
        <p:spPr bwMode="auto">
          <a:xfrm>
            <a:off x="560388" y="1981200"/>
            <a:ext cx="821372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close a project or phase, you must finalize all activities and transfer the completed or cancelled work to the appropriate people</a:t>
            </a:r>
          </a:p>
          <a:p>
            <a:r>
              <a:rPr lang="en-US" dirty="0" smtClean="0"/>
              <a:t>Main outputs include</a:t>
            </a:r>
          </a:p>
          <a:p>
            <a:pPr lvl="1"/>
            <a:r>
              <a:rPr lang="en-US" dirty="0" smtClean="0"/>
              <a:t>Final product, service, or result transition</a:t>
            </a:r>
          </a:p>
          <a:p>
            <a:pPr lvl="1"/>
            <a:r>
              <a:rPr lang="en-US" dirty="0" smtClean="0"/>
              <a:t>Organizational process asset updates</a:t>
            </a:r>
          </a:p>
        </p:txBody>
      </p:sp>
      <p:sp>
        <p:nvSpPr>
          <p:cNvPr id="5939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A08B3E-F93B-46D5-90C8-0EFC6622AEB1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Projects or Phases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4582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Several types of software can be used to assist in project integration management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Documents can be created with word processing software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Presentations are created with presentation software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Tracking can be done with spreadsheets or databases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Communication software can facilitate communications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Project management software can pull everything together and show detailed and summarized information</a:t>
            </a:r>
          </a:p>
        </p:txBody>
      </p:sp>
      <p:sp>
        <p:nvSpPr>
          <p:cNvPr id="6041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A9576C-302C-46B8-9ADA-74B5D8EDAD33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Software to Assist in Project Integration Management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53F6A9-037C-4679-A974-5A2F60203CE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Figure 4-8. Sample Portfolio Management Software Screen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44" y="1447800"/>
            <a:ext cx="7439511" cy="46300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95600" y="6023060"/>
            <a:ext cx="44703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www.projectmanager.com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03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integration management involves coordinating all of the other knowledge areas throughout a project’s life cycle</a:t>
            </a:r>
          </a:p>
          <a:p>
            <a:r>
              <a:rPr lang="en-US" dirty="0" smtClean="0"/>
              <a:t>Main processes include</a:t>
            </a:r>
          </a:p>
          <a:p>
            <a:pPr lvl="1"/>
            <a:r>
              <a:rPr lang="en-US" dirty="0" smtClean="0"/>
              <a:t>Develop the project charter</a:t>
            </a:r>
          </a:p>
          <a:p>
            <a:pPr lvl="1"/>
            <a:r>
              <a:rPr lang="en-US" dirty="0" smtClean="0"/>
              <a:t>Develop the project management plan</a:t>
            </a:r>
          </a:p>
          <a:p>
            <a:pPr lvl="1"/>
            <a:r>
              <a:rPr lang="en-US" dirty="0" smtClean="0"/>
              <a:t>Direct and manage project execution</a:t>
            </a:r>
          </a:p>
          <a:p>
            <a:pPr lvl="1"/>
            <a:r>
              <a:rPr lang="en-US" dirty="0" smtClean="0"/>
              <a:t>Monitor and control project work</a:t>
            </a:r>
          </a:p>
          <a:p>
            <a:pPr lvl="1"/>
            <a:r>
              <a:rPr lang="en-US" dirty="0" smtClean="0"/>
              <a:t>Perform integrated change control</a:t>
            </a:r>
          </a:p>
          <a:p>
            <a:pPr lvl="1"/>
            <a:r>
              <a:rPr lang="en-US" dirty="0" smtClean="0"/>
              <a:t>Close the project or phase</a:t>
            </a:r>
          </a:p>
        </p:txBody>
      </p:sp>
      <p:sp>
        <p:nvSpPr>
          <p:cNvPr id="6144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DAB70-6E7B-45BB-9F36-0FA1270B4935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186738" cy="4791075"/>
          </a:xfrm>
        </p:spPr>
        <p:txBody>
          <a:bodyPr/>
          <a:lstStyle/>
          <a:p>
            <a:r>
              <a:rPr lang="en-US" dirty="0" smtClean="0"/>
              <a:t>Project managers must coordinate all of the other knowledge areas throughout a project’s life cycle</a:t>
            </a:r>
          </a:p>
          <a:p>
            <a:r>
              <a:rPr lang="en-US" dirty="0" smtClean="0"/>
              <a:t>Many new project managers have trouble looking at the “big picture” and want to focus on too many details (See opening case for a real example)</a:t>
            </a:r>
          </a:p>
          <a:p>
            <a:r>
              <a:rPr lang="en-US" dirty="0" smtClean="0"/>
              <a:t>Project integration management is </a:t>
            </a:r>
            <a:r>
              <a:rPr lang="en-US" i="1" dirty="0" smtClean="0"/>
              <a:t>not</a:t>
            </a:r>
            <a:r>
              <a:rPr lang="en-US" dirty="0" smtClean="0"/>
              <a:t> the same thing as software integration</a:t>
            </a: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8FECDF-36A7-44D1-8BAF-7A36463139A5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The Key to Overall Project Success: Good Project Integration Management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491538" cy="4791075"/>
          </a:xfrm>
        </p:spPr>
        <p:txBody>
          <a:bodyPr>
            <a:normAutofit/>
          </a:bodyPr>
          <a:lstStyle/>
          <a:p>
            <a:r>
              <a:rPr lang="en-US" dirty="0"/>
              <a:t>1. Developing the project charter involves working with stakeholders to </a:t>
            </a:r>
            <a:r>
              <a:rPr lang="en-US" dirty="0" smtClean="0"/>
              <a:t>create the </a:t>
            </a:r>
            <a:r>
              <a:rPr lang="en-US" dirty="0"/>
              <a:t>document that formally authorizes a project—the charter.</a:t>
            </a:r>
          </a:p>
          <a:p>
            <a:r>
              <a:rPr lang="en-US" dirty="0"/>
              <a:t>2. Developing the project management plan involves coordinating all </a:t>
            </a:r>
            <a:r>
              <a:rPr lang="en-US" dirty="0" smtClean="0"/>
              <a:t>planning efforts </a:t>
            </a:r>
            <a:r>
              <a:rPr lang="en-US" dirty="0"/>
              <a:t>to create a consistent, coherent document—the project </a:t>
            </a:r>
            <a:r>
              <a:rPr lang="en-US" dirty="0" smtClean="0"/>
              <a:t>management plan</a:t>
            </a:r>
            <a:r>
              <a:rPr lang="en-US" dirty="0"/>
              <a:t>.</a:t>
            </a:r>
          </a:p>
          <a:p>
            <a:r>
              <a:rPr lang="en-US" dirty="0"/>
              <a:t>3. Directing and managing project work involves carrying out the </a:t>
            </a:r>
            <a:r>
              <a:rPr lang="en-US" dirty="0" smtClean="0"/>
              <a:t>project management </a:t>
            </a:r>
            <a:r>
              <a:rPr lang="en-US" dirty="0"/>
              <a:t>plan by performing the activities included in it.</a:t>
            </a:r>
            <a:endParaRPr lang="en-US" dirty="0" smtClean="0"/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38D7D-6CB4-4E4C-8852-D9CAD93D4C45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Integration Management Processes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330891"/>
          </a:xfrm>
        </p:spPr>
        <p:txBody>
          <a:bodyPr>
            <a:normAutofit/>
          </a:bodyPr>
          <a:lstStyle/>
          <a:p>
            <a:r>
              <a:rPr lang="en-US" dirty="0"/>
              <a:t>Monitoring and controlling project work involves overseeing activities </a:t>
            </a:r>
            <a:r>
              <a:rPr lang="en-US" dirty="0" smtClean="0"/>
              <a:t>to meet </a:t>
            </a:r>
            <a:r>
              <a:rPr lang="en-US" dirty="0"/>
              <a:t>the performance objectives of the </a:t>
            </a:r>
            <a:r>
              <a:rPr lang="en-US" dirty="0" smtClean="0"/>
              <a:t>project</a:t>
            </a:r>
          </a:p>
          <a:p>
            <a:r>
              <a:rPr lang="en-US" dirty="0"/>
              <a:t>Performing integrated change control involves identifying, evaluating, </a:t>
            </a:r>
            <a:r>
              <a:rPr lang="en-US" dirty="0" smtClean="0"/>
              <a:t>and managing </a:t>
            </a:r>
            <a:r>
              <a:rPr lang="en-US" dirty="0"/>
              <a:t>changes throughout the project life cycle. </a:t>
            </a:r>
            <a:endParaRPr lang="en-US" dirty="0" smtClean="0"/>
          </a:p>
          <a:p>
            <a:r>
              <a:rPr lang="en-US" dirty="0" smtClean="0"/>
              <a:t>Closing </a:t>
            </a:r>
            <a:r>
              <a:rPr lang="en-US" dirty="0"/>
              <a:t>the project or phase involves finalizing all activities to formally close </a:t>
            </a:r>
            <a:r>
              <a:rPr lang="en-US" dirty="0" smtClean="0"/>
              <a:t>the project </a:t>
            </a:r>
            <a:r>
              <a:rPr lang="en-US" dirty="0"/>
              <a:t>or phase.</a:t>
            </a:r>
            <a:endParaRPr lang="en-US" dirty="0" smtClean="0"/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4A2C9D-D88A-4E49-9868-C35180CCD6D8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Integration Management Processes (cont’d)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F9B484-929C-4C7B-8580-630610CAFB1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Figure 4-1. Project Integration Management Summary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447800"/>
            <a:ext cx="6102761" cy="49996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10600" cy="47910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b="1" dirty="0" smtClean="0"/>
              <a:t>Expert judgment</a:t>
            </a:r>
            <a:r>
              <a:rPr lang="en-US" sz="2400" dirty="0" smtClean="0"/>
              <a:t>: Experts can help project managers and their teams make many decisions related to project execution</a:t>
            </a:r>
          </a:p>
          <a:p>
            <a:r>
              <a:rPr lang="en-US" sz="2400" b="1" dirty="0" smtClean="0"/>
              <a:t>Meetings: </a:t>
            </a:r>
            <a:r>
              <a:rPr lang="en-US" sz="2400" dirty="0"/>
              <a:t>Meetings allow people to develop relationships, pick up on </a:t>
            </a:r>
            <a:r>
              <a:rPr lang="en-US" sz="2400" dirty="0" smtClean="0"/>
              <a:t>important body </a:t>
            </a:r>
            <a:r>
              <a:rPr lang="en-US" sz="2400" dirty="0"/>
              <a:t>language or tone of voice, and have a dialogue to help </a:t>
            </a:r>
            <a:r>
              <a:rPr lang="en-US" sz="2400" dirty="0" smtClean="0"/>
              <a:t>resolve problems</a:t>
            </a:r>
            <a:r>
              <a:rPr lang="en-US" sz="2400" dirty="0"/>
              <a:t>.</a:t>
            </a:r>
            <a:endParaRPr lang="en-US" sz="2400" b="1" dirty="0" smtClean="0"/>
          </a:p>
          <a:p>
            <a:pPr>
              <a:lnSpc>
                <a:spcPct val="80000"/>
              </a:lnSpc>
            </a:pPr>
            <a:r>
              <a:rPr lang="en-US" sz="2400" b="1" dirty="0" smtClean="0"/>
              <a:t>Project management information systems</a:t>
            </a:r>
            <a:r>
              <a:rPr lang="en-US" sz="2400" dirty="0" smtClean="0"/>
              <a:t>: There are hundreds of project management software products available on the market today, and many organizations are moving toward powerful enterprise project management systems that are accessible via the Internet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See the What Went Right? example of Kuala Lumpur’s Integrated Transport Information System on p. 169</a:t>
            </a:r>
          </a:p>
        </p:txBody>
      </p:sp>
      <p:sp>
        <p:nvSpPr>
          <p:cNvPr id="4915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D198B-9674-48C3-ACD4-753DB8EA2AE8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Execution Tools and Techniques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186738" cy="5029200"/>
          </a:xfrm>
        </p:spPr>
        <p:txBody>
          <a:bodyPr/>
          <a:lstStyle/>
          <a:p>
            <a:r>
              <a:rPr lang="en-US" dirty="0" smtClean="0"/>
              <a:t>Changes are inevitable on most projects, so it’s important to develop and follow a process to monitor and control changes</a:t>
            </a:r>
          </a:p>
          <a:p>
            <a:r>
              <a:rPr lang="en-US" dirty="0" smtClean="0"/>
              <a:t>Monitoring project work includes collecting, measuring, and disseminating performance information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baseline</a:t>
            </a:r>
            <a:r>
              <a:rPr lang="en-US" dirty="0" smtClean="0"/>
              <a:t> is the approved project management plan plus approved changes</a:t>
            </a:r>
          </a:p>
        </p:txBody>
      </p:sp>
      <p:sp>
        <p:nvSpPr>
          <p:cNvPr id="5017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500734-7A97-4DE9-BADB-70D27B29DC61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Monitoring and Controlling Project Work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sz="2800" dirty="0" smtClean="0"/>
              <a:t>Three main objectives are:</a:t>
            </a:r>
          </a:p>
          <a:p>
            <a:pPr marL="990600" lvl="1" indent="-533400"/>
            <a:r>
              <a:rPr lang="en-US" sz="2400" dirty="0" smtClean="0"/>
              <a:t>Influencing the factors that create changes to ensure that changes are beneficial</a:t>
            </a:r>
          </a:p>
          <a:p>
            <a:pPr marL="990600" lvl="1" indent="-533400"/>
            <a:r>
              <a:rPr lang="en-US" sz="2400" dirty="0" smtClean="0"/>
              <a:t>Determining that a change has occurred</a:t>
            </a:r>
          </a:p>
          <a:p>
            <a:pPr marL="990600" lvl="1" indent="-533400"/>
            <a:r>
              <a:rPr lang="en-US" sz="2400" dirty="0" smtClean="0"/>
              <a:t>Managing actual changes as they occur</a:t>
            </a:r>
          </a:p>
        </p:txBody>
      </p:sp>
      <p:sp>
        <p:nvSpPr>
          <p:cNvPr id="5222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99360-D0C3-4752-A276-D993F1CB9E68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Performing Integrated Change Control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Former view: The project team should strive to do exactly what was planned on time and within budget</a:t>
            </a:r>
          </a:p>
          <a:p>
            <a:r>
              <a:rPr lang="en-US" dirty="0" smtClean="0"/>
              <a:t>Problem: Stakeholders rarely agreed up-front on the project scope, and time and cost estimates were inaccurate</a:t>
            </a:r>
          </a:p>
          <a:p>
            <a:r>
              <a:rPr lang="en-US" dirty="0" smtClean="0"/>
              <a:t>Modern view: Project management is a process of constant communication and negotiation</a:t>
            </a:r>
          </a:p>
          <a:p>
            <a:r>
              <a:rPr lang="en-US" dirty="0" smtClean="0"/>
              <a:t>Solution:  Changes are often beneficial, and the project team should plan for them</a:t>
            </a:r>
          </a:p>
        </p:txBody>
      </p:sp>
      <p:sp>
        <p:nvSpPr>
          <p:cNvPr id="5325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F51A45-B78F-43E4-8C68-BC192A207CCB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Change Control on Information Technology Projects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2241</TotalTime>
  <Words>998</Words>
  <Application>Microsoft Office PowerPoint</Application>
  <PresentationFormat>On-screen Show (4:3)</PresentationFormat>
  <Paragraphs>110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Arial Rounded MT Bold</vt:lpstr>
      <vt:lpstr>Calibri</vt:lpstr>
      <vt:lpstr>Lucida Sans Unicode</vt:lpstr>
      <vt:lpstr>Times New Roman</vt:lpstr>
      <vt:lpstr>Verdana</vt:lpstr>
      <vt:lpstr>Wingdings 2</vt:lpstr>
      <vt:lpstr>Wingdings 3</vt:lpstr>
      <vt:lpstr>Custom Design</vt:lpstr>
      <vt:lpstr>Concourse</vt:lpstr>
      <vt:lpstr>Chapter 4: Project Integration Management</vt:lpstr>
      <vt:lpstr>The Key to Overall Project Success: Good Project Integration Management</vt:lpstr>
      <vt:lpstr>Project Integration Management Processes</vt:lpstr>
      <vt:lpstr>Project Integration Management Processes (cont’d)</vt:lpstr>
      <vt:lpstr>Figure 4-1. Project Integration Management Summary</vt:lpstr>
      <vt:lpstr>Project Execution Tools and Techniques</vt:lpstr>
      <vt:lpstr>Monitoring and Controlling Project Work</vt:lpstr>
      <vt:lpstr>Performing Integrated Change Control</vt:lpstr>
      <vt:lpstr>Change Control on Information Technology Projects</vt:lpstr>
      <vt:lpstr>Change Control System</vt:lpstr>
      <vt:lpstr>Change Control Board (CCB)</vt:lpstr>
      <vt:lpstr>Making Timely Changes</vt:lpstr>
      <vt:lpstr>Configuration Management</vt:lpstr>
      <vt:lpstr>Table 4-3. Suggestions for Performing Integrated Change Control</vt:lpstr>
      <vt:lpstr>Closing Projects or Phases</vt:lpstr>
      <vt:lpstr>Using Software to Assist in Project Integration Management</vt:lpstr>
      <vt:lpstr>Figure 4-8. Sample Portfolio Management Software Screen</vt:lpstr>
      <vt:lpstr>Chapter Summary</vt:lpstr>
    </vt:vector>
  </TitlesOfParts>
  <Company>Augsburg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  Technology</dc:creator>
  <cp:lastModifiedBy>Kotowski, Kathryn</cp:lastModifiedBy>
  <cp:revision>167</cp:revision>
  <dcterms:created xsi:type="dcterms:W3CDTF">2001-07-05T23:10:12Z</dcterms:created>
  <dcterms:modified xsi:type="dcterms:W3CDTF">2017-04-03T17:41:35Z</dcterms:modified>
</cp:coreProperties>
</file>