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19"/>
  </p:notesMasterIdLst>
  <p:handoutMasterIdLst>
    <p:handoutMasterId r:id="rId20"/>
  </p:handoutMasterIdLst>
  <p:sldIdLst>
    <p:sldId id="257" r:id="rId3"/>
    <p:sldId id="356" r:id="rId4"/>
    <p:sldId id="358" r:id="rId5"/>
    <p:sldId id="359" r:id="rId6"/>
    <p:sldId id="360" r:id="rId7"/>
    <p:sldId id="361" r:id="rId8"/>
    <p:sldId id="362" r:id="rId9"/>
    <p:sldId id="363" r:id="rId10"/>
    <p:sldId id="365" r:id="rId11"/>
    <p:sldId id="376" r:id="rId12"/>
    <p:sldId id="377" r:id="rId13"/>
    <p:sldId id="366" r:id="rId14"/>
    <p:sldId id="367" r:id="rId15"/>
    <p:sldId id="368" r:id="rId16"/>
    <p:sldId id="380" r:id="rId17"/>
    <p:sldId id="3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51687C-7F23-40DE-8D48-D682CBC4E6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0CC8A-ABB7-482E-8C2B-4DE6C9A0F6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525E1F-A032-423F-903A-16FD4F376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37A066-44AD-455E-B081-1C1240CB7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F0624A-B2D8-4066-82F2-4F9B939B16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210C-D799-4DEA-B074-B161F3F07B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11EE30-4E94-41E2-BBFA-34D8BC8494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28D2F6-FB43-47CA-8ED3-D0D73BE959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DA2E-8059-4A99-806C-B8590C099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C2F3D-9BB1-46BB-9A9F-B7ED53867B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60384C-C024-4815-83EE-8847E615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7: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Eighth Edition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0611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458200" cy="4525962"/>
          </a:xfrm>
        </p:spPr>
        <p:txBody>
          <a:bodyPr/>
          <a:lstStyle/>
          <a:p>
            <a:r>
              <a:rPr lang="en-US" dirty="0"/>
              <a:t>EVM is used worldwide, and it is particularly popular in the Middle East, South Asia, Canada, and Europe</a:t>
            </a:r>
          </a:p>
          <a:p>
            <a:r>
              <a:rPr lang="en-US" dirty="0"/>
              <a:t>Most countries require EVM for large defense or government projects, as shown in Figure 7-6</a:t>
            </a:r>
          </a:p>
          <a:p>
            <a:r>
              <a:rPr lang="en-US" dirty="0"/>
              <a:t>EVM is also used in such private-industry sectors as IT, construction, energy, and manufacturing. </a:t>
            </a:r>
          </a:p>
          <a:p>
            <a:r>
              <a:rPr lang="en-US" dirty="0"/>
              <a:t>However, most private companies have not yet applied EVM to their projects because management does not require it, feeling it is too complex and not cost effective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7-6. Earned Value Usage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0869"/>
            <a:ext cx="6096000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90000"/>
              </a:lnSpc>
            </a:pPr>
            <a:r>
              <a:rPr lang="en-US"/>
              <a:t>Five levels for project portfolio management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Put all your projects in one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Prioritize the projects in your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Divide your projects into two or three budgets based on type of investment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Automate the repository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Apply modern portfolio theory, including risk-return tools that map project risk on a curve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/>
              <a:t>Project Portfolio Management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1A130-C013-4760-9556-12A1046F5AD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Schlumberger saved $3 million in one year by organizing 120 information technology projects into a portfolio </a:t>
            </a:r>
          </a:p>
          <a:p>
            <a:pPr>
              <a:lnSpc>
                <a:spcPct val="80000"/>
              </a:lnSpc>
            </a:pPr>
            <a:r>
              <a:rPr lang="en-US" dirty="0"/>
              <a:t>Reduced redundant projects and coordinated those with overlap</a:t>
            </a:r>
          </a:p>
          <a:p>
            <a:pPr>
              <a:lnSpc>
                <a:spcPct val="80000"/>
              </a:lnSpc>
            </a:pPr>
            <a:r>
              <a:rPr lang="en-US" dirty="0"/>
              <a:t>IT projects can be huge investments, so it makes sense to view them as portfolios and track their progress as a whole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/>
              <a:t>Benefits of Portfolio Management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F7ABF-A998-4CFD-9998-CB7606B55C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Spreadsheets are a common tool for resource planning, cost estimating, cost budgeting, and cost control</a:t>
            </a:r>
          </a:p>
          <a:p>
            <a:pPr>
              <a:lnSpc>
                <a:spcPct val="90000"/>
              </a:lnSpc>
            </a:pPr>
            <a:r>
              <a:rPr lang="en-US" dirty="0"/>
              <a:t>Many companies use more sophisticated and centralized financial applications software for cost 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management software has many cost-related features, especially enterprise PM software</a:t>
            </a:r>
          </a:p>
          <a:p>
            <a:pPr>
              <a:lnSpc>
                <a:spcPct val="90000"/>
              </a:lnSpc>
            </a:pPr>
            <a:r>
              <a:rPr lang="en-US" dirty="0"/>
              <a:t>Portfolio management software can help reduce costs</a:t>
            </a:r>
          </a:p>
        </p:txBody>
      </p:sp>
      <p:sp>
        <p:nvSpPr>
          <p:cNvPr id="56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Software to Assist in Cost Management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0DBF3-1D0E-45B6-B5E1-D9CD88B785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 Gartner report says the market continues to grow, with annual sales over $1.65 billion in 2014 report. The pace of change is driving the demand for enterprise software to help manage projects</a:t>
            </a:r>
          </a:p>
          <a:p>
            <a:r>
              <a:rPr lang="en-US" dirty="0"/>
              <a:t>Forrester estimates ROIs of 250 percent from PPM tools</a:t>
            </a:r>
          </a:p>
          <a:p>
            <a:r>
              <a:rPr lang="en-US" dirty="0"/>
              <a:t>Pfizer and Ford use PPM software to improve transparency of the many projects they manage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Studies on PPM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cost management is a traditionally weak area of IT projects, and project managers must work to improve their ability to deliver projects within approved budgets</a:t>
            </a:r>
          </a:p>
          <a:p>
            <a:r>
              <a:rPr lang="en-US" dirty="0"/>
              <a:t>Main processes include</a:t>
            </a:r>
          </a:p>
          <a:p>
            <a:pPr lvl="1"/>
            <a:r>
              <a:rPr lang="en-US" dirty="0"/>
              <a:t>Plan cost management</a:t>
            </a:r>
          </a:p>
          <a:p>
            <a:pPr lvl="1"/>
            <a:r>
              <a:rPr lang="en-US" dirty="0"/>
              <a:t>Estimate costs</a:t>
            </a:r>
          </a:p>
          <a:p>
            <a:pPr lvl="1"/>
            <a:r>
              <a:rPr lang="en-US" dirty="0"/>
              <a:t>Determine the budget</a:t>
            </a:r>
          </a:p>
          <a:p>
            <a:pPr lvl="1"/>
            <a:r>
              <a:rPr lang="en-US" dirty="0"/>
              <a:t>Control costs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9A07A5-AED4-4C39-9781-B4BD2FA607D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/>
          <a:lstStyle/>
          <a:p>
            <a:r>
              <a:rPr lang="en-US" dirty="0"/>
              <a:t>Project cost control includes</a:t>
            </a:r>
          </a:p>
          <a:p>
            <a:pPr lvl="1"/>
            <a:r>
              <a:rPr lang="en-US" dirty="0"/>
              <a:t>Monitoring cost performance</a:t>
            </a:r>
          </a:p>
          <a:p>
            <a:pPr lvl="1"/>
            <a:r>
              <a:rPr lang="en-US" dirty="0"/>
              <a:t>Ensuring that only appropriate project changes are included in a revised cost baseline</a:t>
            </a:r>
          </a:p>
          <a:p>
            <a:pPr lvl="1"/>
            <a:r>
              <a:rPr lang="en-US" dirty="0"/>
              <a:t>Informing project stakeholders of authorized changes to the project that will affect costs</a:t>
            </a:r>
          </a:p>
          <a:p>
            <a:r>
              <a:rPr lang="en-US" dirty="0"/>
              <a:t>Many organizations around the globe have problems with cost control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Controlling Costs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CC44F1-BF8B-46B8-A195-54FF54A895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724400"/>
          </a:xfrm>
        </p:spPr>
        <p:txBody>
          <a:bodyPr/>
          <a:lstStyle/>
          <a:p>
            <a:r>
              <a:rPr lang="en-US" b="1"/>
              <a:t>EVM </a:t>
            </a:r>
            <a:r>
              <a:rPr lang="en-US"/>
              <a:t>is a project performance measurement technique that integrates scope, time, and cost data</a:t>
            </a:r>
          </a:p>
          <a:p>
            <a:r>
              <a:rPr lang="en-US"/>
              <a:t>Given a </a:t>
            </a:r>
            <a:r>
              <a:rPr lang="en-US" b="1"/>
              <a:t>baseline</a:t>
            </a:r>
            <a:r>
              <a:rPr lang="en-US"/>
              <a:t> (original plan plus approved changes), you can determine how well the project is meeting its goals</a:t>
            </a:r>
          </a:p>
          <a:p>
            <a:r>
              <a:rPr lang="en-US"/>
              <a:t>You must enter actual information periodically to use EVM</a:t>
            </a:r>
          </a:p>
          <a:p>
            <a:r>
              <a:rPr lang="en-US"/>
              <a:t>More and more organizations around the world are using EVM to help control project costs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0"/>
            <a:ext cx="9056687" cy="1066800"/>
          </a:xfrm>
        </p:spPr>
        <p:txBody>
          <a:bodyPr/>
          <a:lstStyle/>
          <a:p>
            <a:r>
              <a:rPr lang="en-US"/>
              <a:t>Earned Value Management (EVM)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7946CA-C215-4819-A905-54A78399EC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058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/>
              <a:t>planned value (PV),</a:t>
            </a:r>
            <a:r>
              <a:rPr lang="en-US" sz="2400"/>
              <a:t> formerly called the budgeted cost of work scheduled (BCWS), also called the budget, is that portion of the approved total cost estimate planned to be spent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400" b="1"/>
              <a:t>Actual cost (AC),</a:t>
            </a:r>
            <a:r>
              <a:rPr lang="en-US" sz="2400"/>
              <a:t> formerly called actual cost of work performed (ACWP), is the total of direct and indirect costs incurred in accomplishing work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/>
              <a:t>earned value (EV),</a:t>
            </a:r>
            <a:r>
              <a:rPr lang="en-US" sz="2400"/>
              <a:t> formerly called the budgeted cost of work performed (BCWP), is an estimate of the value of the physical work actually completed</a:t>
            </a:r>
          </a:p>
          <a:p>
            <a:pPr>
              <a:lnSpc>
                <a:spcPct val="90000"/>
              </a:lnSpc>
            </a:pPr>
            <a:r>
              <a:rPr lang="en-US" sz="2400"/>
              <a:t>EV is based on the original planned costs for the project or activity and the rate at which the team is completing work on the project or activity to date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0"/>
            <a:ext cx="8791575" cy="1066800"/>
          </a:xfrm>
        </p:spPr>
        <p:txBody>
          <a:bodyPr/>
          <a:lstStyle/>
          <a:p>
            <a:r>
              <a:rPr lang="en-US"/>
              <a:t>Earned Value Management Terms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95B36-0208-4B95-A7C4-58E4F7CCDE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Rate of performance (RP)</a:t>
            </a:r>
            <a:r>
              <a:rPr lang="en-US"/>
              <a:t> is the ratio of actual work completed to the percentage of work planned to have been completed at any given time during the life of the project or activity</a:t>
            </a:r>
          </a:p>
          <a:p>
            <a:pPr>
              <a:lnSpc>
                <a:spcPct val="90000"/>
              </a:lnSpc>
            </a:pPr>
            <a:r>
              <a:rPr lang="en-US"/>
              <a:t>Brenda Taylor, Senior Project Manager in South Africa, suggests this term and approach for estimating earned value</a:t>
            </a:r>
          </a:p>
          <a:p>
            <a:pPr>
              <a:lnSpc>
                <a:spcPct val="90000"/>
              </a:lnSpc>
            </a:pPr>
            <a:r>
              <a:rPr lang="en-US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completed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/>
              <a:t>Rate of Performance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B07C6-11A8-4378-B4E1-6924D9FD37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Table 7-3. Earned Value Calculations for One Activity After Week One</a:t>
            </a:r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49D5155-323A-470F-B813-49DA0B850D04}" type="slidenum">
              <a:rPr lang="en-US" smtClean="0"/>
              <a:pPr>
                <a:buFontTx/>
                <a:buNone/>
                <a:defRPr/>
              </a:pPr>
              <a:t>6</a:t>
            </a:fld>
            <a:endParaRPr lang="en-US" dirty="0"/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2"/>
          <a:srcRect t="7692"/>
          <a:stretch>
            <a:fillRect/>
          </a:stretch>
        </p:blipFill>
        <p:spPr bwMode="auto">
          <a:xfrm>
            <a:off x="457200" y="1981200"/>
            <a:ext cx="81708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7-4. Earned Value Formulas</a:t>
            </a:r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53D8F8D-F344-4FCC-9B51-C16CF2F205EA}" type="slidenum">
              <a:rPr lang="en-US" smtClean="0"/>
              <a:pPr>
                <a:buFontTx/>
                <a:buNone/>
                <a:defRPr/>
              </a:pPr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35480"/>
            <a:ext cx="7909560" cy="3176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US" dirty="0"/>
              <a:t>Negative numbers for cost and schedule variance indicate problems in those areas</a:t>
            </a:r>
          </a:p>
          <a:p>
            <a:r>
              <a:rPr lang="en-US" dirty="0"/>
              <a:t>CPI and SPI less than 100% indicate problems</a:t>
            </a:r>
          </a:p>
          <a:p>
            <a:r>
              <a:rPr lang="en-US" dirty="0"/>
              <a:t>Problems mean the project is costing more than planned (over budget) or taking longer than planned (behind schedule)</a:t>
            </a:r>
          </a:p>
          <a:p>
            <a:r>
              <a:rPr lang="en-US" dirty="0"/>
              <a:t>The CPI can be used to calculate the </a:t>
            </a:r>
            <a:r>
              <a:rPr lang="en-US" b="1" dirty="0"/>
              <a:t>estimate at completion</a:t>
            </a:r>
            <a:r>
              <a:rPr lang="en-US" dirty="0"/>
              <a:t> (EAC)—an estimate of what it will cost to complete the project based on performance to date. The </a:t>
            </a:r>
            <a:r>
              <a:rPr lang="en-US" b="1" dirty="0"/>
              <a:t>budget at completion </a:t>
            </a:r>
            <a:r>
              <a:rPr lang="en-US" dirty="0"/>
              <a:t>(BAC) is the original total budget for the project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Rules of Thumb for Earned Value Numbers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67A2F-9BE4-4AF6-8001-1C9C4CFBD02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7-5. Earned Value Chart for Project after Five Months</a:t>
            </a:r>
            <a:endParaRPr lang="en-US" sz="4400" dirty="0"/>
          </a:p>
        </p:txBody>
      </p:sp>
      <p:sp>
        <p:nvSpPr>
          <p:cNvPr id="52228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E04C3C6-BB24-4544-A1A3-D1F90A65C7D9}" type="slidenum">
              <a:rPr lang="en-US" smtClean="0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30395"/>
            <a:ext cx="8386763" cy="5398980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1002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7: Project Cost Management</vt:lpstr>
      <vt:lpstr>Controlling Costs</vt:lpstr>
      <vt:lpstr>Earned Value Management (EVM)</vt:lpstr>
      <vt:lpstr>Earned Value Management Terms</vt:lpstr>
      <vt:lpstr>Rate of Performance</vt:lpstr>
      <vt:lpstr>Table 7-3. Earned Value Calculations for One Activity After Week One</vt:lpstr>
      <vt:lpstr>Table 7-4. Earned Value Formulas</vt:lpstr>
      <vt:lpstr>Rules of Thumb for Earned Value Numbers</vt:lpstr>
      <vt:lpstr>Figure 7-5. Earned Value Chart for Project after Five Months</vt:lpstr>
      <vt:lpstr>Global Issues</vt:lpstr>
      <vt:lpstr>Figure 7-6. Earned Value Usage</vt:lpstr>
      <vt:lpstr>Project Portfolio Management</vt:lpstr>
      <vt:lpstr>Benefits of Portfolio Management</vt:lpstr>
      <vt:lpstr>Using Software to Assist in Cost Management</vt:lpstr>
      <vt:lpstr>Recent Studies on PPM Software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Kathryn H Kotowski</cp:lastModifiedBy>
  <cp:revision>165</cp:revision>
  <dcterms:created xsi:type="dcterms:W3CDTF">2001-07-05T23:10:12Z</dcterms:created>
  <dcterms:modified xsi:type="dcterms:W3CDTF">2017-02-21T01:54:33Z</dcterms:modified>
</cp:coreProperties>
</file>