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429" r:id="rId3"/>
    <p:sldId id="398" r:id="rId4"/>
    <p:sldId id="432" r:id="rId5"/>
    <p:sldId id="440" r:id="rId6"/>
    <p:sldId id="441" r:id="rId7"/>
    <p:sldId id="442" r:id="rId8"/>
    <p:sldId id="433" r:id="rId9"/>
    <p:sldId id="421" r:id="rId10"/>
    <p:sldId id="422" r:id="rId11"/>
    <p:sldId id="425" r:id="rId12"/>
    <p:sldId id="423" r:id="rId13"/>
    <p:sldId id="426" r:id="rId14"/>
    <p:sldId id="424" r:id="rId15"/>
    <p:sldId id="427" r:id="rId16"/>
    <p:sldId id="439" r:id="rId17"/>
    <p:sldId id="400" r:id="rId18"/>
    <p:sldId id="402" r:id="rId19"/>
    <p:sldId id="404" r:id="rId20"/>
    <p:sldId id="406" r:id="rId21"/>
    <p:sldId id="436" r:id="rId22"/>
    <p:sldId id="437" r:id="rId23"/>
    <p:sldId id="434" r:id="rId24"/>
    <p:sldId id="435" r:id="rId25"/>
    <p:sldId id="438" r:id="rId26"/>
    <p:sldId id="4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4034" autoAdjust="0"/>
  </p:normalViewPr>
  <p:slideViewPr>
    <p:cSldViewPr>
      <p:cViewPr varScale="1">
        <p:scale>
          <a:sx n="101" d="100"/>
          <a:sy n="101" d="100"/>
        </p:scale>
        <p:origin x="3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1A5248B2-101C-4BE0-9D15-6701D750CFF4}" type="slidenum">
              <a:rPr lang="en-GB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/>
              <a:t>13</a:t>
            </a:fld>
            <a:endParaRPr lang="en-GB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6137" cy="3492500"/>
          </a:xfrm>
          <a:ln/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4422775"/>
            <a:ext cx="5153025" cy="4192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01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9188CFAD-6E85-4E33-A765-6C1E8558C658}" type="slidenum">
              <a:rPr lang="en-GB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/>
              <a:t>14</a:t>
            </a:fld>
            <a:endParaRPr lang="en-GB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6137" cy="3492500"/>
          </a:xfrm>
          <a:ln/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4422775"/>
            <a:ext cx="5153025" cy="4192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6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876B4E-527B-4190-A799-6E0F5F978EB3}" type="slidenum">
              <a:rPr lang="en-GB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/>
              <a:t>15</a:t>
            </a:fld>
            <a:endParaRPr lang="en-GB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6137" cy="3492500"/>
          </a:xfrm>
          <a:ln/>
        </p:spPr>
      </p:sp>
      <p:sp>
        <p:nvSpPr>
          <p:cNvPr id="130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4422775"/>
            <a:ext cx="5153025" cy="4192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19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9188CFAD-6E85-4E33-A765-6C1E8558C658}" type="slidenum">
              <a:rPr lang="en-GB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/>
              <a:t>16</a:t>
            </a:fld>
            <a:endParaRPr lang="en-GB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6137" cy="3492500"/>
          </a:xfrm>
          <a:ln/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4422775"/>
            <a:ext cx="5153025" cy="4192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2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E59ED4-67DA-49FC-AA2F-DA2FEC3435E6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3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39A7F-1AC3-41CC-93A1-6EA48D70DDC0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1B1B41-F8B1-4650-9242-5DC40BB58996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7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6F213C-44A4-4425-BF1A-6431E531CF2C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80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4881D1-0091-4BF0-842B-B865CC649587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029200" cy="40846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165896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B6954E-B834-4521-A8B9-E675821CD1F3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029200" cy="40846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6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6A7ADE-5AC9-440D-9220-705F793F37B6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029200" cy="40846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/>
              <a:t>Explain how each of these contributes to the growing importance of project management in the business world.</a:t>
            </a:r>
          </a:p>
        </p:txBody>
      </p:sp>
    </p:spTree>
    <p:extLst>
      <p:ext uri="{BB962C8B-B14F-4D97-AF65-F5344CB8AC3E}">
        <p14:creationId xmlns:p14="http://schemas.microsoft.com/office/powerpoint/2010/main" val="2500403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F65430-A075-4E28-9880-D13E6B97E67D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029200" cy="40846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038118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789A7C-8824-4DA2-8DAE-23C94671D3E6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029200" cy="40846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680080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0D022E-28DF-4048-9118-2E0672419EA2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1149350"/>
            <a:ext cx="4519612" cy="3389313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562600" cy="37068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455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61A6D0-AC08-42A1-B2AA-095EFEF2B2A7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4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FC7F9A-DDDB-4793-810F-CBEDA3D0407F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5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540DBC-E876-4A12-9C2B-02715FEB565D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029200" cy="40846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05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BFC1A-E3CF-43CF-AA82-FC316739D06B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029200" cy="40846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39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63252E5-00DB-404B-904F-1007F4FE76C8}" type="slidenum">
              <a:rPr lang="en-GB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/>
              <a:t>9</a:t>
            </a:fld>
            <a:endParaRPr lang="en-GB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6137" cy="3492500"/>
          </a:xfrm>
          <a:ln/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4422775"/>
            <a:ext cx="5153025" cy="4192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9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EBAD28F-B3DF-4C90-A62D-031CA0DF7603}" type="slidenum">
              <a:rPr lang="en-GB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/>
              <a:t>10</a:t>
            </a:fld>
            <a:endParaRPr lang="en-GB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4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6137" cy="3492500"/>
          </a:xfrm>
          <a:ln/>
        </p:spPr>
      </p:sp>
      <p:sp>
        <p:nvSpPr>
          <p:cNvPr id="124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4422775"/>
            <a:ext cx="5153025" cy="4192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5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CBD3490-672A-491F-A5E6-0A88FEB5E32B}" type="slidenum">
              <a:rPr lang="en-GB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/>
              <a:t>11</a:t>
            </a:fld>
            <a:endParaRPr lang="en-GB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6137" cy="3492500"/>
          </a:xfrm>
          <a:ln/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4422775"/>
            <a:ext cx="5153025" cy="4192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80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A6C061B-89FC-4E3C-BB10-8CAD81B2A363}" type="slidenum">
              <a:rPr lang="en-GB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/>
              <a:t>12</a:t>
            </a:fld>
            <a:endParaRPr lang="en-GB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6137" cy="3492500"/>
          </a:xfrm>
          <a:ln/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4422775"/>
            <a:ext cx="5153025" cy="4192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8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for IT</a:t>
            </a:r>
            <a:br>
              <a:rPr lang="en-US" dirty="0"/>
            </a:br>
            <a:r>
              <a:rPr lang="en-US" dirty="0"/>
              <a:t>ITM 471/571</a:t>
            </a:r>
            <a:br>
              <a:rPr lang="en-US" dirty="0"/>
            </a:br>
            <a:r>
              <a:rPr lang="en-US" dirty="0"/>
              <a:t>Closing 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Kathy Kotowski</a:t>
            </a:r>
          </a:p>
          <a:p>
            <a:r>
              <a:rPr lang="en-US" sz="2400" dirty="0">
                <a:latin typeface="+mn-lt"/>
              </a:rPr>
              <a:t>School of Applied Technology</a:t>
            </a:r>
          </a:p>
          <a:p>
            <a:r>
              <a:rPr lang="en-US" sz="2400" dirty="0">
                <a:latin typeface="+mn-lt"/>
              </a:rPr>
              <a:t>Fall 2016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1028700"/>
            <a:ext cx="5943600" cy="857250"/>
          </a:xfrm>
        </p:spPr>
        <p:txBody>
          <a:bodyPr/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altLang="en-US"/>
              <a:t>Direct Installation</a:t>
            </a: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5900" y="1885950"/>
            <a:ext cx="6286500" cy="3714750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New system installed and quickly made operational</a:t>
            </a:r>
          </a:p>
          <a:p>
            <a:pPr lvl="4">
              <a:spcBef>
                <a:spcPts val="563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en-US" sz="900" dirty="0"/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Overlapping systems turned off</a:t>
            </a:r>
          </a:p>
          <a:p>
            <a:pPr lvl="4">
              <a:spcBef>
                <a:spcPts val="563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en-US" sz="900" dirty="0"/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Both systems concurrent for brief time</a:t>
            </a:r>
          </a:p>
          <a:p>
            <a:pPr lvl="4">
              <a:spcBef>
                <a:spcPts val="656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en-US" sz="1050" dirty="0"/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Advantage </a:t>
            </a:r>
            <a:r>
              <a:rPr lang="en-GB" altLang="en-US" dirty="0">
                <a:cs typeface="Arial" panose="020B0604020202020204" pitchFamily="34" charset="0"/>
              </a:rPr>
              <a:t>–</a:t>
            </a:r>
            <a:r>
              <a:rPr lang="en-GB" altLang="en-US" dirty="0"/>
              <a:t> simplicity and fewer logistics issues to manage</a:t>
            </a:r>
          </a:p>
          <a:p>
            <a:pPr lvl="4">
              <a:spcBef>
                <a:spcPts val="656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en-US" sz="1050" dirty="0"/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Disadvantage </a:t>
            </a:r>
            <a:r>
              <a:rPr lang="en-GB" altLang="en-US" dirty="0">
                <a:cs typeface="Arial" panose="020B0604020202020204" pitchFamily="34" charset="0"/>
              </a:rPr>
              <a:t>–</a:t>
            </a:r>
            <a:r>
              <a:rPr lang="en-GB" altLang="en-US" dirty="0"/>
              <a:t> risk due to no backup</a:t>
            </a:r>
          </a:p>
        </p:txBody>
      </p:sp>
    </p:spTree>
    <p:extLst>
      <p:ext uri="{BB962C8B-B14F-4D97-AF65-F5344CB8AC3E}">
        <p14:creationId xmlns:p14="http://schemas.microsoft.com/office/powerpoint/2010/main" val="182498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1028700"/>
            <a:ext cx="5943600" cy="85725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altLang="en-US"/>
              <a:t>Direct Installation and Cutover</a:t>
            </a:r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286000"/>
            <a:ext cx="65151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68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1028700"/>
            <a:ext cx="5943600" cy="857250"/>
          </a:xfrm>
        </p:spPr>
        <p:txBody>
          <a:bodyPr/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altLang="en-US"/>
              <a:t>Parallel Installation</a:t>
            </a: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4450" y="1885950"/>
            <a:ext cx="6286500" cy="3714750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Old and new systems operated together for extended period of time</a:t>
            </a:r>
          </a:p>
          <a:p>
            <a:pPr lvl="4">
              <a:spcBef>
                <a:spcPts val="563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en-US" sz="900" dirty="0"/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Advantages </a:t>
            </a:r>
            <a:r>
              <a:rPr lang="en-GB" altLang="en-US" dirty="0">
                <a:cs typeface="Arial" panose="020B0604020202020204" pitchFamily="34" charset="0"/>
              </a:rPr>
              <a:t>–</a:t>
            </a:r>
            <a:r>
              <a:rPr lang="en-GB" altLang="en-US" dirty="0"/>
              <a:t> low risk of system failure and continual backup</a:t>
            </a:r>
          </a:p>
          <a:p>
            <a:pPr lvl="4">
              <a:spcBef>
                <a:spcPts val="656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en-US" sz="1050" dirty="0"/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Disadvantage </a:t>
            </a:r>
            <a:r>
              <a:rPr lang="en-GB" altLang="en-US" dirty="0">
                <a:cs typeface="Arial" panose="020B0604020202020204" pitchFamily="34" charset="0"/>
              </a:rPr>
              <a:t>–</a:t>
            </a:r>
            <a:r>
              <a:rPr lang="en-GB" altLang="en-US" dirty="0"/>
              <a:t> cost to operate both systems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Hiring temporary personnel 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Acquiring extra space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Increasing managerial and logistical complexity</a:t>
            </a:r>
          </a:p>
        </p:txBody>
      </p:sp>
    </p:spTree>
    <p:extLst>
      <p:ext uri="{BB962C8B-B14F-4D97-AF65-F5344CB8AC3E}">
        <p14:creationId xmlns:p14="http://schemas.microsoft.com/office/powerpoint/2010/main" val="35249436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1028700"/>
            <a:ext cx="5943600" cy="85725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altLang="en-US"/>
              <a:t>Parallel Installation and Operation</a:t>
            </a:r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18144"/>
            <a:ext cx="6286500" cy="346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432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1028700"/>
            <a:ext cx="5943600" cy="857250"/>
          </a:xfrm>
        </p:spPr>
        <p:txBody>
          <a:bodyPr/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altLang="en-US"/>
              <a:t>Phased Installation</a:t>
            </a: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5900" y="1885950"/>
            <a:ext cx="6286500" cy="371475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New system installed in series of steps or phases</a:t>
            </a:r>
          </a:p>
          <a:p>
            <a:pPr>
              <a:spcBef>
                <a:spcPts val="180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Each phase adds components to existing system</a:t>
            </a:r>
          </a:p>
          <a:p>
            <a:pPr>
              <a:spcBef>
                <a:spcPts val="180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Advantage </a:t>
            </a:r>
            <a:r>
              <a:rPr lang="en-GB" altLang="en-US" dirty="0">
                <a:cs typeface="Arial" panose="020B0604020202020204" pitchFamily="34" charset="0"/>
              </a:rPr>
              <a:t>–</a:t>
            </a:r>
            <a:r>
              <a:rPr lang="en-GB" altLang="en-US" dirty="0"/>
              <a:t> reduces risk because phase failure is less serious than system failure</a:t>
            </a:r>
          </a:p>
          <a:p>
            <a:pPr>
              <a:spcBef>
                <a:spcPts val="180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Disadvantage </a:t>
            </a:r>
            <a:r>
              <a:rPr lang="en-GB" altLang="en-US" dirty="0">
                <a:cs typeface="Arial" panose="020B0604020202020204" pitchFamily="34" charset="0"/>
              </a:rPr>
              <a:t>–</a:t>
            </a:r>
            <a:r>
              <a:rPr lang="en-GB" altLang="en-US" dirty="0"/>
              <a:t> multiple phases cause more activities, milestones, and management complexity for entire effort</a:t>
            </a:r>
          </a:p>
        </p:txBody>
      </p:sp>
    </p:spTree>
    <p:extLst>
      <p:ext uri="{BB962C8B-B14F-4D97-AF65-F5344CB8AC3E}">
        <p14:creationId xmlns:p14="http://schemas.microsoft.com/office/powerpoint/2010/main" val="2382401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857250"/>
            <a:ext cx="6515100" cy="85725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altLang="en-US"/>
              <a:t>Phased Installation with Direct Cutover and Parallel Operation</a:t>
            </a:r>
            <a:endParaRPr lang="en-GB" altLang="en-US" sz="1500"/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55850"/>
            <a:ext cx="42862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826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1028700"/>
            <a:ext cx="5943600" cy="85725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altLang="en-US" dirty="0"/>
              <a:t>By business-unit Installation</a:t>
            </a: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5900" y="1885950"/>
            <a:ext cx="6286500" cy="37147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New system installed for certain portions of the company or specified trial locations</a:t>
            </a:r>
          </a:p>
          <a:p>
            <a:pPr>
              <a:spcBef>
                <a:spcPts val="180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Advantages?</a:t>
            </a:r>
          </a:p>
          <a:p>
            <a:pPr>
              <a:spcBef>
                <a:spcPts val="180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Disadvantages?</a:t>
            </a:r>
          </a:p>
        </p:txBody>
      </p:sp>
    </p:spTree>
    <p:extLst>
      <p:ext uri="{BB962C8B-B14F-4D97-AF65-F5344CB8AC3E}">
        <p14:creationId xmlns:p14="http://schemas.microsoft.com/office/powerpoint/2010/main" val="1744167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Audit </a:t>
            </a:r>
            <a:br>
              <a:rPr lang="en-US" dirty="0"/>
            </a:br>
            <a:r>
              <a:rPr lang="en-US" dirty="0"/>
              <a:t>	(</a:t>
            </a:r>
            <a:r>
              <a:rPr lang="en-US" sz="3100" dirty="0"/>
              <a:t>Team project assessment)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dirty="0"/>
              <a:t>Audit goals</a:t>
            </a:r>
          </a:p>
          <a:p>
            <a:pPr lvl="1"/>
            <a:r>
              <a:rPr lang="en-US" sz="2400" dirty="0"/>
              <a:t>Identify the successes and failures</a:t>
            </a:r>
          </a:p>
          <a:p>
            <a:pPr lvl="1"/>
            <a:r>
              <a:rPr lang="en-US" sz="2400" dirty="0"/>
              <a:t>Gain an understanding of why (root causes)</a:t>
            </a:r>
          </a:p>
          <a:p>
            <a:pPr lvl="1"/>
            <a:r>
              <a:rPr lang="en-US" sz="2400" dirty="0"/>
              <a:t>Learn and record the knowledge</a:t>
            </a:r>
          </a:p>
          <a:p>
            <a:r>
              <a:rPr lang="en-US" sz="2800" dirty="0"/>
              <a:t>The process</a:t>
            </a:r>
          </a:p>
          <a:p>
            <a:pPr lvl="1"/>
            <a:r>
              <a:rPr lang="en-US" sz="2400" dirty="0"/>
              <a:t>Start with objective actual vs. planned data, then supplement with testimonials</a:t>
            </a:r>
          </a:p>
          <a:p>
            <a:pPr lvl="1"/>
            <a:r>
              <a:rPr lang="en-US" sz="2400" dirty="0"/>
              <a:t>Identify significant goods and </a:t>
            </a:r>
            <a:r>
              <a:rPr lang="en-US" sz="2400" dirty="0" err="1"/>
              <a:t>bads</a:t>
            </a:r>
            <a:endParaRPr lang="en-US" sz="2400" dirty="0"/>
          </a:p>
          <a:p>
            <a:pPr lvl="1"/>
            <a:r>
              <a:rPr lang="en-US" sz="2400" dirty="0"/>
              <a:t>Do the detective work to determine the true sources</a:t>
            </a:r>
          </a:p>
          <a:p>
            <a:pPr lvl="1"/>
            <a:r>
              <a:rPr lang="en-US" sz="2400" dirty="0"/>
              <a:t>Record the lessons learned for future improvement</a:t>
            </a:r>
          </a:p>
        </p:txBody>
      </p:sp>
    </p:spTree>
    <p:extLst>
      <p:ext uri="{BB962C8B-B14F-4D97-AF65-F5344CB8AC3E}">
        <p14:creationId xmlns:p14="http://schemas.microsoft.com/office/powerpoint/2010/main" val="3479862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an Effective Audit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It’s not about blame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Chances are it was more process than person anyway</a:t>
            </a:r>
          </a:p>
          <a:p>
            <a:pPr>
              <a:lnSpc>
                <a:spcPct val="90000"/>
              </a:lnSpc>
            </a:pPr>
            <a:r>
              <a:rPr lang="en-US" dirty="0"/>
              <a:t>Focus on the big items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Chances are solving them will probably correct the little ones anyway</a:t>
            </a:r>
          </a:p>
          <a:p>
            <a:pPr>
              <a:lnSpc>
                <a:spcPct val="90000"/>
              </a:lnSpc>
            </a:pPr>
            <a:r>
              <a:rPr lang="en-US" dirty="0"/>
              <a:t>Try to balance positives and negatives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project is all good or all bad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can learn as much from your successes</a:t>
            </a:r>
          </a:p>
          <a:p>
            <a:pPr>
              <a:lnSpc>
                <a:spcPct val="90000"/>
              </a:lnSpc>
            </a:pPr>
            <a:r>
              <a:rPr lang="en-US" dirty="0"/>
              <a:t>Get a good scribe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65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to Address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Did the team follow the plan?</a:t>
            </a:r>
          </a:p>
          <a:p>
            <a:pPr>
              <a:lnSpc>
                <a:spcPct val="90000"/>
              </a:lnSpc>
            </a:pPr>
            <a:r>
              <a:rPr lang="en-US" dirty="0"/>
              <a:t>Was the schedule appropriate? budget?</a:t>
            </a:r>
          </a:p>
          <a:p>
            <a:pPr>
              <a:lnSpc>
                <a:spcPct val="90000"/>
              </a:lnSpc>
            </a:pPr>
            <a:r>
              <a:rPr lang="en-US" dirty="0"/>
              <a:t>Did the PM lead effectively? manage?</a:t>
            </a:r>
          </a:p>
          <a:p>
            <a:pPr>
              <a:lnSpc>
                <a:spcPct val="90000"/>
              </a:lnSpc>
            </a:pPr>
            <a:r>
              <a:rPr lang="en-US" dirty="0"/>
              <a:t>Was the team cohesive and effective?</a:t>
            </a:r>
          </a:p>
          <a:p>
            <a:pPr>
              <a:lnSpc>
                <a:spcPct val="90000"/>
              </a:lnSpc>
            </a:pPr>
            <a:r>
              <a:rPr lang="en-US" dirty="0"/>
              <a:t>Did we have the right people? tools? training?, etc.</a:t>
            </a:r>
          </a:p>
          <a:p>
            <a:pPr>
              <a:lnSpc>
                <a:spcPct val="90000"/>
              </a:lnSpc>
            </a:pPr>
            <a:r>
              <a:rPr lang="en-US" dirty="0"/>
              <a:t>Was risk managed well? change?</a:t>
            </a:r>
          </a:p>
          <a:p>
            <a:pPr>
              <a:lnSpc>
                <a:spcPct val="90000"/>
              </a:lnSpc>
            </a:pPr>
            <a:r>
              <a:rPr lang="en-US" dirty="0"/>
              <a:t>Was communication proactive?</a:t>
            </a:r>
          </a:p>
          <a:p>
            <a:pPr>
              <a:lnSpc>
                <a:spcPct val="90000"/>
              </a:lnSpc>
            </a:pPr>
            <a:r>
              <a:rPr lang="en-US" dirty="0"/>
              <a:t>Were we able to do it right?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20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3788" y="2070100"/>
            <a:ext cx="7593012" cy="30353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Getting client acceptance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Installing project deliverables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Conducting the post-implementation audit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Writing the final report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Celebrating success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290638"/>
            <a:ext cx="8001000" cy="461962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chemeClr val="tx2"/>
                </a:solidFill>
              </a:rPr>
              <a:t>Summary of Chapter 8</a:t>
            </a:r>
            <a:endParaRPr lang="en-US" altLang="en-US" sz="2400">
              <a:solidFill>
                <a:schemeClr val="tx2"/>
              </a:solidFill>
            </a:endParaRPr>
          </a:p>
        </p:txBody>
      </p:sp>
      <p:pic>
        <p:nvPicPr>
          <p:cNvPr id="4100" name="Picture 7" descr="pe018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4648200"/>
            <a:ext cx="24193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 txBox="1">
            <a:spLocks noChangeArrowheads="1"/>
          </p:cNvSpPr>
          <p:nvPr/>
        </p:nvSpPr>
        <p:spPr bwMode="auto">
          <a:xfrm>
            <a:off x="914400" y="268288"/>
            <a:ext cx="8162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r" eaLnBrk="0" hangingPunct="0">
              <a:defRPr/>
            </a:pPr>
            <a:r>
              <a:rPr lang="en-US" sz="3600" b="1" kern="0" dirty="0">
                <a:solidFill>
                  <a:schemeClr val="accent1"/>
                </a:solidFill>
                <a:latin typeface="Arial" charset="0"/>
                <a:ea typeface="+mj-ea"/>
                <a:cs typeface="+mj-cs"/>
              </a:rPr>
              <a:t> </a:t>
            </a:r>
            <a:r>
              <a:rPr lang="en-US" sz="2800" b="1" kern="0" dirty="0">
                <a:solidFill>
                  <a:schemeClr val="accent1"/>
                </a:solidFill>
                <a:latin typeface="Arial" charset="0"/>
                <a:ea typeface="+mj-ea"/>
                <a:cs typeface="+mj-cs"/>
              </a:rPr>
              <a:t>Ch08: How to Close a TPM Project</a:t>
            </a:r>
          </a:p>
        </p:txBody>
      </p:sp>
    </p:spTree>
    <p:extLst>
      <p:ext uri="{BB962C8B-B14F-4D97-AF65-F5344CB8AC3E}">
        <p14:creationId xmlns:p14="http://schemas.microsoft.com/office/powerpoint/2010/main" val="4679049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Performance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Start with teams, then look at individuals</a:t>
            </a:r>
          </a:p>
          <a:p>
            <a:pPr>
              <a:lnSpc>
                <a:spcPct val="90000"/>
              </a:lnSpc>
            </a:pPr>
            <a:r>
              <a:rPr lang="en-US" dirty="0"/>
              <a:t>Gather feedback from multiple sources</a:t>
            </a:r>
          </a:p>
          <a:p>
            <a:pPr>
              <a:lnSpc>
                <a:spcPct val="90000"/>
              </a:lnSpc>
            </a:pPr>
            <a:r>
              <a:rPr lang="en-US" dirty="0"/>
              <a:t>Be objective, fact-based, honest and just</a:t>
            </a:r>
          </a:p>
          <a:p>
            <a:pPr>
              <a:lnSpc>
                <a:spcPct val="90000"/>
              </a:lnSpc>
            </a:pPr>
            <a:r>
              <a:rPr lang="en-US" dirty="0"/>
              <a:t>Keep true to the accountabilities established during planning</a:t>
            </a:r>
          </a:p>
          <a:p>
            <a:pPr>
              <a:lnSpc>
                <a:spcPct val="90000"/>
              </a:lnSpc>
            </a:pPr>
            <a:r>
              <a:rPr lang="en-US" dirty="0"/>
              <a:t>Emphasize successes </a:t>
            </a:r>
            <a:r>
              <a:rPr lang="en-US" i="1" dirty="0"/>
              <a:t>and</a:t>
            </a:r>
            <a:r>
              <a:rPr lang="en-US" dirty="0"/>
              <a:t> areas in need of improvement</a:t>
            </a:r>
          </a:p>
          <a:p>
            <a:pPr>
              <a:lnSpc>
                <a:spcPct val="90000"/>
              </a:lnSpc>
            </a:pPr>
            <a:r>
              <a:rPr lang="en-US" dirty="0"/>
              <a:t>Reward those who made it happen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62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5213" y="1827213"/>
            <a:ext cx="7773987" cy="4573587"/>
          </a:xfrm>
        </p:spPr>
        <p:txBody>
          <a:bodyPr>
            <a:normAutofit fontScale="85000" lnSpcReduction="2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Was the project goal achieved?</a:t>
            </a:r>
          </a:p>
          <a:p>
            <a:pPr marL="1371600" lvl="1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Does it do what project team said it would?</a:t>
            </a:r>
          </a:p>
          <a:p>
            <a:pPr marL="1371600" lvl="1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Does it do what client said it would?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Was the project work done on time, within budget, and according to specification?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Was the client satisfied with the project results?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Was business value realized?</a:t>
            </a:r>
          </a:p>
          <a:p>
            <a:pPr marL="1371600" lvl="1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Check success criteria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What lessons were learned about your project management methodology?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How well did the team follow the methodology?</a:t>
            </a:r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838200" y="1290638"/>
            <a:ext cx="807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Audit – more questions</a:t>
            </a:r>
            <a:endParaRPr lang="en-US" altLang="en-US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1268" name="Title 6"/>
          <p:cNvSpPr>
            <a:spLocks noGrp="1" noChangeArrowheads="1"/>
          </p:cNvSpPr>
          <p:nvPr>
            <p:ph type="title"/>
          </p:nvPr>
        </p:nvSpPr>
        <p:spPr>
          <a:xfrm>
            <a:off x="871538" y="268288"/>
            <a:ext cx="8162925" cy="646112"/>
          </a:xfrm>
        </p:spPr>
        <p:txBody>
          <a:bodyPr/>
          <a:lstStyle/>
          <a:p>
            <a:r>
              <a:rPr lang="en-US" altLang="en-US" sz="3600" b="1"/>
              <a:t> </a:t>
            </a:r>
            <a:r>
              <a:rPr lang="en-US" altLang="en-US" sz="2800" b="1"/>
              <a:t>Ch08: How to Close a Project</a:t>
            </a:r>
          </a:p>
        </p:txBody>
      </p:sp>
    </p:spTree>
    <p:extLst>
      <p:ext uri="{BB962C8B-B14F-4D97-AF65-F5344CB8AC3E}">
        <p14:creationId xmlns:p14="http://schemas.microsoft.com/office/powerpoint/2010/main" val="3802723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1066800" y="1955800"/>
            <a:ext cx="78486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Managers don’t want to know</a:t>
            </a:r>
          </a:p>
          <a:p>
            <a:pPr eaLnBrk="1" hangingPunct="1"/>
            <a:r>
              <a:rPr lang="en-US" altLang="en-US" dirty="0"/>
              <a:t>Managers don’t want to pay the cost</a:t>
            </a:r>
          </a:p>
          <a:p>
            <a:pPr eaLnBrk="1" hangingPunct="1"/>
            <a:r>
              <a:rPr lang="en-US" altLang="en-US" dirty="0"/>
              <a:t>It’s not a high priority</a:t>
            </a:r>
          </a:p>
          <a:p>
            <a:pPr eaLnBrk="1" hangingPunct="1"/>
            <a:r>
              <a:rPr lang="en-US" altLang="en-US" dirty="0"/>
              <a:t>There’s too much other scheduled work to do</a:t>
            </a:r>
          </a:p>
          <a:p>
            <a:pPr eaLnBrk="1" hangingPunct="1"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838200" y="1290638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  <a:cs typeface="Arial" panose="020B0604020202020204" pitchFamily="34" charset="0"/>
              </a:rPr>
              <a:t>Reasons for not doing a post-implementation audit </a:t>
            </a:r>
          </a:p>
        </p:txBody>
      </p:sp>
      <p:sp>
        <p:nvSpPr>
          <p:cNvPr id="12292" name="Title 6"/>
          <p:cNvSpPr>
            <a:spLocks noGrp="1" noChangeArrowheads="1"/>
          </p:cNvSpPr>
          <p:nvPr>
            <p:ph type="title"/>
          </p:nvPr>
        </p:nvSpPr>
        <p:spPr>
          <a:xfrm>
            <a:off x="871538" y="268288"/>
            <a:ext cx="8162925" cy="646112"/>
          </a:xfrm>
        </p:spPr>
        <p:txBody>
          <a:bodyPr/>
          <a:lstStyle/>
          <a:p>
            <a:r>
              <a:rPr lang="en-US" altLang="en-US" sz="3600" b="1"/>
              <a:t> </a:t>
            </a:r>
            <a:r>
              <a:rPr lang="en-US" altLang="en-US" sz="2800" b="1"/>
              <a:t>Ch08: How to Close a Project</a:t>
            </a:r>
          </a:p>
        </p:txBody>
      </p:sp>
    </p:spTree>
    <p:extLst>
      <p:ext uri="{BB962C8B-B14F-4D97-AF65-F5344CB8AC3E}">
        <p14:creationId xmlns:p14="http://schemas.microsoft.com/office/powerpoint/2010/main" val="328494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5213" y="1827213"/>
            <a:ext cx="7773987" cy="4573587"/>
          </a:xfrm>
        </p:spPr>
        <p:txBody>
          <a:bodyPr>
            <a:normAutofit fontScale="925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Reference for future changes in deliverables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Historical record for estimating duration and cost on future projects, activities and tasks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Training resource for new project managers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Input for further training and development of the project team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Input for performance evaluation by the functional managers of the project team members</a:t>
            </a: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838200" y="1290638"/>
            <a:ext cx="807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Documenting the Project</a:t>
            </a:r>
            <a:endParaRPr lang="en-US" altLang="en-US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9220" name="Title 6"/>
          <p:cNvSpPr>
            <a:spLocks noGrp="1" noChangeArrowheads="1"/>
          </p:cNvSpPr>
          <p:nvPr>
            <p:ph type="title"/>
          </p:nvPr>
        </p:nvSpPr>
        <p:spPr>
          <a:xfrm>
            <a:off x="871538" y="268288"/>
            <a:ext cx="8162925" cy="646112"/>
          </a:xfrm>
        </p:spPr>
        <p:txBody>
          <a:bodyPr/>
          <a:lstStyle/>
          <a:p>
            <a:r>
              <a:rPr lang="en-US" altLang="en-US" sz="3600" b="1"/>
              <a:t> </a:t>
            </a:r>
            <a:r>
              <a:rPr lang="en-US" altLang="en-US" sz="2800" b="1"/>
              <a:t>Ch08: How to Close a Project</a:t>
            </a:r>
          </a:p>
        </p:txBody>
      </p:sp>
    </p:spTree>
    <p:extLst>
      <p:ext uri="{BB962C8B-B14F-4D97-AF65-F5344CB8AC3E}">
        <p14:creationId xmlns:p14="http://schemas.microsoft.com/office/powerpoint/2010/main" val="2039514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5213" y="1827213"/>
            <a:ext cx="7773987" cy="4573587"/>
          </a:xfrm>
        </p:spPr>
        <p:txBody>
          <a:bodyPr>
            <a:normAutofit lnSpcReduction="1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POS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Proposal and backup data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Original and revised project schedules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Minutes of all project team meetings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Copies of all status reports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Design documents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Copies of all change notices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Copies of all written communications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Outstanding issues reports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Final report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Sample deliverables (if appropriate)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Client acceptance documents</a:t>
            </a:r>
          </a:p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Post-implementation audit report</a:t>
            </a:r>
          </a:p>
        </p:txBody>
      </p:sp>
      <p:sp>
        <p:nvSpPr>
          <p:cNvPr id="10244" name="Rectangle 9"/>
          <p:cNvSpPr>
            <a:spLocks noChangeArrowheads="1"/>
          </p:cNvSpPr>
          <p:nvPr/>
        </p:nvSpPr>
        <p:spPr bwMode="auto">
          <a:xfrm>
            <a:off x="838200" y="1290638"/>
            <a:ext cx="807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Documenting the Project – The Project Notebook</a:t>
            </a:r>
            <a:endParaRPr lang="en-US" altLang="en-US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246" name="Title 6"/>
          <p:cNvSpPr>
            <a:spLocks noGrp="1" noChangeArrowheads="1"/>
          </p:cNvSpPr>
          <p:nvPr>
            <p:ph type="title"/>
          </p:nvPr>
        </p:nvSpPr>
        <p:spPr>
          <a:xfrm>
            <a:off x="871538" y="268288"/>
            <a:ext cx="8162925" cy="646112"/>
          </a:xfrm>
        </p:spPr>
        <p:txBody>
          <a:bodyPr/>
          <a:lstStyle/>
          <a:p>
            <a:r>
              <a:rPr lang="en-US" altLang="en-US" sz="3600" b="1"/>
              <a:t> </a:t>
            </a:r>
            <a:r>
              <a:rPr lang="en-US" altLang="en-US" sz="2800" b="1"/>
              <a:t>Ch08: How to Close a Project</a:t>
            </a:r>
          </a:p>
        </p:txBody>
      </p:sp>
    </p:spTree>
    <p:extLst>
      <p:ext uri="{BB962C8B-B14F-4D97-AF65-F5344CB8AC3E}">
        <p14:creationId xmlns:p14="http://schemas.microsoft.com/office/powerpoint/2010/main" val="2172196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1841500"/>
            <a:ext cx="7392987" cy="48641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/>
              <a:t>Executive Summary</a:t>
            </a:r>
          </a:p>
          <a:p>
            <a:pPr eaLnBrk="1" hangingPunct="1"/>
            <a:r>
              <a:rPr lang="en-US" altLang="en-US" dirty="0"/>
              <a:t>Overall success and performance of project</a:t>
            </a:r>
          </a:p>
          <a:p>
            <a:pPr eaLnBrk="1" hangingPunct="1"/>
            <a:r>
              <a:rPr lang="en-US" altLang="en-US" dirty="0"/>
              <a:t>Organization and administration of project</a:t>
            </a:r>
          </a:p>
          <a:p>
            <a:pPr eaLnBrk="1" hangingPunct="1"/>
            <a:r>
              <a:rPr lang="en-US" altLang="en-US" dirty="0"/>
              <a:t>Techniques used to accomplish results</a:t>
            </a:r>
          </a:p>
          <a:p>
            <a:pPr eaLnBrk="1" hangingPunct="1"/>
            <a:r>
              <a:rPr lang="en-US" altLang="en-US" dirty="0"/>
              <a:t>Strengths and weaknesses of the approach</a:t>
            </a:r>
          </a:p>
          <a:p>
            <a:pPr eaLnBrk="1" hangingPunct="1"/>
            <a:r>
              <a:rPr lang="en-US" altLang="en-US" dirty="0"/>
              <a:t>Recommendations </a:t>
            </a:r>
          </a:p>
          <a:p>
            <a:pPr eaLnBrk="1" hangingPunct="1"/>
            <a:r>
              <a:rPr lang="en-US" altLang="en-US" dirty="0"/>
              <a:t>Appendices</a:t>
            </a:r>
          </a:p>
          <a:p>
            <a:pPr lvl="1" eaLnBrk="1" hangingPunct="1"/>
            <a:r>
              <a:rPr lang="en-US" altLang="en-US" dirty="0"/>
              <a:t>POS</a:t>
            </a:r>
          </a:p>
          <a:p>
            <a:pPr lvl="1" eaLnBrk="1" hangingPunct="1"/>
            <a:r>
              <a:rPr lang="en-US" altLang="en-US" dirty="0"/>
              <a:t>WBS</a:t>
            </a:r>
          </a:p>
          <a:p>
            <a:pPr lvl="1" eaLnBrk="1" hangingPunct="1"/>
            <a:r>
              <a:rPr lang="en-US" altLang="en-US" dirty="0"/>
              <a:t>Resource Schedule</a:t>
            </a:r>
          </a:p>
          <a:p>
            <a:pPr lvl="1" eaLnBrk="1" hangingPunct="1"/>
            <a:r>
              <a:rPr lang="en-US" altLang="en-US" dirty="0"/>
              <a:t>Change Requests</a:t>
            </a:r>
          </a:p>
          <a:p>
            <a:pPr lvl="1" eaLnBrk="1" hangingPunct="1"/>
            <a:r>
              <a:rPr lang="en-US" altLang="en-US" dirty="0"/>
              <a:t>Final Deliverables</a:t>
            </a:r>
          </a:p>
          <a:p>
            <a:pPr lvl="1" eaLnBrk="1" hangingPunct="1"/>
            <a:r>
              <a:rPr lang="en-US" altLang="en-US" dirty="0"/>
              <a:t>Other</a:t>
            </a:r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838200" y="921603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Final Project Report (ITM 571: include this in Case studies)</a:t>
            </a:r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3316" name="Title 6"/>
          <p:cNvSpPr>
            <a:spLocks noGrp="1" noChangeArrowheads="1"/>
          </p:cNvSpPr>
          <p:nvPr>
            <p:ph type="title"/>
          </p:nvPr>
        </p:nvSpPr>
        <p:spPr>
          <a:xfrm>
            <a:off x="871538" y="268288"/>
            <a:ext cx="8162925" cy="646112"/>
          </a:xfrm>
        </p:spPr>
        <p:txBody>
          <a:bodyPr/>
          <a:lstStyle/>
          <a:p>
            <a:r>
              <a:rPr lang="en-US" altLang="en-US" sz="3600" b="1"/>
              <a:t> </a:t>
            </a:r>
            <a:r>
              <a:rPr lang="en-US" altLang="en-US" sz="2800" b="1"/>
              <a:t>Ch08: How to Close a Project</a:t>
            </a:r>
          </a:p>
        </p:txBody>
      </p:sp>
    </p:spTree>
    <p:extLst>
      <p:ext uri="{BB962C8B-B14F-4D97-AF65-F5344CB8AC3E}">
        <p14:creationId xmlns:p14="http://schemas.microsoft.com/office/powerpoint/2010/main" val="4080660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We Go From Here?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/>
              <a:t>Celebrate success, or at least the accomplishment of completion</a:t>
            </a:r>
          </a:p>
          <a:p>
            <a:r>
              <a:rPr lang="en-US" dirty="0"/>
              <a:t>Respect the team’s momentum and comfort with each other</a:t>
            </a:r>
          </a:p>
          <a:p>
            <a:r>
              <a:rPr lang="en-US" dirty="0"/>
              <a:t>Look for opportunities to advance individuals</a:t>
            </a:r>
          </a:p>
          <a:p>
            <a:r>
              <a:rPr lang="en-US" dirty="0"/>
              <a:t>Relax, reflect and refresh</a:t>
            </a:r>
          </a:p>
          <a:p>
            <a:r>
              <a:rPr lang="en-US" dirty="0"/>
              <a:t>Do it again - only this time do it better!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7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There Yet?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/>
              <a:t>The project is done when(choose one):</a:t>
            </a:r>
          </a:p>
          <a:p>
            <a:pPr lvl="1"/>
            <a:r>
              <a:rPr lang="en-US" dirty="0"/>
              <a:t>You deliver the deliverable and the customer accepts it</a:t>
            </a:r>
          </a:p>
          <a:p>
            <a:pPr lvl="1"/>
            <a:r>
              <a:rPr lang="en-US" dirty="0"/>
              <a:t>The stakeholders agree to end it</a:t>
            </a:r>
          </a:p>
          <a:p>
            <a:pPr lvl="1"/>
            <a:r>
              <a:rPr lang="en-US" dirty="0"/>
              <a:t>Never, it will go on forever!</a:t>
            </a:r>
          </a:p>
          <a:p>
            <a:pPr lvl="1"/>
            <a:r>
              <a:rPr lang="en-US" dirty="0"/>
              <a:t>It fails (and everyone admits it)</a:t>
            </a:r>
          </a:p>
          <a:p>
            <a:pPr lvl="1"/>
            <a:r>
              <a:rPr lang="en-US" dirty="0"/>
              <a:t>It’s cancelled (due to outside influences)</a:t>
            </a:r>
          </a:p>
          <a:p>
            <a:r>
              <a:rPr lang="en-US" dirty="0"/>
              <a:t>The ability to accurately assess the state of the project is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89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2032000"/>
            <a:ext cx="8110537" cy="1625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Acceptance criteria must be clearly defined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Criteria defined during project planning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Avoid 11</a:t>
            </a:r>
            <a:r>
              <a:rPr lang="en-US" altLang="en-US" baseline="30000" dirty="0"/>
              <a:t>th</a:t>
            </a:r>
            <a:r>
              <a:rPr lang="en-US" altLang="en-US" dirty="0"/>
              <a:t> hour disputes</a:t>
            </a: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838200" y="1290638"/>
            <a:ext cx="822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Why Do I Need Client Acceptance Procedures?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  <p:sp>
        <p:nvSpPr>
          <p:cNvPr id="7175" name="Title 6"/>
          <p:cNvSpPr>
            <a:spLocks noGrp="1" noChangeArrowheads="1"/>
          </p:cNvSpPr>
          <p:nvPr>
            <p:ph type="title"/>
          </p:nvPr>
        </p:nvSpPr>
        <p:spPr>
          <a:xfrm>
            <a:off x="871538" y="268288"/>
            <a:ext cx="8162925" cy="646112"/>
          </a:xfrm>
        </p:spPr>
        <p:txBody>
          <a:bodyPr/>
          <a:lstStyle/>
          <a:p>
            <a:r>
              <a:rPr lang="en-US" altLang="en-US" sz="3600" b="1"/>
              <a:t> </a:t>
            </a:r>
            <a:r>
              <a:rPr lang="en-US" altLang="en-US" sz="2800" b="1"/>
              <a:t>Ch08: How to Close a Project</a:t>
            </a:r>
          </a:p>
        </p:txBody>
      </p:sp>
    </p:spTree>
    <p:extLst>
      <p:ext uri="{BB962C8B-B14F-4D97-AF65-F5344CB8AC3E}">
        <p14:creationId xmlns:p14="http://schemas.microsoft.com/office/powerpoint/2010/main" val="472607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22041"/>
            <a:ext cx="7818418" cy="51787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acceptance checklist</a:t>
            </a:r>
          </a:p>
        </p:txBody>
      </p:sp>
    </p:spTree>
    <p:extLst>
      <p:ext uri="{BB962C8B-B14F-4D97-AF65-F5344CB8AC3E}">
        <p14:creationId xmlns:p14="http://schemas.microsoft.com/office/powerpoint/2010/main" val="1781010085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1075"/>
            <a:ext cx="8496971" cy="6019799"/>
          </a:xfrm>
        </p:spPr>
      </p:pic>
    </p:spTree>
    <p:extLst>
      <p:ext uri="{BB962C8B-B14F-4D97-AF65-F5344CB8AC3E}">
        <p14:creationId xmlns:p14="http://schemas.microsoft.com/office/powerpoint/2010/main" val="219059619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7" y="761999"/>
            <a:ext cx="7510423" cy="5389833"/>
          </a:xfrm>
        </p:spPr>
      </p:pic>
    </p:spTree>
    <p:extLst>
      <p:ext uri="{BB962C8B-B14F-4D97-AF65-F5344CB8AC3E}">
        <p14:creationId xmlns:p14="http://schemas.microsoft.com/office/powerpoint/2010/main" val="29469406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ChangeArrowheads="1"/>
          </p:cNvSpPr>
          <p:nvPr/>
        </p:nvSpPr>
        <p:spPr bwMode="auto">
          <a:xfrm>
            <a:off x="838200" y="1290638"/>
            <a:ext cx="647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Installing Project Deliverables</a:t>
            </a:r>
            <a:endParaRPr lang="en-US" altLang="en-US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pic>
        <p:nvPicPr>
          <p:cNvPr id="8195" name="Picture 7" descr="Strategy - Chess Boar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3033713"/>
            <a:ext cx="3603625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8"/>
          <p:cNvSpPr>
            <a:spLocks noGrp="1" noChangeArrowheads="1"/>
          </p:cNvSpPr>
          <p:nvPr/>
        </p:nvSpPr>
        <p:spPr bwMode="auto">
          <a:xfrm>
            <a:off x="1320800" y="2032000"/>
            <a:ext cx="48006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 eaLnBrk="0" hangingPunct="0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80000"/>
              </a:spcBef>
              <a:buClr>
                <a:srgbClr val="003366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3366"/>
                </a:solidFill>
              </a:rPr>
              <a:t>Cut-Over (direct) Approach</a:t>
            </a:r>
          </a:p>
          <a:p>
            <a:pPr>
              <a:spcBef>
                <a:spcPct val="80000"/>
              </a:spcBef>
              <a:buClr>
                <a:srgbClr val="003366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3366"/>
                </a:solidFill>
              </a:rPr>
              <a:t>Parallel Approach</a:t>
            </a:r>
          </a:p>
          <a:p>
            <a:pPr>
              <a:spcBef>
                <a:spcPct val="80000"/>
              </a:spcBef>
              <a:buClr>
                <a:srgbClr val="003366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3366"/>
                </a:solidFill>
              </a:rPr>
              <a:t>Phased Approach</a:t>
            </a:r>
          </a:p>
          <a:p>
            <a:pPr>
              <a:spcBef>
                <a:spcPct val="80000"/>
              </a:spcBef>
              <a:buClr>
                <a:srgbClr val="003366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3366"/>
                </a:solidFill>
              </a:rPr>
              <a:t>By Business Unit Approach</a:t>
            </a:r>
          </a:p>
        </p:txBody>
      </p:sp>
      <p:sp>
        <p:nvSpPr>
          <p:cNvPr id="8197" name="Title 6"/>
          <p:cNvSpPr>
            <a:spLocks noGrp="1" noChangeArrowheads="1"/>
          </p:cNvSpPr>
          <p:nvPr>
            <p:ph type="title"/>
          </p:nvPr>
        </p:nvSpPr>
        <p:spPr>
          <a:xfrm>
            <a:off x="871538" y="268288"/>
            <a:ext cx="8162925" cy="646112"/>
          </a:xfrm>
        </p:spPr>
        <p:txBody>
          <a:bodyPr/>
          <a:lstStyle/>
          <a:p>
            <a:r>
              <a:rPr lang="en-US" altLang="en-US" sz="3600" b="1"/>
              <a:t> </a:t>
            </a:r>
            <a:r>
              <a:rPr lang="en-US" altLang="en-US" sz="2800" b="1"/>
              <a:t>Ch08: How to Close a Project</a:t>
            </a:r>
          </a:p>
        </p:txBody>
      </p:sp>
    </p:spTree>
    <p:extLst>
      <p:ext uri="{BB962C8B-B14F-4D97-AF65-F5344CB8AC3E}">
        <p14:creationId xmlns:p14="http://schemas.microsoft.com/office/powerpoint/2010/main" val="4175825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1028700"/>
            <a:ext cx="5943600" cy="857250"/>
          </a:xfrm>
        </p:spPr>
        <p:txBody>
          <a:bodyPr/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altLang="en-US"/>
              <a:t>Installation</a:t>
            </a: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5900" y="1885950"/>
            <a:ext cx="6286500" cy="3714750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After development and testing, system must be put into operation</a:t>
            </a:r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Important planning considerations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Costs of operating both systems in parallel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Detecting and correcting errors in new system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Potentially disrupting the company and IS operations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en-US" dirty="0"/>
              <a:t>Training personnel and customers with new procedures</a:t>
            </a:r>
          </a:p>
        </p:txBody>
      </p:sp>
    </p:spTree>
    <p:extLst>
      <p:ext uri="{BB962C8B-B14F-4D97-AF65-F5344CB8AC3E}">
        <p14:creationId xmlns:p14="http://schemas.microsoft.com/office/powerpoint/2010/main" val="571295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990</Words>
  <Application>Microsoft Office PowerPoint</Application>
  <PresentationFormat>On-screen Show (4:3)</PresentationFormat>
  <Paragraphs>188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MS Gothic</vt:lpstr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Verdana</vt:lpstr>
      <vt:lpstr>Wingdings</vt:lpstr>
      <vt:lpstr>Training</vt:lpstr>
      <vt:lpstr>Project Management for IT ITM 471/571 Closing a Project</vt:lpstr>
      <vt:lpstr>Summary of Chapter 8</vt:lpstr>
      <vt:lpstr>Are We There Yet?</vt:lpstr>
      <vt:lpstr> Ch08: How to Close a Project</vt:lpstr>
      <vt:lpstr>Sample acceptance checklist</vt:lpstr>
      <vt:lpstr>PowerPoint Presentation</vt:lpstr>
      <vt:lpstr>PowerPoint Presentation</vt:lpstr>
      <vt:lpstr> Ch08: How to Close a Project</vt:lpstr>
      <vt:lpstr>Installation</vt:lpstr>
      <vt:lpstr>Direct Installation</vt:lpstr>
      <vt:lpstr>Direct Installation and Cutover</vt:lpstr>
      <vt:lpstr>Parallel Installation</vt:lpstr>
      <vt:lpstr>Parallel Installation and Operation</vt:lpstr>
      <vt:lpstr>Phased Installation</vt:lpstr>
      <vt:lpstr>Phased Installation with Direct Cutover and Parallel Operation</vt:lpstr>
      <vt:lpstr>By business-unit Installation</vt:lpstr>
      <vt:lpstr>Audit   (Team project assessment)</vt:lpstr>
      <vt:lpstr>Keys to an Effective Audit</vt:lpstr>
      <vt:lpstr>Questions to Address</vt:lpstr>
      <vt:lpstr>Evaluating Performance</vt:lpstr>
      <vt:lpstr> Ch08: How to Close a Project</vt:lpstr>
      <vt:lpstr> Ch08: How to Close a Project</vt:lpstr>
      <vt:lpstr> Ch08: How to Close a Project</vt:lpstr>
      <vt:lpstr> Ch08: How to Close a Project</vt:lpstr>
      <vt:lpstr> Ch08: How to Close a Project</vt:lpstr>
      <vt:lpstr>Where Do We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2016-11-21T19:50:54Z</dcterms:modified>
</cp:coreProperties>
</file>