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23" r:id="rId2"/>
  </p:sldMasterIdLst>
  <p:notesMasterIdLst>
    <p:notesMasterId r:id="rId22"/>
  </p:notesMasterIdLst>
  <p:handoutMasterIdLst>
    <p:handoutMasterId r:id="rId23"/>
  </p:handoutMasterIdLst>
  <p:sldIdLst>
    <p:sldId id="257" r:id="rId3"/>
    <p:sldId id="292" r:id="rId4"/>
    <p:sldId id="293" r:id="rId5"/>
    <p:sldId id="258" r:id="rId6"/>
    <p:sldId id="354" r:id="rId7"/>
    <p:sldId id="282" r:id="rId8"/>
    <p:sldId id="259" r:id="rId9"/>
    <p:sldId id="313" r:id="rId10"/>
    <p:sldId id="262" r:id="rId11"/>
    <p:sldId id="267" r:id="rId12"/>
    <p:sldId id="318" r:id="rId13"/>
    <p:sldId id="344" r:id="rId14"/>
    <p:sldId id="295" r:id="rId15"/>
    <p:sldId id="351" r:id="rId16"/>
    <p:sldId id="352" r:id="rId17"/>
    <p:sldId id="356" r:id="rId18"/>
    <p:sldId id="322" r:id="rId19"/>
    <p:sldId id="357" r:id="rId20"/>
    <p:sldId id="358" r:id="rId21"/>
  </p:sldIdLst>
  <p:sldSz cx="9144000" cy="6858000" type="screen4x3"/>
  <p:notesSz cx="70866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0" autoAdjust="0"/>
    <p:restoredTop sz="94595" autoAdjust="0"/>
  </p:normalViewPr>
  <p:slideViewPr>
    <p:cSldViewPr>
      <p:cViewPr varScale="1">
        <p:scale>
          <a:sx n="87" d="100"/>
          <a:sy n="87" d="100"/>
        </p:scale>
        <p:origin x="184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94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860" cy="46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5740" y="0"/>
            <a:ext cx="3070860" cy="46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3970"/>
            <a:ext cx="3070860" cy="46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46" tIns="47023" rIns="94046" bIns="47023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5740" y="8903970"/>
            <a:ext cx="3070860" cy="46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46" tIns="47023" rIns="94046" bIns="4702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C7AC561-FEF4-4564-B1BB-B4891A40A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7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860" cy="46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5740" y="0"/>
            <a:ext cx="3070860" cy="46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3970"/>
            <a:ext cx="3070860" cy="46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46" tIns="47023" rIns="94046" bIns="47023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5740" y="8903970"/>
            <a:ext cx="3070860" cy="46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46" tIns="47023" rIns="94046" bIns="4702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D4FD6BFF-8DB4-463C-8B03-99A14BC43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56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C327F-7E80-4D08-B8B0-0F574A3B94B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5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968EA-9007-4822-BA5B-1633A4F22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8841-D471-438C-AFD5-3B29A9E32C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040E-CCEE-43E4-9215-66886D5467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07F9D3B-BD25-4DCF-AF32-D3854EEF4F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Information Technology Project Management, Eighth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DB78CB-3422-490B-B33A-0EFCD59A8A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D20D06-D837-4474-A924-C0EEF7F630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C7087B-5585-4BF4-877F-DCE878DD0A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627A9B-B1EF-4088-9195-D95AFC8BA3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033E-8EDD-4339-B466-9532F96458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9969FD-CB8E-48F9-A41B-0AACA2151B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78917-4704-4D78-826B-10DBFDA442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1540E53-27DF-44E5-9BF4-BA90E52A75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33165-E992-4DBA-A9ED-59178CD6CF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0DD1-7F29-40C4-B5F0-16CFC2F16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D66CA-A197-4899-8BDB-4E4DE830BA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D0A2D-0EE2-44ED-A76D-692680691B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57F59-2531-410C-9090-B03A8E324D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F903F-C465-4A59-A758-30804C0EF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62DBC-F8F3-4C6E-BA80-15F26F72A8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593FD-BDCF-404E-85EA-10F2C4C408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69D97-7780-4E3E-B88D-70050D68E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11DC2A-2F4E-4F79-A3F5-88DB509F96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11DC2A-2F4E-4F79-A3F5-88DB509F96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ce.com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1:</a:t>
            </a:r>
            <a:b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Introduction to Project Management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Management, Eighth Edition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28109"/>
            <a:ext cx="2646400" cy="32776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Knowledge areas </a:t>
            </a:r>
            <a:r>
              <a:rPr lang="en-US" dirty="0"/>
              <a:t>describe the key competencies that project managers must develop</a:t>
            </a:r>
          </a:p>
          <a:p>
            <a:r>
              <a:rPr lang="en-US" dirty="0"/>
              <a:t>Project managers must have knowledge and skills in all 10 knowledge areas (project integration, scope, time, cost, quality, human resource, communications, risk, procurement, and stakeholder management)</a:t>
            </a:r>
          </a:p>
          <a:p>
            <a:r>
              <a:rPr lang="en-US" dirty="0"/>
              <a:t>This text includes an entire chapter on each knowledge area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10 Project Management Knowledge Areas</a:t>
            </a:r>
          </a:p>
        </p:txBody>
      </p:sp>
      <p:sp>
        <p:nvSpPr>
          <p:cNvPr id="25604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8EB7DF-90B0-4429-8A5B-58BA5697E9F8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2296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dirty="0"/>
              <a:t>1. Executive support</a:t>
            </a:r>
          </a:p>
          <a:p>
            <a:pPr marL="109537" indent="0">
              <a:buNone/>
            </a:pPr>
            <a:r>
              <a:rPr lang="en-US" dirty="0"/>
              <a:t>2. User involvement</a:t>
            </a:r>
          </a:p>
          <a:p>
            <a:pPr marL="109537" indent="0">
              <a:buNone/>
            </a:pPr>
            <a:r>
              <a:rPr lang="en-US" dirty="0"/>
              <a:t>3. Clear business objectives</a:t>
            </a:r>
          </a:p>
          <a:p>
            <a:pPr marL="109537" indent="0">
              <a:buNone/>
            </a:pPr>
            <a:r>
              <a:rPr lang="en-US" dirty="0"/>
              <a:t>4. Emotional maturity</a:t>
            </a:r>
          </a:p>
          <a:p>
            <a:pPr marL="109537" indent="0">
              <a:buNone/>
            </a:pPr>
            <a:r>
              <a:rPr lang="en-US" dirty="0"/>
              <a:t>5. Optimizing scope</a:t>
            </a:r>
          </a:p>
          <a:p>
            <a:pPr marL="109537" indent="0">
              <a:buNone/>
            </a:pPr>
            <a:r>
              <a:rPr lang="en-US" dirty="0"/>
              <a:t>6. Agile process</a:t>
            </a:r>
          </a:p>
          <a:p>
            <a:pPr marL="109537" indent="0">
              <a:buNone/>
            </a:pPr>
            <a:r>
              <a:rPr lang="en-US" dirty="0"/>
              <a:t>7. Project management expertise</a:t>
            </a:r>
          </a:p>
          <a:p>
            <a:pPr marL="109537" indent="0">
              <a:buNone/>
            </a:pPr>
            <a:r>
              <a:rPr lang="en-US" dirty="0"/>
              <a:t>8. Skilled resources</a:t>
            </a:r>
          </a:p>
          <a:p>
            <a:pPr marL="109537" indent="0">
              <a:buNone/>
            </a:pPr>
            <a:r>
              <a:rPr lang="en-US" dirty="0"/>
              <a:t>9. Execution</a:t>
            </a:r>
          </a:p>
          <a:p>
            <a:pPr marL="109537" indent="0">
              <a:buNone/>
            </a:pPr>
            <a:r>
              <a:rPr lang="en-US" dirty="0"/>
              <a:t>10. Tools and infrastructure</a:t>
            </a:r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8" y="152400"/>
            <a:ext cx="9144000" cy="6397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Table 1-2: What Helps Projects Succeed?*</a:t>
            </a:r>
          </a:p>
        </p:txBody>
      </p:sp>
      <p:sp>
        <p:nvSpPr>
          <p:cNvPr id="31749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2C6F4C-C329-4CFA-975D-E75569AC7E83}" type="slidenum">
              <a:rPr lang="en-US"/>
              <a:pPr>
                <a:buFontTx/>
                <a:buNone/>
                <a:defRPr/>
              </a:pPr>
              <a:t>11</a:t>
            </a:fld>
            <a:endParaRPr lang="en-US" dirty="0"/>
          </a:p>
        </p:txBody>
      </p:sp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2036500" y="5542844"/>
            <a:ext cx="7106176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*The Standish Group, “CHAOS Manifesto 2013: Think Big,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Act Small” (2013).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/>
              <a:t>Job descriptions vary, but most include responsibilities like planning, scheduling, coordinating, and working with people to achieve project goals</a:t>
            </a:r>
          </a:p>
          <a:p>
            <a:pPr>
              <a:spcBef>
                <a:spcPct val="100000"/>
              </a:spcBef>
            </a:pPr>
            <a:r>
              <a:rPr lang="en-US" dirty="0"/>
              <a:t>Remember that 97% of successful projects were led by experienced project managers, who can often help influence success factors</a:t>
            </a: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the Project Manager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B5399D-7FF4-4603-99A0-4BD1F7EE85E4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/>
              <a:t>Some people argue that building the Egyptian pyramids was a project, as was building the Great Wall of China</a:t>
            </a:r>
          </a:p>
          <a:p>
            <a:pPr>
              <a:spcBef>
                <a:spcPct val="100000"/>
              </a:spcBef>
            </a:pPr>
            <a:r>
              <a:rPr lang="en-US" dirty="0"/>
              <a:t>Most people consider the </a:t>
            </a:r>
            <a:r>
              <a:rPr lang="en-US" b="1" i="1" dirty="0"/>
              <a:t>Manhattan Project</a:t>
            </a:r>
            <a:r>
              <a:rPr lang="en-US" i="1" dirty="0"/>
              <a:t> </a:t>
            </a:r>
            <a:r>
              <a:rPr lang="en-US" dirty="0"/>
              <a:t>to be the first project to use “modern” project management</a:t>
            </a:r>
          </a:p>
          <a:p>
            <a:pPr>
              <a:spcBef>
                <a:spcPct val="100000"/>
              </a:spcBef>
            </a:pPr>
            <a:r>
              <a:rPr lang="en-US" dirty="0"/>
              <a:t>This three-year, $2 billion (in 1946 dollars) project had a separate project manager and a technical manager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Project Management</a:t>
            </a:r>
          </a:p>
        </p:txBody>
      </p:sp>
      <p:sp>
        <p:nvSpPr>
          <p:cNvPr id="49156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57D201-D338-4962-996F-577BB3EA9FD5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100s, many companies began creating PMOs to help them handle the increasing number and complexity of projects</a:t>
            </a:r>
          </a:p>
          <a:p>
            <a:r>
              <a:rPr lang="en-US" dirty="0"/>
              <a:t>A </a:t>
            </a:r>
            <a:r>
              <a:rPr lang="en-US" b="1" dirty="0"/>
              <a:t>Project Management Office (PMO) </a:t>
            </a:r>
            <a:r>
              <a:rPr lang="en-US" dirty="0"/>
              <a:t>is an organizational group responsible for coordinating the project management function throughout an organization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Management Offices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1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1-8. Growth in the Number of Project Management Offices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9"/>
          <a:stretch/>
        </p:blipFill>
        <p:spPr>
          <a:xfrm>
            <a:off x="2569436" y="1438215"/>
            <a:ext cx="5486400" cy="50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7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Board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companies looking for in a PM?</a:t>
            </a:r>
          </a:p>
          <a:p>
            <a:r>
              <a:rPr lang="en-US" dirty="0">
                <a:hlinkClick r:id="rId2"/>
              </a:rPr>
              <a:t>www.dice.com</a:t>
            </a:r>
            <a:endParaRPr lang="en-US" dirty="0"/>
          </a:p>
          <a:p>
            <a:pPr lvl="1"/>
            <a:r>
              <a:rPr lang="en-US" dirty="0"/>
              <a:t>Search “Project Manager” in your career area</a:t>
            </a:r>
          </a:p>
          <a:p>
            <a:pPr marL="457200" lvl="1" indent="0">
              <a:buNone/>
            </a:pPr>
            <a:r>
              <a:rPr lang="en-US" dirty="0"/>
              <a:t>E.g. “networking project manager” or “software integration project manager”</a:t>
            </a:r>
          </a:p>
          <a:p>
            <a:pPr lvl="1"/>
            <a:r>
              <a:rPr lang="en-US" dirty="0"/>
              <a:t>Identify verb-noun pairs (</a:t>
            </a:r>
            <a:r>
              <a:rPr lang="en-US" dirty="0" err="1"/>
              <a:t>ie</a:t>
            </a:r>
            <a:r>
              <a:rPr lang="en-US" dirty="0"/>
              <a:t>: cook – breakfast)</a:t>
            </a:r>
          </a:p>
          <a:p>
            <a:r>
              <a:rPr lang="en-US" dirty="0"/>
              <a:t>Publish top four “verb-noun” pairs on Blackboard discussion board “PM skills”</a:t>
            </a:r>
          </a:p>
          <a:p>
            <a:r>
              <a:rPr lang="en-US" dirty="0"/>
              <a:t>Due before class on Thursday, worth 5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7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52563"/>
            <a:ext cx="8229600" cy="4410075"/>
          </a:xfrm>
        </p:spPr>
        <p:txBody>
          <a:bodyPr/>
          <a:lstStyle/>
          <a:p>
            <a:r>
              <a:rPr lang="en-US" dirty="0"/>
              <a:t>The Project Management Body of Knowledge</a:t>
            </a:r>
          </a:p>
          <a:p>
            <a:r>
              <a:rPr lang="en-US" dirty="0"/>
              <a:t>Application area knowledge, standards, and regulations- </a:t>
            </a:r>
          </a:p>
          <a:p>
            <a:pPr lvl="1"/>
            <a:r>
              <a:rPr lang="en-US" dirty="0"/>
              <a:t>“subject matter expertise”   SME</a:t>
            </a:r>
          </a:p>
          <a:p>
            <a:r>
              <a:rPr lang="en-US" dirty="0"/>
              <a:t>Project environment knowledge</a:t>
            </a:r>
          </a:p>
          <a:p>
            <a:r>
              <a:rPr lang="en-US" dirty="0"/>
              <a:t>General management knowledge and skills</a:t>
            </a:r>
          </a:p>
          <a:p>
            <a:r>
              <a:rPr lang="en-US" dirty="0"/>
              <a:t>Soft skills or human relations skills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Suggested Skills for Project Managers</a:t>
            </a:r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36ECF7-8567-4808-B33A-1102952D5552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skills according to Kathy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Role similar to the “sweeper” in curling</a:t>
            </a:r>
          </a:p>
          <a:p>
            <a:pPr>
              <a:lnSpc>
                <a:spcPct val="150000"/>
              </a:lnSpc>
            </a:pPr>
            <a:r>
              <a:rPr lang="en-US" dirty="0"/>
              <a:t>Build team of experts</a:t>
            </a:r>
          </a:p>
          <a:p>
            <a:pPr>
              <a:lnSpc>
                <a:spcPct val="150000"/>
              </a:lnSpc>
            </a:pPr>
            <a:r>
              <a:rPr lang="en-US" dirty="0"/>
              <a:t>Know how to clear obstacles and find answers</a:t>
            </a:r>
          </a:p>
          <a:p>
            <a:pPr>
              <a:lnSpc>
                <a:spcPct val="150000"/>
              </a:lnSpc>
            </a:pPr>
            <a:r>
              <a:rPr lang="en-US" dirty="0"/>
              <a:t>Stay organized </a:t>
            </a:r>
          </a:p>
          <a:p>
            <a:pPr>
              <a:lnSpc>
                <a:spcPct val="150000"/>
              </a:lnSpc>
            </a:pPr>
            <a:r>
              <a:rPr lang="en-US" dirty="0"/>
              <a:t>Be proactive, not reactive</a:t>
            </a:r>
          </a:p>
          <a:p>
            <a:pPr>
              <a:lnSpc>
                <a:spcPct val="150000"/>
              </a:lnSpc>
            </a:pPr>
            <a:r>
              <a:rPr lang="en-US" dirty="0"/>
              <a:t>Procrastinators – NOT the career for you!</a:t>
            </a:r>
          </a:p>
        </p:txBody>
      </p:sp>
    </p:spTree>
    <p:extLst>
      <p:ext uri="{BB962C8B-B14F-4D97-AF65-F5344CB8AC3E}">
        <p14:creationId xmlns:p14="http://schemas.microsoft.com/office/powerpoint/2010/main" val="25143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Assignment for Thursday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Read Chapter 2</a:t>
            </a:r>
          </a:p>
        </p:txBody>
      </p:sp>
    </p:spTree>
    <p:extLst>
      <p:ext uri="{BB962C8B-B14F-4D97-AF65-F5344CB8AC3E}">
        <p14:creationId xmlns:p14="http://schemas.microsoft.com/office/powerpoint/2010/main" val="280466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458200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Many organizations today have a new or renewed interest in project management</a:t>
            </a:r>
          </a:p>
          <a:p>
            <a:pPr>
              <a:spcBef>
                <a:spcPct val="50000"/>
              </a:spcBef>
            </a:pPr>
            <a:r>
              <a:rPr lang="en-US" dirty="0"/>
              <a:t>Worldwide IT spending was $3.8 trillion in 2014, a 3.2 percent increase from 2013 spending</a:t>
            </a:r>
          </a:p>
          <a:p>
            <a:pPr>
              <a:spcBef>
                <a:spcPct val="50000"/>
              </a:spcBef>
            </a:pPr>
            <a:r>
              <a:rPr lang="en-US" dirty="0"/>
              <a:t>The Project Management Institute estimates demand for 15.7 million project management jobs from 2010 to 2020, with 6.2 million of those jobs in the United States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7008FD-2DFA-4FF3-9130-EF876863D94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458200" cy="4343400"/>
          </a:xfrm>
        </p:spPr>
        <p:txBody>
          <a:bodyPr>
            <a:noAutofit/>
          </a:bodyPr>
          <a:lstStyle/>
          <a:p>
            <a:r>
              <a:rPr lang="en-US" sz="2400" dirty="0"/>
              <a:t>average annual salary someone in PM:</a:t>
            </a:r>
          </a:p>
          <a:p>
            <a:pPr lvl="1"/>
            <a:r>
              <a:rPr lang="en-US" sz="2000" dirty="0"/>
              <a:t> $108,000 per year in the United States </a:t>
            </a:r>
          </a:p>
          <a:p>
            <a:pPr lvl="1"/>
            <a:r>
              <a:rPr lang="en-US" sz="2000" dirty="0"/>
              <a:t>$134,658 in Australia, (the highest-paid country)</a:t>
            </a:r>
          </a:p>
          <a:p>
            <a:pPr lvl="1"/>
            <a:r>
              <a:rPr lang="en-US" sz="2000" dirty="0"/>
              <a:t>$24,201 in Egypt (the lowest-paid country)</a:t>
            </a:r>
          </a:p>
          <a:p>
            <a:r>
              <a:rPr lang="en-US" sz="2400" dirty="0"/>
              <a:t>The top skills employers look for in new college graduates are all related to project management: team-work, decision-making, problem-solving, and verbal communications</a:t>
            </a:r>
          </a:p>
          <a:p>
            <a:r>
              <a:rPr lang="en-US" sz="2400" dirty="0"/>
              <a:t>Organizations waste $109 million for every $1 billion (approx. 10%) spent on projects, according to PMI’s Pulse of the Profession® report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20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Management Statistics 2013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41CD7A-A2F6-4058-84D6-58EE60EAB9B9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1"/>
            <a:ext cx="8534400" cy="40386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sz="2400" dirty="0"/>
              <a:t>IT Projects have a terrible track record, as described in the What Went Wrong?</a:t>
            </a:r>
          </a:p>
          <a:p>
            <a:pPr>
              <a:spcBef>
                <a:spcPct val="100000"/>
              </a:spcBef>
            </a:pPr>
            <a:r>
              <a:rPr lang="en-US" sz="2400" dirty="0"/>
              <a:t>A PricewaterhouseCoopers study found that overall half of all projects fail and only 2.5% of corporations consistently meet their targets for scope, time, and cost goals for all types of project.</a:t>
            </a:r>
            <a:endParaRPr lang="en-US" sz="2400" dirty="0"/>
          </a:p>
          <a:p>
            <a:pPr>
              <a:spcBef>
                <a:spcPct val="100000"/>
              </a:spcBef>
            </a:pPr>
            <a:r>
              <a:rPr lang="en-US" sz="2400" dirty="0"/>
              <a:t>A 1995 Standish Group study (CHAOS) found that only 16.2% of IT projects were successful in meeting scope, time, and cost goals; over 31% of IT projects were canceled before completion</a:t>
            </a:r>
          </a:p>
          <a:p>
            <a:pPr>
              <a:spcBef>
                <a:spcPct val="100000"/>
              </a:spcBef>
            </a:pPr>
            <a:endParaRPr lang="en-US" dirty="0"/>
          </a:p>
          <a:p>
            <a:pPr>
              <a:spcBef>
                <a:spcPct val="100000"/>
              </a:spcBef>
            </a:pPr>
            <a:endParaRPr lang="en-US" dirty="0"/>
          </a:p>
          <a:p>
            <a:pPr>
              <a:spcBef>
                <a:spcPct val="100000"/>
              </a:spcBef>
            </a:pPr>
            <a:endParaRPr lang="en-US" dirty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/>
              <a:t>Motivation for Studying Information Technology (IT) Project Management</a:t>
            </a:r>
          </a:p>
        </p:txBody>
      </p:sp>
      <p:sp>
        <p:nvSpPr>
          <p:cNvPr id="13316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C0BEFF-1FDE-409A-9666-3DA8F0E73CEA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62925" cy="7078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Reasons for “Challenged” Projects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1143000"/>
            <a:ext cx="8001000" cy="330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	Lack of User Input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	Incomplete Requirements &amp; Specifications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	Changing Requirements &amp; Specifications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	Lack of Executive Support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	Technical Incompetence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5867400"/>
            <a:ext cx="6477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Standish Group study</a:t>
            </a:r>
          </a:p>
          <a:p>
            <a:r>
              <a:rPr lang="en-US" sz="1200" dirty="0"/>
              <a:t>https://www.standishgroup.com/sample_research_files/chaos_report_1994.pdf</a:t>
            </a:r>
          </a:p>
        </p:txBody>
      </p:sp>
    </p:spTree>
    <p:extLst>
      <p:ext uri="{BB962C8B-B14F-4D97-AF65-F5344CB8AC3E}">
        <p14:creationId xmlns:p14="http://schemas.microsoft.com/office/powerpoint/2010/main" val="233011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229600" cy="44910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Better control of financial, physical, and human resources</a:t>
            </a:r>
          </a:p>
          <a:p>
            <a:pPr>
              <a:lnSpc>
                <a:spcPct val="90000"/>
              </a:lnSpc>
            </a:pPr>
            <a:r>
              <a:rPr lang="en-US" dirty="0"/>
              <a:t>Improved customer relations</a:t>
            </a:r>
          </a:p>
          <a:p>
            <a:pPr>
              <a:lnSpc>
                <a:spcPct val="90000"/>
              </a:lnSpc>
            </a:pPr>
            <a:r>
              <a:rPr lang="en-US" dirty="0"/>
              <a:t>Shorter development times</a:t>
            </a:r>
          </a:p>
          <a:p>
            <a:pPr>
              <a:lnSpc>
                <a:spcPct val="90000"/>
              </a:lnSpc>
            </a:pPr>
            <a:r>
              <a:rPr lang="en-US" dirty="0"/>
              <a:t>Lower costs</a:t>
            </a:r>
          </a:p>
          <a:p>
            <a:pPr>
              <a:lnSpc>
                <a:spcPct val="90000"/>
              </a:lnSpc>
            </a:pPr>
            <a:r>
              <a:rPr lang="en-US" dirty="0"/>
              <a:t>Higher quality and increased reliability</a:t>
            </a:r>
          </a:p>
          <a:p>
            <a:pPr>
              <a:lnSpc>
                <a:spcPct val="90000"/>
              </a:lnSpc>
            </a:pPr>
            <a:r>
              <a:rPr lang="en-US" dirty="0"/>
              <a:t>Higher profit margins</a:t>
            </a:r>
          </a:p>
          <a:p>
            <a:pPr>
              <a:lnSpc>
                <a:spcPct val="90000"/>
              </a:lnSpc>
            </a:pPr>
            <a:r>
              <a:rPr lang="en-US" dirty="0"/>
              <a:t>Improved productivity</a:t>
            </a:r>
          </a:p>
          <a:p>
            <a:pPr>
              <a:lnSpc>
                <a:spcPct val="90000"/>
              </a:lnSpc>
            </a:pPr>
            <a:r>
              <a:rPr lang="en-US" dirty="0"/>
              <a:t>Better internal coordination</a:t>
            </a:r>
          </a:p>
          <a:p>
            <a:pPr>
              <a:lnSpc>
                <a:spcPct val="90000"/>
              </a:lnSpc>
            </a:pPr>
            <a:r>
              <a:rPr lang="en-US" dirty="0"/>
              <a:t>Higher worker morale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Using Formal </a:t>
            </a:r>
            <a:br>
              <a:rPr lang="en-US" dirty="0"/>
            </a:br>
            <a:r>
              <a:rPr lang="en-US" dirty="0"/>
              <a:t>Project Management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AEDFFD-3775-45BD-99D6-93EB591C4326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2869" y="1295400"/>
            <a:ext cx="8001000" cy="4495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dirty="0"/>
              <a:t>A </a:t>
            </a:r>
            <a:r>
              <a:rPr lang="en-US" b="1" dirty="0"/>
              <a:t>project</a:t>
            </a:r>
            <a:r>
              <a:rPr lang="en-US" dirty="0"/>
              <a:t> is “a temporary endeavor undertaken to create a unique product, service, or result” (PMBOK</a:t>
            </a:r>
            <a:r>
              <a:rPr lang="en-US" baseline="30000" dirty="0">
                <a:cs typeface="Times New Roman" pitchFamily="18" charset="0"/>
              </a:rPr>
              <a:t>®</a:t>
            </a:r>
            <a:r>
              <a:rPr lang="en-US" dirty="0">
                <a:cs typeface="Times New Roman" pitchFamily="18" charset="0"/>
              </a:rPr>
              <a:t> Guide, Fifth Edition, 2013)</a:t>
            </a:r>
          </a:p>
          <a:p>
            <a:pPr>
              <a:spcBef>
                <a:spcPct val="70000"/>
              </a:spcBef>
            </a:pPr>
            <a:r>
              <a:rPr lang="en-US" dirty="0"/>
              <a:t>Operations is work done to sustain the business</a:t>
            </a:r>
          </a:p>
          <a:p>
            <a:pPr>
              <a:spcBef>
                <a:spcPct val="70000"/>
              </a:spcBef>
            </a:pPr>
            <a:r>
              <a:rPr lang="en-US" dirty="0"/>
              <a:t>Projects end when their objectives have been reached or the project has been terminated</a:t>
            </a:r>
          </a:p>
          <a:p>
            <a:pPr>
              <a:spcBef>
                <a:spcPct val="70000"/>
              </a:spcBef>
            </a:pPr>
            <a:r>
              <a:rPr lang="en-US" dirty="0"/>
              <a:t>Projects can be large or small and take a short or long time to complete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Project?</a:t>
            </a:r>
          </a:p>
        </p:txBody>
      </p:sp>
      <p:sp>
        <p:nvSpPr>
          <p:cNvPr id="15364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4B9082-BFFD-400A-AEF4-D17F273F5D00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project </a:t>
            </a:r>
          </a:p>
          <a:p>
            <a:pPr lvl="1"/>
            <a:r>
              <a:rPr lang="en-US" dirty="0"/>
              <a:t>has a unique purpose</a:t>
            </a:r>
          </a:p>
          <a:p>
            <a:pPr lvl="1"/>
            <a:r>
              <a:rPr lang="en-US" dirty="0"/>
              <a:t>is temporary</a:t>
            </a:r>
          </a:p>
          <a:p>
            <a:pPr lvl="1"/>
            <a:r>
              <a:rPr lang="en-US" dirty="0"/>
              <a:t>is developed using progressive elaboration</a:t>
            </a:r>
          </a:p>
          <a:p>
            <a:pPr lvl="1"/>
            <a:r>
              <a:rPr lang="en-US" dirty="0"/>
              <a:t>requires resources, often from various areas</a:t>
            </a:r>
          </a:p>
          <a:p>
            <a:pPr lvl="1"/>
            <a:r>
              <a:rPr lang="en-US" dirty="0"/>
              <a:t>should have a primary customer or sponsor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project sponsor</a:t>
            </a:r>
            <a:r>
              <a:rPr lang="en-US" dirty="0"/>
              <a:t> usually provides the direction and funding for the project</a:t>
            </a:r>
          </a:p>
          <a:p>
            <a:pPr lvl="1"/>
            <a:r>
              <a:rPr lang="en-US" dirty="0"/>
              <a:t>involves uncertainty</a:t>
            </a:r>
          </a:p>
          <a:p>
            <a:endParaRPr lang="en-US" sz="2400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Attributes</a:t>
            </a:r>
          </a:p>
        </p:txBody>
      </p:sp>
      <p:sp>
        <p:nvSpPr>
          <p:cNvPr id="1946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F5A6F9-FCCE-4D35-A21E-7ABDD06CAFE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1-1 The Triple Constraint of Project Management</a:t>
            </a:r>
          </a:p>
        </p:txBody>
      </p:sp>
      <p:sp>
        <p:nvSpPr>
          <p:cNvPr id="21510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E73CE052-F1B7-490B-A5C4-C391F856A612}" type="slidenum">
              <a:rPr lang="en-US"/>
              <a:pPr>
                <a:buFontTx/>
                <a:buNone/>
                <a:defRPr/>
              </a:pPr>
              <a:t>9</a:t>
            </a:fld>
            <a:endParaRPr lang="en-US" dirty="0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3276600" y="1600200"/>
            <a:ext cx="22098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1"/>
            <a:ext cx="3947553" cy="4876800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2255</TotalTime>
  <Words>1026</Words>
  <Application>Microsoft Office PowerPoint</Application>
  <PresentationFormat>On-screen Show (4:3)</PresentationFormat>
  <Paragraphs>134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Rounded MT Bold</vt:lpstr>
      <vt:lpstr>Calibri</vt:lpstr>
      <vt:lpstr>Lucida Sans Unicode</vt:lpstr>
      <vt:lpstr>Symbol</vt:lpstr>
      <vt:lpstr>Times New Roman</vt:lpstr>
      <vt:lpstr>Verdana</vt:lpstr>
      <vt:lpstr>Wingdings 2</vt:lpstr>
      <vt:lpstr>Wingdings 3</vt:lpstr>
      <vt:lpstr>Custom Design</vt:lpstr>
      <vt:lpstr>Theme1</vt:lpstr>
      <vt:lpstr>Chapter 1: Introduction to Project Management</vt:lpstr>
      <vt:lpstr>Introduction</vt:lpstr>
      <vt:lpstr>Project Management Statistics 2013</vt:lpstr>
      <vt:lpstr>Motivation for Studying Information Technology (IT) Project Management</vt:lpstr>
      <vt:lpstr>Reasons for “Challenged” Projects</vt:lpstr>
      <vt:lpstr>Advantages of Using Formal  Project Management</vt:lpstr>
      <vt:lpstr>What Is a Project?</vt:lpstr>
      <vt:lpstr>Project Attributes</vt:lpstr>
      <vt:lpstr>Figure 1-1 The Triple Constraint of Project Management</vt:lpstr>
      <vt:lpstr>10 Project Management Knowledge Areas</vt:lpstr>
      <vt:lpstr>Table 1-2: What Helps Projects Succeed?*</vt:lpstr>
      <vt:lpstr>The Role of the Project Manager</vt:lpstr>
      <vt:lpstr>History of Project Management</vt:lpstr>
      <vt:lpstr>Project Management Offices</vt:lpstr>
      <vt:lpstr>Figure 1-8. Growth in the Number of Project Management Offices</vt:lpstr>
      <vt:lpstr>Discussion Board Exercise</vt:lpstr>
      <vt:lpstr>Suggested Skills for Project Managers</vt:lpstr>
      <vt:lpstr>Key skills according to Kathy</vt:lpstr>
      <vt:lpstr>Assignment for Thursday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Kathryn H Kotowski</cp:lastModifiedBy>
  <cp:revision>197</cp:revision>
  <dcterms:created xsi:type="dcterms:W3CDTF">2001-07-05T23:10:12Z</dcterms:created>
  <dcterms:modified xsi:type="dcterms:W3CDTF">2017-01-16T19:30:28Z</dcterms:modified>
</cp:coreProperties>
</file>