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95" r:id="rId2"/>
  </p:sldMasterIdLst>
  <p:notesMasterIdLst>
    <p:notesMasterId r:id="rId42"/>
  </p:notesMasterIdLst>
  <p:handoutMasterIdLst>
    <p:handoutMasterId r:id="rId43"/>
  </p:handoutMasterIdLst>
  <p:sldIdLst>
    <p:sldId id="257" r:id="rId3"/>
    <p:sldId id="338" r:id="rId4"/>
    <p:sldId id="341" r:id="rId5"/>
    <p:sldId id="342" r:id="rId6"/>
    <p:sldId id="343" r:id="rId7"/>
    <p:sldId id="346" r:id="rId8"/>
    <p:sldId id="347" r:id="rId9"/>
    <p:sldId id="348" r:id="rId10"/>
    <p:sldId id="349" r:id="rId11"/>
    <p:sldId id="350" r:id="rId12"/>
    <p:sldId id="353" r:id="rId13"/>
    <p:sldId id="354" r:id="rId14"/>
    <p:sldId id="355" r:id="rId15"/>
    <p:sldId id="356" r:id="rId16"/>
    <p:sldId id="357" r:id="rId17"/>
    <p:sldId id="358" r:id="rId18"/>
    <p:sldId id="359" r:id="rId19"/>
    <p:sldId id="360" r:id="rId20"/>
    <p:sldId id="361" r:id="rId21"/>
    <p:sldId id="392" r:id="rId22"/>
    <p:sldId id="393" r:id="rId23"/>
    <p:sldId id="362" r:id="rId24"/>
    <p:sldId id="365" r:id="rId25"/>
    <p:sldId id="396" r:id="rId26"/>
    <p:sldId id="366" r:id="rId27"/>
    <p:sldId id="367" r:id="rId28"/>
    <p:sldId id="368" r:id="rId29"/>
    <p:sldId id="394" r:id="rId30"/>
    <p:sldId id="373" r:id="rId31"/>
    <p:sldId id="374" r:id="rId32"/>
    <p:sldId id="375" r:id="rId33"/>
    <p:sldId id="376" r:id="rId34"/>
    <p:sldId id="377" r:id="rId35"/>
    <p:sldId id="379" r:id="rId36"/>
    <p:sldId id="383" r:id="rId37"/>
    <p:sldId id="384" r:id="rId38"/>
    <p:sldId id="386" r:id="rId39"/>
    <p:sldId id="388" r:id="rId40"/>
    <p:sldId id="391" r:id="rId41"/>
  </p:sldIdLst>
  <p:sldSz cx="9144000" cy="6858000" type="screen4x3"/>
  <p:notesSz cx="7086600" cy="93726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s" lastIdx="1" clrIdx="0"/>
  <p:cmAuthor id="1" name="schwalbe" initials="k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82" d="100"/>
          <a:sy n="82" d="100"/>
        </p:scale>
        <p:origin x="758"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401574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903970"/>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4015740" y="8903970"/>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401574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200150" y="703263"/>
            <a:ext cx="4686300" cy="3514725"/>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44880" y="4451985"/>
            <a:ext cx="5196840" cy="421767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903970"/>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4015740" y="8903970"/>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a:p>
        </p:txBody>
      </p:sp>
    </p:spTree>
    <p:extLst>
      <p:ext uri="{BB962C8B-B14F-4D97-AF65-F5344CB8AC3E}">
        <p14:creationId xmlns:p14="http://schemas.microsoft.com/office/powerpoint/2010/main" val="5414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89188" indent="-303534" eaLnBrk="0" hangingPunct="0">
              <a:spcBef>
                <a:spcPct val="30000"/>
              </a:spcBef>
              <a:defRPr sz="1200">
                <a:solidFill>
                  <a:schemeClr val="tx1"/>
                </a:solidFill>
                <a:latin typeface="Times New Roman" panose="02020603050405020304" pitchFamily="18" charset="0"/>
              </a:defRPr>
            </a:lvl2pPr>
            <a:lvl3pPr marL="1214134" indent="-242827" eaLnBrk="0" hangingPunct="0">
              <a:spcBef>
                <a:spcPct val="30000"/>
              </a:spcBef>
              <a:defRPr sz="1200">
                <a:solidFill>
                  <a:schemeClr val="tx1"/>
                </a:solidFill>
                <a:latin typeface="Times New Roman" panose="02020603050405020304" pitchFamily="18" charset="0"/>
              </a:defRPr>
            </a:lvl3pPr>
            <a:lvl4pPr marL="1699789" indent="-242827" eaLnBrk="0" hangingPunct="0">
              <a:spcBef>
                <a:spcPct val="30000"/>
              </a:spcBef>
              <a:defRPr sz="1200">
                <a:solidFill>
                  <a:schemeClr val="tx1"/>
                </a:solidFill>
                <a:latin typeface="Times New Roman" panose="02020603050405020304" pitchFamily="18" charset="0"/>
              </a:defRPr>
            </a:lvl4pPr>
            <a:lvl5pPr marL="2185442" indent="-242827" eaLnBrk="0" hangingPunct="0">
              <a:spcBef>
                <a:spcPct val="30000"/>
              </a:spcBef>
              <a:defRPr sz="1200">
                <a:solidFill>
                  <a:schemeClr val="tx1"/>
                </a:solidFill>
                <a:latin typeface="Times New Roman" panose="02020603050405020304" pitchFamily="18" charset="0"/>
              </a:defRPr>
            </a:lvl5pPr>
            <a:lvl6pPr marL="2671096" indent="-242827" eaLnBrk="0" fontAlgn="base" hangingPunct="0">
              <a:spcBef>
                <a:spcPct val="30000"/>
              </a:spcBef>
              <a:spcAft>
                <a:spcPct val="0"/>
              </a:spcAft>
              <a:defRPr sz="1200">
                <a:solidFill>
                  <a:schemeClr val="tx1"/>
                </a:solidFill>
                <a:latin typeface="Times New Roman" panose="02020603050405020304" pitchFamily="18" charset="0"/>
              </a:defRPr>
            </a:lvl6pPr>
            <a:lvl7pPr marL="3156749" indent="-242827" eaLnBrk="0" fontAlgn="base" hangingPunct="0">
              <a:spcBef>
                <a:spcPct val="30000"/>
              </a:spcBef>
              <a:spcAft>
                <a:spcPct val="0"/>
              </a:spcAft>
              <a:defRPr sz="1200">
                <a:solidFill>
                  <a:schemeClr val="tx1"/>
                </a:solidFill>
                <a:latin typeface="Times New Roman" panose="02020603050405020304" pitchFamily="18" charset="0"/>
              </a:defRPr>
            </a:lvl7pPr>
            <a:lvl8pPr marL="3642403" indent="-242827" eaLnBrk="0" fontAlgn="base" hangingPunct="0">
              <a:spcBef>
                <a:spcPct val="30000"/>
              </a:spcBef>
              <a:spcAft>
                <a:spcPct val="0"/>
              </a:spcAft>
              <a:defRPr sz="1200">
                <a:solidFill>
                  <a:schemeClr val="tx1"/>
                </a:solidFill>
                <a:latin typeface="Times New Roman" panose="02020603050405020304" pitchFamily="18" charset="0"/>
              </a:defRPr>
            </a:lvl8pPr>
            <a:lvl9pPr marL="4128057" indent="-242827"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035DEF9-7308-4D7F-90A8-EA33935EB399}" type="slidenum">
              <a:rPr lang="en-US" altLang="en-US"/>
              <a:pPr eaLnBrk="1" hangingPunct="1">
                <a:spcBef>
                  <a:spcPct val="0"/>
                </a:spcBef>
              </a:pPr>
              <a:t>21</a:t>
            </a:fld>
            <a:endParaRPr lang="en-US" altLang="en-US"/>
          </a:p>
        </p:txBody>
      </p:sp>
    </p:spTree>
    <p:extLst>
      <p:ext uri="{BB962C8B-B14F-4D97-AF65-F5344CB8AC3E}">
        <p14:creationId xmlns:p14="http://schemas.microsoft.com/office/powerpoint/2010/main" val="377499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89188" indent="-303534" eaLnBrk="0" hangingPunct="0">
              <a:spcBef>
                <a:spcPct val="30000"/>
              </a:spcBef>
              <a:defRPr sz="1200">
                <a:solidFill>
                  <a:schemeClr val="tx1"/>
                </a:solidFill>
                <a:latin typeface="Times New Roman" panose="02020603050405020304" pitchFamily="18" charset="0"/>
              </a:defRPr>
            </a:lvl2pPr>
            <a:lvl3pPr marL="1214134" indent="-242827" eaLnBrk="0" hangingPunct="0">
              <a:spcBef>
                <a:spcPct val="30000"/>
              </a:spcBef>
              <a:defRPr sz="1200">
                <a:solidFill>
                  <a:schemeClr val="tx1"/>
                </a:solidFill>
                <a:latin typeface="Times New Roman" panose="02020603050405020304" pitchFamily="18" charset="0"/>
              </a:defRPr>
            </a:lvl3pPr>
            <a:lvl4pPr marL="1699789" indent="-242827" eaLnBrk="0" hangingPunct="0">
              <a:spcBef>
                <a:spcPct val="30000"/>
              </a:spcBef>
              <a:defRPr sz="1200">
                <a:solidFill>
                  <a:schemeClr val="tx1"/>
                </a:solidFill>
                <a:latin typeface="Times New Roman" panose="02020603050405020304" pitchFamily="18" charset="0"/>
              </a:defRPr>
            </a:lvl4pPr>
            <a:lvl5pPr marL="2185442" indent="-242827" eaLnBrk="0" hangingPunct="0">
              <a:spcBef>
                <a:spcPct val="30000"/>
              </a:spcBef>
              <a:defRPr sz="1200">
                <a:solidFill>
                  <a:schemeClr val="tx1"/>
                </a:solidFill>
                <a:latin typeface="Times New Roman" panose="02020603050405020304" pitchFamily="18" charset="0"/>
              </a:defRPr>
            </a:lvl5pPr>
            <a:lvl6pPr marL="2671096" indent="-242827" eaLnBrk="0" fontAlgn="base" hangingPunct="0">
              <a:spcBef>
                <a:spcPct val="30000"/>
              </a:spcBef>
              <a:spcAft>
                <a:spcPct val="0"/>
              </a:spcAft>
              <a:defRPr sz="1200">
                <a:solidFill>
                  <a:schemeClr val="tx1"/>
                </a:solidFill>
                <a:latin typeface="Times New Roman" panose="02020603050405020304" pitchFamily="18" charset="0"/>
              </a:defRPr>
            </a:lvl6pPr>
            <a:lvl7pPr marL="3156749" indent="-242827" eaLnBrk="0" fontAlgn="base" hangingPunct="0">
              <a:spcBef>
                <a:spcPct val="30000"/>
              </a:spcBef>
              <a:spcAft>
                <a:spcPct val="0"/>
              </a:spcAft>
              <a:defRPr sz="1200">
                <a:solidFill>
                  <a:schemeClr val="tx1"/>
                </a:solidFill>
                <a:latin typeface="Times New Roman" panose="02020603050405020304" pitchFamily="18" charset="0"/>
              </a:defRPr>
            </a:lvl7pPr>
            <a:lvl8pPr marL="3642403" indent="-242827" eaLnBrk="0" fontAlgn="base" hangingPunct="0">
              <a:spcBef>
                <a:spcPct val="30000"/>
              </a:spcBef>
              <a:spcAft>
                <a:spcPct val="0"/>
              </a:spcAft>
              <a:defRPr sz="1200">
                <a:solidFill>
                  <a:schemeClr val="tx1"/>
                </a:solidFill>
                <a:latin typeface="Times New Roman" panose="02020603050405020304" pitchFamily="18" charset="0"/>
              </a:defRPr>
            </a:lvl8pPr>
            <a:lvl9pPr marL="4128057" indent="-242827"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A11A578-2046-4C41-BB12-F01A94887104}" type="slidenum">
              <a:rPr lang="en-US" altLang="en-US"/>
              <a:pPr eaLnBrk="1" hangingPunct="1">
                <a:spcBef>
                  <a:spcPct val="0"/>
                </a:spcBef>
              </a:pPr>
              <a:t>24</a:t>
            </a:fld>
            <a:endParaRPr lang="en-US" altLang="en-US"/>
          </a:p>
        </p:txBody>
      </p:sp>
      <p:sp>
        <p:nvSpPr>
          <p:cNvPr id="100355" name="Rectangle 2"/>
          <p:cNvSpPr>
            <a:spLocks noGrp="1" noRot="1" noChangeAspect="1" noChangeArrowheads="1" noTextEdit="1"/>
          </p:cNvSpPr>
          <p:nvPr>
            <p:ph type="sldImg"/>
          </p:nvPr>
        </p:nvSpPr>
        <p:spPr>
          <a:xfrm>
            <a:off x="1262063" y="722313"/>
            <a:ext cx="4800600" cy="3600450"/>
          </a:xfrm>
          <a:solidFill>
            <a:srgbClr val="FFFFFF"/>
          </a:solidFill>
          <a:ln/>
        </p:spPr>
      </p:sp>
      <p:sp>
        <p:nvSpPr>
          <p:cNvPr id="100356" name="Rectangle 3"/>
          <p:cNvSpPr>
            <a:spLocks noGrp="1" noChangeArrowheads="1"/>
          </p:cNvSpPr>
          <p:nvPr>
            <p:ph type="body" idx="1"/>
          </p:nvPr>
        </p:nvSpPr>
        <p:spPr>
          <a:xfrm>
            <a:off x="976376" y="4563201"/>
            <a:ext cx="5370068" cy="4321264"/>
          </a:xfrm>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74344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89188" indent="-303534" eaLnBrk="0" hangingPunct="0">
              <a:spcBef>
                <a:spcPct val="30000"/>
              </a:spcBef>
              <a:defRPr sz="1200">
                <a:solidFill>
                  <a:schemeClr val="tx1"/>
                </a:solidFill>
                <a:latin typeface="Times New Roman" panose="02020603050405020304" pitchFamily="18" charset="0"/>
              </a:defRPr>
            </a:lvl2pPr>
            <a:lvl3pPr marL="1214134" indent="-242827" eaLnBrk="0" hangingPunct="0">
              <a:spcBef>
                <a:spcPct val="30000"/>
              </a:spcBef>
              <a:defRPr sz="1200">
                <a:solidFill>
                  <a:schemeClr val="tx1"/>
                </a:solidFill>
                <a:latin typeface="Times New Roman" panose="02020603050405020304" pitchFamily="18" charset="0"/>
              </a:defRPr>
            </a:lvl3pPr>
            <a:lvl4pPr marL="1699789" indent="-242827" eaLnBrk="0" hangingPunct="0">
              <a:spcBef>
                <a:spcPct val="30000"/>
              </a:spcBef>
              <a:defRPr sz="1200">
                <a:solidFill>
                  <a:schemeClr val="tx1"/>
                </a:solidFill>
                <a:latin typeface="Times New Roman" panose="02020603050405020304" pitchFamily="18" charset="0"/>
              </a:defRPr>
            </a:lvl4pPr>
            <a:lvl5pPr marL="2185442" indent="-242827" eaLnBrk="0" hangingPunct="0">
              <a:spcBef>
                <a:spcPct val="30000"/>
              </a:spcBef>
              <a:defRPr sz="1200">
                <a:solidFill>
                  <a:schemeClr val="tx1"/>
                </a:solidFill>
                <a:latin typeface="Times New Roman" panose="02020603050405020304" pitchFamily="18" charset="0"/>
              </a:defRPr>
            </a:lvl5pPr>
            <a:lvl6pPr marL="2671096" indent="-242827" eaLnBrk="0" fontAlgn="base" hangingPunct="0">
              <a:spcBef>
                <a:spcPct val="30000"/>
              </a:spcBef>
              <a:spcAft>
                <a:spcPct val="0"/>
              </a:spcAft>
              <a:defRPr sz="1200">
                <a:solidFill>
                  <a:schemeClr val="tx1"/>
                </a:solidFill>
                <a:latin typeface="Times New Roman" panose="02020603050405020304" pitchFamily="18" charset="0"/>
              </a:defRPr>
            </a:lvl6pPr>
            <a:lvl7pPr marL="3156749" indent="-242827" eaLnBrk="0" fontAlgn="base" hangingPunct="0">
              <a:spcBef>
                <a:spcPct val="30000"/>
              </a:spcBef>
              <a:spcAft>
                <a:spcPct val="0"/>
              </a:spcAft>
              <a:defRPr sz="1200">
                <a:solidFill>
                  <a:schemeClr val="tx1"/>
                </a:solidFill>
                <a:latin typeface="Times New Roman" panose="02020603050405020304" pitchFamily="18" charset="0"/>
              </a:defRPr>
            </a:lvl7pPr>
            <a:lvl8pPr marL="3642403" indent="-242827" eaLnBrk="0" fontAlgn="base" hangingPunct="0">
              <a:spcBef>
                <a:spcPct val="30000"/>
              </a:spcBef>
              <a:spcAft>
                <a:spcPct val="0"/>
              </a:spcAft>
              <a:defRPr sz="1200">
                <a:solidFill>
                  <a:schemeClr val="tx1"/>
                </a:solidFill>
                <a:latin typeface="Times New Roman" panose="02020603050405020304" pitchFamily="18" charset="0"/>
              </a:defRPr>
            </a:lvl8pPr>
            <a:lvl9pPr marL="4128057" indent="-242827"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00F85DB-CF0A-494A-B25A-E2A1DAEE4DD7}" type="slidenum">
              <a:rPr lang="en-US" altLang="en-US"/>
              <a:pPr eaLnBrk="1" hangingPunct="1">
                <a:spcBef>
                  <a:spcPct val="0"/>
                </a:spcBef>
              </a:pPr>
              <a:t>28</a:t>
            </a:fld>
            <a:endParaRPr lang="en-US" altLang="en-US"/>
          </a:p>
        </p:txBody>
      </p:sp>
      <p:sp>
        <p:nvSpPr>
          <p:cNvPr id="96259" name="Rectangle 1026"/>
          <p:cNvSpPr>
            <a:spLocks noGrp="1" noRot="1" noChangeAspect="1" noChangeArrowheads="1" noTextEdit="1"/>
          </p:cNvSpPr>
          <p:nvPr>
            <p:ph type="sldImg"/>
          </p:nvPr>
        </p:nvSpPr>
        <p:spPr>
          <a:solidFill>
            <a:srgbClr val="FFFFFF"/>
          </a:solidFill>
          <a:ln/>
        </p:spPr>
      </p:sp>
      <p:sp>
        <p:nvSpPr>
          <p:cNvPr id="96260" name="Rectangle 1027"/>
          <p:cNvSpPr>
            <a:spLocks noGrp="1" noChangeArrowheads="1"/>
          </p:cNvSpPr>
          <p:nvPr>
            <p:ph type="body" idx="1"/>
          </p:nvPr>
        </p:nvSpPr>
        <p:spPr>
          <a:xfrm>
            <a:off x="976376" y="4563201"/>
            <a:ext cx="5370068" cy="4322945"/>
          </a:xfrm>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8236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1417D67-679A-4B7F-A0C4-D902A8B113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FEA8A7-A2CD-43B2-8FD7-F7A39D4C056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286A31B-FA9F-46CE-A021-98CB08B0CF7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3044269-7D1E-4D69-9E62-A7C33106728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2016</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dirty="0"/>
              <a:t>Click to edit Master title style</a:t>
            </a:r>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a:t>Information Technology Project Management, Eighth Edition</a:t>
            </a:r>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073FC353-7A19-4BA9-B4BA-8F87B33A8D50}"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F8DA9134-713E-4C21-85BE-4EB49581066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FB2CF74-2E86-4CDF-8935-1BC6C6D4490F}"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5727E435-05B3-4637-A3E8-3E0D395D4B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33836496-E8AD-458C-90B9-02F45E51A0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73D0DA30-BA11-4614-BDC9-ABCAAEEA407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455308F-A6F3-4B83-B55B-45F56F9933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15A4AE-A8C7-49BB-BF58-DAE72774D4D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1573F85-917C-4181-A55D-DACE5EEBDE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9984397A-60D2-47E4-847A-2C77351D4D9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D99B0D-0503-4EC5-9A0B-11696043BEC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a:t>Click to edit Master title style</a:t>
            </a:r>
          </a:p>
        </p:txBody>
      </p:sp>
      <p:sp>
        <p:nvSpPr>
          <p:cNvPr id="3" name="SmartArt Placeholder 2"/>
          <p:cNvSpPr>
            <a:spLocks noGrp="1"/>
          </p:cNvSpPr>
          <p:nvPr>
            <p:ph type="dgm"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618F4844-60E1-4AFE-9C5A-F50A2EA34C5F}"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a:t>Information Technology Project Management, Eighth Edition</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a:t>Click to edit Master title style</a:t>
            </a:r>
          </a:p>
        </p:txBody>
      </p:sp>
      <p:sp>
        <p:nvSpPr>
          <p:cNvPr id="3" name="Table Placeholder 2"/>
          <p:cNvSpPr>
            <a:spLocks noGrp="1"/>
          </p:cNvSpPr>
          <p:nvPr>
            <p:ph type="tbl"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AFCE4CC3-7BFB-4711-848F-3E781FEAF895}"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a:t>Information Technology Project Management, Eighth Edition</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graphicFrame>
        <p:nvGraphicFramePr>
          <p:cNvPr id="5" name="Object 71"/>
          <p:cNvGraphicFramePr>
            <a:graphicFrameLocks noChangeAspect="1"/>
          </p:cNvGraphicFramePr>
          <p:nvPr userDrawn="1"/>
        </p:nvGraphicFramePr>
        <p:xfrm>
          <a:off x="-38100" y="-25400"/>
          <a:ext cx="9220200" cy="1016000"/>
        </p:xfrm>
        <a:graphic>
          <a:graphicData uri="http://schemas.openxmlformats.org/presentationml/2006/ole">
            <mc:AlternateContent xmlns:mc="http://schemas.openxmlformats.org/markup-compatibility/2006">
              <mc:Choice xmlns:v="urn:schemas-microsoft-com:vml" Requires="v">
                <p:oleObj spid="_x0000_s1027" name="CorelDRAW" r:id="rId3" imgW="10182225" imgH="1228725" progId="CorelDRAW.Graphic.9">
                  <p:embed/>
                </p:oleObj>
              </mc:Choice>
              <mc:Fallback>
                <p:oleObj name="CorelDRAW" r:id="rId3" imgW="10182225" imgH="1228725" progId="CorelDRAW.Graphic.9">
                  <p:embed/>
                  <p:pic>
                    <p:nvPicPr>
                      <p:cNvPr id="5"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254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3" descr="C:\Documents and Settings\Leica Turner\My Documents\EII\eii logo.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5400" y="6132513"/>
            <a:ext cx="8382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2"/>
          <p:cNvSpPr>
            <a:spLocks noChangeArrowheads="1"/>
          </p:cNvSpPr>
          <p:nvPr userDrawn="1"/>
        </p:nvSpPr>
        <p:spPr bwMode="auto">
          <a:xfrm>
            <a:off x="0" y="977900"/>
            <a:ext cx="8382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en-US" altLang="en-US" dirty="0"/>
          </a:p>
        </p:txBody>
      </p:sp>
      <p:sp>
        <p:nvSpPr>
          <p:cNvPr id="8" name="Rectangle 74"/>
          <p:cNvSpPr>
            <a:spLocks noChangeArrowheads="1"/>
          </p:cNvSpPr>
          <p:nvPr userDrawn="1"/>
        </p:nvSpPr>
        <p:spPr bwMode="auto">
          <a:xfrm>
            <a:off x="914400" y="1727200"/>
            <a:ext cx="8001000" cy="1016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defRPr/>
            </a:pPr>
            <a:endParaRPr kumimoji="1" lang="en-US" altLang="en-US" dirty="0"/>
          </a:p>
        </p:txBody>
      </p:sp>
      <p:sp>
        <p:nvSpPr>
          <p:cNvPr id="2" name="Title 1"/>
          <p:cNvSpPr>
            <a:spLocks noGrp="1"/>
          </p:cNvSpPr>
          <p:nvPr>
            <p:ph type="title"/>
          </p:nvPr>
        </p:nvSpPr>
        <p:spPr>
          <a:xfrm>
            <a:off x="0" y="42863"/>
            <a:ext cx="9144000" cy="641350"/>
          </a:xfrm>
        </p:spPr>
        <p:txBody>
          <a:bodyPr/>
          <a:lstStyle/>
          <a:p>
            <a:r>
              <a:rPr lang="en-US"/>
              <a:t>Click to edit Master title style</a:t>
            </a:r>
          </a:p>
        </p:txBody>
      </p:sp>
      <p:sp>
        <p:nvSpPr>
          <p:cNvPr id="3" name="Text Placeholder 2"/>
          <p:cNvSpPr>
            <a:spLocks noGrp="1"/>
          </p:cNvSpPr>
          <p:nvPr>
            <p:ph type="body" sz="half" idx="1"/>
          </p:nvPr>
        </p:nvSpPr>
        <p:spPr>
          <a:xfrm>
            <a:off x="912813" y="1827213"/>
            <a:ext cx="39243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9513" y="1827213"/>
            <a:ext cx="392588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849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411E35-7199-481F-8182-C68E9858593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E19E86B-86AD-4BA0-980C-FFB20E562E8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3EBE388-700A-45D2-8947-598D94FF97F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96B6BDA-43EE-4C8F-B5AC-7FD800A0B8B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A15FE25-6F37-4238-83DA-738D335F0AF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3905405-BF70-43D6-ACC7-45DF4F7F6C3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D4C0B0C-B2CD-4453-B23B-D9DDFFD2D04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84F16418-8E52-47D1-8005-6165535EBAD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4F16418-8E52-47D1-8005-6165535EBA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projectoffice.gr/Risk%20Management%20Checklist.doc"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11:</a:t>
            </a:r>
            <a:br>
              <a:rPr>
                <a:effectLst>
                  <a:outerShdw blurRad="38100" dist="38100" dir="2700000" algn="tl">
                    <a:srgbClr val="FFFFFF"/>
                  </a:outerShdw>
                </a:effectLst>
                <a:latin typeface="Arial Rounded MT Bold" pitchFamily="34" charset="0"/>
              </a:rPr>
            </a:br>
            <a:r>
              <a:rPr>
                <a:effectLst>
                  <a:outerShdw blurRad="38100" dist="38100" dir="2700000" algn="tl">
                    <a:srgbClr val="FFFFFF"/>
                  </a:outerShdw>
                </a:effectLst>
                <a:latin typeface="Arial Rounded MT Bold" pitchFamily="34" charset="0"/>
              </a:rPr>
              <a:t>Project Risk Management</a:t>
            </a: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Management, Eighth Edition</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048000"/>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295400"/>
            <a:ext cx="8763000" cy="4724400"/>
          </a:xfrm>
        </p:spPr>
        <p:txBody>
          <a:bodyPr/>
          <a:lstStyle/>
          <a:p>
            <a:pPr>
              <a:spcBef>
                <a:spcPct val="60000"/>
              </a:spcBef>
            </a:pPr>
            <a:r>
              <a:rPr lang="en-US" sz="2400" b="1" dirty="0"/>
              <a:t>Contingency plans</a:t>
            </a:r>
            <a:r>
              <a:rPr lang="en-US" sz="2400" dirty="0"/>
              <a:t> are predefined actions that the project team will take if an identified risk event occurs</a:t>
            </a:r>
          </a:p>
          <a:p>
            <a:pPr>
              <a:spcBef>
                <a:spcPct val="60000"/>
              </a:spcBef>
            </a:pPr>
            <a:r>
              <a:rPr lang="en-US" sz="2400" b="1" dirty="0"/>
              <a:t>Fallback plans</a:t>
            </a:r>
            <a:r>
              <a:rPr lang="en-US" sz="2400" dirty="0"/>
              <a:t> are developed for risks that have a high impact on meeting project objectives, and are put into effect if attempts to reduce the risk are not effective</a:t>
            </a:r>
          </a:p>
          <a:p>
            <a:pPr>
              <a:spcBef>
                <a:spcPct val="60000"/>
              </a:spcBef>
            </a:pPr>
            <a:r>
              <a:rPr lang="en-US" sz="2400" b="1" dirty="0"/>
              <a:t>Contingency reserves</a:t>
            </a:r>
            <a:r>
              <a:rPr lang="en-US" sz="2400" dirty="0"/>
              <a:t> or </a:t>
            </a:r>
            <a:r>
              <a:rPr lang="en-US" sz="2400" b="1" dirty="0"/>
              <a:t>allowances</a:t>
            </a:r>
            <a:r>
              <a:rPr lang="en-US" sz="2400" dirty="0"/>
              <a:t> are provisions held by the project sponsor or organization to reduce the risk of cost or schedule overruns to an acceptable level; </a:t>
            </a:r>
            <a:r>
              <a:rPr lang="en-US" sz="2400" b="1" dirty="0"/>
              <a:t>management reserves </a:t>
            </a:r>
            <a:r>
              <a:rPr lang="en-US" sz="2400" dirty="0"/>
              <a:t>are funds held for unknown risks that are NOT part of the cost baseline but ARE part of the budget and funding requirements</a:t>
            </a:r>
          </a:p>
        </p:txBody>
      </p:sp>
      <p:sp>
        <p:nvSpPr>
          <p:cNvPr id="29698" name="Rectangle 2"/>
          <p:cNvSpPr>
            <a:spLocks noGrp="1" noChangeArrowheads="1"/>
          </p:cNvSpPr>
          <p:nvPr>
            <p:ph type="title"/>
          </p:nvPr>
        </p:nvSpPr>
        <p:spPr>
          <a:xfrm>
            <a:off x="381000" y="152400"/>
            <a:ext cx="8305800" cy="1143000"/>
          </a:xfrm>
        </p:spPr>
        <p:txBody>
          <a:bodyPr>
            <a:normAutofit fontScale="90000"/>
          </a:bodyPr>
          <a:lstStyle/>
          <a:p>
            <a:r>
              <a:rPr lang="en-US" dirty="0"/>
              <a:t>Contingency and Fallback Plans, Contingency Reserves</a:t>
            </a:r>
          </a:p>
        </p:txBody>
      </p:sp>
      <p:sp>
        <p:nvSpPr>
          <p:cNvPr id="2970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0168EBD-A927-405F-8B2A-DE7F1F6E9C5D}" type="slidenum">
              <a:rPr lang="en-US" smtClean="0"/>
              <a:pPr>
                <a:defRPr/>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371600"/>
            <a:ext cx="8186738" cy="4791075"/>
          </a:xfrm>
        </p:spPr>
        <p:txBody>
          <a:bodyPr/>
          <a:lstStyle/>
          <a:p>
            <a:pPr>
              <a:spcBef>
                <a:spcPct val="100000"/>
              </a:spcBef>
            </a:pPr>
            <a:r>
              <a:rPr lang="en-US" dirty="0"/>
              <a:t>Market risk</a:t>
            </a:r>
          </a:p>
          <a:p>
            <a:pPr>
              <a:spcBef>
                <a:spcPct val="100000"/>
              </a:spcBef>
            </a:pPr>
            <a:r>
              <a:rPr lang="en-US" dirty="0"/>
              <a:t>Financial risk</a:t>
            </a:r>
          </a:p>
          <a:p>
            <a:pPr>
              <a:spcBef>
                <a:spcPct val="100000"/>
              </a:spcBef>
            </a:pPr>
            <a:r>
              <a:rPr lang="en-US" dirty="0"/>
              <a:t>Technology risk</a:t>
            </a:r>
          </a:p>
          <a:p>
            <a:pPr>
              <a:spcBef>
                <a:spcPct val="100000"/>
              </a:spcBef>
            </a:pPr>
            <a:r>
              <a:rPr lang="en-US" dirty="0"/>
              <a:t>People risk</a:t>
            </a:r>
          </a:p>
          <a:p>
            <a:pPr>
              <a:spcBef>
                <a:spcPct val="100000"/>
              </a:spcBef>
            </a:pPr>
            <a:r>
              <a:rPr lang="en-US" dirty="0"/>
              <a:t>Structure/process risk</a:t>
            </a:r>
          </a:p>
        </p:txBody>
      </p:sp>
      <p:sp>
        <p:nvSpPr>
          <p:cNvPr id="31746" name="Rectangle 2"/>
          <p:cNvSpPr>
            <a:spLocks noGrp="1" noChangeArrowheads="1"/>
          </p:cNvSpPr>
          <p:nvPr>
            <p:ph type="title"/>
          </p:nvPr>
        </p:nvSpPr>
        <p:spPr>
          <a:xfrm>
            <a:off x="1219200" y="228600"/>
            <a:ext cx="7543800" cy="854075"/>
          </a:xfrm>
        </p:spPr>
        <p:txBody>
          <a:bodyPr/>
          <a:lstStyle/>
          <a:p>
            <a:r>
              <a:rPr lang="en-US" dirty="0"/>
              <a:t>Broad Categories of Risk</a:t>
            </a:r>
          </a:p>
        </p:txBody>
      </p:sp>
      <p:sp>
        <p:nvSpPr>
          <p:cNvPr id="3174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43931E29-6F43-458C-997D-B0FA91E6B38A}"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a:t>A </a:t>
            </a:r>
            <a:r>
              <a:rPr lang="en-US" b="1" dirty="0"/>
              <a:t>risk breakdown structure</a:t>
            </a:r>
            <a:r>
              <a:rPr lang="en-US" dirty="0"/>
              <a:t> is a hierarchy of potential risk categories for a project</a:t>
            </a:r>
          </a:p>
          <a:p>
            <a:pPr>
              <a:spcBef>
                <a:spcPct val="100000"/>
              </a:spcBef>
            </a:pPr>
            <a:r>
              <a:rPr lang="en-US" dirty="0"/>
              <a:t>Similar to a work breakdown structure but used to identify and categorize risks</a:t>
            </a:r>
          </a:p>
        </p:txBody>
      </p:sp>
      <p:sp>
        <p:nvSpPr>
          <p:cNvPr id="33794" name="Rectangle 2"/>
          <p:cNvSpPr>
            <a:spLocks noGrp="1" noChangeArrowheads="1"/>
          </p:cNvSpPr>
          <p:nvPr>
            <p:ph type="title"/>
          </p:nvPr>
        </p:nvSpPr>
        <p:spPr/>
        <p:txBody>
          <a:bodyPr/>
          <a:lstStyle/>
          <a:p>
            <a:r>
              <a:rPr lang="en-US" dirty="0"/>
              <a:t>Risk Breakdown Structure</a:t>
            </a:r>
          </a:p>
        </p:txBody>
      </p:sp>
      <p:sp>
        <p:nvSpPr>
          <p:cNvPr id="3379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663AB3CF-6A5C-4D66-9205-61B2701E2F43}" type="slidenum">
              <a:rPr lang="en-US" smtClean="0"/>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381000" y="457200"/>
            <a:ext cx="8382000" cy="914400"/>
          </a:xfrm>
        </p:spPr>
        <p:txBody>
          <a:bodyPr>
            <a:normAutofit fontScale="90000"/>
          </a:bodyPr>
          <a:lstStyle/>
          <a:p>
            <a:r>
              <a:rPr lang="en-US" dirty="0"/>
              <a:t>Figure 11-4. Sample Risk Breakdown Structure</a:t>
            </a:r>
          </a:p>
        </p:txBody>
      </p:sp>
      <p:sp>
        <p:nvSpPr>
          <p:cNvPr id="6" name="Slide Number Placeholder 5"/>
          <p:cNvSpPr>
            <a:spLocks noGrp="1"/>
          </p:cNvSpPr>
          <p:nvPr>
            <p:ph type="sldNum" sz="quarter" idx="10"/>
          </p:nvPr>
        </p:nvSpPr>
        <p:spPr>
          <a:xfrm>
            <a:off x="228600" y="6248400"/>
            <a:ext cx="457200" cy="457200"/>
          </a:xfrm>
        </p:spPr>
        <p:txBody>
          <a:bodyPr/>
          <a:lstStyle/>
          <a:p>
            <a:pPr>
              <a:buFontTx/>
              <a:buNone/>
              <a:defRPr/>
            </a:pPr>
            <a:fld id="{10367E4F-4D96-4449-9F90-C1D283EDF364}" type="slidenum">
              <a:rPr lang="en-US" smtClean="0"/>
              <a:pPr>
                <a:buFontTx/>
                <a:buNone/>
                <a:defRPr/>
              </a:pPr>
              <a:t>13</a:t>
            </a:fld>
            <a:endParaRPr lang="en-US" dirty="0"/>
          </a:p>
        </p:txBody>
      </p:sp>
      <p:sp>
        <p:nvSpPr>
          <p:cNvPr id="34820" name="Footer Placeholder 6"/>
          <p:cNvSpPr>
            <a:spLocks noGrp="1"/>
          </p:cNvSpPr>
          <p:nvPr>
            <p:ph type="ftr" sz="quarter" idx="11"/>
          </p:nvPr>
        </p:nvSpPr>
        <p:spPr bwMode="auto">
          <a:xfrm>
            <a:off x="1905000" y="6477000"/>
            <a:ext cx="5867400" cy="228600"/>
          </a:xfrm>
          <a:noFill/>
          <a:ln>
            <a:miter lim="800000"/>
            <a:headEnd/>
            <a:tailEnd/>
          </a:ln>
        </p:spPr>
        <p:txBody>
          <a:bodyPr/>
          <a:lstStyle/>
          <a:p>
            <a:pPr>
              <a:buFontTx/>
              <a:buNone/>
            </a:pPr>
            <a:r>
              <a:rPr lang="en-US"/>
              <a:t>Information Technology Project Management, Eighth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1447459"/>
            <a:ext cx="8982075" cy="4922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normAutofit/>
          </a:bodyPr>
          <a:lstStyle/>
          <a:p>
            <a:r>
              <a:rPr lang="en-US" sz="2800" dirty="0"/>
              <a:t>Table 11-4. Potential Negative Risk Conditions Associated With Each Knowledge Area</a:t>
            </a:r>
          </a:p>
        </p:txBody>
      </p:sp>
      <p:sp>
        <p:nvSpPr>
          <p:cNvPr id="35844"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4D1252FD-2CC6-495F-9384-CE9717794234}" type="slidenum">
              <a:rPr lang="en-US" smtClean="0"/>
              <a:pPr>
                <a:buFontTx/>
                <a:buNone/>
                <a:defRPr/>
              </a:pPr>
              <a:t>14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58" y="1295400"/>
            <a:ext cx="8560454" cy="50004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58775" y="762000"/>
            <a:ext cx="8229600" cy="5562600"/>
          </a:xfrm>
        </p:spPr>
        <p:txBody>
          <a:bodyPr/>
          <a:lstStyle/>
          <a:p>
            <a:pPr>
              <a:spcBef>
                <a:spcPct val="55000"/>
              </a:spcBef>
            </a:pPr>
            <a:r>
              <a:rPr lang="en-US" sz="2400" dirty="0"/>
              <a:t>Identifying risks is the process of understanding what potential events might hurt or enhance a particular project</a:t>
            </a:r>
          </a:p>
          <a:p>
            <a:pPr>
              <a:spcBef>
                <a:spcPct val="55000"/>
              </a:spcBef>
            </a:pPr>
            <a:r>
              <a:rPr lang="en-US" sz="2400" dirty="0"/>
              <a:t>Another consideration is the likelihood of advanced discovery</a:t>
            </a:r>
          </a:p>
          <a:p>
            <a:pPr>
              <a:spcBef>
                <a:spcPct val="55000"/>
              </a:spcBef>
            </a:pPr>
            <a:r>
              <a:rPr lang="en-US" sz="2400" dirty="0"/>
              <a:t>Risk identification tools and techniques include:</a:t>
            </a:r>
          </a:p>
          <a:p>
            <a:pPr lvl="1">
              <a:spcBef>
                <a:spcPts val="0"/>
              </a:spcBef>
            </a:pPr>
            <a:r>
              <a:rPr lang="en-US" sz="2400" dirty="0"/>
              <a:t>Brainstorming</a:t>
            </a:r>
          </a:p>
          <a:p>
            <a:pPr lvl="1">
              <a:spcBef>
                <a:spcPts val="0"/>
              </a:spcBef>
            </a:pPr>
            <a:r>
              <a:rPr lang="en-US" sz="2400" dirty="0"/>
              <a:t>The Delphi Technique</a:t>
            </a:r>
          </a:p>
          <a:p>
            <a:pPr lvl="1">
              <a:spcBef>
                <a:spcPts val="0"/>
              </a:spcBef>
            </a:pPr>
            <a:r>
              <a:rPr lang="en-US" sz="2400" dirty="0"/>
              <a:t>Interviewing</a:t>
            </a:r>
          </a:p>
          <a:p>
            <a:pPr lvl="1">
              <a:spcBef>
                <a:spcPts val="0"/>
              </a:spcBef>
            </a:pPr>
            <a:r>
              <a:rPr lang="en-US" sz="2400" dirty="0"/>
              <a:t>SWOT analysis</a:t>
            </a:r>
          </a:p>
          <a:p>
            <a:pPr marL="342900" indent="-342900">
              <a:buFont typeface="Arial" panose="020B0604020202020204" pitchFamily="34" charset="0"/>
              <a:buChar char="•"/>
            </a:pPr>
            <a:r>
              <a:rPr lang="en-US" sz="2400" dirty="0"/>
              <a:t>Use published checklists</a:t>
            </a:r>
          </a:p>
          <a:p>
            <a:r>
              <a:rPr lang="en-US" sz="1800" dirty="0">
                <a:hlinkClick r:id="rId2"/>
              </a:rPr>
              <a:t>www.projectoffice.gr/Risk%20Management%20Checklist.doc</a:t>
            </a:r>
            <a:endParaRPr lang="en-US" sz="1800" dirty="0"/>
          </a:p>
          <a:p>
            <a:r>
              <a:rPr lang="en-US" sz="2400" dirty="0"/>
              <a:t>Review past projects “post mortems”</a:t>
            </a:r>
          </a:p>
          <a:p>
            <a:endParaRPr lang="en-US" sz="1400" i="1" dirty="0"/>
          </a:p>
          <a:p>
            <a:pPr lvl="1">
              <a:spcBef>
                <a:spcPts val="0"/>
              </a:spcBef>
            </a:pPr>
            <a:endParaRPr lang="en-US" dirty="0"/>
          </a:p>
          <a:p>
            <a:pPr lvl="1">
              <a:spcBef>
                <a:spcPts val="0"/>
              </a:spcBef>
            </a:pPr>
            <a:endParaRPr lang="en-US" dirty="0"/>
          </a:p>
        </p:txBody>
      </p:sp>
      <p:sp>
        <p:nvSpPr>
          <p:cNvPr id="36866" name="Rectangle 2"/>
          <p:cNvSpPr>
            <a:spLocks noGrp="1" noChangeArrowheads="1"/>
          </p:cNvSpPr>
          <p:nvPr>
            <p:ph type="title"/>
          </p:nvPr>
        </p:nvSpPr>
        <p:spPr>
          <a:xfrm>
            <a:off x="457200" y="-33338"/>
            <a:ext cx="8229600" cy="1143000"/>
          </a:xfrm>
        </p:spPr>
        <p:txBody>
          <a:bodyPr>
            <a:normAutofit/>
          </a:bodyPr>
          <a:lstStyle/>
          <a:p>
            <a:r>
              <a:rPr lang="en-US" sz="3600" dirty="0"/>
              <a:t>Identifying Risks</a:t>
            </a:r>
          </a:p>
        </p:txBody>
      </p:sp>
      <p:sp>
        <p:nvSpPr>
          <p:cNvPr id="3686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E76D94AB-283F-4DB4-953C-B7C642775F48}" type="slidenum">
              <a:rPr lang="en-US" smtClean="0"/>
              <a:pPr>
                <a:defRPr/>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371600"/>
            <a:ext cx="8458200" cy="5105400"/>
          </a:xfrm>
        </p:spPr>
        <p:txBody>
          <a:bodyPr/>
          <a:lstStyle/>
          <a:p>
            <a:r>
              <a:rPr lang="en-US" b="1" dirty="0"/>
              <a:t>Brainstorming</a:t>
            </a:r>
            <a:r>
              <a:rPr lang="en-US" dirty="0"/>
              <a:t> is a technique by which a group attempts to generate ideas or find a solution for a specific problem by amassing ideas spontaneously and without judgment</a:t>
            </a:r>
          </a:p>
          <a:p>
            <a:r>
              <a:rPr lang="en-US" dirty="0"/>
              <a:t>An experienced facilitator should run the brainstorming session</a:t>
            </a:r>
          </a:p>
          <a:p>
            <a:r>
              <a:rPr lang="en-US" dirty="0"/>
              <a:t>Be careful not to overuse or misuse brainstorming.</a:t>
            </a:r>
          </a:p>
          <a:p>
            <a:pPr lvl="1"/>
            <a:r>
              <a:rPr lang="en-US" dirty="0"/>
              <a:t>Psychology literature shows that individuals produce a greater number of ideas working alone than they do through brainstorming in small, face-to-face groups</a:t>
            </a:r>
          </a:p>
          <a:p>
            <a:pPr lvl="1"/>
            <a:r>
              <a:rPr lang="en-US" dirty="0"/>
              <a:t>Group effects often inhibit idea generation</a:t>
            </a:r>
            <a:endParaRPr lang="en-US" sz="2200" dirty="0"/>
          </a:p>
        </p:txBody>
      </p:sp>
      <p:sp>
        <p:nvSpPr>
          <p:cNvPr id="37890" name="Rectangle 2"/>
          <p:cNvSpPr>
            <a:spLocks noGrp="1" noChangeArrowheads="1"/>
          </p:cNvSpPr>
          <p:nvPr>
            <p:ph type="title"/>
          </p:nvPr>
        </p:nvSpPr>
        <p:spPr/>
        <p:txBody>
          <a:bodyPr/>
          <a:lstStyle/>
          <a:p>
            <a:r>
              <a:rPr lang="en-US" dirty="0"/>
              <a:t>Brainstorming</a:t>
            </a:r>
          </a:p>
        </p:txBody>
      </p:sp>
      <p:sp>
        <p:nvSpPr>
          <p:cNvPr id="3789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7208EE35-A128-4D08-B16A-7F18F3102B9E}" type="slidenum">
              <a:rPr lang="en-US" smtClean="0"/>
              <a:pPr>
                <a:defRPr/>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spcBef>
                <a:spcPct val="100000"/>
              </a:spcBef>
            </a:pPr>
            <a:r>
              <a:rPr lang="en-US" dirty="0"/>
              <a:t>The </a:t>
            </a:r>
            <a:r>
              <a:rPr lang="en-US" b="1" dirty="0"/>
              <a:t>Delphi Technique</a:t>
            </a:r>
            <a:r>
              <a:rPr lang="en-US" dirty="0"/>
              <a:t> is used to derive a consensus among a panel of experts who make predictions about future developments</a:t>
            </a:r>
          </a:p>
          <a:p>
            <a:pPr>
              <a:spcBef>
                <a:spcPct val="100000"/>
              </a:spcBef>
            </a:pPr>
            <a:r>
              <a:rPr lang="en-US" dirty="0"/>
              <a:t>Provides independent and anonymous input regarding future events</a:t>
            </a:r>
          </a:p>
          <a:p>
            <a:pPr>
              <a:spcBef>
                <a:spcPct val="100000"/>
              </a:spcBef>
            </a:pPr>
            <a:r>
              <a:rPr lang="en-US" dirty="0"/>
              <a:t>Uses repeated rounds of questioning and written responses and avoids the biasing effects possible in oral methods, such as brainstorming</a:t>
            </a:r>
          </a:p>
        </p:txBody>
      </p:sp>
      <p:sp>
        <p:nvSpPr>
          <p:cNvPr id="38914" name="Rectangle 2"/>
          <p:cNvSpPr>
            <a:spLocks noGrp="1" noChangeArrowheads="1"/>
          </p:cNvSpPr>
          <p:nvPr>
            <p:ph type="title"/>
          </p:nvPr>
        </p:nvSpPr>
        <p:spPr/>
        <p:txBody>
          <a:bodyPr/>
          <a:lstStyle/>
          <a:p>
            <a:r>
              <a:rPr lang="en-US" dirty="0"/>
              <a:t>Delphi Technique</a:t>
            </a:r>
          </a:p>
        </p:txBody>
      </p:sp>
      <p:sp>
        <p:nvSpPr>
          <p:cNvPr id="3891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B67E35EF-C2EF-4EF0-BA88-2A154ACA3F78}"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spcBef>
                <a:spcPct val="100000"/>
              </a:spcBef>
            </a:pPr>
            <a:r>
              <a:rPr lang="en-US" b="1" dirty="0"/>
              <a:t>Interviewing</a:t>
            </a:r>
            <a:r>
              <a:rPr lang="en-US" dirty="0"/>
              <a:t> is a fact-finding technique for collecting information in face-to-face, phone, e-mail, or instant-messaging discussions</a:t>
            </a:r>
          </a:p>
          <a:p>
            <a:pPr>
              <a:spcBef>
                <a:spcPct val="100000"/>
              </a:spcBef>
            </a:pPr>
            <a:r>
              <a:rPr lang="en-US" dirty="0"/>
              <a:t>Interviewing people with similar project experience is an important tool for identifying potential risks</a:t>
            </a:r>
          </a:p>
        </p:txBody>
      </p:sp>
      <p:sp>
        <p:nvSpPr>
          <p:cNvPr id="39938" name="Rectangle 2"/>
          <p:cNvSpPr>
            <a:spLocks noGrp="1" noChangeArrowheads="1"/>
          </p:cNvSpPr>
          <p:nvPr>
            <p:ph type="title"/>
          </p:nvPr>
        </p:nvSpPr>
        <p:spPr/>
        <p:txBody>
          <a:bodyPr/>
          <a:lstStyle/>
          <a:p>
            <a:r>
              <a:rPr lang="en-US" dirty="0"/>
              <a:t>Interviewing</a:t>
            </a:r>
          </a:p>
        </p:txBody>
      </p:sp>
      <p:sp>
        <p:nvSpPr>
          <p:cNvPr id="3994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9E252DC2-606F-467A-9154-9742EEEB11B9}"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a:t>SWOT analysis (strengths, weaknesses, opportunities, and threats) can also be used during risk identification</a:t>
            </a:r>
          </a:p>
          <a:p>
            <a:pPr>
              <a:spcBef>
                <a:spcPct val="100000"/>
              </a:spcBef>
            </a:pPr>
            <a:r>
              <a:rPr lang="en-US" dirty="0"/>
              <a:t>Helps identify the broad negative and positive risks that apply to a project</a:t>
            </a:r>
          </a:p>
        </p:txBody>
      </p:sp>
      <p:sp>
        <p:nvSpPr>
          <p:cNvPr id="40962" name="Rectangle 2"/>
          <p:cNvSpPr>
            <a:spLocks noGrp="1" noChangeArrowheads="1"/>
          </p:cNvSpPr>
          <p:nvPr>
            <p:ph type="title"/>
          </p:nvPr>
        </p:nvSpPr>
        <p:spPr/>
        <p:txBody>
          <a:bodyPr/>
          <a:lstStyle/>
          <a:p>
            <a:r>
              <a:rPr lang="en-US" dirty="0"/>
              <a:t>SWOT Analysis</a:t>
            </a:r>
          </a:p>
        </p:txBody>
      </p:sp>
      <p:sp>
        <p:nvSpPr>
          <p:cNvPr id="4096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27F6CBC-DFF7-4D05-AA3C-642E2AF79AA2}"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1828800"/>
            <a:ext cx="8458200" cy="4800600"/>
          </a:xfrm>
        </p:spPr>
        <p:txBody>
          <a:bodyPr/>
          <a:lstStyle/>
          <a:p>
            <a:pPr>
              <a:spcBef>
                <a:spcPct val="100000"/>
              </a:spcBef>
            </a:pPr>
            <a:r>
              <a:rPr lang="en-US" dirty="0"/>
              <a:t>Project risk management is the art and science of identifying, analyzing, and responding to risk throughout the life of a project and in the best interests of meeting project objectives</a:t>
            </a:r>
          </a:p>
          <a:p>
            <a:pPr>
              <a:spcBef>
                <a:spcPct val="100000"/>
              </a:spcBef>
            </a:pPr>
            <a:r>
              <a:rPr lang="en-US" dirty="0"/>
              <a:t>Risk management is often overlooked in projects, but it can help improve project success by helping select good projects, determining project scope, and developing realistic estimates</a:t>
            </a:r>
          </a:p>
        </p:txBody>
      </p:sp>
      <p:sp>
        <p:nvSpPr>
          <p:cNvPr id="15362" name="Rectangle 2"/>
          <p:cNvSpPr>
            <a:spLocks noGrp="1" noChangeArrowheads="1"/>
          </p:cNvSpPr>
          <p:nvPr>
            <p:ph type="title"/>
          </p:nvPr>
        </p:nvSpPr>
        <p:spPr>
          <a:xfrm>
            <a:off x="381000" y="457200"/>
            <a:ext cx="8382000" cy="914400"/>
          </a:xfrm>
        </p:spPr>
        <p:txBody>
          <a:bodyPr>
            <a:normAutofit fontScale="90000"/>
          </a:bodyPr>
          <a:lstStyle/>
          <a:p>
            <a:r>
              <a:rPr lang="en-US" dirty="0"/>
              <a:t>The Importance of Project Risk Management</a:t>
            </a:r>
          </a:p>
        </p:txBody>
      </p:sp>
      <p:sp>
        <p:nvSpPr>
          <p:cNvPr id="1536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807D6F11-3470-4152-8EB3-431930F8FE40}"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073FC353-7A19-4BA9-B4BA-8F87B33A8D50}" type="slidenum">
              <a:rPr lang="en-US" smtClean="0"/>
              <a:pPr>
                <a:defRPr/>
              </a:pPr>
              <a:t>20</a:t>
            </a:fld>
            <a:endParaRPr lang="en-US" dirty="0"/>
          </a:p>
        </p:txBody>
      </p:sp>
    </p:spTree>
    <p:extLst>
      <p:ext uri="{BB962C8B-B14F-4D97-AF65-F5344CB8AC3E}">
        <p14:creationId xmlns:p14="http://schemas.microsoft.com/office/powerpoint/2010/main" val="372818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ChangeArrowheads="1"/>
          </p:cNvSpPr>
          <p:nvPr/>
        </p:nvSpPr>
        <p:spPr bwMode="auto">
          <a:xfrm>
            <a:off x="838200" y="1214438"/>
            <a:ext cx="8458200" cy="461962"/>
          </a:xfrm>
          <a:prstGeom prst="rect">
            <a:avLst/>
          </a:prstGeom>
          <a:noFill/>
          <a:ln w="9525">
            <a:noFill/>
            <a:miter lim="800000"/>
            <a:headEnd/>
            <a:tailEnd/>
          </a:ln>
        </p:spPr>
        <p:txBody>
          <a:bodyPr anchor="b">
            <a:spAutoFit/>
          </a:bodyPr>
          <a:lstStyle/>
          <a:p>
            <a:pPr>
              <a:defRPr/>
            </a:pPr>
            <a:r>
              <a:rPr lang="en-US" b="1" dirty="0">
                <a:solidFill>
                  <a:schemeClr val="tx2"/>
                </a:solidFill>
                <a:latin typeface="+mn-lt"/>
              </a:rPr>
              <a:t>Risk Identification Matrix Template </a:t>
            </a:r>
            <a:endParaRPr lang="en-US" dirty="0">
              <a:solidFill>
                <a:schemeClr val="tx2"/>
              </a:solidFill>
              <a:latin typeface="+mn-lt"/>
            </a:endParaRPr>
          </a:p>
        </p:txBody>
      </p:sp>
      <p:graphicFrame>
        <p:nvGraphicFramePr>
          <p:cNvPr id="2133129" name="Group 137"/>
          <p:cNvGraphicFramePr>
            <a:graphicFrameLocks noGrp="1"/>
          </p:cNvGraphicFramePr>
          <p:nvPr>
            <p:ph sz="half" idx="2"/>
          </p:nvPr>
        </p:nvGraphicFramePr>
        <p:xfrm>
          <a:off x="1001713" y="1941513"/>
          <a:ext cx="7481887" cy="4294189"/>
        </p:xfrm>
        <a:graphic>
          <a:graphicData uri="http://schemas.openxmlformats.org/drawingml/2006/table">
            <a:tbl>
              <a:tblPr/>
              <a:tblGrid>
                <a:gridCol w="1563687">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2827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42068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MS Mincho" pitchFamily="49" charset="-128"/>
                          <a:cs typeface="MS Mincho" pitchFamily="49" charset="-128"/>
                        </a:rPr>
                        <a:t>RISK CATEGORIES AND RISKS</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MS Mincho" pitchFamily="49" charset="-128"/>
                          <a:cs typeface="MS Mincho" pitchFamily="49" charset="-128"/>
                        </a:rPr>
                        <a:t>SCOPE TRIANGLE ELEMENTS</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972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rPr>
                        <a:t>Scope</a:t>
                      </a:r>
                      <a:endParaRPr kumimoji="0" lang="en-US" sz="1200" b="1"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rPr>
                        <a:t>Time</a:t>
                      </a:r>
                      <a:endParaRPr kumimoji="0" lang="en-US" sz="1200" b="1"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rPr>
                        <a:t>Cost</a:t>
                      </a:r>
                      <a:endParaRPr kumimoji="0" lang="en-US" sz="1200" b="1"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rPr>
                        <a:t>Quality</a:t>
                      </a:r>
                      <a:endParaRPr kumimoji="0" lang="en-US" sz="1200" b="1"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rPr>
                        <a:t>Resources</a:t>
                      </a:r>
                      <a:endParaRPr kumimoji="0" lang="en-US" sz="1200" b="1" i="0" u="none" strike="noStrike" cap="none" normalizeH="0" baseline="0" dirty="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1"/>
                  </a:ext>
                </a:extLst>
              </a:tr>
              <a:tr h="866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cs typeface="MS Mincho" pitchFamily="49" charset="-128"/>
                        </a:rPr>
                        <a:t>Technical</a:t>
                      </a:r>
                      <a:endParaRPr kumimoji="0" lang="en-US" sz="1200" b="0" i="0" u="none" strike="noStrike" cap="none" normalizeH="0" baseline="0" dirty="0">
                        <a:ln>
                          <a:noFill/>
                        </a:ln>
                        <a:solidFill>
                          <a:schemeClr val="tx1"/>
                        </a:solidFill>
                        <a:effectLst/>
                        <a:latin typeface="Arial" charset="0"/>
                        <a:ea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9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cs typeface="MS Mincho" pitchFamily="49" charset="-128"/>
                        </a:rPr>
                        <a:t>Project Management</a:t>
                      </a:r>
                      <a:endParaRPr kumimoji="0" lang="en-US" sz="1200" b="0" i="0" u="none" strike="noStrike" cap="none" normalizeH="0" baseline="0" dirty="0">
                        <a:ln>
                          <a:noFill/>
                        </a:ln>
                        <a:solidFill>
                          <a:schemeClr val="tx1"/>
                        </a:solidFill>
                        <a:effectLst/>
                        <a:latin typeface="Arial" charset="0"/>
                        <a:ea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8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cs typeface="MS Mincho" pitchFamily="49" charset="-128"/>
                        </a:rPr>
                        <a:t>Organizational</a:t>
                      </a:r>
                      <a:endParaRPr kumimoji="0" lang="en-US" sz="1200" b="0" i="0" u="none" strike="noStrike" cap="none" normalizeH="0" baseline="0" dirty="0">
                        <a:ln>
                          <a:noFill/>
                        </a:ln>
                        <a:solidFill>
                          <a:schemeClr val="tx1"/>
                        </a:solidFill>
                        <a:effectLst/>
                        <a:latin typeface="Arial" charset="0"/>
                        <a:ea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9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MS Mincho" pitchFamily="49" charset="-128"/>
                          <a:cs typeface="MS Mincho" pitchFamily="49" charset="-128"/>
                        </a:rPr>
                        <a:t>External</a:t>
                      </a:r>
                      <a:endParaRPr kumimoji="0" lang="en-US" sz="1200" b="0" i="0" u="none" strike="noStrike" cap="none" normalizeH="0" baseline="0" dirty="0">
                        <a:ln>
                          <a:noFill/>
                        </a:ln>
                        <a:solidFill>
                          <a:schemeClr val="tx1"/>
                        </a:solidFill>
                        <a:effectLst/>
                        <a:latin typeface="Arial" charset="0"/>
                        <a:ea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310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sz="2400" dirty="0"/>
              <a:t>The main output of the risk identification process is a list of identified risks and other information needed to begin creating a risk register</a:t>
            </a:r>
          </a:p>
          <a:p>
            <a:r>
              <a:rPr lang="en-US" sz="2400" dirty="0"/>
              <a:t>A </a:t>
            </a:r>
            <a:r>
              <a:rPr lang="en-US" sz="2400" b="1" dirty="0"/>
              <a:t>risk register</a:t>
            </a:r>
            <a:r>
              <a:rPr lang="en-US" sz="2400" dirty="0"/>
              <a:t> is:</a:t>
            </a:r>
            <a:endParaRPr lang="en-US" sz="2400" b="1" dirty="0"/>
          </a:p>
          <a:p>
            <a:pPr lvl="1"/>
            <a:r>
              <a:rPr lang="en-US" sz="2200" dirty="0"/>
              <a:t>A document that contains the results of various risk management processes and that is often displayed in a table or spreadsheet format</a:t>
            </a:r>
          </a:p>
          <a:p>
            <a:pPr lvl="1"/>
            <a:r>
              <a:rPr lang="en-US" sz="2200" dirty="0"/>
              <a:t>A tool for documenting potential risk events and related information</a:t>
            </a:r>
          </a:p>
          <a:p>
            <a:r>
              <a:rPr lang="en-US" sz="2400" b="1" dirty="0"/>
              <a:t>Risk events </a:t>
            </a:r>
            <a:r>
              <a:rPr lang="en-US" sz="2400" dirty="0"/>
              <a:t>refer to specific, uncertain events that may occur to the detriment or enhancement of the project</a:t>
            </a:r>
          </a:p>
        </p:txBody>
      </p:sp>
      <p:sp>
        <p:nvSpPr>
          <p:cNvPr id="41986" name="Rectangle 2"/>
          <p:cNvSpPr>
            <a:spLocks noGrp="1" noChangeArrowheads="1"/>
          </p:cNvSpPr>
          <p:nvPr>
            <p:ph type="title"/>
          </p:nvPr>
        </p:nvSpPr>
        <p:spPr/>
        <p:txBody>
          <a:bodyPr/>
          <a:lstStyle/>
          <a:p>
            <a:r>
              <a:rPr lang="en-US" dirty="0"/>
              <a:t>Risk Register</a:t>
            </a:r>
          </a:p>
        </p:txBody>
      </p:sp>
      <p:sp>
        <p:nvSpPr>
          <p:cNvPr id="4198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E8A48635-0E67-4D9F-9B26-786207B35030}" type="slidenum">
              <a:rPr lang="en-US" smtClean="0"/>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Table 11-5. Sample Risk Register</a:t>
            </a:r>
          </a:p>
        </p:txBody>
      </p:sp>
      <p:sp>
        <p:nvSpPr>
          <p:cNvPr id="6" name="Slide Number Placeholder 5"/>
          <p:cNvSpPr>
            <a:spLocks noGrp="1"/>
          </p:cNvSpPr>
          <p:nvPr>
            <p:ph type="sldNum" sz="quarter" idx="10"/>
          </p:nvPr>
        </p:nvSpPr>
        <p:spPr>
          <a:xfrm>
            <a:off x="152400" y="6248400"/>
            <a:ext cx="457200" cy="457200"/>
          </a:xfrm>
        </p:spPr>
        <p:txBody>
          <a:bodyPr/>
          <a:lstStyle/>
          <a:p>
            <a:pPr>
              <a:buFontTx/>
              <a:buNone/>
              <a:defRPr/>
            </a:pPr>
            <a:fld id="{CE95F818-C8D9-4081-8E6F-EC359E87AC62}" type="slidenum">
              <a:rPr lang="en-US" smtClean="0"/>
              <a:pPr>
                <a:buFontTx/>
                <a:buNone/>
                <a:defRPr/>
              </a:pPr>
              <a:t>23</a:t>
            </a:fld>
            <a:endParaRPr lang="en-US" dirty="0"/>
          </a:p>
        </p:txBody>
      </p:sp>
      <p:sp>
        <p:nvSpPr>
          <p:cNvPr id="45060" name="Footer Placeholder 6"/>
          <p:cNvSpPr>
            <a:spLocks noGrp="1"/>
          </p:cNvSpPr>
          <p:nvPr>
            <p:ph type="ftr" sz="quarter" idx="11"/>
          </p:nvPr>
        </p:nvSpPr>
        <p:spPr bwMode="auto">
          <a:xfrm>
            <a:off x="1676400" y="6400800"/>
            <a:ext cx="6400800" cy="457200"/>
          </a:xfrm>
          <a:noFill/>
          <a:ln>
            <a:miter lim="800000"/>
            <a:headEnd/>
            <a:tailEnd/>
          </a:ln>
        </p:spPr>
        <p:txBody>
          <a:bodyPr/>
          <a:lstStyle/>
          <a:p>
            <a:pPr>
              <a:buFontTx/>
              <a:buNone/>
            </a:pPr>
            <a:r>
              <a:rPr lang="en-US"/>
              <a:t>Information Technology Project Management, Eighth Edition</a:t>
            </a:r>
            <a:endParaRPr lang="en-US" dirty="0"/>
          </a:p>
        </p:txBody>
      </p:sp>
      <p:pic>
        <p:nvPicPr>
          <p:cNvPr id="45061" name="Picture 8" descr="Tbl11-05.bmp"/>
          <p:cNvPicPr>
            <a:picLocks noChangeAspect="1"/>
          </p:cNvPicPr>
          <p:nvPr/>
        </p:nvPicPr>
        <p:blipFill>
          <a:blip r:embed="rId2"/>
          <a:srcRect t="14198"/>
          <a:stretch>
            <a:fillRect/>
          </a:stretch>
        </p:blipFill>
        <p:spPr bwMode="auto">
          <a:xfrm>
            <a:off x="219075" y="1085849"/>
            <a:ext cx="8583613" cy="1381125"/>
          </a:xfrm>
          <a:prstGeom prst="rect">
            <a:avLst/>
          </a:prstGeom>
          <a:noFill/>
          <a:ln w="9525">
            <a:noFill/>
            <a:miter lim="800000"/>
            <a:headEnd/>
            <a:tailEnd/>
          </a:ln>
        </p:spPr>
      </p:pic>
      <p:sp>
        <p:nvSpPr>
          <p:cNvPr id="2" name="Rectangle 1"/>
          <p:cNvSpPr/>
          <p:nvPr/>
        </p:nvSpPr>
        <p:spPr>
          <a:xfrm>
            <a:off x="219075" y="2466974"/>
            <a:ext cx="8758238" cy="3477875"/>
          </a:xfrm>
          <a:prstGeom prst="rect">
            <a:avLst/>
          </a:prstGeom>
        </p:spPr>
        <p:txBody>
          <a:bodyPr wrap="square">
            <a:spAutoFit/>
          </a:bodyPr>
          <a:lstStyle/>
          <a:p>
            <a:r>
              <a:rPr lang="en-US" dirty="0"/>
              <a:t>• No.: R44</a:t>
            </a:r>
          </a:p>
          <a:p>
            <a:r>
              <a:rPr lang="en-US" dirty="0"/>
              <a:t>• Rank: 1</a:t>
            </a:r>
          </a:p>
          <a:p>
            <a:r>
              <a:rPr lang="en-US" dirty="0"/>
              <a:t>• Risk: New customer</a:t>
            </a:r>
          </a:p>
          <a:p>
            <a:r>
              <a:rPr lang="en-US" dirty="0"/>
              <a:t>• Description: We have never done a project for this organization before and don’t know too much about them. One of our company’s strengths is building good customer relationships, which often leads to further projects with that customer. We might have trouble working with this customer because they are new to us.</a:t>
            </a:r>
          </a:p>
          <a:p>
            <a:r>
              <a:rPr lang="en-US" dirty="0"/>
              <a:t>• Category: People risk</a:t>
            </a:r>
          </a:p>
          <a:p>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6491288"/>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buClrTx/>
              <a:buSzTx/>
              <a:buFontTx/>
              <a:buNone/>
            </a:pPr>
            <a:endParaRPr lang="en-US" altLang="en-US" sz="1200">
              <a:latin typeface="Times" panose="02020603050405020304" pitchFamily="18" charset="0"/>
            </a:endParaRPr>
          </a:p>
        </p:txBody>
      </p:sp>
      <p:sp>
        <p:nvSpPr>
          <p:cNvPr id="140291" name="Rectangle 3"/>
          <p:cNvSpPr>
            <a:spLocks noChangeArrowheads="1"/>
          </p:cNvSpPr>
          <p:nvPr/>
        </p:nvSpPr>
        <p:spPr bwMode="auto">
          <a:xfrm>
            <a:off x="838200" y="1290638"/>
            <a:ext cx="8077200" cy="461962"/>
          </a:xfrm>
          <a:prstGeom prst="rect">
            <a:avLst/>
          </a:prstGeom>
          <a:noFill/>
          <a:ln w="9525">
            <a:noFill/>
            <a:miter lim="800000"/>
            <a:headEnd/>
            <a:tailEnd/>
          </a:ln>
        </p:spPr>
        <p:txBody>
          <a:bodyPr anchor="b">
            <a:spAutoFit/>
          </a:bodyPr>
          <a:lstStyle/>
          <a:p>
            <a:pPr>
              <a:defRPr/>
            </a:pPr>
            <a:r>
              <a:rPr lang="en-US" b="1" dirty="0">
                <a:solidFill>
                  <a:schemeClr val="tx2"/>
                </a:solidFill>
                <a:latin typeface="+mn-lt"/>
              </a:rPr>
              <a:t>Risk Log Entry</a:t>
            </a:r>
            <a:endParaRPr lang="en-US" dirty="0">
              <a:solidFill>
                <a:schemeClr val="tx2"/>
              </a:solidFill>
              <a:latin typeface="+mn-lt"/>
            </a:endParaRPr>
          </a:p>
        </p:txBody>
      </p:sp>
      <p:grpSp>
        <p:nvGrpSpPr>
          <p:cNvPr id="44036" name="Group 6"/>
          <p:cNvGrpSpPr>
            <a:grpSpLocks/>
          </p:cNvGrpSpPr>
          <p:nvPr/>
        </p:nvGrpSpPr>
        <p:grpSpPr bwMode="auto">
          <a:xfrm>
            <a:off x="990600" y="2133600"/>
            <a:ext cx="7696200" cy="3844925"/>
            <a:chOff x="640" y="1338"/>
            <a:chExt cx="4848" cy="2422"/>
          </a:xfrm>
        </p:grpSpPr>
        <p:sp>
          <p:nvSpPr>
            <p:cNvPr id="44038" name="Rectangle 7"/>
            <p:cNvSpPr>
              <a:spLocks noChangeArrowheads="1"/>
            </p:cNvSpPr>
            <p:nvPr/>
          </p:nvSpPr>
          <p:spPr bwMode="auto">
            <a:xfrm>
              <a:off x="640" y="1344"/>
              <a:ext cx="4840" cy="241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nvGrpSpPr>
            <p:cNvPr id="44039" name="Group 8"/>
            <p:cNvGrpSpPr>
              <a:grpSpLocks/>
            </p:cNvGrpSpPr>
            <p:nvPr/>
          </p:nvGrpSpPr>
          <p:grpSpPr bwMode="auto">
            <a:xfrm>
              <a:off x="643" y="1338"/>
              <a:ext cx="469" cy="322"/>
              <a:chOff x="0" y="0"/>
              <a:chExt cx="669" cy="556"/>
            </a:xfrm>
          </p:grpSpPr>
          <p:sp>
            <p:nvSpPr>
              <p:cNvPr id="44247" name="Rectangle 9"/>
              <p:cNvSpPr>
                <a:spLocks noChangeArrowheads="1"/>
              </p:cNvSpPr>
              <p:nvPr/>
            </p:nvSpPr>
            <p:spPr bwMode="auto">
              <a:xfrm>
                <a:off x="43" y="0"/>
                <a:ext cx="583"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400" b="1">
                    <a:latin typeface="Verdana" panose="020B0604030504040204" pitchFamily="34" charset="0"/>
                    <a:cs typeface="Arial" panose="020B0604020202020204" pitchFamily="34" charset="0"/>
                  </a:rPr>
                  <a:t>ID #</a:t>
                </a:r>
                <a:endParaRPr lang="en-US" altLang="en-US">
                  <a:latin typeface="Times New Roman" panose="02020603050405020304" pitchFamily="18" charset="0"/>
                </a:endParaRPr>
              </a:p>
            </p:txBody>
          </p:sp>
          <p:sp>
            <p:nvSpPr>
              <p:cNvPr id="44248" name="Rectangle 10"/>
              <p:cNvSpPr>
                <a:spLocks noChangeArrowheads="1"/>
              </p:cNvSpPr>
              <p:nvPr/>
            </p:nvSpPr>
            <p:spPr bwMode="auto">
              <a:xfrm>
                <a:off x="0" y="0"/>
                <a:ext cx="669"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0" name="Group 11"/>
            <p:cNvGrpSpPr>
              <a:grpSpLocks/>
            </p:cNvGrpSpPr>
            <p:nvPr/>
          </p:nvGrpSpPr>
          <p:grpSpPr bwMode="auto">
            <a:xfrm>
              <a:off x="1112" y="1338"/>
              <a:ext cx="1355" cy="322"/>
              <a:chOff x="669" y="0"/>
              <a:chExt cx="1290" cy="556"/>
            </a:xfrm>
          </p:grpSpPr>
          <p:sp>
            <p:nvSpPr>
              <p:cNvPr id="44245" name="Rectangle 12"/>
              <p:cNvSpPr>
                <a:spLocks noChangeArrowheads="1"/>
              </p:cNvSpPr>
              <p:nvPr/>
            </p:nvSpPr>
            <p:spPr bwMode="auto">
              <a:xfrm>
                <a:off x="712" y="0"/>
                <a:ext cx="120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400" b="1">
                    <a:latin typeface="Verdana" panose="020B0604030504040204" pitchFamily="34" charset="0"/>
                    <a:cs typeface="Arial" panose="020B0604020202020204" pitchFamily="34" charset="0"/>
                  </a:rPr>
                  <a:t>Risk Description</a:t>
                </a:r>
                <a:endParaRPr lang="en-US" altLang="en-US">
                  <a:latin typeface="Times New Roman" panose="02020603050405020304" pitchFamily="18" charset="0"/>
                </a:endParaRPr>
              </a:p>
            </p:txBody>
          </p:sp>
          <p:sp>
            <p:nvSpPr>
              <p:cNvPr id="44246" name="Rectangle 13"/>
              <p:cNvSpPr>
                <a:spLocks noChangeArrowheads="1"/>
              </p:cNvSpPr>
              <p:nvPr/>
            </p:nvSpPr>
            <p:spPr bwMode="auto">
              <a:xfrm>
                <a:off x="669" y="0"/>
                <a:ext cx="129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1" name="Group 14"/>
            <p:cNvGrpSpPr>
              <a:grpSpLocks/>
            </p:cNvGrpSpPr>
            <p:nvPr/>
          </p:nvGrpSpPr>
          <p:grpSpPr bwMode="auto">
            <a:xfrm>
              <a:off x="3165" y="1338"/>
              <a:ext cx="629" cy="322"/>
              <a:chOff x="1959" y="0"/>
              <a:chExt cx="605" cy="556"/>
            </a:xfrm>
          </p:grpSpPr>
          <p:sp>
            <p:nvSpPr>
              <p:cNvPr id="44243" name="Rectangle 15"/>
              <p:cNvSpPr>
                <a:spLocks noChangeArrowheads="1"/>
              </p:cNvSpPr>
              <p:nvPr/>
            </p:nvSpPr>
            <p:spPr bwMode="auto">
              <a:xfrm>
                <a:off x="2002" y="0"/>
                <a:ext cx="519"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400" b="1">
                    <a:latin typeface="Verdana" panose="020B0604030504040204" pitchFamily="34" charset="0"/>
                    <a:cs typeface="Arial" panose="020B0604020202020204" pitchFamily="34" charset="0"/>
                  </a:rPr>
                  <a:t>Risk Owner</a:t>
                </a:r>
                <a:endParaRPr lang="en-US" altLang="en-US">
                  <a:latin typeface="Times New Roman" panose="02020603050405020304" pitchFamily="18" charset="0"/>
                </a:endParaRPr>
              </a:p>
            </p:txBody>
          </p:sp>
          <p:sp>
            <p:nvSpPr>
              <p:cNvPr id="44244" name="Rectangle 16"/>
              <p:cNvSpPr>
                <a:spLocks noChangeArrowheads="1"/>
              </p:cNvSpPr>
              <p:nvPr/>
            </p:nvSpPr>
            <p:spPr bwMode="auto">
              <a:xfrm>
                <a:off x="1959" y="0"/>
                <a:ext cx="605"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2" name="Group 17"/>
            <p:cNvGrpSpPr>
              <a:grpSpLocks/>
            </p:cNvGrpSpPr>
            <p:nvPr/>
          </p:nvGrpSpPr>
          <p:grpSpPr bwMode="auto">
            <a:xfrm>
              <a:off x="3794" y="1338"/>
              <a:ext cx="959" cy="322"/>
              <a:chOff x="2564" y="0"/>
              <a:chExt cx="892" cy="556"/>
            </a:xfrm>
          </p:grpSpPr>
          <p:sp>
            <p:nvSpPr>
              <p:cNvPr id="44241" name="Rectangle 18"/>
              <p:cNvSpPr>
                <a:spLocks noChangeArrowheads="1"/>
              </p:cNvSpPr>
              <p:nvPr/>
            </p:nvSpPr>
            <p:spPr bwMode="auto">
              <a:xfrm>
                <a:off x="2607" y="0"/>
                <a:ext cx="806"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400" b="1">
                    <a:latin typeface="Verdana" panose="020B0604030504040204" pitchFamily="34" charset="0"/>
                    <a:cs typeface="Arial" panose="020B0604020202020204" pitchFamily="34" charset="0"/>
                  </a:rPr>
                  <a:t>Action to be Taken</a:t>
                </a:r>
                <a:endParaRPr lang="en-US" altLang="en-US">
                  <a:latin typeface="Times New Roman" panose="02020603050405020304" pitchFamily="18" charset="0"/>
                </a:endParaRPr>
              </a:p>
            </p:txBody>
          </p:sp>
          <p:sp>
            <p:nvSpPr>
              <p:cNvPr id="44242" name="Rectangle 19"/>
              <p:cNvSpPr>
                <a:spLocks noChangeArrowheads="1"/>
              </p:cNvSpPr>
              <p:nvPr/>
            </p:nvSpPr>
            <p:spPr bwMode="auto">
              <a:xfrm>
                <a:off x="2564" y="0"/>
                <a:ext cx="892"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3" name="Group 20"/>
            <p:cNvGrpSpPr>
              <a:grpSpLocks/>
            </p:cNvGrpSpPr>
            <p:nvPr/>
          </p:nvGrpSpPr>
          <p:grpSpPr bwMode="auto">
            <a:xfrm>
              <a:off x="4753" y="1338"/>
              <a:ext cx="735" cy="322"/>
              <a:chOff x="3456" y="0"/>
              <a:chExt cx="823" cy="556"/>
            </a:xfrm>
          </p:grpSpPr>
          <p:sp>
            <p:nvSpPr>
              <p:cNvPr id="44239" name="Rectangle 21"/>
              <p:cNvSpPr>
                <a:spLocks noChangeArrowheads="1"/>
              </p:cNvSpPr>
              <p:nvPr/>
            </p:nvSpPr>
            <p:spPr bwMode="auto">
              <a:xfrm>
                <a:off x="3499" y="0"/>
                <a:ext cx="780"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400" b="1">
                    <a:latin typeface="Verdana" panose="020B0604030504040204" pitchFamily="34" charset="0"/>
                    <a:cs typeface="Arial" panose="020B0604020202020204" pitchFamily="34" charset="0"/>
                  </a:rPr>
                  <a:t>Outcome</a:t>
                </a:r>
                <a:endParaRPr lang="en-US" altLang="en-US">
                  <a:latin typeface="Times New Roman" panose="02020603050405020304" pitchFamily="18" charset="0"/>
                </a:endParaRPr>
              </a:p>
            </p:txBody>
          </p:sp>
          <p:sp>
            <p:nvSpPr>
              <p:cNvPr id="44240" name="Rectangle 22"/>
              <p:cNvSpPr>
                <a:spLocks noChangeArrowheads="1"/>
              </p:cNvSpPr>
              <p:nvPr/>
            </p:nvSpPr>
            <p:spPr bwMode="auto">
              <a:xfrm>
                <a:off x="3456" y="0"/>
                <a:ext cx="80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4" name="Group 23"/>
            <p:cNvGrpSpPr>
              <a:grpSpLocks/>
            </p:cNvGrpSpPr>
            <p:nvPr/>
          </p:nvGrpSpPr>
          <p:grpSpPr bwMode="auto">
            <a:xfrm>
              <a:off x="643" y="1660"/>
              <a:ext cx="469" cy="233"/>
              <a:chOff x="0" y="556"/>
              <a:chExt cx="669" cy="403"/>
            </a:xfrm>
          </p:grpSpPr>
          <p:sp>
            <p:nvSpPr>
              <p:cNvPr id="44237" name="Rectangle 24"/>
              <p:cNvSpPr>
                <a:spLocks noChangeArrowheads="1"/>
              </p:cNvSpPr>
              <p:nvPr/>
            </p:nvSpPr>
            <p:spPr bwMode="auto">
              <a:xfrm>
                <a:off x="43" y="556"/>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38" name="Rectangle 25"/>
              <p:cNvSpPr>
                <a:spLocks noChangeArrowheads="1"/>
              </p:cNvSpPr>
              <p:nvPr/>
            </p:nvSpPr>
            <p:spPr bwMode="auto">
              <a:xfrm>
                <a:off x="0" y="556"/>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5" name="Group 26"/>
            <p:cNvGrpSpPr>
              <a:grpSpLocks/>
            </p:cNvGrpSpPr>
            <p:nvPr/>
          </p:nvGrpSpPr>
          <p:grpSpPr bwMode="auto">
            <a:xfrm>
              <a:off x="1112" y="1660"/>
              <a:ext cx="1355" cy="233"/>
              <a:chOff x="669" y="556"/>
              <a:chExt cx="1290" cy="403"/>
            </a:xfrm>
          </p:grpSpPr>
          <p:sp>
            <p:nvSpPr>
              <p:cNvPr id="44235" name="Rectangle 27"/>
              <p:cNvSpPr>
                <a:spLocks noChangeArrowheads="1"/>
              </p:cNvSpPr>
              <p:nvPr/>
            </p:nvSpPr>
            <p:spPr bwMode="auto">
              <a:xfrm>
                <a:off x="712" y="556"/>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tabLst>
                    <a:tab pos="457200" algn="r"/>
                    <a:tab pos="2743200" algn="ctr"/>
                    <a:tab pos="5486400" algn="r"/>
                  </a:tabLst>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tabLst>
                    <a:tab pos="457200" algn="r"/>
                    <a:tab pos="2743200" algn="ctr"/>
                    <a:tab pos="5486400" algn="r"/>
                  </a:tabLst>
                  <a:defRPr sz="2000">
                    <a:solidFill>
                      <a:schemeClr val="tx1"/>
                    </a:solidFill>
                    <a:latin typeface="Arial" panose="020B0604020202020204" pitchFamily="34" charset="0"/>
                  </a:defRPr>
                </a:lvl2pPr>
                <a:lvl3pPr marL="1143000" indent="-228600" eaLnBrk="0" hangingPunct="0">
                  <a:buClr>
                    <a:schemeClr val="tx2"/>
                  </a:buClr>
                  <a:buChar char="•"/>
                  <a:tabLst>
                    <a:tab pos="457200" algn="r"/>
                    <a:tab pos="2743200" algn="ctr"/>
                    <a:tab pos="5486400" algn="r"/>
                  </a:tabLst>
                  <a:defRPr sz="2000">
                    <a:solidFill>
                      <a:schemeClr val="tx1"/>
                    </a:solidFill>
                    <a:latin typeface="Arial" panose="020B0604020202020204" pitchFamily="34" charset="0"/>
                  </a:defRPr>
                </a:lvl3pPr>
                <a:lvl4pPr marL="1600200" indent="-228600" eaLnBrk="0" hangingPunct="0">
                  <a:buClr>
                    <a:schemeClr val="hlink"/>
                  </a:buClr>
                  <a:buChar char="•"/>
                  <a:tabLst>
                    <a:tab pos="457200" algn="r"/>
                    <a:tab pos="2743200" algn="ctr"/>
                    <a:tab pos="5486400" algn="r"/>
                  </a:tabLst>
                  <a:defRPr sz="2000">
                    <a:solidFill>
                      <a:schemeClr val="tx1"/>
                    </a:solidFill>
                    <a:latin typeface="Arial" panose="020B0604020202020204" pitchFamily="34" charset="0"/>
                  </a:defRPr>
                </a:lvl4pPr>
                <a:lvl5pPr marL="2057400" indent="-228600" eaLnBrk="0" hangingPunct="0">
                  <a:buClr>
                    <a:schemeClr val="tx1"/>
                  </a:buClr>
                  <a:buSzPct val="85000"/>
                  <a:buChar char="•"/>
                  <a:tabLst>
                    <a:tab pos="457200" algn="r"/>
                    <a:tab pos="2743200" algn="ctr"/>
                    <a:tab pos="5486400" algn="r"/>
                  </a:tabLst>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tabLst>
                    <a:tab pos="457200" algn="r"/>
                    <a:tab pos="2743200" algn="ctr"/>
                    <a:tab pos="5486400" algn="r"/>
                  </a:tabLst>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tabLst>
                    <a:tab pos="457200" algn="r"/>
                    <a:tab pos="2743200" algn="ctr"/>
                    <a:tab pos="5486400" algn="r"/>
                  </a:tabLst>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tabLst>
                    <a:tab pos="457200" algn="r"/>
                    <a:tab pos="2743200" algn="ctr"/>
                    <a:tab pos="5486400" algn="r"/>
                  </a:tabLst>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tabLst>
                    <a:tab pos="457200" algn="r"/>
                    <a:tab pos="2743200" algn="ctr"/>
                    <a:tab pos="5486400" algn="r"/>
                  </a:tabLst>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36" name="Rectangle 28"/>
              <p:cNvSpPr>
                <a:spLocks noChangeArrowheads="1"/>
              </p:cNvSpPr>
              <p:nvPr/>
            </p:nvSpPr>
            <p:spPr bwMode="auto">
              <a:xfrm>
                <a:off x="669" y="556"/>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6" name="Group 29"/>
            <p:cNvGrpSpPr>
              <a:grpSpLocks/>
            </p:cNvGrpSpPr>
            <p:nvPr/>
          </p:nvGrpSpPr>
          <p:grpSpPr bwMode="auto">
            <a:xfrm>
              <a:off x="3165" y="1660"/>
              <a:ext cx="629" cy="233"/>
              <a:chOff x="1959" y="556"/>
              <a:chExt cx="605" cy="403"/>
            </a:xfrm>
          </p:grpSpPr>
          <p:sp>
            <p:nvSpPr>
              <p:cNvPr id="44233" name="Rectangle 30"/>
              <p:cNvSpPr>
                <a:spLocks noChangeArrowheads="1"/>
              </p:cNvSpPr>
              <p:nvPr/>
            </p:nvSpPr>
            <p:spPr bwMode="auto">
              <a:xfrm>
                <a:off x="2002" y="556"/>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34" name="Rectangle 31"/>
              <p:cNvSpPr>
                <a:spLocks noChangeArrowheads="1"/>
              </p:cNvSpPr>
              <p:nvPr/>
            </p:nvSpPr>
            <p:spPr bwMode="auto">
              <a:xfrm>
                <a:off x="1959" y="556"/>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7" name="Group 32"/>
            <p:cNvGrpSpPr>
              <a:grpSpLocks/>
            </p:cNvGrpSpPr>
            <p:nvPr/>
          </p:nvGrpSpPr>
          <p:grpSpPr bwMode="auto">
            <a:xfrm>
              <a:off x="3794" y="1660"/>
              <a:ext cx="959" cy="233"/>
              <a:chOff x="2564" y="556"/>
              <a:chExt cx="892" cy="403"/>
            </a:xfrm>
          </p:grpSpPr>
          <p:sp>
            <p:nvSpPr>
              <p:cNvPr id="44231" name="Rectangle 33"/>
              <p:cNvSpPr>
                <a:spLocks noChangeArrowheads="1"/>
              </p:cNvSpPr>
              <p:nvPr/>
            </p:nvSpPr>
            <p:spPr bwMode="auto">
              <a:xfrm>
                <a:off x="2607" y="556"/>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32" name="Rectangle 34"/>
              <p:cNvSpPr>
                <a:spLocks noChangeArrowheads="1"/>
              </p:cNvSpPr>
              <p:nvPr/>
            </p:nvSpPr>
            <p:spPr bwMode="auto">
              <a:xfrm>
                <a:off x="2564" y="556"/>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8" name="Group 35"/>
            <p:cNvGrpSpPr>
              <a:grpSpLocks/>
            </p:cNvGrpSpPr>
            <p:nvPr/>
          </p:nvGrpSpPr>
          <p:grpSpPr bwMode="auto">
            <a:xfrm>
              <a:off x="4753" y="1660"/>
              <a:ext cx="718" cy="233"/>
              <a:chOff x="3456" y="556"/>
              <a:chExt cx="804" cy="403"/>
            </a:xfrm>
          </p:grpSpPr>
          <p:sp>
            <p:nvSpPr>
              <p:cNvPr id="44229" name="Rectangle 36"/>
              <p:cNvSpPr>
                <a:spLocks noChangeArrowheads="1"/>
              </p:cNvSpPr>
              <p:nvPr/>
            </p:nvSpPr>
            <p:spPr bwMode="auto">
              <a:xfrm>
                <a:off x="3499" y="556"/>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30" name="Rectangle 37"/>
              <p:cNvSpPr>
                <a:spLocks noChangeArrowheads="1"/>
              </p:cNvSpPr>
              <p:nvPr/>
            </p:nvSpPr>
            <p:spPr bwMode="auto">
              <a:xfrm>
                <a:off x="3456" y="556"/>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49" name="Group 38"/>
            <p:cNvGrpSpPr>
              <a:grpSpLocks/>
            </p:cNvGrpSpPr>
            <p:nvPr/>
          </p:nvGrpSpPr>
          <p:grpSpPr bwMode="auto">
            <a:xfrm>
              <a:off x="643" y="1893"/>
              <a:ext cx="469" cy="233"/>
              <a:chOff x="0" y="959"/>
              <a:chExt cx="669" cy="403"/>
            </a:xfrm>
          </p:grpSpPr>
          <p:sp>
            <p:nvSpPr>
              <p:cNvPr id="44227" name="Rectangle 39"/>
              <p:cNvSpPr>
                <a:spLocks noChangeArrowheads="1"/>
              </p:cNvSpPr>
              <p:nvPr/>
            </p:nvSpPr>
            <p:spPr bwMode="auto">
              <a:xfrm>
                <a:off x="43" y="959"/>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28" name="Rectangle 40"/>
              <p:cNvSpPr>
                <a:spLocks noChangeArrowheads="1"/>
              </p:cNvSpPr>
              <p:nvPr/>
            </p:nvSpPr>
            <p:spPr bwMode="auto">
              <a:xfrm>
                <a:off x="0" y="959"/>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0" name="Group 41"/>
            <p:cNvGrpSpPr>
              <a:grpSpLocks/>
            </p:cNvGrpSpPr>
            <p:nvPr/>
          </p:nvGrpSpPr>
          <p:grpSpPr bwMode="auto">
            <a:xfrm>
              <a:off x="1112" y="1893"/>
              <a:ext cx="1355" cy="233"/>
              <a:chOff x="669" y="959"/>
              <a:chExt cx="1290" cy="403"/>
            </a:xfrm>
          </p:grpSpPr>
          <p:sp>
            <p:nvSpPr>
              <p:cNvPr id="44225" name="Rectangle 42"/>
              <p:cNvSpPr>
                <a:spLocks noChangeArrowheads="1"/>
              </p:cNvSpPr>
              <p:nvPr/>
            </p:nvSpPr>
            <p:spPr bwMode="auto">
              <a:xfrm>
                <a:off x="712" y="959"/>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26" name="Rectangle 43"/>
              <p:cNvSpPr>
                <a:spLocks noChangeArrowheads="1"/>
              </p:cNvSpPr>
              <p:nvPr/>
            </p:nvSpPr>
            <p:spPr bwMode="auto">
              <a:xfrm>
                <a:off x="669" y="959"/>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1" name="Group 44"/>
            <p:cNvGrpSpPr>
              <a:grpSpLocks/>
            </p:cNvGrpSpPr>
            <p:nvPr/>
          </p:nvGrpSpPr>
          <p:grpSpPr bwMode="auto">
            <a:xfrm>
              <a:off x="3165" y="1893"/>
              <a:ext cx="629" cy="233"/>
              <a:chOff x="1959" y="959"/>
              <a:chExt cx="605" cy="403"/>
            </a:xfrm>
          </p:grpSpPr>
          <p:sp>
            <p:nvSpPr>
              <p:cNvPr id="44223" name="Rectangle 45"/>
              <p:cNvSpPr>
                <a:spLocks noChangeArrowheads="1"/>
              </p:cNvSpPr>
              <p:nvPr/>
            </p:nvSpPr>
            <p:spPr bwMode="auto">
              <a:xfrm>
                <a:off x="2002" y="959"/>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24" name="Rectangle 46"/>
              <p:cNvSpPr>
                <a:spLocks noChangeArrowheads="1"/>
              </p:cNvSpPr>
              <p:nvPr/>
            </p:nvSpPr>
            <p:spPr bwMode="auto">
              <a:xfrm>
                <a:off x="1959" y="959"/>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2" name="Group 47"/>
            <p:cNvGrpSpPr>
              <a:grpSpLocks/>
            </p:cNvGrpSpPr>
            <p:nvPr/>
          </p:nvGrpSpPr>
          <p:grpSpPr bwMode="auto">
            <a:xfrm>
              <a:off x="3794" y="1893"/>
              <a:ext cx="959" cy="233"/>
              <a:chOff x="2564" y="959"/>
              <a:chExt cx="892" cy="403"/>
            </a:xfrm>
          </p:grpSpPr>
          <p:sp>
            <p:nvSpPr>
              <p:cNvPr id="44221" name="Rectangle 48"/>
              <p:cNvSpPr>
                <a:spLocks noChangeArrowheads="1"/>
              </p:cNvSpPr>
              <p:nvPr/>
            </p:nvSpPr>
            <p:spPr bwMode="auto">
              <a:xfrm>
                <a:off x="2607" y="959"/>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22" name="Rectangle 49"/>
              <p:cNvSpPr>
                <a:spLocks noChangeArrowheads="1"/>
              </p:cNvSpPr>
              <p:nvPr/>
            </p:nvSpPr>
            <p:spPr bwMode="auto">
              <a:xfrm>
                <a:off x="2564" y="959"/>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3" name="Group 50"/>
            <p:cNvGrpSpPr>
              <a:grpSpLocks/>
            </p:cNvGrpSpPr>
            <p:nvPr/>
          </p:nvGrpSpPr>
          <p:grpSpPr bwMode="auto">
            <a:xfrm>
              <a:off x="4753" y="1893"/>
              <a:ext cx="718" cy="233"/>
              <a:chOff x="3456" y="959"/>
              <a:chExt cx="804" cy="403"/>
            </a:xfrm>
          </p:grpSpPr>
          <p:sp>
            <p:nvSpPr>
              <p:cNvPr id="44219" name="Rectangle 51"/>
              <p:cNvSpPr>
                <a:spLocks noChangeArrowheads="1"/>
              </p:cNvSpPr>
              <p:nvPr/>
            </p:nvSpPr>
            <p:spPr bwMode="auto">
              <a:xfrm>
                <a:off x="3499" y="959"/>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20" name="Rectangle 52"/>
              <p:cNvSpPr>
                <a:spLocks noChangeArrowheads="1"/>
              </p:cNvSpPr>
              <p:nvPr/>
            </p:nvSpPr>
            <p:spPr bwMode="auto">
              <a:xfrm>
                <a:off x="3456" y="959"/>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4" name="Group 53"/>
            <p:cNvGrpSpPr>
              <a:grpSpLocks/>
            </p:cNvGrpSpPr>
            <p:nvPr/>
          </p:nvGrpSpPr>
          <p:grpSpPr bwMode="auto">
            <a:xfrm>
              <a:off x="643" y="2126"/>
              <a:ext cx="469" cy="233"/>
              <a:chOff x="0" y="1362"/>
              <a:chExt cx="669" cy="403"/>
            </a:xfrm>
          </p:grpSpPr>
          <p:sp>
            <p:nvSpPr>
              <p:cNvPr id="44217" name="Rectangle 54"/>
              <p:cNvSpPr>
                <a:spLocks noChangeArrowheads="1"/>
              </p:cNvSpPr>
              <p:nvPr/>
            </p:nvSpPr>
            <p:spPr bwMode="auto">
              <a:xfrm>
                <a:off x="43" y="1362"/>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18" name="Rectangle 55"/>
              <p:cNvSpPr>
                <a:spLocks noChangeArrowheads="1"/>
              </p:cNvSpPr>
              <p:nvPr/>
            </p:nvSpPr>
            <p:spPr bwMode="auto">
              <a:xfrm>
                <a:off x="0" y="1362"/>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5" name="Group 56"/>
            <p:cNvGrpSpPr>
              <a:grpSpLocks/>
            </p:cNvGrpSpPr>
            <p:nvPr/>
          </p:nvGrpSpPr>
          <p:grpSpPr bwMode="auto">
            <a:xfrm>
              <a:off x="1112" y="2126"/>
              <a:ext cx="1355" cy="233"/>
              <a:chOff x="669" y="1362"/>
              <a:chExt cx="1290" cy="403"/>
            </a:xfrm>
          </p:grpSpPr>
          <p:sp>
            <p:nvSpPr>
              <p:cNvPr id="44215" name="Rectangle 57"/>
              <p:cNvSpPr>
                <a:spLocks noChangeArrowheads="1"/>
              </p:cNvSpPr>
              <p:nvPr/>
            </p:nvSpPr>
            <p:spPr bwMode="auto">
              <a:xfrm>
                <a:off x="712" y="1362"/>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16" name="Rectangle 58"/>
              <p:cNvSpPr>
                <a:spLocks noChangeArrowheads="1"/>
              </p:cNvSpPr>
              <p:nvPr/>
            </p:nvSpPr>
            <p:spPr bwMode="auto">
              <a:xfrm>
                <a:off x="669" y="1362"/>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6" name="Group 59"/>
            <p:cNvGrpSpPr>
              <a:grpSpLocks/>
            </p:cNvGrpSpPr>
            <p:nvPr/>
          </p:nvGrpSpPr>
          <p:grpSpPr bwMode="auto">
            <a:xfrm>
              <a:off x="3165" y="2126"/>
              <a:ext cx="629" cy="233"/>
              <a:chOff x="1959" y="1362"/>
              <a:chExt cx="605" cy="403"/>
            </a:xfrm>
          </p:grpSpPr>
          <p:sp>
            <p:nvSpPr>
              <p:cNvPr id="44213" name="Rectangle 60"/>
              <p:cNvSpPr>
                <a:spLocks noChangeArrowheads="1"/>
              </p:cNvSpPr>
              <p:nvPr/>
            </p:nvSpPr>
            <p:spPr bwMode="auto">
              <a:xfrm>
                <a:off x="2002" y="1362"/>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14" name="Rectangle 61"/>
              <p:cNvSpPr>
                <a:spLocks noChangeArrowheads="1"/>
              </p:cNvSpPr>
              <p:nvPr/>
            </p:nvSpPr>
            <p:spPr bwMode="auto">
              <a:xfrm>
                <a:off x="1959" y="1362"/>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7" name="Group 62"/>
            <p:cNvGrpSpPr>
              <a:grpSpLocks/>
            </p:cNvGrpSpPr>
            <p:nvPr/>
          </p:nvGrpSpPr>
          <p:grpSpPr bwMode="auto">
            <a:xfrm>
              <a:off x="3794" y="2126"/>
              <a:ext cx="959" cy="233"/>
              <a:chOff x="2564" y="1362"/>
              <a:chExt cx="892" cy="403"/>
            </a:xfrm>
          </p:grpSpPr>
          <p:sp>
            <p:nvSpPr>
              <p:cNvPr id="44211" name="Rectangle 63"/>
              <p:cNvSpPr>
                <a:spLocks noChangeArrowheads="1"/>
              </p:cNvSpPr>
              <p:nvPr/>
            </p:nvSpPr>
            <p:spPr bwMode="auto">
              <a:xfrm>
                <a:off x="2607" y="1362"/>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12" name="Rectangle 64"/>
              <p:cNvSpPr>
                <a:spLocks noChangeArrowheads="1"/>
              </p:cNvSpPr>
              <p:nvPr/>
            </p:nvSpPr>
            <p:spPr bwMode="auto">
              <a:xfrm>
                <a:off x="2564" y="1362"/>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8" name="Group 65"/>
            <p:cNvGrpSpPr>
              <a:grpSpLocks/>
            </p:cNvGrpSpPr>
            <p:nvPr/>
          </p:nvGrpSpPr>
          <p:grpSpPr bwMode="auto">
            <a:xfrm>
              <a:off x="4753" y="2126"/>
              <a:ext cx="718" cy="233"/>
              <a:chOff x="3456" y="1362"/>
              <a:chExt cx="804" cy="403"/>
            </a:xfrm>
          </p:grpSpPr>
          <p:sp>
            <p:nvSpPr>
              <p:cNvPr id="44209" name="Rectangle 66"/>
              <p:cNvSpPr>
                <a:spLocks noChangeArrowheads="1"/>
              </p:cNvSpPr>
              <p:nvPr/>
            </p:nvSpPr>
            <p:spPr bwMode="auto">
              <a:xfrm>
                <a:off x="3499" y="1362"/>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10" name="Rectangle 67"/>
              <p:cNvSpPr>
                <a:spLocks noChangeArrowheads="1"/>
              </p:cNvSpPr>
              <p:nvPr/>
            </p:nvSpPr>
            <p:spPr bwMode="auto">
              <a:xfrm>
                <a:off x="3456" y="1362"/>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59" name="Group 68"/>
            <p:cNvGrpSpPr>
              <a:grpSpLocks/>
            </p:cNvGrpSpPr>
            <p:nvPr/>
          </p:nvGrpSpPr>
          <p:grpSpPr bwMode="auto">
            <a:xfrm>
              <a:off x="643" y="2359"/>
              <a:ext cx="469" cy="233"/>
              <a:chOff x="0" y="1765"/>
              <a:chExt cx="669" cy="403"/>
            </a:xfrm>
          </p:grpSpPr>
          <p:sp>
            <p:nvSpPr>
              <p:cNvPr id="44207" name="Rectangle 69"/>
              <p:cNvSpPr>
                <a:spLocks noChangeArrowheads="1"/>
              </p:cNvSpPr>
              <p:nvPr/>
            </p:nvSpPr>
            <p:spPr bwMode="auto">
              <a:xfrm>
                <a:off x="43" y="1765"/>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08" name="Rectangle 70"/>
              <p:cNvSpPr>
                <a:spLocks noChangeArrowheads="1"/>
              </p:cNvSpPr>
              <p:nvPr/>
            </p:nvSpPr>
            <p:spPr bwMode="auto">
              <a:xfrm>
                <a:off x="0" y="1765"/>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0" name="Group 71"/>
            <p:cNvGrpSpPr>
              <a:grpSpLocks/>
            </p:cNvGrpSpPr>
            <p:nvPr/>
          </p:nvGrpSpPr>
          <p:grpSpPr bwMode="auto">
            <a:xfrm>
              <a:off x="1112" y="2359"/>
              <a:ext cx="1355" cy="233"/>
              <a:chOff x="669" y="1765"/>
              <a:chExt cx="1290" cy="403"/>
            </a:xfrm>
          </p:grpSpPr>
          <p:sp>
            <p:nvSpPr>
              <p:cNvPr id="44205" name="Rectangle 72"/>
              <p:cNvSpPr>
                <a:spLocks noChangeArrowheads="1"/>
              </p:cNvSpPr>
              <p:nvPr/>
            </p:nvSpPr>
            <p:spPr bwMode="auto">
              <a:xfrm>
                <a:off x="712" y="1765"/>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06" name="Rectangle 73"/>
              <p:cNvSpPr>
                <a:spLocks noChangeArrowheads="1"/>
              </p:cNvSpPr>
              <p:nvPr/>
            </p:nvSpPr>
            <p:spPr bwMode="auto">
              <a:xfrm>
                <a:off x="669" y="1765"/>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1" name="Group 74"/>
            <p:cNvGrpSpPr>
              <a:grpSpLocks/>
            </p:cNvGrpSpPr>
            <p:nvPr/>
          </p:nvGrpSpPr>
          <p:grpSpPr bwMode="auto">
            <a:xfrm>
              <a:off x="3165" y="2359"/>
              <a:ext cx="629" cy="233"/>
              <a:chOff x="1959" y="1765"/>
              <a:chExt cx="605" cy="403"/>
            </a:xfrm>
          </p:grpSpPr>
          <p:sp>
            <p:nvSpPr>
              <p:cNvPr id="44203" name="Rectangle 75"/>
              <p:cNvSpPr>
                <a:spLocks noChangeArrowheads="1"/>
              </p:cNvSpPr>
              <p:nvPr/>
            </p:nvSpPr>
            <p:spPr bwMode="auto">
              <a:xfrm>
                <a:off x="2002" y="1765"/>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04" name="Rectangle 76"/>
              <p:cNvSpPr>
                <a:spLocks noChangeArrowheads="1"/>
              </p:cNvSpPr>
              <p:nvPr/>
            </p:nvSpPr>
            <p:spPr bwMode="auto">
              <a:xfrm>
                <a:off x="1959" y="1765"/>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2" name="Group 77"/>
            <p:cNvGrpSpPr>
              <a:grpSpLocks/>
            </p:cNvGrpSpPr>
            <p:nvPr/>
          </p:nvGrpSpPr>
          <p:grpSpPr bwMode="auto">
            <a:xfrm>
              <a:off x="3794" y="2359"/>
              <a:ext cx="959" cy="233"/>
              <a:chOff x="2564" y="1765"/>
              <a:chExt cx="892" cy="403"/>
            </a:xfrm>
          </p:grpSpPr>
          <p:sp>
            <p:nvSpPr>
              <p:cNvPr id="44201" name="Rectangle 78"/>
              <p:cNvSpPr>
                <a:spLocks noChangeArrowheads="1"/>
              </p:cNvSpPr>
              <p:nvPr/>
            </p:nvSpPr>
            <p:spPr bwMode="auto">
              <a:xfrm>
                <a:off x="2607" y="1765"/>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02" name="Rectangle 79"/>
              <p:cNvSpPr>
                <a:spLocks noChangeArrowheads="1"/>
              </p:cNvSpPr>
              <p:nvPr/>
            </p:nvSpPr>
            <p:spPr bwMode="auto">
              <a:xfrm>
                <a:off x="2564" y="1765"/>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3" name="Group 80"/>
            <p:cNvGrpSpPr>
              <a:grpSpLocks/>
            </p:cNvGrpSpPr>
            <p:nvPr/>
          </p:nvGrpSpPr>
          <p:grpSpPr bwMode="auto">
            <a:xfrm>
              <a:off x="4753" y="2359"/>
              <a:ext cx="718" cy="233"/>
              <a:chOff x="3456" y="1765"/>
              <a:chExt cx="804" cy="403"/>
            </a:xfrm>
          </p:grpSpPr>
          <p:sp>
            <p:nvSpPr>
              <p:cNvPr id="44199" name="Rectangle 81"/>
              <p:cNvSpPr>
                <a:spLocks noChangeArrowheads="1"/>
              </p:cNvSpPr>
              <p:nvPr/>
            </p:nvSpPr>
            <p:spPr bwMode="auto">
              <a:xfrm>
                <a:off x="3499" y="1765"/>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200" name="Rectangle 82"/>
              <p:cNvSpPr>
                <a:spLocks noChangeArrowheads="1"/>
              </p:cNvSpPr>
              <p:nvPr/>
            </p:nvSpPr>
            <p:spPr bwMode="auto">
              <a:xfrm>
                <a:off x="3456" y="1765"/>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4" name="Group 83"/>
            <p:cNvGrpSpPr>
              <a:grpSpLocks/>
            </p:cNvGrpSpPr>
            <p:nvPr/>
          </p:nvGrpSpPr>
          <p:grpSpPr bwMode="auto">
            <a:xfrm>
              <a:off x="643" y="2592"/>
              <a:ext cx="469" cy="233"/>
              <a:chOff x="0" y="2168"/>
              <a:chExt cx="669" cy="403"/>
            </a:xfrm>
          </p:grpSpPr>
          <p:sp>
            <p:nvSpPr>
              <p:cNvPr id="44197" name="Rectangle 84"/>
              <p:cNvSpPr>
                <a:spLocks noChangeArrowheads="1"/>
              </p:cNvSpPr>
              <p:nvPr/>
            </p:nvSpPr>
            <p:spPr bwMode="auto">
              <a:xfrm>
                <a:off x="43" y="2168"/>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98" name="Rectangle 85"/>
              <p:cNvSpPr>
                <a:spLocks noChangeArrowheads="1"/>
              </p:cNvSpPr>
              <p:nvPr/>
            </p:nvSpPr>
            <p:spPr bwMode="auto">
              <a:xfrm>
                <a:off x="0" y="2168"/>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5" name="Group 86"/>
            <p:cNvGrpSpPr>
              <a:grpSpLocks/>
            </p:cNvGrpSpPr>
            <p:nvPr/>
          </p:nvGrpSpPr>
          <p:grpSpPr bwMode="auto">
            <a:xfrm>
              <a:off x="1112" y="2592"/>
              <a:ext cx="1355" cy="233"/>
              <a:chOff x="669" y="2168"/>
              <a:chExt cx="1290" cy="403"/>
            </a:xfrm>
          </p:grpSpPr>
          <p:sp>
            <p:nvSpPr>
              <p:cNvPr id="44195" name="Rectangle 87"/>
              <p:cNvSpPr>
                <a:spLocks noChangeArrowheads="1"/>
              </p:cNvSpPr>
              <p:nvPr/>
            </p:nvSpPr>
            <p:spPr bwMode="auto">
              <a:xfrm>
                <a:off x="712" y="2168"/>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96" name="Rectangle 88"/>
              <p:cNvSpPr>
                <a:spLocks noChangeArrowheads="1"/>
              </p:cNvSpPr>
              <p:nvPr/>
            </p:nvSpPr>
            <p:spPr bwMode="auto">
              <a:xfrm>
                <a:off x="669" y="2168"/>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6" name="Group 89"/>
            <p:cNvGrpSpPr>
              <a:grpSpLocks/>
            </p:cNvGrpSpPr>
            <p:nvPr/>
          </p:nvGrpSpPr>
          <p:grpSpPr bwMode="auto">
            <a:xfrm>
              <a:off x="3165" y="2592"/>
              <a:ext cx="629" cy="233"/>
              <a:chOff x="1959" y="2168"/>
              <a:chExt cx="605" cy="403"/>
            </a:xfrm>
          </p:grpSpPr>
          <p:sp>
            <p:nvSpPr>
              <p:cNvPr id="44193" name="Rectangle 90"/>
              <p:cNvSpPr>
                <a:spLocks noChangeArrowheads="1"/>
              </p:cNvSpPr>
              <p:nvPr/>
            </p:nvSpPr>
            <p:spPr bwMode="auto">
              <a:xfrm>
                <a:off x="2002" y="2168"/>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94" name="Rectangle 91"/>
              <p:cNvSpPr>
                <a:spLocks noChangeArrowheads="1"/>
              </p:cNvSpPr>
              <p:nvPr/>
            </p:nvSpPr>
            <p:spPr bwMode="auto">
              <a:xfrm>
                <a:off x="1959" y="2168"/>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7" name="Group 92"/>
            <p:cNvGrpSpPr>
              <a:grpSpLocks/>
            </p:cNvGrpSpPr>
            <p:nvPr/>
          </p:nvGrpSpPr>
          <p:grpSpPr bwMode="auto">
            <a:xfrm>
              <a:off x="3794" y="2592"/>
              <a:ext cx="959" cy="233"/>
              <a:chOff x="2564" y="2168"/>
              <a:chExt cx="892" cy="403"/>
            </a:xfrm>
          </p:grpSpPr>
          <p:sp>
            <p:nvSpPr>
              <p:cNvPr id="44191" name="Rectangle 93"/>
              <p:cNvSpPr>
                <a:spLocks noChangeArrowheads="1"/>
              </p:cNvSpPr>
              <p:nvPr/>
            </p:nvSpPr>
            <p:spPr bwMode="auto">
              <a:xfrm>
                <a:off x="2607" y="2168"/>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92" name="Rectangle 94"/>
              <p:cNvSpPr>
                <a:spLocks noChangeArrowheads="1"/>
              </p:cNvSpPr>
              <p:nvPr/>
            </p:nvSpPr>
            <p:spPr bwMode="auto">
              <a:xfrm>
                <a:off x="2564" y="2168"/>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8" name="Group 95"/>
            <p:cNvGrpSpPr>
              <a:grpSpLocks/>
            </p:cNvGrpSpPr>
            <p:nvPr/>
          </p:nvGrpSpPr>
          <p:grpSpPr bwMode="auto">
            <a:xfrm>
              <a:off x="4753" y="2592"/>
              <a:ext cx="718" cy="233"/>
              <a:chOff x="3456" y="2168"/>
              <a:chExt cx="804" cy="403"/>
            </a:xfrm>
          </p:grpSpPr>
          <p:sp>
            <p:nvSpPr>
              <p:cNvPr id="44189" name="Rectangle 96"/>
              <p:cNvSpPr>
                <a:spLocks noChangeArrowheads="1"/>
              </p:cNvSpPr>
              <p:nvPr/>
            </p:nvSpPr>
            <p:spPr bwMode="auto">
              <a:xfrm>
                <a:off x="3499" y="2168"/>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90" name="Rectangle 97"/>
              <p:cNvSpPr>
                <a:spLocks noChangeArrowheads="1"/>
              </p:cNvSpPr>
              <p:nvPr/>
            </p:nvSpPr>
            <p:spPr bwMode="auto">
              <a:xfrm>
                <a:off x="3456" y="2168"/>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69" name="Group 98"/>
            <p:cNvGrpSpPr>
              <a:grpSpLocks/>
            </p:cNvGrpSpPr>
            <p:nvPr/>
          </p:nvGrpSpPr>
          <p:grpSpPr bwMode="auto">
            <a:xfrm>
              <a:off x="643" y="2825"/>
              <a:ext cx="469" cy="233"/>
              <a:chOff x="0" y="2571"/>
              <a:chExt cx="669" cy="403"/>
            </a:xfrm>
          </p:grpSpPr>
          <p:sp>
            <p:nvSpPr>
              <p:cNvPr id="44187" name="Rectangle 99"/>
              <p:cNvSpPr>
                <a:spLocks noChangeArrowheads="1"/>
              </p:cNvSpPr>
              <p:nvPr/>
            </p:nvSpPr>
            <p:spPr bwMode="auto">
              <a:xfrm>
                <a:off x="43" y="2571"/>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88" name="Rectangle 100"/>
              <p:cNvSpPr>
                <a:spLocks noChangeArrowheads="1"/>
              </p:cNvSpPr>
              <p:nvPr/>
            </p:nvSpPr>
            <p:spPr bwMode="auto">
              <a:xfrm>
                <a:off x="0" y="2571"/>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0" name="Group 101"/>
            <p:cNvGrpSpPr>
              <a:grpSpLocks/>
            </p:cNvGrpSpPr>
            <p:nvPr/>
          </p:nvGrpSpPr>
          <p:grpSpPr bwMode="auto">
            <a:xfrm>
              <a:off x="1112" y="2825"/>
              <a:ext cx="1355" cy="233"/>
              <a:chOff x="669" y="2571"/>
              <a:chExt cx="1290" cy="403"/>
            </a:xfrm>
          </p:grpSpPr>
          <p:sp>
            <p:nvSpPr>
              <p:cNvPr id="44185" name="Rectangle 102"/>
              <p:cNvSpPr>
                <a:spLocks noChangeArrowheads="1"/>
              </p:cNvSpPr>
              <p:nvPr/>
            </p:nvSpPr>
            <p:spPr bwMode="auto">
              <a:xfrm>
                <a:off x="712" y="2571"/>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86" name="Rectangle 103"/>
              <p:cNvSpPr>
                <a:spLocks noChangeArrowheads="1"/>
              </p:cNvSpPr>
              <p:nvPr/>
            </p:nvSpPr>
            <p:spPr bwMode="auto">
              <a:xfrm>
                <a:off x="669" y="2571"/>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1" name="Group 104"/>
            <p:cNvGrpSpPr>
              <a:grpSpLocks/>
            </p:cNvGrpSpPr>
            <p:nvPr/>
          </p:nvGrpSpPr>
          <p:grpSpPr bwMode="auto">
            <a:xfrm>
              <a:off x="3165" y="2825"/>
              <a:ext cx="629" cy="233"/>
              <a:chOff x="1959" y="2571"/>
              <a:chExt cx="605" cy="403"/>
            </a:xfrm>
          </p:grpSpPr>
          <p:sp>
            <p:nvSpPr>
              <p:cNvPr id="44183" name="Rectangle 105"/>
              <p:cNvSpPr>
                <a:spLocks noChangeArrowheads="1"/>
              </p:cNvSpPr>
              <p:nvPr/>
            </p:nvSpPr>
            <p:spPr bwMode="auto">
              <a:xfrm>
                <a:off x="2002" y="2571"/>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84" name="Rectangle 106"/>
              <p:cNvSpPr>
                <a:spLocks noChangeArrowheads="1"/>
              </p:cNvSpPr>
              <p:nvPr/>
            </p:nvSpPr>
            <p:spPr bwMode="auto">
              <a:xfrm>
                <a:off x="1959" y="2571"/>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2" name="Group 107"/>
            <p:cNvGrpSpPr>
              <a:grpSpLocks/>
            </p:cNvGrpSpPr>
            <p:nvPr/>
          </p:nvGrpSpPr>
          <p:grpSpPr bwMode="auto">
            <a:xfrm>
              <a:off x="3794" y="2825"/>
              <a:ext cx="959" cy="233"/>
              <a:chOff x="2564" y="2571"/>
              <a:chExt cx="892" cy="403"/>
            </a:xfrm>
          </p:grpSpPr>
          <p:sp>
            <p:nvSpPr>
              <p:cNvPr id="44181" name="Rectangle 108"/>
              <p:cNvSpPr>
                <a:spLocks noChangeArrowheads="1"/>
              </p:cNvSpPr>
              <p:nvPr/>
            </p:nvSpPr>
            <p:spPr bwMode="auto">
              <a:xfrm>
                <a:off x="2607" y="2571"/>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82" name="Rectangle 109"/>
              <p:cNvSpPr>
                <a:spLocks noChangeArrowheads="1"/>
              </p:cNvSpPr>
              <p:nvPr/>
            </p:nvSpPr>
            <p:spPr bwMode="auto">
              <a:xfrm>
                <a:off x="2564" y="2571"/>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3" name="Group 110"/>
            <p:cNvGrpSpPr>
              <a:grpSpLocks/>
            </p:cNvGrpSpPr>
            <p:nvPr/>
          </p:nvGrpSpPr>
          <p:grpSpPr bwMode="auto">
            <a:xfrm>
              <a:off x="4753" y="2825"/>
              <a:ext cx="718" cy="233"/>
              <a:chOff x="3456" y="2571"/>
              <a:chExt cx="804" cy="403"/>
            </a:xfrm>
          </p:grpSpPr>
          <p:sp>
            <p:nvSpPr>
              <p:cNvPr id="44179" name="Rectangle 111"/>
              <p:cNvSpPr>
                <a:spLocks noChangeArrowheads="1"/>
              </p:cNvSpPr>
              <p:nvPr/>
            </p:nvSpPr>
            <p:spPr bwMode="auto">
              <a:xfrm>
                <a:off x="3499" y="2571"/>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80" name="Rectangle 112"/>
              <p:cNvSpPr>
                <a:spLocks noChangeArrowheads="1"/>
              </p:cNvSpPr>
              <p:nvPr/>
            </p:nvSpPr>
            <p:spPr bwMode="auto">
              <a:xfrm>
                <a:off x="3456" y="2571"/>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4" name="Group 113"/>
            <p:cNvGrpSpPr>
              <a:grpSpLocks/>
            </p:cNvGrpSpPr>
            <p:nvPr/>
          </p:nvGrpSpPr>
          <p:grpSpPr bwMode="auto">
            <a:xfrm>
              <a:off x="643" y="3058"/>
              <a:ext cx="469" cy="233"/>
              <a:chOff x="0" y="2974"/>
              <a:chExt cx="669" cy="403"/>
            </a:xfrm>
          </p:grpSpPr>
          <p:sp>
            <p:nvSpPr>
              <p:cNvPr id="44177" name="Rectangle 114"/>
              <p:cNvSpPr>
                <a:spLocks noChangeArrowheads="1"/>
              </p:cNvSpPr>
              <p:nvPr/>
            </p:nvSpPr>
            <p:spPr bwMode="auto">
              <a:xfrm>
                <a:off x="43" y="2974"/>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78" name="Rectangle 115"/>
              <p:cNvSpPr>
                <a:spLocks noChangeArrowheads="1"/>
              </p:cNvSpPr>
              <p:nvPr/>
            </p:nvSpPr>
            <p:spPr bwMode="auto">
              <a:xfrm>
                <a:off x="0" y="2974"/>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5" name="Group 116"/>
            <p:cNvGrpSpPr>
              <a:grpSpLocks/>
            </p:cNvGrpSpPr>
            <p:nvPr/>
          </p:nvGrpSpPr>
          <p:grpSpPr bwMode="auto">
            <a:xfrm>
              <a:off x="1112" y="3058"/>
              <a:ext cx="1355" cy="233"/>
              <a:chOff x="669" y="2974"/>
              <a:chExt cx="1290" cy="403"/>
            </a:xfrm>
          </p:grpSpPr>
          <p:sp>
            <p:nvSpPr>
              <p:cNvPr id="44175" name="Rectangle 117"/>
              <p:cNvSpPr>
                <a:spLocks noChangeArrowheads="1"/>
              </p:cNvSpPr>
              <p:nvPr/>
            </p:nvSpPr>
            <p:spPr bwMode="auto">
              <a:xfrm>
                <a:off x="712" y="2974"/>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76" name="Rectangle 118"/>
              <p:cNvSpPr>
                <a:spLocks noChangeArrowheads="1"/>
              </p:cNvSpPr>
              <p:nvPr/>
            </p:nvSpPr>
            <p:spPr bwMode="auto">
              <a:xfrm>
                <a:off x="669" y="2974"/>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6" name="Group 119"/>
            <p:cNvGrpSpPr>
              <a:grpSpLocks/>
            </p:cNvGrpSpPr>
            <p:nvPr/>
          </p:nvGrpSpPr>
          <p:grpSpPr bwMode="auto">
            <a:xfrm>
              <a:off x="3165" y="3058"/>
              <a:ext cx="629" cy="233"/>
              <a:chOff x="1959" y="2974"/>
              <a:chExt cx="605" cy="403"/>
            </a:xfrm>
          </p:grpSpPr>
          <p:sp>
            <p:nvSpPr>
              <p:cNvPr id="44173" name="Rectangle 120"/>
              <p:cNvSpPr>
                <a:spLocks noChangeArrowheads="1"/>
              </p:cNvSpPr>
              <p:nvPr/>
            </p:nvSpPr>
            <p:spPr bwMode="auto">
              <a:xfrm>
                <a:off x="2002" y="2974"/>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74" name="Rectangle 121"/>
              <p:cNvSpPr>
                <a:spLocks noChangeArrowheads="1"/>
              </p:cNvSpPr>
              <p:nvPr/>
            </p:nvSpPr>
            <p:spPr bwMode="auto">
              <a:xfrm>
                <a:off x="1959" y="2974"/>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7" name="Group 122"/>
            <p:cNvGrpSpPr>
              <a:grpSpLocks/>
            </p:cNvGrpSpPr>
            <p:nvPr/>
          </p:nvGrpSpPr>
          <p:grpSpPr bwMode="auto">
            <a:xfrm>
              <a:off x="3794" y="3058"/>
              <a:ext cx="959" cy="233"/>
              <a:chOff x="2564" y="2974"/>
              <a:chExt cx="892" cy="403"/>
            </a:xfrm>
          </p:grpSpPr>
          <p:sp>
            <p:nvSpPr>
              <p:cNvPr id="44171" name="Rectangle 123"/>
              <p:cNvSpPr>
                <a:spLocks noChangeArrowheads="1"/>
              </p:cNvSpPr>
              <p:nvPr/>
            </p:nvSpPr>
            <p:spPr bwMode="auto">
              <a:xfrm>
                <a:off x="2607" y="2974"/>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72" name="Rectangle 124"/>
              <p:cNvSpPr>
                <a:spLocks noChangeArrowheads="1"/>
              </p:cNvSpPr>
              <p:nvPr/>
            </p:nvSpPr>
            <p:spPr bwMode="auto">
              <a:xfrm>
                <a:off x="2564" y="2974"/>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8" name="Group 125"/>
            <p:cNvGrpSpPr>
              <a:grpSpLocks/>
            </p:cNvGrpSpPr>
            <p:nvPr/>
          </p:nvGrpSpPr>
          <p:grpSpPr bwMode="auto">
            <a:xfrm>
              <a:off x="4753" y="3058"/>
              <a:ext cx="718" cy="233"/>
              <a:chOff x="3456" y="2974"/>
              <a:chExt cx="804" cy="403"/>
            </a:xfrm>
          </p:grpSpPr>
          <p:sp>
            <p:nvSpPr>
              <p:cNvPr id="44169" name="Rectangle 126"/>
              <p:cNvSpPr>
                <a:spLocks noChangeArrowheads="1"/>
              </p:cNvSpPr>
              <p:nvPr/>
            </p:nvSpPr>
            <p:spPr bwMode="auto">
              <a:xfrm>
                <a:off x="3499" y="2974"/>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70" name="Rectangle 127"/>
              <p:cNvSpPr>
                <a:spLocks noChangeArrowheads="1"/>
              </p:cNvSpPr>
              <p:nvPr/>
            </p:nvSpPr>
            <p:spPr bwMode="auto">
              <a:xfrm>
                <a:off x="3456" y="2974"/>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79" name="Group 128"/>
            <p:cNvGrpSpPr>
              <a:grpSpLocks/>
            </p:cNvGrpSpPr>
            <p:nvPr/>
          </p:nvGrpSpPr>
          <p:grpSpPr bwMode="auto">
            <a:xfrm>
              <a:off x="643" y="3291"/>
              <a:ext cx="469" cy="233"/>
              <a:chOff x="0" y="3377"/>
              <a:chExt cx="669" cy="403"/>
            </a:xfrm>
          </p:grpSpPr>
          <p:sp>
            <p:nvSpPr>
              <p:cNvPr id="44167" name="Rectangle 129"/>
              <p:cNvSpPr>
                <a:spLocks noChangeArrowheads="1"/>
              </p:cNvSpPr>
              <p:nvPr/>
            </p:nvSpPr>
            <p:spPr bwMode="auto">
              <a:xfrm>
                <a:off x="43" y="3377"/>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68" name="Rectangle 130"/>
              <p:cNvSpPr>
                <a:spLocks noChangeArrowheads="1"/>
              </p:cNvSpPr>
              <p:nvPr/>
            </p:nvSpPr>
            <p:spPr bwMode="auto">
              <a:xfrm>
                <a:off x="0" y="3377"/>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0" name="Group 131"/>
            <p:cNvGrpSpPr>
              <a:grpSpLocks/>
            </p:cNvGrpSpPr>
            <p:nvPr/>
          </p:nvGrpSpPr>
          <p:grpSpPr bwMode="auto">
            <a:xfrm>
              <a:off x="1112" y="3291"/>
              <a:ext cx="1355" cy="233"/>
              <a:chOff x="669" y="3377"/>
              <a:chExt cx="1290" cy="403"/>
            </a:xfrm>
          </p:grpSpPr>
          <p:sp>
            <p:nvSpPr>
              <p:cNvPr id="44165" name="Rectangle 132"/>
              <p:cNvSpPr>
                <a:spLocks noChangeArrowheads="1"/>
              </p:cNvSpPr>
              <p:nvPr/>
            </p:nvSpPr>
            <p:spPr bwMode="auto">
              <a:xfrm>
                <a:off x="712" y="3377"/>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66" name="Rectangle 133"/>
              <p:cNvSpPr>
                <a:spLocks noChangeArrowheads="1"/>
              </p:cNvSpPr>
              <p:nvPr/>
            </p:nvSpPr>
            <p:spPr bwMode="auto">
              <a:xfrm>
                <a:off x="669" y="3377"/>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1" name="Group 134"/>
            <p:cNvGrpSpPr>
              <a:grpSpLocks/>
            </p:cNvGrpSpPr>
            <p:nvPr/>
          </p:nvGrpSpPr>
          <p:grpSpPr bwMode="auto">
            <a:xfrm>
              <a:off x="3165" y="3291"/>
              <a:ext cx="629" cy="233"/>
              <a:chOff x="1959" y="3377"/>
              <a:chExt cx="605" cy="403"/>
            </a:xfrm>
          </p:grpSpPr>
          <p:sp>
            <p:nvSpPr>
              <p:cNvPr id="44163" name="Rectangle 135"/>
              <p:cNvSpPr>
                <a:spLocks noChangeArrowheads="1"/>
              </p:cNvSpPr>
              <p:nvPr/>
            </p:nvSpPr>
            <p:spPr bwMode="auto">
              <a:xfrm>
                <a:off x="2002" y="3377"/>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64" name="Rectangle 136"/>
              <p:cNvSpPr>
                <a:spLocks noChangeArrowheads="1"/>
              </p:cNvSpPr>
              <p:nvPr/>
            </p:nvSpPr>
            <p:spPr bwMode="auto">
              <a:xfrm>
                <a:off x="1959" y="3377"/>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2" name="Group 137"/>
            <p:cNvGrpSpPr>
              <a:grpSpLocks/>
            </p:cNvGrpSpPr>
            <p:nvPr/>
          </p:nvGrpSpPr>
          <p:grpSpPr bwMode="auto">
            <a:xfrm>
              <a:off x="3794" y="3291"/>
              <a:ext cx="959" cy="233"/>
              <a:chOff x="2564" y="3377"/>
              <a:chExt cx="892" cy="403"/>
            </a:xfrm>
          </p:grpSpPr>
          <p:sp>
            <p:nvSpPr>
              <p:cNvPr id="44161" name="Rectangle 138"/>
              <p:cNvSpPr>
                <a:spLocks noChangeArrowheads="1"/>
              </p:cNvSpPr>
              <p:nvPr/>
            </p:nvSpPr>
            <p:spPr bwMode="auto">
              <a:xfrm>
                <a:off x="2607" y="3377"/>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62" name="Rectangle 139"/>
              <p:cNvSpPr>
                <a:spLocks noChangeArrowheads="1"/>
              </p:cNvSpPr>
              <p:nvPr/>
            </p:nvSpPr>
            <p:spPr bwMode="auto">
              <a:xfrm>
                <a:off x="2564" y="3377"/>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3" name="Group 140"/>
            <p:cNvGrpSpPr>
              <a:grpSpLocks/>
            </p:cNvGrpSpPr>
            <p:nvPr/>
          </p:nvGrpSpPr>
          <p:grpSpPr bwMode="auto">
            <a:xfrm>
              <a:off x="4753" y="3291"/>
              <a:ext cx="718" cy="233"/>
              <a:chOff x="3456" y="3377"/>
              <a:chExt cx="804" cy="403"/>
            </a:xfrm>
          </p:grpSpPr>
          <p:sp>
            <p:nvSpPr>
              <p:cNvPr id="44159" name="Rectangle 141"/>
              <p:cNvSpPr>
                <a:spLocks noChangeArrowheads="1"/>
              </p:cNvSpPr>
              <p:nvPr/>
            </p:nvSpPr>
            <p:spPr bwMode="auto">
              <a:xfrm>
                <a:off x="3499" y="3377"/>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60" name="Rectangle 142"/>
              <p:cNvSpPr>
                <a:spLocks noChangeArrowheads="1"/>
              </p:cNvSpPr>
              <p:nvPr/>
            </p:nvSpPr>
            <p:spPr bwMode="auto">
              <a:xfrm>
                <a:off x="3456" y="3377"/>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4" name="Group 143"/>
            <p:cNvGrpSpPr>
              <a:grpSpLocks/>
            </p:cNvGrpSpPr>
            <p:nvPr/>
          </p:nvGrpSpPr>
          <p:grpSpPr bwMode="auto">
            <a:xfrm>
              <a:off x="643" y="3524"/>
              <a:ext cx="469" cy="233"/>
              <a:chOff x="0" y="3780"/>
              <a:chExt cx="669" cy="403"/>
            </a:xfrm>
          </p:grpSpPr>
          <p:sp>
            <p:nvSpPr>
              <p:cNvPr id="44157" name="Rectangle 144"/>
              <p:cNvSpPr>
                <a:spLocks noChangeArrowheads="1"/>
              </p:cNvSpPr>
              <p:nvPr/>
            </p:nvSpPr>
            <p:spPr bwMode="auto">
              <a:xfrm>
                <a:off x="43" y="3780"/>
                <a:ext cx="58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58" name="Rectangle 145"/>
              <p:cNvSpPr>
                <a:spLocks noChangeArrowheads="1"/>
              </p:cNvSpPr>
              <p:nvPr/>
            </p:nvSpPr>
            <p:spPr bwMode="auto">
              <a:xfrm>
                <a:off x="0" y="3780"/>
                <a:ext cx="66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5" name="Group 146"/>
            <p:cNvGrpSpPr>
              <a:grpSpLocks/>
            </p:cNvGrpSpPr>
            <p:nvPr/>
          </p:nvGrpSpPr>
          <p:grpSpPr bwMode="auto">
            <a:xfrm>
              <a:off x="1112" y="3524"/>
              <a:ext cx="1355" cy="233"/>
              <a:chOff x="669" y="3780"/>
              <a:chExt cx="1290" cy="403"/>
            </a:xfrm>
          </p:grpSpPr>
          <p:sp>
            <p:nvSpPr>
              <p:cNvPr id="44155" name="Rectangle 147"/>
              <p:cNvSpPr>
                <a:spLocks noChangeArrowheads="1"/>
              </p:cNvSpPr>
              <p:nvPr/>
            </p:nvSpPr>
            <p:spPr bwMode="auto">
              <a:xfrm>
                <a:off x="712" y="3780"/>
                <a:ext cx="12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56" name="Rectangle 148"/>
              <p:cNvSpPr>
                <a:spLocks noChangeArrowheads="1"/>
              </p:cNvSpPr>
              <p:nvPr/>
            </p:nvSpPr>
            <p:spPr bwMode="auto">
              <a:xfrm>
                <a:off x="669" y="3780"/>
                <a:ext cx="12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6" name="Group 149"/>
            <p:cNvGrpSpPr>
              <a:grpSpLocks/>
            </p:cNvGrpSpPr>
            <p:nvPr/>
          </p:nvGrpSpPr>
          <p:grpSpPr bwMode="auto">
            <a:xfrm>
              <a:off x="3165" y="3524"/>
              <a:ext cx="629" cy="233"/>
              <a:chOff x="1959" y="3780"/>
              <a:chExt cx="605" cy="403"/>
            </a:xfrm>
          </p:grpSpPr>
          <p:sp>
            <p:nvSpPr>
              <p:cNvPr id="44153" name="Rectangle 150"/>
              <p:cNvSpPr>
                <a:spLocks noChangeArrowheads="1"/>
              </p:cNvSpPr>
              <p:nvPr/>
            </p:nvSpPr>
            <p:spPr bwMode="auto">
              <a:xfrm>
                <a:off x="2002" y="3780"/>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54" name="Rectangle 151"/>
              <p:cNvSpPr>
                <a:spLocks noChangeArrowheads="1"/>
              </p:cNvSpPr>
              <p:nvPr/>
            </p:nvSpPr>
            <p:spPr bwMode="auto">
              <a:xfrm>
                <a:off x="1959" y="3780"/>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7" name="Group 152"/>
            <p:cNvGrpSpPr>
              <a:grpSpLocks/>
            </p:cNvGrpSpPr>
            <p:nvPr/>
          </p:nvGrpSpPr>
          <p:grpSpPr bwMode="auto">
            <a:xfrm>
              <a:off x="3794" y="3524"/>
              <a:ext cx="959" cy="233"/>
              <a:chOff x="2564" y="3780"/>
              <a:chExt cx="892" cy="403"/>
            </a:xfrm>
          </p:grpSpPr>
          <p:sp>
            <p:nvSpPr>
              <p:cNvPr id="44151" name="Rectangle 153"/>
              <p:cNvSpPr>
                <a:spLocks noChangeArrowheads="1"/>
              </p:cNvSpPr>
              <p:nvPr/>
            </p:nvSpPr>
            <p:spPr bwMode="auto">
              <a:xfrm>
                <a:off x="2607" y="3780"/>
                <a:ext cx="80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52" name="Rectangle 154"/>
              <p:cNvSpPr>
                <a:spLocks noChangeArrowheads="1"/>
              </p:cNvSpPr>
              <p:nvPr/>
            </p:nvSpPr>
            <p:spPr bwMode="auto">
              <a:xfrm>
                <a:off x="2564" y="3780"/>
                <a:ext cx="89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8" name="Group 155"/>
            <p:cNvGrpSpPr>
              <a:grpSpLocks/>
            </p:cNvGrpSpPr>
            <p:nvPr/>
          </p:nvGrpSpPr>
          <p:grpSpPr bwMode="auto">
            <a:xfrm>
              <a:off x="4753" y="3524"/>
              <a:ext cx="718" cy="233"/>
              <a:chOff x="3456" y="3780"/>
              <a:chExt cx="804" cy="403"/>
            </a:xfrm>
          </p:grpSpPr>
          <p:sp>
            <p:nvSpPr>
              <p:cNvPr id="44149" name="Rectangle 156"/>
              <p:cNvSpPr>
                <a:spLocks noChangeArrowheads="1"/>
              </p:cNvSpPr>
              <p:nvPr/>
            </p:nvSpPr>
            <p:spPr bwMode="auto">
              <a:xfrm>
                <a:off x="3499" y="3780"/>
                <a:ext cx="7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50" name="Rectangle 157"/>
              <p:cNvSpPr>
                <a:spLocks noChangeArrowheads="1"/>
              </p:cNvSpPr>
              <p:nvPr/>
            </p:nvSpPr>
            <p:spPr bwMode="auto">
              <a:xfrm>
                <a:off x="3456" y="3780"/>
                <a:ext cx="80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89" name="Group 158"/>
            <p:cNvGrpSpPr>
              <a:grpSpLocks/>
            </p:cNvGrpSpPr>
            <p:nvPr/>
          </p:nvGrpSpPr>
          <p:grpSpPr bwMode="auto">
            <a:xfrm>
              <a:off x="2467" y="1338"/>
              <a:ext cx="349" cy="322"/>
              <a:chOff x="1959" y="0"/>
              <a:chExt cx="605" cy="556"/>
            </a:xfrm>
          </p:grpSpPr>
          <p:sp>
            <p:nvSpPr>
              <p:cNvPr id="44147" name="Rectangle 159"/>
              <p:cNvSpPr>
                <a:spLocks noChangeArrowheads="1"/>
              </p:cNvSpPr>
              <p:nvPr/>
            </p:nvSpPr>
            <p:spPr bwMode="auto">
              <a:xfrm>
                <a:off x="2002" y="0"/>
                <a:ext cx="519"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400" b="1">
                    <a:latin typeface="Verdana" panose="020B0604030504040204" pitchFamily="34" charset="0"/>
                    <a:cs typeface="Arial" panose="020B0604020202020204" pitchFamily="34" charset="0"/>
                  </a:rPr>
                  <a:t>P</a:t>
                </a:r>
                <a:endParaRPr lang="en-US" altLang="en-US">
                  <a:latin typeface="Times New Roman" panose="02020603050405020304" pitchFamily="18" charset="0"/>
                </a:endParaRPr>
              </a:p>
            </p:txBody>
          </p:sp>
          <p:sp>
            <p:nvSpPr>
              <p:cNvPr id="44148" name="Rectangle 160"/>
              <p:cNvSpPr>
                <a:spLocks noChangeArrowheads="1"/>
              </p:cNvSpPr>
              <p:nvPr/>
            </p:nvSpPr>
            <p:spPr bwMode="auto">
              <a:xfrm>
                <a:off x="1959" y="0"/>
                <a:ext cx="605"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0" name="Group 161"/>
            <p:cNvGrpSpPr>
              <a:grpSpLocks/>
            </p:cNvGrpSpPr>
            <p:nvPr/>
          </p:nvGrpSpPr>
          <p:grpSpPr bwMode="auto">
            <a:xfrm>
              <a:off x="2467" y="1660"/>
              <a:ext cx="349" cy="233"/>
              <a:chOff x="1959" y="556"/>
              <a:chExt cx="605" cy="403"/>
            </a:xfrm>
          </p:grpSpPr>
          <p:sp>
            <p:nvSpPr>
              <p:cNvPr id="44145" name="Rectangle 162"/>
              <p:cNvSpPr>
                <a:spLocks noChangeArrowheads="1"/>
              </p:cNvSpPr>
              <p:nvPr/>
            </p:nvSpPr>
            <p:spPr bwMode="auto">
              <a:xfrm>
                <a:off x="2002" y="556"/>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46" name="Rectangle 163"/>
              <p:cNvSpPr>
                <a:spLocks noChangeArrowheads="1"/>
              </p:cNvSpPr>
              <p:nvPr/>
            </p:nvSpPr>
            <p:spPr bwMode="auto">
              <a:xfrm>
                <a:off x="1959" y="556"/>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1" name="Group 164"/>
            <p:cNvGrpSpPr>
              <a:grpSpLocks/>
            </p:cNvGrpSpPr>
            <p:nvPr/>
          </p:nvGrpSpPr>
          <p:grpSpPr bwMode="auto">
            <a:xfrm>
              <a:off x="2467" y="1893"/>
              <a:ext cx="349" cy="233"/>
              <a:chOff x="1959" y="959"/>
              <a:chExt cx="605" cy="403"/>
            </a:xfrm>
          </p:grpSpPr>
          <p:sp>
            <p:nvSpPr>
              <p:cNvPr id="44143" name="Rectangle 165"/>
              <p:cNvSpPr>
                <a:spLocks noChangeArrowheads="1"/>
              </p:cNvSpPr>
              <p:nvPr/>
            </p:nvSpPr>
            <p:spPr bwMode="auto">
              <a:xfrm>
                <a:off x="2002" y="959"/>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44" name="Rectangle 166"/>
              <p:cNvSpPr>
                <a:spLocks noChangeArrowheads="1"/>
              </p:cNvSpPr>
              <p:nvPr/>
            </p:nvSpPr>
            <p:spPr bwMode="auto">
              <a:xfrm>
                <a:off x="1959" y="959"/>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2" name="Group 167"/>
            <p:cNvGrpSpPr>
              <a:grpSpLocks/>
            </p:cNvGrpSpPr>
            <p:nvPr/>
          </p:nvGrpSpPr>
          <p:grpSpPr bwMode="auto">
            <a:xfrm>
              <a:off x="2467" y="2126"/>
              <a:ext cx="349" cy="233"/>
              <a:chOff x="1959" y="1362"/>
              <a:chExt cx="605" cy="403"/>
            </a:xfrm>
          </p:grpSpPr>
          <p:sp>
            <p:nvSpPr>
              <p:cNvPr id="44141" name="Rectangle 168"/>
              <p:cNvSpPr>
                <a:spLocks noChangeArrowheads="1"/>
              </p:cNvSpPr>
              <p:nvPr/>
            </p:nvSpPr>
            <p:spPr bwMode="auto">
              <a:xfrm>
                <a:off x="2002" y="1362"/>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42" name="Rectangle 169"/>
              <p:cNvSpPr>
                <a:spLocks noChangeArrowheads="1"/>
              </p:cNvSpPr>
              <p:nvPr/>
            </p:nvSpPr>
            <p:spPr bwMode="auto">
              <a:xfrm>
                <a:off x="1959" y="1362"/>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3" name="Group 170"/>
            <p:cNvGrpSpPr>
              <a:grpSpLocks/>
            </p:cNvGrpSpPr>
            <p:nvPr/>
          </p:nvGrpSpPr>
          <p:grpSpPr bwMode="auto">
            <a:xfrm>
              <a:off x="2467" y="2359"/>
              <a:ext cx="349" cy="233"/>
              <a:chOff x="1959" y="1765"/>
              <a:chExt cx="605" cy="403"/>
            </a:xfrm>
          </p:grpSpPr>
          <p:sp>
            <p:nvSpPr>
              <p:cNvPr id="44139" name="Rectangle 171"/>
              <p:cNvSpPr>
                <a:spLocks noChangeArrowheads="1"/>
              </p:cNvSpPr>
              <p:nvPr/>
            </p:nvSpPr>
            <p:spPr bwMode="auto">
              <a:xfrm>
                <a:off x="2002" y="1765"/>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40" name="Rectangle 172"/>
              <p:cNvSpPr>
                <a:spLocks noChangeArrowheads="1"/>
              </p:cNvSpPr>
              <p:nvPr/>
            </p:nvSpPr>
            <p:spPr bwMode="auto">
              <a:xfrm>
                <a:off x="1959" y="1765"/>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4" name="Group 173"/>
            <p:cNvGrpSpPr>
              <a:grpSpLocks/>
            </p:cNvGrpSpPr>
            <p:nvPr/>
          </p:nvGrpSpPr>
          <p:grpSpPr bwMode="auto">
            <a:xfrm>
              <a:off x="2467" y="2592"/>
              <a:ext cx="349" cy="233"/>
              <a:chOff x="1959" y="2168"/>
              <a:chExt cx="605" cy="403"/>
            </a:xfrm>
          </p:grpSpPr>
          <p:sp>
            <p:nvSpPr>
              <p:cNvPr id="44137" name="Rectangle 174"/>
              <p:cNvSpPr>
                <a:spLocks noChangeArrowheads="1"/>
              </p:cNvSpPr>
              <p:nvPr/>
            </p:nvSpPr>
            <p:spPr bwMode="auto">
              <a:xfrm>
                <a:off x="2002" y="2168"/>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38" name="Rectangle 175"/>
              <p:cNvSpPr>
                <a:spLocks noChangeArrowheads="1"/>
              </p:cNvSpPr>
              <p:nvPr/>
            </p:nvSpPr>
            <p:spPr bwMode="auto">
              <a:xfrm>
                <a:off x="1959" y="2168"/>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5" name="Group 176"/>
            <p:cNvGrpSpPr>
              <a:grpSpLocks/>
            </p:cNvGrpSpPr>
            <p:nvPr/>
          </p:nvGrpSpPr>
          <p:grpSpPr bwMode="auto">
            <a:xfrm>
              <a:off x="2467" y="2825"/>
              <a:ext cx="349" cy="233"/>
              <a:chOff x="1959" y="2571"/>
              <a:chExt cx="605" cy="403"/>
            </a:xfrm>
          </p:grpSpPr>
          <p:sp>
            <p:nvSpPr>
              <p:cNvPr id="44135" name="Rectangle 177"/>
              <p:cNvSpPr>
                <a:spLocks noChangeArrowheads="1"/>
              </p:cNvSpPr>
              <p:nvPr/>
            </p:nvSpPr>
            <p:spPr bwMode="auto">
              <a:xfrm>
                <a:off x="2002" y="2571"/>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36" name="Rectangle 178"/>
              <p:cNvSpPr>
                <a:spLocks noChangeArrowheads="1"/>
              </p:cNvSpPr>
              <p:nvPr/>
            </p:nvSpPr>
            <p:spPr bwMode="auto">
              <a:xfrm>
                <a:off x="1959" y="2571"/>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6" name="Group 179"/>
            <p:cNvGrpSpPr>
              <a:grpSpLocks/>
            </p:cNvGrpSpPr>
            <p:nvPr/>
          </p:nvGrpSpPr>
          <p:grpSpPr bwMode="auto">
            <a:xfrm>
              <a:off x="2467" y="3058"/>
              <a:ext cx="349" cy="233"/>
              <a:chOff x="1959" y="2974"/>
              <a:chExt cx="605" cy="403"/>
            </a:xfrm>
          </p:grpSpPr>
          <p:sp>
            <p:nvSpPr>
              <p:cNvPr id="44133" name="Rectangle 180"/>
              <p:cNvSpPr>
                <a:spLocks noChangeArrowheads="1"/>
              </p:cNvSpPr>
              <p:nvPr/>
            </p:nvSpPr>
            <p:spPr bwMode="auto">
              <a:xfrm>
                <a:off x="2002" y="2974"/>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34" name="Rectangle 181"/>
              <p:cNvSpPr>
                <a:spLocks noChangeArrowheads="1"/>
              </p:cNvSpPr>
              <p:nvPr/>
            </p:nvSpPr>
            <p:spPr bwMode="auto">
              <a:xfrm>
                <a:off x="1959" y="2974"/>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7" name="Group 182"/>
            <p:cNvGrpSpPr>
              <a:grpSpLocks/>
            </p:cNvGrpSpPr>
            <p:nvPr/>
          </p:nvGrpSpPr>
          <p:grpSpPr bwMode="auto">
            <a:xfrm>
              <a:off x="2467" y="3291"/>
              <a:ext cx="349" cy="233"/>
              <a:chOff x="1959" y="3377"/>
              <a:chExt cx="605" cy="403"/>
            </a:xfrm>
          </p:grpSpPr>
          <p:sp>
            <p:nvSpPr>
              <p:cNvPr id="44131" name="Rectangle 183"/>
              <p:cNvSpPr>
                <a:spLocks noChangeArrowheads="1"/>
              </p:cNvSpPr>
              <p:nvPr/>
            </p:nvSpPr>
            <p:spPr bwMode="auto">
              <a:xfrm>
                <a:off x="2002" y="3377"/>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32" name="Rectangle 184"/>
              <p:cNvSpPr>
                <a:spLocks noChangeArrowheads="1"/>
              </p:cNvSpPr>
              <p:nvPr/>
            </p:nvSpPr>
            <p:spPr bwMode="auto">
              <a:xfrm>
                <a:off x="1959" y="3377"/>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8" name="Group 185"/>
            <p:cNvGrpSpPr>
              <a:grpSpLocks/>
            </p:cNvGrpSpPr>
            <p:nvPr/>
          </p:nvGrpSpPr>
          <p:grpSpPr bwMode="auto">
            <a:xfrm>
              <a:off x="2467" y="3524"/>
              <a:ext cx="349" cy="233"/>
              <a:chOff x="1959" y="3780"/>
              <a:chExt cx="605" cy="403"/>
            </a:xfrm>
          </p:grpSpPr>
          <p:sp>
            <p:nvSpPr>
              <p:cNvPr id="44129" name="Rectangle 186"/>
              <p:cNvSpPr>
                <a:spLocks noChangeArrowheads="1"/>
              </p:cNvSpPr>
              <p:nvPr/>
            </p:nvSpPr>
            <p:spPr bwMode="auto">
              <a:xfrm>
                <a:off x="2002" y="3780"/>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30" name="Rectangle 187"/>
              <p:cNvSpPr>
                <a:spLocks noChangeArrowheads="1"/>
              </p:cNvSpPr>
              <p:nvPr/>
            </p:nvSpPr>
            <p:spPr bwMode="auto">
              <a:xfrm>
                <a:off x="1959" y="3780"/>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099" name="Group 188"/>
            <p:cNvGrpSpPr>
              <a:grpSpLocks/>
            </p:cNvGrpSpPr>
            <p:nvPr/>
          </p:nvGrpSpPr>
          <p:grpSpPr bwMode="auto">
            <a:xfrm>
              <a:off x="2819" y="1338"/>
              <a:ext cx="349" cy="322"/>
              <a:chOff x="1959" y="0"/>
              <a:chExt cx="605" cy="556"/>
            </a:xfrm>
          </p:grpSpPr>
          <p:sp>
            <p:nvSpPr>
              <p:cNvPr id="44127" name="Rectangle 189"/>
              <p:cNvSpPr>
                <a:spLocks noChangeArrowheads="1"/>
              </p:cNvSpPr>
              <p:nvPr/>
            </p:nvSpPr>
            <p:spPr bwMode="auto">
              <a:xfrm>
                <a:off x="2002" y="0"/>
                <a:ext cx="519"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400" b="1">
                    <a:latin typeface="Verdana" panose="020B0604030504040204" pitchFamily="34" charset="0"/>
                    <a:cs typeface="Arial" panose="020B0604020202020204" pitchFamily="34" charset="0"/>
                  </a:rPr>
                  <a:t>I</a:t>
                </a:r>
                <a:endParaRPr lang="en-US" altLang="en-US">
                  <a:latin typeface="Times New Roman" panose="02020603050405020304" pitchFamily="18" charset="0"/>
                </a:endParaRPr>
              </a:p>
            </p:txBody>
          </p:sp>
          <p:sp>
            <p:nvSpPr>
              <p:cNvPr id="44128" name="Rectangle 190"/>
              <p:cNvSpPr>
                <a:spLocks noChangeArrowheads="1"/>
              </p:cNvSpPr>
              <p:nvPr/>
            </p:nvSpPr>
            <p:spPr bwMode="auto">
              <a:xfrm>
                <a:off x="1959" y="0"/>
                <a:ext cx="605"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0" name="Group 191"/>
            <p:cNvGrpSpPr>
              <a:grpSpLocks/>
            </p:cNvGrpSpPr>
            <p:nvPr/>
          </p:nvGrpSpPr>
          <p:grpSpPr bwMode="auto">
            <a:xfrm>
              <a:off x="2819" y="1660"/>
              <a:ext cx="349" cy="233"/>
              <a:chOff x="1959" y="556"/>
              <a:chExt cx="605" cy="403"/>
            </a:xfrm>
          </p:grpSpPr>
          <p:sp>
            <p:nvSpPr>
              <p:cNvPr id="44125" name="Rectangle 192"/>
              <p:cNvSpPr>
                <a:spLocks noChangeArrowheads="1"/>
              </p:cNvSpPr>
              <p:nvPr/>
            </p:nvSpPr>
            <p:spPr bwMode="auto">
              <a:xfrm>
                <a:off x="2002" y="556"/>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26" name="Rectangle 193"/>
              <p:cNvSpPr>
                <a:spLocks noChangeArrowheads="1"/>
              </p:cNvSpPr>
              <p:nvPr/>
            </p:nvSpPr>
            <p:spPr bwMode="auto">
              <a:xfrm>
                <a:off x="1959" y="556"/>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1" name="Group 194"/>
            <p:cNvGrpSpPr>
              <a:grpSpLocks/>
            </p:cNvGrpSpPr>
            <p:nvPr/>
          </p:nvGrpSpPr>
          <p:grpSpPr bwMode="auto">
            <a:xfrm>
              <a:off x="2819" y="1893"/>
              <a:ext cx="349" cy="233"/>
              <a:chOff x="1959" y="959"/>
              <a:chExt cx="605" cy="403"/>
            </a:xfrm>
          </p:grpSpPr>
          <p:sp>
            <p:nvSpPr>
              <p:cNvPr id="44123" name="Rectangle 195"/>
              <p:cNvSpPr>
                <a:spLocks noChangeArrowheads="1"/>
              </p:cNvSpPr>
              <p:nvPr/>
            </p:nvSpPr>
            <p:spPr bwMode="auto">
              <a:xfrm>
                <a:off x="2002" y="959"/>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24" name="Rectangle 196"/>
              <p:cNvSpPr>
                <a:spLocks noChangeArrowheads="1"/>
              </p:cNvSpPr>
              <p:nvPr/>
            </p:nvSpPr>
            <p:spPr bwMode="auto">
              <a:xfrm>
                <a:off x="1959" y="959"/>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2" name="Group 197"/>
            <p:cNvGrpSpPr>
              <a:grpSpLocks/>
            </p:cNvGrpSpPr>
            <p:nvPr/>
          </p:nvGrpSpPr>
          <p:grpSpPr bwMode="auto">
            <a:xfrm>
              <a:off x="2819" y="2126"/>
              <a:ext cx="349" cy="233"/>
              <a:chOff x="1959" y="1362"/>
              <a:chExt cx="605" cy="403"/>
            </a:xfrm>
          </p:grpSpPr>
          <p:sp>
            <p:nvSpPr>
              <p:cNvPr id="44121" name="Rectangle 198"/>
              <p:cNvSpPr>
                <a:spLocks noChangeArrowheads="1"/>
              </p:cNvSpPr>
              <p:nvPr/>
            </p:nvSpPr>
            <p:spPr bwMode="auto">
              <a:xfrm>
                <a:off x="2002" y="1362"/>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22" name="Rectangle 199"/>
              <p:cNvSpPr>
                <a:spLocks noChangeArrowheads="1"/>
              </p:cNvSpPr>
              <p:nvPr/>
            </p:nvSpPr>
            <p:spPr bwMode="auto">
              <a:xfrm>
                <a:off x="1959" y="1362"/>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3" name="Group 200"/>
            <p:cNvGrpSpPr>
              <a:grpSpLocks/>
            </p:cNvGrpSpPr>
            <p:nvPr/>
          </p:nvGrpSpPr>
          <p:grpSpPr bwMode="auto">
            <a:xfrm>
              <a:off x="2819" y="2359"/>
              <a:ext cx="349" cy="233"/>
              <a:chOff x="1959" y="1765"/>
              <a:chExt cx="605" cy="403"/>
            </a:xfrm>
          </p:grpSpPr>
          <p:sp>
            <p:nvSpPr>
              <p:cNvPr id="44119" name="Rectangle 201"/>
              <p:cNvSpPr>
                <a:spLocks noChangeArrowheads="1"/>
              </p:cNvSpPr>
              <p:nvPr/>
            </p:nvSpPr>
            <p:spPr bwMode="auto">
              <a:xfrm>
                <a:off x="2002" y="1765"/>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20" name="Rectangle 202"/>
              <p:cNvSpPr>
                <a:spLocks noChangeArrowheads="1"/>
              </p:cNvSpPr>
              <p:nvPr/>
            </p:nvSpPr>
            <p:spPr bwMode="auto">
              <a:xfrm>
                <a:off x="1959" y="1765"/>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4" name="Group 203"/>
            <p:cNvGrpSpPr>
              <a:grpSpLocks/>
            </p:cNvGrpSpPr>
            <p:nvPr/>
          </p:nvGrpSpPr>
          <p:grpSpPr bwMode="auto">
            <a:xfrm>
              <a:off x="2819" y="2592"/>
              <a:ext cx="349" cy="233"/>
              <a:chOff x="1959" y="2168"/>
              <a:chExt cx="605" cy="403"/>
            </a:xfrm>
          </p:grpSpPr>
          <p:sp>
            <p:nvSpPr>
              <p:cNvPr id="44117" name="Rectangle 204"/>
              <p:cNvSpPr>
                <a:spLocks noChangeArrowheads="1"/>
              </p:cNvSpPr>
              <p:nvPr/>
            </p:nvSpPr>
            <p:spPr bwMode="auto">
              <a:xfrm>
                <a:off x="2002" y="2168"/>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18" name="Rectangle 205"/>
              <p:cNvSpPr>
                <a:spLocks noChangeArrowheads="1"/>
              </p:cNvSpPr>
              <p:nvPr/>
            </p:nvSpPr>
            <p:spPr bwMode="auto">
              <a:xfrm>
                <a:off x="1959" y="2168"/>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5" name="Group 206"/>
            <p:cNvGrpSpPr>
              <a:grpSpLocks/>
            </p:cNvGrpSpPr>
            <p:nvPr/>
          </p:nvGrpSpPr>
          <p:grpSpPr bwMode="auto">
            <a:xfrm>
              <a:off x="2819" y="2825"/>
              <a:ext cx="349" cy="233"/>
              <a:chOff x="1959" y="2571"/>
              <a:chExt cx="605" cy="403"/>
            </a:xfrm>
          </p:grpSpPr>
          <p:sp>
            <p:nvSpPr>
              <p:cNvPr id="44115" name="Rectangle 207"/>
              <p:cNvSpPr>
                <a:spLocks noChangeArrowheads="1"/>
              </p:cNvSpPr>
              <p:nvPr/>
            </p:nvSpPr>
            <p:spPr bwMode="auto">
              <a:xfrm>
                <a:off x="2002" y="2571"/>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16" name="Rectangle 208"/>
              <p:cNvSpPr>
                <a:spLocks noChangeArrowheads="1"/>
              </p:cNvSpPr>
              <p:nvPr/>
            </p:nvSpPr>
            <p:spPr bwMode="auto">
              <a:xfrm>
                <a:off x="1959" y="2571"/>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6" name="Group 209"/>
            <p:cNvGrpSpPr>
              <a:grpSpLocks/>
            </p:cNvGrpSpPr>
            <p:nvPr/>
          </p:nvGrpSpPr>
          <p:grpSpPr bwMode="auto">
            <a:xfrm>
              <a:off x="2819" y="3058"/>
              <a:ext cx="349" cy="233"/>
              <a:chOff x="1959" y="2974"/>
              <a:chExt cx="605" cy="403"/>
            </a:xfrm>
          </p:grpSpPr>
          <p:sp>
            <p:nvSpPr>
              <p:cNvPr id="44113" name="Rectangle 210"/>
              <p:cNvSpPr>
                <a:spLocks noChangeArrowheads="1"/>
              </p:cNvSpPr>
              <p:nvPr/>
            </p:nvSpPr>
            <p:spPr bwMode="auto">
              <a:xfrm>
                <a:off x="2002" y="2974"/>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14" name="Rectangle 211"/>
              <p:cNvSpPr>
                <a:spLocks noChangeArrowheads="1"/>
              </p:cNvSpPr>
              <p:nvPr/>
            </p:nvSpPr>
            <p:spPr bwMode="auto">
              <a:xfrm>
                <a:off x="1959" y="2974"/>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7" name="Group 212"/>
            <p:cNvGrpSpPr>
              <a:grpSpLocks/>
            </p:cNvGrpSpPr>
            <p:nvPr/>
          </p:nvGrpSpPr>
          <p:grpSpPr bwMode="auto">
            <a:xfrm>
              <a:off x="2819" y="3291"/>
              <a:ext cx="349" cy="233"/>
              <a:chOff x="1959" y="3377"/>
              <a:chExt cx="605" cy="403"/>
            </a:xfrm>
          </p:grpSpPr>
          <p:sp>
            <p:nvSpPr>
              <p:cNvPr id="44111" name="Rectangle 213"/>
              <p:cNvSpPr>
                <a:spLocks noChangeArrowheads="1"/>
              </p:cNvSpPr>
              <p:nvPr/>
            </p:nvSpPr>
            <p:spPr bwMode="auto">
              <a:xfrm>
                <a:off x="2002" y="3377"/>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12" name="Rectangle 214"/>
              <p:cNvSpPr>
                <a:spLocks noChangeArrowheads="1"/>
              </p:cNvSpPr>
              <p:nvPr/>
            </p:nvSpPr>
            <p:spPr bwMode="auto">
              <a:xfrm>
                <a:off x="1959" y="3377"/>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nvGrpSpPr>
            <p:cNvPr id="44108" name="Group 215"/>
            <p:cNvGrpSpPr>
              <a:grpSpLocks/>
            </p:cNvGrpSpPr>
            <p:nvPr/>
          </p:nvGrpSpPr>
          <p:grpSpPr bwMode="auto">
            <a:xfrm>
              <a:off x="2819" y="3524"/>
              <a:ext cx="349" cy="233"/>
              <a:chOff x="1959" y="3780"/>
              <a:chExt cx="605" cy="403"/>
            </a:xfrm>
          </p:grpSpPr>
          <p:sp>
            <p:nvSpPr>
              <p:cNvPr id="44109" name="Rectangle 216"/>
              <p:cNvSpPr>
                <a:spLocks noChangeArrowheads="1"/>
              </p:cNvSpPr>
              <p:nvPr/>
            </p:nvSpPr>
            <p:spPr bwMode="auto">
              <a:xfrm>
                <a:off x="2002" y="3780"/>
                <a:ext cx="5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sz="1200">
                    <a:latin typeface="Bookman Old Style" panose="02050604050505020204" pitchFamily="18" charset="0"/>
                    <a:cs typeface="Times New Roman" panose="02020603050405020304" pitchFamily="18" charset="0"/>
                  </a:rPr>
                  <a:t> </a:t>
                </a:r>
              </a:p>
              <a:p>
                <a:pPr>
                  <a:buClrTx/>
                  <a:buSzTx/>
                  <a:buFontTx/>
                  <a:buNone/>
                </a:pPr>
                <a:endParaRPr lang="en-US" altLang="en-US">
                  <a:latin typeface="Times New Roman" panose="02020603050405020304" pitchFamily="18" charset="0"/>
                </a:endParaRPr>
              </a:p>
            </p:txBody>
          </p:sp>
          <p:sp>
            <p:nvSpPr>
              <p:cNvPr id="44110" name="Rectangle 217"/>
              <p:cNvSpPr>
                <a:spLocks noChangeArrowheads="1"/>
              </p:cNvSpPr>
              <p:nvPr/>
            </p:nvSpPr>
            <p:spPr bwMode="auto">
              <a:xfrm>
                <a:off x="1959" y="3780"/>
                <a:ext cx="6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pSp>
      </p:grpSp>
    </p:spTree>
    <p:extLst>
      <p:ext uri="{BB962C8B-B14F-4D97-AF65-F5344CB8AC3E}">
        <p14:creationId xmlns:p14="http://schemas.microsoft.com/office/powerpoint/2010/main" val="39019386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1371600"/>
            <a:ext cx="7881938" cy="4791075"/>
          </a:xfrm>
        </p:spPr>
        <p:txBody>
          <a:bodyPr/>
          <a:lstStyle/>
          <a:p>
            <a:r>
              <a:rPr lang="en-US" dirty="0"/>
              <a:t>Assess the likelihood and impact of identified risks to determine their magnitude and priority</a:t>
            </a:r>
          </a:p>
          <a:p>
            <a:r>
              <a:rPr lang="en-US" dirty="0"/>
              <a:t>Risk quantification tools and techniques include: </a:t>
            </a:r>
          </a:p>
          <a:p>
            <a:pPr lvl="1"/>
            <a:r>
              <a:rPr lang="en-US" dirty="0"/>
              <a:t>Probability/impact matrixes</a:t>
            </a:r>
          </a:p>
          <a:p>
            <a:pPr lvl="1"/>
            <a:r>
              <a:rPr lang="en-US" dirty="0"/>
              <a:t>The Top Ten Risk Item Tracking</a:t>
            </a:r>
          </a:p>
          <a:p>
            <a:pPr lvl="1"/>
            <a:r>
              <a:rPr lang="en-US" dirty="0"/>
              <a:t>Expert judgment</a:t>
            </a:r>
          </a:p>
        </p:txBody>
      </p:sp>
      <p:sp>
        <p:nvSpPr>
          <p:cNvPr id="46082" name="Rectangle 2"/>
          <p:cNvSpPr>
            <a:spLocks noGrp="1" noChangeArrowheads="1"/>
          </p:cNvSpPr>
          <p:nvPr>
            <p:ph type="title"/>
          </p:nvPr>
        </p:nvSpPr>
        <p:spPr/>
        <p:txBody>
          <a:bodyPr>
            <a:normAutofit fontScale="90000"/>
          </a:bodyPr>
          <a:lstStyle/>
          <a:p>
            <a:r>
              <a:rPr lang="en-US" dirty="0"/>
              <a:t>Performing Qualitative Risk Analysis</a:t>
            </a:r>
          </a:p>
        </p:txBody>
      </p:sp>
      <p:sp>
        <p:nvSpPr>
          <p:cNvPr id="4608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61167FE-60E6-4207-8A49-8520B00B1D31}" type="slidenum">
              <a:rPr lang="en-US" smtClean="0"/>
              <a:pPr>
                <a:defRPr/>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1000" y="1219200"/>
            <a:ext cx="8458200" cy="5029200"/>
          </a:xfrm>
        </p:spPr>
        <p:txBody>
          <a:bodyPr/>
          <a:lstStyle/>
          <a:p>
            <a:r>
              <a:rPr lang="en-US" dirty="0"/>
              <a:t>A </a:t>
            </a:r>
            <a:r>
              <a:rPr lang="en-US" b="1" dirty="0"/>
              <a:t>probability/impact matrix </a:t>
            </a:r>
            <a:r>
              <a:rPr lang="en-US" dirty="0"/>
              <a:t>or</a:t>
            </a:r>
            <a:r>
              <a:rPr lang="en-US" b="1" dirty="0"/>
              <a:t> chart</a:t>
            </a:r>
            <a:r>
              <a:rPr lang="en-US" dirty="0"/>
              <a:t> lists the relative probability of a risk occurring on one side of a matrix or axis on a chart and the relative impact of the risk occurring on the other</a:t>
            </a:r>
          </a:p>
          <a:p>
            <a:r>
              <a:rPr lang="en-US" dirty="0"/>
              <a:t>List the risks and then label each one as high, medium, or low in terms of its probability of occurrence and its impact if it did occur</a:t>
            </a:r>
          </a:p>
          <a:p>
            <a:r>
              <a:rPr lang="en-US" dirty="0"/>
              <a:t>Can also calculate </a:t>
            </a:r>
            <a:r>
              <a:rPr lang="en-US" b="1" dirty="0"/>
              <a:t>risk factors</a:t>
            </a:r>
            <a:r>
              <a:rPr lang="en-US" dirty="0"/>
              <a:t>:</a:t>
            </a:r>
            <a:endParaRPr lang="en-US" b="1" dirty="0"/>
          </a:p>
          <a:p>
            <a:pPr lvl="1"/>
            <a:r>
              <a:rPr lang="en-US" dirty="0"/>
              <a:t>Numbers that represent the overall risk of specific events based on their probability of occurring and the consequences to the project if they do occur</a:t>
            </a:r>
          </a:p>
        </p:txBody>
      </p:sp>
      <p:sp>
        <p:nvSpPr>
          <p:cNvPr id="47106" name="Rectangle 2"/>
          <p:cNvSpPr>
            <a:spLocks noGrp="1" noChangeArrowheads="1"/>
          </p:cNvSpPr>
          <p:nvPr>
            <p:ph type="title"/>
          </p:nvPr>
        </p:nvSpPr>
        <p:spPr>
          <a:xfrm>
            <a:off x="381000" y="274638"/>
            <a:ext cx="8305800" cy="868362"/>
          </a:xfrm>
        </p:spPr>
        <p:txBody>
          <a:bodyPr/>
          <a:lstStyle/>
          <a:p>
            <a:r>
              <a:rPr lang="en-US" dirty="0"/>
              <a:t>Probability/Impact Matrix</a:t>
            </a:r>
          </a:p>
        </p:txBody>
      </p:sp>
      <p:sp>
        <p:nvSpPr>
          <p:cNvPr id="4710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F1B52981-2898-45CA-B15A-84D5B0A9E4AC}" type="slidenum">
              <a:rPr lang="en-US" smtClean="0"/>
              <a:pPr>
                <a:defRPr/>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1143000"/>
          </a:xfrm>
        </p:spPr>
        <p:txBody>
          <a:bodyPr>
            <a:normAutofit fontScale="90000"/>
          </a:bodyPr>
          <a:lstStyle/>
          <a:p>
            <a:r>
              <a:rPr lang="en-US" dirty="0"/>
              <a:t>Figure 11-5. Sample Probability/Impact Matrix</a:t>
            </a:r>
          </a:p>
        </p:txBody>
      </p:sp>
      <p:sp>
        <p:nvSpPr>
          <p:cNvPr id="48133"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27900CE3-246C-4FFA-9784-4EC532A7D1F5}"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5379"/>
            <a:ext cx="7467600" cy="522732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0" y="6491288"/>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buClrTx/>
              <a:buSzTx/>
              <a:buFontTx/>
              <a:buNone/>
            </a:pPr>
            <a:endParaRPr lang="en-US" altLang="en-US" sz="1200">
              <a:latin typeface="Times" panose="02020603050405020304" pitchFamily="18" charset="0"/>
            </a:endParaRPr>
          </a:p>
        </p:txBody>
      </p:sp>
      <p:sp>
        <p:nvSpPr>
          <p:cNvPr id="39939" name="Rectangle 6"/>
          <p:cNvSpPr>
            <a:spLocks noChangeArrowheads="1"/>
          </p:cNvSpPr>
          <p:nvPr/>
        </p:nvSpPr>
        <p:spPr bwMode="auto">
          <a:xfrm>
            <a:off x="838200" y="1290638"/>
            <a:ext cx="807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r>
              <a:rPr lang="en-US" altLang="en-US" b="1" dirty="0">
                <a:solidFill>
                  <a:schemeClr val="tx2"/>
                </a:solidFill>
              </a:rPr>
              <a:t>Static Risk Assessment Matrix - Qualitative</a:t>
            </a:r>
            <a:endParaRPr lang="en-US" altLang="en-US" dirty="0">
              <a:solidFill>
                <a:schemeClr val="tx2"/>
              </a:solidFill>
              <a:latin typeface="Verdana" panose="020B0604030504040204" pitchFamily="34" charset="0"/>
            </a:endParaRPr>
          </a:p>
        </p:txBody>
      </p:sp>
      <p:grpSp>
        <p:nvGrpSpPr>
          <p:cNvPr id="39940" name="Group 14"/>
          <p:cNvGrpSpPr>
            <a:grpSpLocks/>
          </p:cNvGrpSpPr>
          <p:nvPr/>
        </p:nvGrpSpPr>
        <p:grpSpPr bwMode="auto">
          <a:xfrm>
            <a:off x="1320800" y="2057400"/>
            <a:ext cx="7315200" cy="3810000"/>
            <a:chOff x="832" y="1344"/>
            <a:chExt cx="4608" cy="2400"/>
          </a:xfrm>
        </p:grpSpPr>
        <p:sp>
          <p:nvSpPr>
            <p:cNvPr id="39945" name="Rectangle 12"/>
            <p:cNvSpPr>
              <a:spLocks noChangeArrowheads="1"/>
            </p:cNvSpPr>
            <p:nvPr/>
          </p:nvSpPr>
          <p:spPr bwMode="auto">
            <a:xfrm>
              <a:off x="832" y="1344"/>
              <a:ext cx="4608" cy="2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eaLnBrk="1" hangingPunct="1">
                <a:buClrTx/>
                <a:buSzTx/>
                <a:buFontTx/>
                <a:buNone/>
              </a:pPr>
              <a:endParaRPr lang="en-US" altLang="en-US">
                <a:latin typeface="Verdana" panose="020B0604030504040204" pitchFamily="34" charset="0"/>
              </a:endParaRPr>
            </a:p>
          </p:txBody>
        </p:sp>
        <p:graphicFrame>
          <p:nvGraphicFramePr>
            <p:cNvPr id="39946" name="Object 13"/>
            <p:cNvGraphicFramePr>
              <a:graphicFrameLocks noChangeAspect="1"/>
            </p:cNvGraphicFramePr>
            <p:nvPr/>
          </p:nvGraphicFramePr>
          <p:xfrm>
            <a:off x="856" y="1411"/>
            <a:ext cx="4560" cy="2230"/>
          </p:xfrm>
          <a:graphic>
            <a:graphicData uri="http://schemas.openxmlformats.org/presentationml/2006/ole">
              <mc:AlternateContent xmlns:mc="http://schemas.openxmlformats.org/markup-compatibility/2006">
                <mc:Choice xmlns:v="urn:schemas-microsoft-com:vml" Requires="v">
                  <p:oleObj spid="_x0000_s2051" r:id="rId4" imgW="4788515" imgH="2348437" progId="FLW3Drawing">
                    <p:embed/>
                  </p:oleObj>
                </mc:Choice>
                <mc:Fallback>
                  <p:oleObj r:id="rId4" imgW="4788515" imgH="2348437" progId="FLW3Drawing">
                    <p:embed/>
                    <p:pic>
                      <p:nvPicPr>
                        <p:cNvPr id="3994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 y="1411"/>
                          <a:ext cx="4560" cy="2230"/>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941" name="Group 23"/>
          <p:cNvGrpSpPr>
            <a:grpSpLocks/>
          </p:cNvGrpSpPr>
          <p:nvPr/>
        </p:nvGrpSpPr>
        <p:grpSpPr bwMode="auto">
          <a:xfrm>
            <a:off x="7864475" y="5867400"/>
            <a:ext cx="1203325" cy="914400"/>
            <a:chOff x="7940080" y="5943600"/>
            <a:chExt cx="1203920" cy="914400"/>
          </a:xfrm>
        </p:grpSpPr>
        <p:pic>
          <p:nvPicPr>
            <p:cNvPr id="39943"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080" y="5943600"/>
              <a:ext cx="120392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25"/>
            <p:cNvSpPr>
              <a:spLocks noChangeArrowheads="1"/>
            </p:cNvSpPr>
            <p:nvPr/>
          </p:nvSpPr>
          <p:spPr bwMode="auto">
            <a:xfrm>
              <a:off x="8229600" y="6153090"/>
              <a:ext cx="68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ctr" eaLnBrk="1" hangingPunct="1">
                <a:buClrTx/>
                <a:buSzTx/>
                <a:buFontTx/>
                <a:buNone/>
              </a:pPr>
              <a:r>
                <a:rPr lang="en-US" altLang="en-US" sz="1200" b="1"/>
                <a:t>Figure</a:t>
              </a:r>
            </a:p>
            <a:p>
              <a:pPr algn="ctr" eaLnBrk="1" hangingPunct="1">
                <a:buClrTx/>
                <a:buSzTx/>
                <a:buFontTx/>
                <a:buNone/>
              </a:pPr>
              <a:r>
                <a:rPr lang="en-US" altLang="en-US" sz="1200" b="1"/>
                <a:t>03-03</a:t>
              </a:r>
            </a:p>
          </p:txBody>
        </p:sp>
      </p:grpSp>
      <p:sp>
        <p:nvSpPr>
          <p:cNvPr id="39942" name="Rectangle 6"/>
          <p:cNvSpPr>
            <a:spLocks noChangeArrowheads="1"/>
          </p:cNvSpPr>
          <p:nvPr/>
        </p:nvSpPr>
        <p:spPr bwMode="auto">
          <a:xfrm>
            <a:off x="0" y="26828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buClr>
                <a:schemeClr val="folHlink"/>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eaLnBrk="0" hangingPunct="0">
              <a:buClr>
                <a:schemeClr val="folHlink"/>
              </a:buClr>
              <a:buSzPct val="70000"/>
              <a:buFont typeface="Wingdings" panose="05000000000000000000" pitchFamily="2" charset="2"/>
              <a:buChar char="n"/>
              <a:defRPr sz="2000">
                <a:solidFill>
                  <a:schemeClr val="tx1"/>
                </a:solidFill>
                <a:latin typeface="Arial" panose="020B0604020202020204" pitchFamily="34" charset="0"/>
              </a:defRPr>
            </a:lvl2pPr>
            <a:lvl3pPr marL="1143000" indent="-228600" eaLnBrk="0" hangingPunct="0">
              <a:buClr>
                <a:schemeClr val="tx2"/>
              </a:buClr>
              <a:buChar char="•"/>
              <a:defRPr sz="2000">
                <a:solidFill>
                  <a:schemeClr val="tx1"/>
                </a:solidFill>
                <a:latin typeface="Arial" panose="020B0604020202020204" pitchFamily="34" charset="0"/>
              </a:defRPr>
            </a:lvl3pPr>
            <a:lvl4pPr marL="1600200" indent="-228600" eaLnBrk="0" hangingPunct="0">
              <a:buClr>
                <a:schemeClr val="hlink"/>
              </a:buClr>
              <a:buChar char="•"/>
              <a:defRPr sz="2000">
                <a:solidFill>
                  <a:schemeClr val="tx1"/>
                </a:solidFill>
                <a:latin typeface="Arial" panose="020B0604020202020204" pitchFamily="34" charset="0"/>
              </a:defRPr>
            </a:lvl4pPr>
            <a:lvl5pPr marL="2057400" indent="-228600" eaLnBrk="0" hangingPunct="0">
              <a:buClr>
                <a:schemeClr val="tx1"/>
              </a:buClr>
              <a:buSzPct val="850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tx1"/>
              </a:buClr>
              <a:buSzPct val="85000"/>
              <a:buChar char="•"/>
              <a:defRPr sz="2000">
                <a:solidFill>
                  <a:schemeClr val="tx1"/>
                </a:solidFill>
                <a:latin typeface="Arial" panose="020B0604020202020204" pitchFamily="34" charset="0"/>
              </a:defRPr>
            </a:lvl9pPr>
          </a:lstStyle>
          <a:p>
            <a:pPr algn="r" eaLnBrk="1" hangingPunct="1">
              <a:buClrTx/>
              <a:buSzTx/>
              <a:buFontTx/>
              <a:buNone/>
            </a:pPr>
            <a:r>
              <a:rPr lang="en-US" altLang="en-US" sz="3600" b="1">
                <a:solidFill>
                  <a:schemeClr val="accent1"/>
                </a:solidFill>
              </a:rPr>
              <a:t> </a:t>
            </a:r>
            <a:r>
              <a:rPr lang="en-US" altLang="en-US" sz="2800" b="1">
                <a:solidFill>
                  <a:schemeClr val="accent1"/>
                </a:solidFill>
              </a:rPr>
              <a:t>Ch03: What Are the PM Process Groups?</a:t>
            </a:r>
          </a:p>
        </p:txBody>
      </p:sp>
    </p:spTree>
    <p:extLst>
      <p:ext uri="{BB962C8B-B14F-4D97-AF65-F5344CB8AC3E}">
        <p14:creationId xmlns:p14="http://schemas.microsoft.com/office/powerpoint/2010/main" val="2835022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r>
              <a:rPr lang="en-US" dirty="0"/>
              <a:t>A </a:t>
            </a:r>
            <a:r>
              <a:rPr lang="en-US" b="1" dirty="0"/>
              <a:t>watch list </a:t>
            </a:r>
            <a:r>
              <a:rPr lang="en-US" dirty="0"/>
              <a:t>is a list of risks that are low priority, but are still identified as potential risks</a:t>
            </a:r>
          </a:p>
          <a:p>
            <a:r>
              <a:rPr lang="en-US" dirty="0"/>
              <a:t>Qualitative analysis can also identify risks that should be evaluated on a quantitative basis</a:t>
            </a:r>
          </a:p>
          <a:p>
            <a:endParaRPr lang="en-US" dirty="0"/>
          </a:p>
        </p:txBody>
      </p:sp>
      <p:sp>
        <p:nvSpPr>
          <p:cNvPr id="52226" name="Rectangle 2"/>
          <p:cNvSpPr>
            <a:spLocks noGrp="1" noChangeArrowheads="1"/>
          </p:cNvSpPr>
          <p:nvPr>
            <p:ph type="title"/>
          </p:nvPr>
        </p:nvSpPr>
        <p:spPr>
          <a:xfrm>
            <a:off x="381000" y="274638"/>
            <a:ext cx="8305800" cy="868362"/>
          </a:xfrm>
        </p:spPr>
        <p:txBody>
          <a:bodyPr/>
          <a:lstStyle/>
          <a:p>
            <a:r>
              <a:rPr lang="en-US" dirty="0"/>
              <a:t>Watch List</a:t>
            </a:r>
          </a:p>
        </p:txBody>
      </p:sp>
      <p:sp>
        <p:nvSpPr>
          <p:cNvPr id="5222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4DE9DEB5-2B34-4F07-90E9-492F844BF3D1}" type="slidenum">
              <a:rPr lang="en-US" smtClean="0"/>
              <a:pPr>
                <a:defRPr/>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normAutofit fontScale="90000"/>
          </a:bodyPr>
          <a:lstStyle/>
          <a:p>
            <a:r>
              <a:rPr lang="en-US" dirty="0"/>
              <a:t>Figure 11-1. Benefits from Software Risk Management Practices*</a:t>
            </a:r>
          </a:p>
        </p:txBody>
      </p:sp>
      <p:sp>
        <p:nvSpPr>
          <p:cNvPr id="18437" name="Footer Placeholder 7"/>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defRPr/>
            </a:pPr>
            <a:fld id="{C9C7EE1C-8D68-46E6-9AB4-662241EB92E9}" type="slidenum">
              <a:rPr lang="en-US" smtClean="0"/>
              <a:pPr>
                <a:defRPr/>
              </a:pPr>
              <a:t>3</a:t>
            </a:fld>
            <a:endParaRPr lang="en-US" dirty="0"/>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r>
              <a:rPr lang="en-US" sz="1800" dirty="0"/>
              <a:t>*Source: </a:t>
            </a:r>
            <a:r>
              <a:rPr lang="en-US" sz="1800" dirty="0" err="1"/>
              <a:t>Kulik</a:t>
            </a:r>
            <a:r>
              <a:rPr lang="en-US" sz="1800" dirty="0"/>
              <a:t> and Weber, KLCI Research Group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42999"/>
            <a:ext cx="6172200" cy="501951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90000"/>
              </a:lnSpc>
            </a:pPr>
            <a:r>
              <a:rPr lang="en-US" dirty="0"/>
              <a:t>Often follows qualitative risk analysis, but both can be done together</a:t>
            </a:r>
          </a:p>
          <a:p>
            <a:pPr>
              <a:lnSpc>
                <a:spcPct val="90000"/>
              </a:lnSpc>
            </a:pPr>
            <a:r>
              <a:rPr lang="en-US" dirty="0"/>
              <a:t>Large, complex projects involving leading edge technologies often require extensive quantitative risk analysis</a:t>
            </a:r>
          </a:p>
          <a:p>
            <a:pPr>
              <a:lnSpc>
                <a:spcPct val="90000"/>
              </a:lnSpc>
            </a:pPr>
            <a:r>
              <a:rPr lang="en-US" dirty="0"/>
              <a:t>Main techniques include:</a:t>
            </a:r>
          </a:p>
          <a:p>
            <a:pPr lvl="1">
              <a:lnSpc>
                <a:spcPct val="90000"/>
              </a:lnSpc>
            </a:pPr>
            <a:r>
              <a:rPr lang="en-US" dirty="0"/>
              <a:t>Decision tree analysis</a:t>
            </a:r>
          </a:p>
          <a:p>
            <a:pPr lvl="1">
              <a:lnSpc>
                <a:spcPct val="90000"/>
              </a:lnSpc>
            </a:pPr>
            <a:r>
              <a:rPr lang="en-US" dirty="0"/>
              <a:t>Simulation</a:t>
            </a:r>
          </a:p>
          <a:p>
            <a:pPr lvl="1">
              <a:lnSpc>
                <a:spcPct val="90000"/>
              </a:lnSpc>
            </a:pPr>
            <a:r>
              <a:rPr lang="en-US" dirty="0"/>
              <a:t>Sensitivity analysis</a:t>
            </a:r>
          </a:p>
        </p:txBody>
      </p:sp>
      <p:sp>
        <p:nvSpPr>
          <p:cNvPr id="53250" name="Rectangle 2"/>
          <p:cNvSpPr>
            <a:spLocks noGrp="1" noChangeArrowheads="1"/>
          </p:cNvSpPr>
          <p:nvPr>
            <p:ph type="title"/>
          </p:nvPr>
        </p:nvSpPr>
        <p:spPr>
          <a:xfrm>
            <a:off x="381000" y="274638"/>
            <a:ext cx="8305800" cy="868362"/>
          </a:xfrm>
        </p:spPr>
        <p:txBody>
          <a:bodyPr>
            <a:normAutofit fontScale="90000"/>
          </a:bodyPr>
          <a:lstStyle/>
          <a:p>
            <a:r>
              <a:rPr lang="en-US" dirty="0"/>
              <a:t>Performing Quantitative Risk Analysis</a:t>
            </a:r>
          </a:p>
        </p:txBody>
      </p:sp>
      <p:sp>
        <p:nvSpPr>
          <p:cNvPr id="5325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A87E509-0C85-4F80-9BE3-1C764C551C93}" type="slidenum">
              <a:rPr lang="en-US" smtClean="0"/>
              <a:pPr>
                <a:defRPr/>
              </a:pPr>
              <a:t>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1524000"/>
            <a:ext cx="8458200" cy="4724400"/>
          </a:xfrm>
        </p:spPr>
        <p:txBody>
          <a:bodyPr/>
          <a:lstStyle/>
          <a:p>
            <a:r>
              <a:rPr lang="en-US" dirty="0"/>
              <a:t>A </a:t>
            </a:r>
            <a:r>
              <a:rPr lang="en-US" b="1" dirty="0"/>
              <a:t>decision tree</a:t>
            </a:r>
            <a:r>
              <a:rPr lang="en-US" dirty="0"/>
              <a:t> is a diagramming analysis technique used to help select the best course of action in situations in which future outcomes are uncertain</a:t>
            </a:r>
          </a:p>
          <a:p>
            <a:r>
              <a:rPr lang="en-US" b="1" dirty="0"/>
              <a:t>Estimated monetary value (EMV)</a:t>
            </a:r>
            <a:r>
              <a:rPr lang="en-US" dirty="0"/>
              <a:t> is the product of a risk event probability and the risk event’s monetary value</a:t>
            </a:r>
          </a:p>
          <a:p>
            <a:r>
              <a:rPr lang="en-US" dirty="0"/>
              <a:t>You can draw a decision tree to help find the EMV </a:t>
            </a:r>
          </a:p>
        </p:txBody>
      </p:sp>
      <p:sp>
        <p:nvSpPr>
          <p:cNvPr id="54274" name="Rectangle 2"/>
          <p:cNvSpPr>
            <a:spLocks noGrp="1" noChangeArrowheads="1"/>
          </p:cNvSpPr>
          <p:nvPr>
            <p:ph type="title"/>
          </p:nvPr>
        </p:nvSpPr>
        <p:spPr/>
        <p:txBody>
          <a:bodyPr>
            <a:normAutofit fontScale="90000"/>
          </a:bodyPr>
          <a:lstStyle/>
          <a:p>
            <a:r>
              <a:rPr lang="en-US" dirty="0"/>
              <a:t>Decision Trees and Expected Monetary Value (EMV)</a:t>
            </a:r>
          </a:p>
        </p:txBody>
      </p:sp>
      <p:sp>
        <p:nvSpPr>
          <p:cNvPr id="5427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4ED559AF-2D32-4CFC-AED8-B3F6CCEF848A}" type="slidenum">
              <a:rPr lang="en-US" smtClean="0"/>
              <a:pPr>
                <a:defRPr/>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dirty="0"/>
              <a:t>Figure 11-7. Expected Monetary Value (EMV) Example</a:t>
            </a:r>
          </a:p>
        </p:txBody>
      </p:sp>
      <p:sp>
        <p:nvSpPr>
          <p:cNvPr id="55301"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12B04A7B-2E8C-4528-B1BA-5741556EC6CB}" type="slidenum">
              <a:rPr lang="en-US" smtClean="0"/>
              <a:pPr>
                <a:buFontTx/>
                <a:buNone/>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39534"/>
            <a:ext cx="7238999" cy="49157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81000" y="1143000"/>
            <a:ext cx="8458200" cy="4572000"/>
          </a:xfrm>
        </p:spPr>
        <p:txBody>
          <a:bodyPr/>
          <a:lstStyle/>
          <a:p>
            <a:r>
              <a:rPr lang="en-US" dirty="0"/>
              <a:t>Simulation uses a representation or model of a system to analyze the expected behavior or performance of the system</a:t>
            </a:r>
          </a:p>
          <a:p>
            <a:r>
              <a:rPr lang="en-US" b="1" dirty="0"/>
              <a:t>Monte Carlo analysis</a:t>
            </a:r>
            <a:r>
              <a:rPr lang="en-US" dirty="0"/>
              <a:t> simulates a model’s outcome many times to provide a statistical distribution of the calculated results</a:t>
            </a:r>
          </a:p>
          <a:p>
            <a:r>
              <a:rPr lang="en-US" dirty="0"/>
              <a:t>To use a Monte Carlo simulation, you must have three estimates (most likely, pessimistic, and optimistic) plus an estimate of the likelihood of the estimate being between the most likely and optimistic values</a:t>
            </a:r>
          </a:p>
        </p:txBody>
      </p:sp>
      <p:sp>
        <p:nvSpPr>
          <p:cNvPr id="56322" name="Rectangle 2"/>
          <p:cNvSpPr>
            <a:spLocks noGrp="1" noChangeArrowheads="1"/>
          </p:cNvSpPr>
          <p:nvPr>
            <p:ph type="title"/>
          </p:nvPr>
        </p:nvSpPr>
        <p:spPr>
          <a:xfrm>
            <a:off x="381000" y="274638"/>
            <a:ext cx="8305800" cy="944562"/>
          </a:xfrm>
        </p:spPr>
        <p:txBody>
          <a:bodyPr/>
          <a:lstStyle/>
          <a:p>
            <a:r>
              <a:rPr lang="en-US" dirty="0"/>
              <a:t>Simulation</a:t>
            </a:r>
          </a:p>
        </p:txBody>
      </p:sp>
      <p:sp>
        <p:nvSpPr>
          <p:cNvPr id="5632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4A2D5EF-924D-4EDB-877A-B6F5551FBF42}" type="slidenum">
              <a:rPr lang="en-US" smtClean="0"/>
              <a:pPr>
                <a:defRPr/>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sz="3600" dirty="0"/>
              <a:t>Figure 11-8. Sample Monte Carlo Simulation Results for Project Schedule</a:t>
            </a:r>
            <a:endParaRPr lang="en-US" sz="4400" dirty="0"/>
          </a:p>
        </p:txBody>
      </p:sp>
      <p:sp>
        <p:nvSpPr>
          <p:cNvPr id="58372"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3CE1F776-1DF8-4409-888F-80CE26E79414}" type="slidenum">
              <a:rPr lang="en-US" smtClean="0"/>
              <a:pPr>
                <a:buFontTx/>
                <a:buNone/>
                <a:defRPr/>
              </a:pPr>
              <a:t>34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7622950" cy="507851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304800" y="1143000"/>
            <a:ext cx="8458200" cy="5257800"/>
          </a:xfrm>
        </p:spPr>
        <p:txBody>
          <a:bodyPr/>
          <a:lstStyle/>
          <a:p>
            <a:r>
              <a:rPr lang="en-US" dirty="0"/>
              <a:t>After identifying and quantifying risks, you must decide how to respond to them</a:t>
            </a:r>
          </a:p>
          <a:p>
            <a:r>
              <a:rPr lang="en-US" dirty="0"/>
              <a:t>Four main response strategies for negative risks:</a:t>
            </a:r>
          </a:p>
          <a:p>
            <a:pPr lvl="1"/>
            <a:r>
              <a:rPr lang="en-US" dirty="0"/>
              <a:t>Risk avoidance</a:t>
            </a:r>
          </a:p>
          <a:p>
            <a:pPr lvl="1"/>
            <a:r>
              <a:rPr lang="en-US" dirty="0"/>
              <a:t>Risk acceptance</a:t>
            </a:r>
          </a:p>
          <a:p>
            <a:pPr lvl="1"/>
            <a:r>
              <a:rPr lang="en-US" dirty="0"/>
              <a:t>Risk transference</a:t>
            </a:r>
          </a:p>
          <a:p>
            <a:pPr lvl="1"/>
            <a:r>
              <a:rPr lang="en-US" dirty="0"/>
              <a:t>Risk mitigation</a:t>
            </a:r>
          </a:p>
          <a:p>
            <a:r>
              <a:rPr lang="en-US" dirty="0"/>
              <a:t>Four main response strategies for positive risks:</a:t>
            </a:r>
          </a:p>
          <a:p>
            <a:pPr lvl="1"/>
            <a:r>
              <a:rPr lang="en-US" dirty="0"/>
              <a:t>Risk exploitation</a:t>
            </a:r>
          </a:p>
          <a:p>
            <a:pPr lvl="1"/>
            <a:r>
              <a:rPr lang="en-US" dirty="0"/>
              <a:t>Risk sharing</a:t>
            </a:r>
          </a:p>
          <a:p>
            <a:pPr lvl="1"/>
            <a:r>
              <a:rPr lang="en-US" dirty="0"/>
              <a:t>Risk enhancement</a:t>
            </a:r>
          </a:p>
          <a:p>
            <a:pPr lvl="1"/>
            <a:r>
              <a:rPr lang="en-US" dirty="0"/>
              <a:t>Risk acceptance</a:t>
            </a:r>
          </a:p>
          <a:p>
            <a:pPr lvl="1"/>
            <a:endParaRPr lang="en-US" dirty="0"/>
          </a:p>
        </p:txBody>
      </p:sp>
      <p:sp>
        <p:nvSpPr>
          <p:cNvPr id="62466" name="Rectangle 2"/>
          <p:cNvSpPr>
            <a:spLocks noGrp="1" noChangeArrowheads="1"/>
          </p:cNvSpPr>
          <p:nvPr>
            <p:ph type="title"/>
          </p:nvPr>
        </p:nvSpPr>
        <p:spPr>
          <a:xfrm>
            <a:off x="381000" y="274638"/>
            <a:ext cx="8305800" cy="792162"/>
          </a:xfrm>
        </p:spPr>
        <p:txBody>
          <a:bodyPr>
            <a:normAutofit/>
          </a:bodyPr>
          <a:lstStyle/>
          <a:p>
            <a:r>
              <a:rPr lang="en-US" dirty="0"/>
              <a:t>Planning Risk Responses</a:t>
            </a:r>
          </a:p>
        </p:txBody>
      </p:sp>
      <p:sp>
        <p:nvSpPr>
          <p:cNvPr id="6246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F9B80BF-4B15-47CC-B710-DAF212700692}" type="slidenum">
              <a:rPr lang="en-US" smtClean="0"/>
              <a:pPr>
                <a:defRPr/>
              </a:pPr>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z="3200" dirty="0"/>
              <a:t>Table 11-7. General Risk Mitigation Strategies for Technical, Cost, and Schedule Risks</a:t>
            </a:r>
            <a:endParaRPr lang="en-US" sz="4800" dirty="0"/>
          </a:p>
        </p:txBody>
      </p:sp>
      <p:sp>
        <p:nvSpPr>
          <p:cNvPr id="63493"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buFontTx/>
              <a:buNone/>
              <a:defRPr/>
            </a:pPr>
            <a:fld id="{2382DC7E-47F0-4F29-BF92-387ECEECEA20}" type="slidenum">
              <a:rPr lang="en-US" smtClean="0"/>
              <a:pPr>
                <a:buFontTx/>
                <a:buNone/>
                <a:defRPr/>
              </a:pPr>
              <a:t>36</a:t>
            </a:fld>
            <a:endParaRPr lang="en-US" dirty="0"/>
          </a:p>
        </p:txBody>
      </p:sp>
      <p:pic>
        <p:nvPicPr>
          <p:cNvPr id="63491" name="Picture 3"/>
          <p:cNvPicPr>
            <a:picLocks noChangeAspect="1" noChangeArrowheads="1"/>
          </p:cNvPicPr>
          <p:nvPr/>
        </p:nvPicPr>
        <p:blipFill>
          <a:blip r:embed="rId2"/>
          <a:srcRect/>
          <a:stretch>
            <a:fillRect/>
          </a:stretch>
        </p:blipFill>
        <p:spPr bwMode="auto">
          <a:xfrm>
            <a:off x="152400" y="1425575"/>
            <a:ext cx="8763000" cy="418941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dirty="0"/>
              <a:t>It’s also important to identify residual and secondary risks</a:t>
            </a:r>
          </a:p>
          <a:p>
            <a:r>
              <a:rPr lang="en-US" b="1" dirty="0"/>
              <a:t>Residual risks</a:t>
            </a:r>
            <a:r>
              <a:rPr lang="en-US" dirty="0"/>
              <a:t> are risks that remain after all of the response strategies have been implemented</a:t>
            </a:r>
          </a:p>
          <a:p>
            <a:r>
              <a:rPr lang="en-US" b="1" dirty="0"/>
              <a:t>Secondary risks</a:t>
            </a:r>
            <a:r>
              <a:rPr lang="en-US" dirty="0"/>
              <a:t> are a direct result of implementing a risk response</a:t>
            </a:r>
          </a:p>
        </p:txBody>
      </p:sp>
      <p:sp>
        <p:nvSpPr>
          <p:cNvPr id="65538" name="Rectangle 2"/>
          <p:cNvSpPr>
            <a:spLocks noGrp="1" noChangeArrowheads="1"/>
          </p:cNvSpPr>
          <p:nvPr>
            <p:ph type="title"/>
          </p:nvPr>
        </p:nvSpPr>
        <p:spPr>
          <a:xfrm>
            <a:off x="381000" y="274638"/>
            <a:ext cx="8305800" cy="868362"/>
          </a:xfrm>
        </p:spPr>
        <p:txBody>
          <a:bodyPr/>
          <a:lstStyle/>
          <a:p>
            <a:r>
              <a:rPr lang="en-US" dirty="0"/>
              <a:t>Residual and Secondary Risks</a:t>
            </a:r>
          </a:p>
        </p:txBody>
      </p:sp>
      <p:sp>
        <p:nvSpPr>
          <p:cNvPr id="6554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CBE5EE92-422E-487F-9C87-A317F0017355}" type="slidenum">
              <a:rPr lang="en-US" smtClean="0"/>
              <a:pPr>
                <a:defRPr/>
              </a:pPr>
              <a:t>37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52400" y="1143000"/>
            <a:ext cx="8991600" cy="5257800"/>
          </a:xfrm>
        </p:spPr>
        <p:txBody>
          <a:bodyPr/>
          <a:lstStyle/>
          <a:p>
            <a:r>
              <a:rPr lang="en-US" dirty="0"/>
              <a:t>Involves executing the risk management process to respond to risk events and ensuring that risk awareness is an ongoing activity performed by the entire project team throughout the entire project</a:t>
            </a:r>
          </a:p>
          <a:p>
            <a:r>
              <a:rPr lang="en-US" b="1" dirty="0"/>
              <a:t>Workarounds </a:t>
            </a:r>
            <a:r>
              <a:rPr lang="en-US" dirty="0"/>
              <a:t>are unplanned responses to risk events that must be done when there are no contingency plans</a:t>
            </a:r>
          </a:p>
          <a:p>
            <a:r>
              <a:rPr lang="en-US" dirty="0"/>
              <a:t>Main outputs of risk control are:</a:t>
            </a:r>
          </a:p>
          <a:p>
            <a:pPr lvl="1"/>
            <a:r>
              <a:rPr lang="en-US" sz="2400" dirty="0"/>
              <a:t>Work performance information</a:t>
            </a:r>
          </a:p>
          <a:p>
            <a:pPr lvl="1"/>
            <a:r>
              <a:rPr lang="en-US" sz="2400" dirty="0"/>
              <a:t>change requests</a:t>
            </a:r>
          </a:p>
          <a:p>
            <a:pPr lvl="1"/>
            <a:r>
              <a:rPr lang="en-US" sz="2400" dirty="0"/>
              <a:t>updates to the project management plan, other project documents, and organizational process assets</a:t>
            </a:r>
            <a:endParaRPr lang="en-US" sz="2800" dirty="0"/>
          </a:p>
        </p:txBody>
      </p:sp>
      <p:sp>
        <p:nvSpPr>
          <p:cNvPr id="67586" name="Rectangle 2"/>
          <p:cNvSpPr>
            <a:spLocks noGrp="1" noChangeArrowheads="1"/>
          </p:cNvSpPr>
          <p:nvPr>
            <p:ph type="title"/>
          </p:nvPr>
        </p:nvSpPr>
        <p:spPr>
          <a:xfrm>
            <a:off x="381000" y="274638"/>
            <a:ext cx="8305800" cy="868362"/>
          </a:xfrm>
        </p:spPr>
        <p:txBody>
          <a:bodyPr>
            <a:normAutofit/>
          </a:bodyPr>
          <a:lstStyle/>
          <a:p>
            <a:r>
              <a:rPr lang="en-US" dirty="0"/>
              <a:t>Controlling Risks</a:t>
            </a:r>
            <a:endParaRPr lang="en-US" sz="5400" dirty="0"/>
          </a:p>
        </p:txBody>
      </p:sp>
      <p:sp>
        <p:nvSpPr>
          <p:cNvPr id="67589"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38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pPr>
              <a:lnSpc>
                <a:spcPct val="90000"/>
              </a:lnSpc>
            </a:pPr>
            <a:r>
              <a:rPr lang="en-US" dirty="0"/>
              <a:t>Project risk management is the art and science of identifying, analyzing, and responding to risk throughout the life of a project and in the best interests of meeting project objectives</a:t>
            </a:r>
          </a:p>
          <a:p>
            <a:pPr>
              <a:lnSpc>
                <a:spcPct val="90000"/>
              </a:lnSpc>
            </a:pPr>
            <a:r>
              <a:rPr lang="en-US" dirty="0"/>
              <a:t>Main processes include:</a:t>
            </a:r>
          </a:p>
          <a:p>
            <a:pPr lvl="1">
              <a:lnSpc>
                <a:spcPct val="90000"/>
              </a:lnSpc>
            </a:pPr>
            <a:r>
              <a:rPr lang="en-US" dirty="0"/>
              <a:t>Plan risk management</a:t>
            </a:r>
          </a:p>
          <a:p>
            <a:pPr lvl="1">
              <a:lnSpc>
                <a:spcPct val="90000"/>
              </a:lnSpc>
            </a:pPr>
            <a:r>
              <a:rPr lang="en-US" dirty="0"/>
              <a:t>Identify risks</a:t>
            </a:r>
          </a:p>
          <a:p>
            <a:pPr lvl="1">
              <a:lnSpc>
                <a:spcPct val="90000"/>
              </a:lnSpc>
            </a:pPr>
            <a:r>
              <a:rPr lang="en-US" dirty="0"/>
              <a:t>Perform qualitative risk analysis</a:t>
            </a:r>
          </a:p>
          <a:p>
            <a:pPr lvl="1">
              <a:lnSpc>
                <a:spcPct val="90000"/>
              </a:lnSpc>
            </a:pPr>
            <a:r>
              <a:rPr lang="en-US" dirty="0"/>
              <a:t>Perform quantitative risk analysis</a:t>
            </a:r>
          </a:p>
          <a:p>
            <a:pPr lvl="1">
              <a:lnSpc>
                <a:spcPct val="90000"/>
              </a:lnSpc>
            </a:pPr>
            <a:r>
              <a:rPr lang="en-US" dirty="0"/>
              <a:t>Plan risk responses</a:t>
            </a:r>
          </a:p>
          <a:p>
            <a:pPr lvl="1">
              <a:lnSpc>
                <a:spcPct val="90000"/>
              </a:lnSpc>
            </a:pPr>
            <a:r>
              <a:rPr lang="en-US" dirty="0"/>
              <a:t>Control risks</a:t>
            </a:r>
          </a:p>
          <a:p>
            <a:pPr lvl="1">
              <a:lnSpc>
                <a:spcPct val="80000"/>
              </a:lnSpc>
            </a:pPr>
            <a:endParaRPr lang="en-US" dirty="0"/>
          </a:p>
        </p:txBody>
      </p:sp>
      <p:sp>
        <p:nvSpPr>
          <p:cNvPr id="70658" name="Rectangle 2"/>
          <p:cNvSpPr>
            <a:spLocks noGrp="1" noChangeArrowheads="1"/>
          </p:cNvSpPr>
          <p:nvPr>
            <p:ph type="title"/>
          </p:nvPr>
        </p:nvSpPr>
        <p:spPr>
          <a:xfrm>
            <a:off x="381000" y="274638"/>
            <a:ext cx="8305800" cy="944562"/>
          </a:xfrm>
        </p:spPr>
        <p:txBody>
          <a:bodyPr/>
          <a:lstStyle/>
          <a:p>
            <a:r>
              <a:rPr lang="en-US" dirty="0"/>
              <a:t>Chapter Summary</a:t>
            </a:r>
          </a:p>
        </p:txBody>
      </p:sp>
      <p:sp>
        <p:nvSpPr>
          <p:cNvPr id="7066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2141E065-B20F-4D43-B684-C7ED378BA178}" type="slidenum">
              <a:rPr lang="en-US" smtClean="0"/>
              <a:pPr>
                <a:defRPr/>
              </a:pPr>
              <a:t>39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143000"/>
            <a:ext cx="8305800" cy="4572000"/>
          </a:xfrm>
        </p:spPr>
        <p:txBody>
          <a:bodyPr/>
          <a:lstStyle/>
          <a:p>
            <a:r>
              <a:rPr lang="en-US" sz="3200" dirty="0"/>
              <a:t>A dictionary definition of risk is “the possibility of loss or injury”</a:t>
            </a:r>
          </a:p>
          <a:p>
            <a:r>
              <a:rPr lang="en-US" sz="3200" dirty="0"/>
              <a:t>Negative risk involves understanding potential problems that might occur in the project and how they might impede project success</a:t>
            </a:r>
          </a:p>
          <a:p>
            <a:r>
              <a:rPr lang="en-US" sz="3200" dirty="0"/>
              <a:t>Negative risk management is like a form of insurance; it is an investment</a:t>
            </a:r>
          </a:p>
        </p:txBody>
      </p:sp>
      <p:sp>
        <p:nvSpPr>
          <p:cNvPr id="19458" name="Rectangle 2"/>
          <p:cNvSpPr>
            <a:spLocks noGrp="1" noChangeArrowheads="1"/>
          </p:cNvSpPr>
          <p:nvPr>
            <p:ph type="title"/>
          </p:nvPr>
        </p:nvSpPr>
        <p:spPr>
          <a:xfrm>
            <a:off x="381000" y="274638"/>
            <a:ext cx="8305800" cy="715962"/>
          </a:xfrm>
        </p:spPr>
        <p:txBody>
          <a:bodyPr>
            <a:normAutofit fontScale="90000"/>
          </a:bodyPr>
          <a:lstStyle/>
          <a:p>
            <a:r>
              <a:rPr lang="en-US" dirty="0"/>
              <a:t>Negative Risk</a:t>
            </a:r>
          </a:p>
        </p:txBody>
      </p:sp>
      <p:sp>
        <p:nvSpPr>
          <p:cNvPr id="1946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8029358A-A68A-4B39-848F-F2A98A0B2E8B}" type="slidenum">
              <a:rPr lang="en-US" smtClean="0"/>
              <a:pPr>
                <a:defRPr/>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143000"/>
            <a:ext cx="8534400" cy="4525962"/>
          </a:xfrm>
        </p:spPr>
        <p:txBody>
          <a:bodyPr/>
          <a:lstStyle/>
          <a:p>
            <a:r>
              <a:rPr lang="en-US" sz="3200" dirty="0"/>
              <a:t>Positive risks are risks that result in good things happening; sometimes called opportunities</a:t>
            </a:r>
          </a:p>
          <a:p>
            <a:r>
              <a:rPr lang="en-US" sz="3200" dirty="0"/>
              <a:t>A general definition of project risk is an uncertainty that can have a negative or positive effect on meeting project objectives</a:t>
            </a:r>
          </a:p>
          <a:p>
            <a:r>
              <a:rPr lang="en-US" sz="3200" dirty="0"/>
              <a:t>The goal of project risk management is to minimize potential negative risks while maximizing potential positive risks</a:t>
            </a:r>
          </a:p>
        </p:txBody>
      </p:sp>
      <p:sp>
        <p:nvSpPr>
          <p:cNvPr id="20482" name="Rectangle 2"/>
          <p:cNvSpPr>
            <a:spLocks noGrp="1" noChangeArrowheads="1"/>
          </p:cNvSpPr>
          <p:nvPr>
            <p:ph type="title"/>
          </p:nvPr>
        </p:nvSpPr>
        <p:spPr>
          <a:xfrm>
            <a:off x="381000" y="274638"/>
            <a:ext cx="8305800" cy="868362"/>
          </a:xfrm>
        </p:spPr>
        <p:txBody>
          <a:bodyPr/>
          <a:lstStyle/>
          <a:p>
            <a:r>
              <a:rPr lang="en-US" dirty="0"/>
              <a:t>Risk Can Be Positive</a:t>
            </a:r>
          </a:p>
        </p:txBody>
      </p:sp>
      <p:sp>
        <p:nvSpPr>
          <p:cNvPr id="2048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558848C3-6CA1-4DD7-8398-A9BCB5F1C19A}" type="slidenum">
              <a:rPr lang="en-US" smtClean="0"/>
              <a:pPr>
                <a:defRPr/>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228600" y="1600200"/>
            <a:ext cx="8610600" cy="4495800"/>
          </a:xfrm>
        </p:spPr>
        <p:txBody>
          <a:bodyPr/>
          <a:lstStyle/>
          <a:p>
            <a:pPr>
              <a:lnSpc>
                <a:spcPct val="90000"/>
              </a:lnSpc>
            </a:pPr>
            <a:r>
              <a:rPr lang="en-US" b="1" dirty="0"/>
              <a:t>Planning risk management </a:t>
            </a:r>
            <a:r>
              <a:rPr lang="en-US" dirty="0"/>
              <a:t>: Deciding how to approach and plan the risk management activities for the project</a:t>
            </a:r>
          </a:p>
          <a:p>
            <a:r>
              <a:rPr lang="en-US" b="1" dirty="0"/>
              <a:t>Identifying risks</a:t>
            </a:r>
            <a:r>
              <a:rPr lang="en-US" dirty="0"/>
              <a:t>: Determining which risks are likely to affect a project and documenting the characteristics of each</a:t>
            </a:r>
          </a:p>
          <a:p>
            <a:r>
              <a:rPr lang="en-US" b="1" dirty="0"/>
              <a:t>Performing qualitative risk analysis</a:t>
            </a:r>
            <a:r>
              <a:rPr lang="en-US" dirty="0"/>
              <a:t>: Prioritizing risks based on their probability and impact of occurrence</a:t>
            </a:r>
          </a:p>
        </p:txBody>
      </p:sp>
      <p:sp>
        <p:nvSpPr>
          <p:cNvPr id="24578" name="Rectangle 2"/>
          <p:cNvSpPr>
            <a:spLocks noGrp="1" noChangeArrowheads="1"/>
          </p:cNvSpPr>
          <p:nvPr>
            <p:ph type="title"/>
          </p:nvPr>
        </p:nvSpPr>
        <p:spPr>
          <a:xfrm>
            <a:off x="381000" y="762000"/>
            <a:ext cx="8382000" cy="587375"/>
          </a:xfrm>
        </p:spPr>
        <p:txBody>
          <a:bodyPr>
            <a:normAutofit fontScale="90000"/>
          </a:bodyPr>
          <a:lstStyle/>
          <a:p>
            <a:r>
              <a:rPr lang="en-US" dirty="0"/>
              <a:t>Project Risk Management Processes</a:t>
            </a:r>
            <a:endParaRPr lang="en-US" sz="4800" dirty="0"/>
          </a:p>
        </p:txBody>
      </p:sp>
      <p:sp>
        <p:nvSpPr>
          <p:cNvPr id="24581"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C51B7C3D-9A58-4760-8CBB-87268D473D4A}" type="slidenum">
              <a:rPr lang="en-US" smtClean="0"/>
              <a:pPr>
                <a:def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219200"/>
            <a:ext cx="8763000" cy="4648200"/>
          </a:xfrm>
        </p:spPr>
        <p:txBody>
          <a:bodyPr/>
          <a:lstStyle/>
          <a:p>
            <a:r>
              <a:rPr lang="en-US" sz="2800" b="1" dirty="0"/>
              <a:t>Performing quantitative risk analysis</a:t>
            </a:r>
            <a:r>
              <a:rPr lang="en-US" sz="2800" dirty="0"/>
              <a:t>:</a:t>
            </a:r>
            <a:r>
              <a:rPr lang="en-US" sz="2800" b="1" dirty="0"/>
              <a:t> </a:t>
            </a:r>
            <a:r>
              <a:rPr lang="en-US" sz="2800" dirty="0"/>
              <a:t>Numerically estimating the effects of risks on project objectives</a:t>
            </a:r>
          </a:p>
          <a:p>
            <a:r>
              <a:rPr lang="en-US" sz="2800" b="1" dirty="0"/>
              <a:t>Planning risk responses</a:t>
            </a:r>
            <a:r>
              <a:rPr lang="en-US" sz="2800" dirty="0"/>
              <a:t>:</a:t>
            </a:r>
            <a:r>
              <a:rPr lang="en-US" sz="2800" b="1" dirty="0"/>
              <a:t> </a:t>
            </a:r>
            <a:r>
              <a:rPr lang="en-US" sz="2800" dirty="0"/>
              <a:t>Taking steps to enhance opportunities and reduce threats to meeting project objectives</a:t>
            </a:r>
          </a:p>
          <a:p>
            <a:r>
              <a:rPr lang="en-US" sz="2800" b="1" dirty="0"/>
              <a:t>Controlling risk</a:t>
            </a:r>
            <a:r>
              <a:rPr lang="en-US" sz="2800" dirty="0"/>
              <a:t>: Monitoring identified and residual risks, identifying new risks, carrying out risk response plans, and evaluating the effectiveness of risk strategies throughout the life of the project</a:t>
            </a:r>
          </a:p>
          <a:p>
            <a:pPr>
              <a:spcBef>
                <a:spcPct val="100000"/>
              </a:spcBef>
            </a:pPr>
            <a:endParaRPr lang="en-US" sz="2400" dirty="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a:t>Project Risk Management Processes (cont’d)</a:t>
            </a:r>
          </a:p>
        </p:txBody>
      </p:sp>
      <p:sp>
        <p:nvSpPr>
          <p:cNvPr id="25605"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B841AD95-1B73-4A38-9A8D-361269A6550B}"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project</a:t>
            </a:r>
          </a:p>
          <a:p>
            <a:r>
              <a:rPr lang="en-US" sz="2800" dirty="0"/>
              <a:t>The project team should review project documents and understand the organization’s and the sponsor’s approaches to risk</a:t>
            </a:r>
          </a:p>
          <a:p>
            <a:r>
              <a:rPr lang="en-US" sz="2800" dirty="0"/>
              <a:t>The level of detail will vary with the needs of the project</a:t>
            </a:r>
          </a:p>
        </p:txBody>
      </p:sp>
      <p:sp>
        <p:nvSpPr>
          <p:cNvPr id="27650" name="Rectangle 2"/>
          <p:cNvSpPr>
            <a:spLocks noGrp="1" noChangeArrowheads="1"/>
          </p:cNvSpPr>
          <p:nvPr>
            <p:ph type="title"/>
          </p:nvPr>
        </p:nvSpPr>
        <p:spPr/>
        <p:txBody>
          <a:bodyPr>
            <a:normAutofit/>
          </a:bodyPr>
          <a:lstStyle/>
          <a:p>
            <a:r>
              <a:rPr lang="en-US" dirty="0"/>
              <a:t>Planning Risk Management</a:t>
            </a:r>
          </a:p>
        </p:txBody>
      </p:sp>
      <p:sp>
        <p:nvSpPr>
          <p:cNvPr id="27653"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99CF7EFE-9DF7-4CAD-AE6E-0FF8145A12C8}"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idx="1"/>
          </p:nvPr>
        </p:nvSpPr>
        <p:spPr>
          <a:xfrm>
            <a:off x="304800" y="1828800"/>
            <a:ext cx="8458200" cy="4495800"/>
          </a:xfrm>
        </p:spPr>
        <p:txBody>
          <a:bodyPr/>
          <a:lstStyle/>
          <a:p>
            <a:r>
              <a:rPr lang="en-US" sz="2800" dirty="0"/>
              <a:t>Methodology</a:t>
            </a:r>
          </a:p>
          <a:p>
            <a:r>
              <a:rPr lang="en-US" sz="2800" dirty="0"/>
              <a:t>Roles and responsibilities</a:t>
            </a:r>
          </a:p>
          <a:p>
            <a:r>
              <a:rPr lang="en-US" sz="2800" dirty="0"/>
              <a:t>Budget and schedule</a:t>
            </a:r>
          </a:p>
          <a:p>
            <a:r>
              <a:rPr lang="en-US" sz="2800" dirty="0"/>
              <a:t>Risk categories</a:t>
            </a:r>
          </a:p>
          <a:p>
            <a:r>
              <a:rPr lang="en-US" sz="2800" dirty="0"/>
              <a:t>Risk probability and impact</a:t>
            </a:r>
          </a:p>
          <a:p>
            <a:r>
              <a:rPr lang="en-US" sz="2800" dirty="0"/>
              <a:t>Revised stakeholders’ tolerances</a:t>
            </a:r>
          </a:p>
          <a:p>
            <a:r>
              <a:rPr lang="en-US" sz="2800" dirty="0"/>
              <a:t>Tracking</a:t>
            </a:r>
          </a:p>
          <a:p>
            <a:r>
              <a:rPr lang="en-US" sz="2800" dirty="0"/>
              <a:t>Risk documentation</a:t>
            </a:r>
          </a:p>
        </p:txBody>
      </p:sp>
      <p:sp>
        <p:nvSpPr>
          <p:cNvPr id="28674" name="Rectangle 2"/>
          <p:cNvSpPr>
            <a:spLocks noGrp="1" noChangeArrowheads="1"/>
          </p:cNvSpPr>
          <p:nvPr>
            <p:ph type="title"/>
          </p:nvPr>
        </p:nvSpPr>
        <p:spPr>
          <a:xfrm>
            <a:off x="381000" y="533400"/>
            <a:ext cx="8382000" cy="914400"/>
          </a:xfrm>
        </p:spPr>
        <p:txBody>
          <a:bodyPr>
            <a:normAutofit fontScale="90000"/>
          </a:bodyPr>
          <a:lstStyle/>
          <a:p>
            <a:r>
              <a:rPr lang="en-US" dirty="0"/>
              <a:t>Table 11-2. Topics Addressed in a Risk Management Plan</a:t>
            </a:r>
          </a:p>
        </p:txBody>
      </p:sp>
      <p:sp>
        <p:nvSpPr>
          <p:cNvPr id="28677" name="Footer Placeholder 6"/>
          <p:cNvSpPr>
            <a:spLocks noGrp="1"/>
          </p:cNvSpPr>
          <p:nvPr>
            <p:ph type="ftr" sz="quarter" idx="10"/>
          </p:nvPr>
        </p:nvSpPr>
        <p:spPr bwMode="auto">
          <a:noFill/>
          <a:ln>
            <a:miter lim="800000"/>
            <a:headEnd/>
            <a:tailEnd/>
          </a:ln>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0D2F1F7-188A-44F1-B32C-32477365EB71}" type="slidenum">
              <a:rPr lang="en-US" smtClean="0"/>
              <a:pPr>
                <a:defRPr/>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2119</TotalTime>
  <Words>1962</Words>
  <Application>Microsoft Office PowerPoint</Application>
  <PresentationFormat>On-screen Show (4:3)</PresentationFormat>
  <Paragraphs>318</Paragraphs>
  <Slides>39</Slides>
  <Notes>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39</vt:i4>
      </vt:variant>
    </vt:vector>
  </HeadingPairs>
  <TitlesOfParts>
    <vt:vector size="55" baseType="lpstr">
      <vt:lpstr>Arial</vt:lpstr>
      <vt:lpstr>Arial Rounded MT Bold</vt:lpstr>
      <vt:lpstr>Bookman Old Style</vt:lpstr>
      <vt:lpstr>Calibri</vt:lpstr>
      <vt:lpstr>Lucida Sans Unicode</vt:lpstr>
      <vt:lpstr>MS Mincho</vt:lpstr>
      <vt:lpstr>Times</vt:lpstr>
      <vt:lpstr>Times New Roman</vt:lpstr>
      <vt:lpstr>Verdana</vt:lpstr>
      <vt:lpstr>Wingdings</vt:lpstr>
      <vt:lpstr>Wingdings 2</vt:lpstr>
      <vt:lpstr>Wingdings 3</vt:lpstr>
      <vt:lpstr>Custom Design</vt:lpstr>
      <vt:lpstr>Theme1</vt:lpstr>
      <vt:lpstr>CorelDRAW</vt:lpstr>
      <vt:lpstr>FLW3Drawing</vt:lpstr>
      <vt:lpstr>Chapter 11: Project Risk Management</vt:lpstr>
      <vt:lpstr>The Importance of Project Risk Management</vt:lpstr>
      <vt:lpstr>Figure 11-1. Benefits from Software Risk Management Practices*</vt:lpstr>
      <vt:lpstr>Negative Risk</vt:lpstr>
      <vt:lpstr>Risk Can Be Positive</vt:lpstr>
      <vt:lpstr>Project Risk Management Processes</vt:lpstr>
      <vt:lpstr>Project Risk Management Processes (cont’d)</vt:lpstr>
      <vt:lpstr>Planning Risk Management</vt:lpstr>
      <vt:lpstr>Table 11-2. Topics Addressed in a Risk Management Plan</vt:lpstr>
      <vt:lpstr>Contingency and Fallback Plans, Contingency Reserves</vt:lpstr>
      <vt:lpstr>Broad Categories of Risk</vt:lpstr>
      <vt:lpstr>Risk Breakdown Structure</vt:lpstr>
      <vt:lpstr>Figure 11-4. Sample Risk Breakdown Structure</vt:lpstr>
      <vt:lpstr>Table 11-4. Potential Negative Risk Conditions Associated With Each Knowledge Area</vt:lpstr>
      <vt:lpstr>Identifying Risks</vt:lpstr>
      <vt:lpstr>Brainstorming</vt:lpstr>
      <vt:lpstr>Delphi Technique</vt:lpstr>
      <vt:lpstr>Interviewing</vt:lpstr>
      <vt:lpstr>SWOT Analysis</vt:lpstr>
      <vt:lpstr>PowerPoint Presentation</vt:lpstr>
      <vt:lpstr>PowerPoint Presentation</vt:lpstr>
      <vt:lpstr>Risk Register</vt:lpstr>
      <vt:lpstr>Table 11-5. Sample Risk Register</vt:lpstr>
      <vt:lpstr>PowerPoint Presentation</vt:lpstr>
      <vt:lpstr>Performing Qualitative Risk Analysis</vt:lpstr>
      <vt:lpstr>Probability/Impact Matrix</vt:lpstr>
      <vt:lpstr>Figure 11-5. Sample Probability/Impact Matrix</vt:lpstr>
      <vt:lpstr>PowerPoint Presentation</vt:lpstr>
      <vt:lpstr>Watch List</vt:lpstr>
      <vt:lpstr>Performing Quantitative Risk Analysis</vt:lpstr>
      <vt:lpstr>Decision Trees and Expected Monetary Value (EMV)</vt:lpstr>
      <vt:lpstr>Figure 11-7. Expected Monetary Value (EMV) Example</vt:lpstr>
      <vt:lpstr>Simulation</vt:lpstr>
      <vt:lpstr>Figure 11-8. Sample Monte Carlo Simulation Results for Project Schedule</vt:lpstr>
      <vt:lpstr>Planning Risk Responses</vt:lpstr>
      <vt:lpstr>Table 11-7. General Risk Mitigation Strategies for Technical, Cost, and Schedule Risks</vt:lpstr>
      <vt:lpstr>Residual and Secondary Risks</vt:lpstr>
      <vt:lpstr>Controlling Risks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Kathryn H Kotowski</cp:lastModifiedBy>
  <cp:revision>175</cp:revision>
  <dcterms:created xsi:type="dcterms:W3CDTF">2001-07-05T23:10:12Z</dcterms:created>
  <dcterms:modified xsi:type="dcterms:W3CDTF">2017-02-01T17:46:07Z</dcterms:modified>
</cp:coreProperties>
</file>