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58" r:id="rId2"/>
  </p:sldMasterIdLst>
  <p:notesMasterIdLst>
    <p:notesMasterId r:id="rId37"/>
  </p:notesMasterIdLst>
  <p:handoutMasterIdLst>
    <p:handoutMasterId r:id="rId38"/>
  </p:handoutMasterIdLst>
  <p:sldIdLst>
    <p:sldId id="257" r:id="rId3"/>
    <p:sldId id="336" r:id="rId4"/>
    <p:sldId id="340" r:id="rId5"/>
    <p:sldId id="341" r:id="rId6"/>
    <p:sldId id="342" r:id="rId7"/>
    <p:sldId id="343" r:id="rId8"/>
    <p:sldId id="344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6" r:id="rId25"/>
    <p:sldId id="367" r:id="rId26"/>
    <p:sldId id="368" r:id="rId27"/>
    <p:sldId id="387" r:id="rId28"/>
    <p:sldId id="388" r:id="rId29"/>
    <p:sldId id="389" r:id="rId30"/>
    <p:sldId id="370" r:id="rId31"/>
    <p:sldId id="377" r:id="rId32"/>
    <p:sldId id="378" r:id="rId33"/>
    <p:sldId id="379" r:id="rId34"/>
    <p:sldId id="380" r:id="rId35"/>
    <p:sldId id="386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51" autoAdjust="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7B4F1CC-2762-4A50-BFA6-AF4F471C3C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40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F3EBEAF-6895-428A-8971-6FD8257AC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95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86078-1A2C-484F-8A15-D073A54781C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6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D066F7DB-00C8-47DA-923C-4AD8A5887539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1650"/>
            <a:ext cx="5029200" cy="4084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55" tIns="45828" rIns="91655" bIns="45828"/>
          <a:lstStyle/>
          <a:p>
            <a:pPr eaLnBrk="1" hangingPunct="1"/>
            <a:endParaRPr lang="en-US" altLang="en-US" b="1" u="sng"/>
          </a:p>
        </p:txBody>
      </p:sp>
    </p:spTree>
    <p:extLst>
      <p:ext uri="{BB962C8B-B14F-4D97-AF65-F5344CB8AC3E}">
        <p14:creationId xmlns:p14="http://schemas.microsoft.com/office/powerpoint/2010/main" val="329757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EA177-C202-48BA-AF4D-2645A8CF6F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822F-469C-4E72-8161-9668E37E21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2EC78-DC8E-458A-B3A2-8620E36F41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29213C3-25F8-4CC4-AF1E-FFB11A2B0C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DC5EDC1C-DD06-4243-A0F6-5A02A43274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6"/>
          <p:cNvSpPr txBox="1">
            <a:spLocks/>
          </p:cNvSpPr>
          <p:nvPr userDrawn="1"/>
        </p:nvSpPr>
        <p:spPr bwMode="auto">
          <a:xfrm>
            <a:off x="0" y="6492875"/>
            <a:ext cx="25908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Information Technology Project Management, Eighth Edition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5C8C67B-79E0-4B03-B548-F16276F862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BB675E-CD20-4C54-8399-39A650F866B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4748EE6-6B0B-4557-BE05-F132595457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8CC0BE-5FF1-4C81-A1E4-B20E45CD56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02AE8-0F98-4760-A7D3-E3FB914998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05FC69-1F0D-4295-BEAF-FB708C736A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C870F-4AB0-48EA-9ACA-4E0C1250B9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01E5F35-7DC0-482B-828C-42B387541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6C5CD-ACCB-4EFC-BFDB-1031EBD9A9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9624F-B5B9-4CA5-BE26-992B54613F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66BDA-B7BA-440B-BF34-F6DF8DFF61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91FBB-05A9-4CEA-9627-761E2FCF9D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5135-0D65-4FDE-A603-3A297B6B4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EC8A9-E05A-438D-BA48-FA908318F6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C376F-9D73-4343-8401-E824D78AA1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FFDD6-B46B-48EF-A55E-B5A0FBF604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D75B6-C890-4F77-8E54-C3ED368CAA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880B4BE-BFE4-4577-A30B-8926328F73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880B4BE-BFE4-4577-A30B-8926328F73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447800"/>
            <a:ext cx="80772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6:</a:t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Time Management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Management, Eighth Edition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30611"/>
            <a:ext cx="2646400" cy="32776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Figure 6-4. Sample PDM Network Diagram</a:t>
            </a:r>
            <a:endParaRPr lang="en-US" sz="3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2094BC48-FA5E-46CE-8C4F-D07352F303E3}" type="slidenum">
              <a:rPr lang="en-US" smtClean="0"/>
              <a:pPr>
                <a:buFontTx/>
                <a:buNone/>
                <a:defRPr/>
              </a:pPr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" y="1828800"/>
            <a:ext cx="8889996" cy="32003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05800" cy="4572000"/>
          </a:xfrm>
        </p:spPr>
        <p:txBody>
          <a:bodyPr/>
          <a:lstStyle/>
          <a:p>
            <a:r>
              <a:rPr lang="en-US" dirty="0"/>
              <a:t>Before estimating activity durations, you must have a good idea of the quantity and type of resources that will be assigned to each activity; </a:t>
            </a:r>
            <a:r>
              <a:rPr lang="en-US" b="1" dirty="0"/>
              <a:t>resources</a:t>
            </a:r>
            <a:r>
              <a:rPr lang="en-US" dirty="0"/>
              <a:t> are people, equipment, and materials</a:t>
            </a:r>
          </a:p>
          <a:p>
            <a:pPr>
              <a:lnSpc>
                <a:spcPct val="90000"/>
              </a:lnSpc>
            </a:pPr>
            <a:r>
              <a:rPr lang="en-US" dirty="0"/>
              <a:t>Consider important issues in estimating resources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difficult will it be to do specific activities on this project?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the organization’s history in doing similar activities?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Are the required resources available?</a:t>
            </a:r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resource breakdown structure </a:t>
            </a:r>
            <a:r>
              <a:rPr lang="en-US" dirty="0"/>
              <a:t>is a hierarchical structure that identifies the project’s resources by category and type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Estimating Activity Resources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288B24-D97E-41B0-8DB0-789651200C0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186738" cy="4791075"/>
          </a:xfrm>
        </p:spPr>
        <p:txBody>
          <a:bodyPr/>
          <a:lstStyle/>
          <a:p>
            <a:r>
              <a:rPr lang="en-US" b="1" dirty="0"/>
              <a:t>Duration</a:t>
            </a:r>
            <a:r>
              <a:rPr lang="en-US" dirty="0"/>
              <a:t> includes the actual amount of time worked on an activity </a:t>
            </a:r>
            <a:r>
              <a:rPr lang="en-US" i="1" dirty="0"/>
              <a:t>plus</a:t>
            </a:r>
            <a:r>
              <a:rPr lang="en-US" dirty="0"/>
              <a:t> elapsed time</a:t>
            </a:r>
          </a:p>
          <a:p>
            <a:r>
              <a:rPr lang="en-US" b="1" dirty="0"/>
              <a:t>Effort</a:t>
            </a:r>
            <a:r>
              <a:rPr lang="en-US" dirty="0"/>
              <a:t> is the number of workdays or work hours required to complete a task</a:t>
            </a:r>
          </a:p>
          <a:p>
            <a:r>
              <a:rPr lang="en-US" dirty="0"/>
              <a:t>Effort does not normally equal duration</a:t>
            </a:r>
          </a:p>
          <a:p>
            <a:r>
              <a:rPr lang="en-US" dirty="0"/>
              <a:t>People doing the work should help create estimates, and an expert should review them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dirty="0"/>
              <a:t>Activity Duration Estimating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7902D-2E9A-4368-BC8F-780B390E78C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providing activity estimates as a discrete number, such as four weeks, it’s often helpful to create a </a:t>
            </a:r>
            <a:r>
              <a:rPr lang="en-US" b="1" dirty="0"/>
              <a:t>three-point estimate</a:t>
            </a:r>
          </a:p>
          <a:p>
            <a:pPr lvl="1"/>
            <a:r>
              <a:rPr lang="en-US" dirty="0"/>
              <a:t>an estimate that includes an optimistic, most likely, and pessimistic estimate, such as three weeks for the optimistic, four weeks for the most likely, and five weeks for the pessimistic estimate</a:t>
            </a:r>
          </a:p>
          <a:p>
            <a:r>
              <a:rPr lang="en-US" dirty="0"/>
              <a:t>Three-point estimates are needed for PERT and Monte Carlo simulations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Three-Point Estimates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458F38-7F74-4F04-A54C-61AF37FECED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Uses results of the other time management processes to determine the start and end date of the project</a:t>
            </a:r>
          </a:p>
          <a:p>
            <a:pPr>
              <a:lnSpc>
                <a:spcPct val="90000"/>
              </a:lnSpc>
            </a:pPr>
            <a:r>
              <a:rPr lang="en-US" dirty="0"/>
              <a:t>Ultimate goal is to create a realistic project schedule that provides a basis for monitoring project progress for the time dimension of the project</a:t>
            </a:r>
          </a:p>
          <a:p>
            <a:pPr>
              <a:lnSpc>
                <a:spcPct val="90000"/>
              </a:lnSpc>
            </a:pPr>
            <a:r>
              <a:rPr lang="en-US" dirty="0"/>
              <a:t>Important tools and techniques include Gantt charts, critical path analysis, and critical chain scheduling, and PERT analysis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Developing the Schedule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F0914C-B560-4916-A481-53F2E5D7B73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Gantt charts</a:t>
            </a:r>
            <a:r>
              <a:rPr lang="en-US" dirty="0"/>
              <a:t> provide a standard format for displaying project schedule information by listing project activities and their corresponding start and finish dates in a calendar format</a:t>
            </a:r>
          </a:p>
          <a:p>
            <a:pPr>
              <a:lnSpc>
                <a:spcPct val="90000"/>
              </a:lnSpc>
            </a:pPr>
            <a:r>
              <a:rPr lang="en-US" dirty="0"/>
              <a:t>Symbols include: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black diamond: a milestones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Thick black bars: summary tasks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Lighter horizontal bars: durations of tasks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Arrows: dependencies between tasks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/>
          <a:lstStyle/>
          <a:p>
            <a:r>
              <a:rPr lang="en-US" dirty="0"/>
              <a:t>Gantt Charts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DE96D3-A52F-45D5-B2AF-E5E47A603FE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6-5. Gantt Chart for Project 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F3784B9A-2398-468D-9D00-2729FA002109}" type="slidenum">
              <a:rPr lang="en-US" smtClean="0"/>
              <a:pPr>
                <a:buFontTx/>
                <a:buNone/>
                <a:defRPr/>
              </a:pPr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3"/>
          <a:stretch/>
        </p:blipFill>
        <p:spPr>
          <a:xfrm>
            <a:off x="609600" y="1445327"/>
            <a:ext cx="8224280" cy="38124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Figure 6-6. Gantt Chart for Software Launch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B9A2A0F0-42CA-4FF4-8D02-0516D9A5FAB1}" type="slidenum">
              <a:rPr lang="en-US" smtClean="0"/>
              <a:pPr>
                <a:buFontTx/>
                <a:buNone/>
                <a:defRPr/>
              </a:pPr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90" y="1182114"/>
            <a:ext cx="6278409" cy="51424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people like to focus on meeting milestones, especially for large projects</a:t>
            </a:r>
          </a:p>
          <a:p>
            <a:r>
              <a:rPr lang="en-US" dirty="0"/>
              <a:t>Milestones emphasize important events or accomplishments on projects</a:t>
            </a:r>
          </a:p>
          <a:p>
            <a:r>
              <a:rPr lang="en-US" dirty="0"/>
              <a:t>Normally create milestone by entering tasks with a zero duration, or you can mark any task as a milestone</a:t>
            </a:r>
          </a:p>
          <a:p>
            <a:pPr lvl="1"/>
            <a:endParaRPr lang="en-US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Milestones to Gantt Charts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850C89-3CD0-4104-9DBD-5E8728FD873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Milestones should be</a:t>
            </a:r>
          </a:p>
          <a:p>
            <a:pPr lvl="1"/>
            <a:r>
              <a:rPr lang="en-US" b="1" dirty="0"/>
              <a:t>S</a:t>
            </a:r>
            <a:r>
              <a:rPr lang="en-US" dirty="0"/>
              <a:t>pecific</a:t>
            </a:r>
          </a:p>
          <a:p>
            <a:pPr lvl="1"/>
            <a:r>
              <a:rPr lang="en-US" b="1" dirty="0"/>
              <a:t>M</a:t>
            </a:r>
            <a:r>
              <a:rPr lang="en-US" dirty="0"/>
              <a:t>easurable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ssignable</a:t>
            </a:r>
          </a:p>
          <a:p>
            <a:pPr lvl="1"/>
            <a:r>
              <a:rPr lang="en-US" b="1" dirty="0"/>
              <a:t>R</a:t>
            </a:r>
            <a:r>
              <a:rPr lang="en-US" dirty="0"/>
              <a:t>ealistic</a:t>
            </a:r>
          </a:p>
          <a:p>
            <a:pPr lvl="1"/>
            <a:r>
              <a:rPr lang="en-US" b="1" dirty="0"/>
              <a:t>T</a:t>
            </a:r>
            <a:r>
              <a:rPr lang="en-US" dirty="0"/>
              <a:t>ime-framed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Criteria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49AFF9-8771-4AA9-8D36-4C4D22991DE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458200" cy="5334000"/>
          </a:xfrm>
        </p:spPr>
        <p:txBody>
          <a:bodyPr/>
          <a:lstStyle/>
          <a:p>
            <a:r>
              <a:rPr lang="en-US" dirty="0"/>
              <a:t>Managers often cite delivering projects on time as one of their biggest challenges</a:t>
            </a:r>
          </a:p>
          <a:p>
            <a:r>
              <a:rPr lang="en-US" dirty="0"/>
              <a:t>Time has the least amount of flexibility; it passes no matter what happens on a project</a:t>
            </a:r>
          </a:p>
          <a:p>
            <a:r>
              <a:rPr lang="en-US" dirty="0"/>
              <a:t>Schedule issues are the main reason for conflicts on projects, especially during the second half of projects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898525"/>
          </a:xfrm>
        </p:spPr>
        <p:txBody>
          <a:bodyPr/>
          <a:lstStyle/>
          <a:p>
            <a:r>
              <a:rPr lang="en-US" dirty="0"/>
              <a:t>Importance of Project Schedules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2DCDCB-BB36-45DB-B937-73A12411FF5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Figure 6-7. Sample Tracking Gantt Chart</a:t>
            </a:r>
            <a:endParaRPr lang="en-US" sz="4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AFC8D2FF-D138-478B-A589-5C463DE2B723}" type="slidenum">
              <a:rPr lang="en-US" smtClean="0"/>
              <a:pPr>
                <a:buFontTx/>
                <a:buNone/>
                <a:defRPr/>
              </a:pPr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57255"/>
            <a:ext cx="8610599" cy="498762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CPM</a:t>
            </a:r>
            <a:r>
              <a:rPr lang="en-US" dirty="0"/>
              <a:t> is a network diagramming technique used to predict total project duration</a:t>
            </a:r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critical path</a:t>
            </a:r>
            <a:r>
              <a:rPr lang="en-US" dirty="0"/>
              <a:t> for a project is the series of activities that determines the </a:t>
            </a:r>
            <a:r>
              <a:rPr lang="en-US" i="1" dirty="0"/>
              <a:t>earliest time</a:t>
            </a:r>
            <a:r>
              <a:rPr lang="en-US" dirty="0"/>
              <a:t> by which the project can be completed</a:t>
            </a:r>
          </a:p>
          <a:p>
            <a:pPr>
              <a:lnSpc>
                <a:spcPct val="90000"/>
              </a:lnSpc>
            </a:pPr>
            <a:r>
              <a:rPr lang="en-US" dirty="0"/>
              <a:t>The critical path is the </a:t>
            </a:r>
            <a:r>
              <a:rPr lang="en-US" i="1" dirty="0"/>
              <a:t>longest path</a:t>
            </a:r>
            <a:r>
              <a:rPr lang="en-US" dirty="0"/>
              <a:t> through the network diagram and has the least amount of</a:t>
            </a:r>
            <a:r>
              <a:rPr lang="en-US" b="1" dirty="0"/>
              <a:t> </a:t>
            </a:r>
            <a:r>
              <a:rPr lang="en-US" dirty="0"/>
              <a:t>slack or float</a:t>
            </a:r>
          </a:p>
          <a:p>
            <a:pPr>
              <a:lnSpc>
                <a:spcPct val="90000"/>
              </a:lnSpc>
            </a:pPr>
            <a:r>
              <a:rPr lang="en-US" b="1" dirty="0"/>
              <a:t>Slack </a:t>
            </a:r>
            <a:r>
              <a:rPr lang="en-US" dirty="0"/>
              <a:t>or</a:t>
            </a:r>
            <a:r>
              <a:rPr lang="en-US" b="1" dirty="0"/>
              <a:t> float</a:t>
            </a:r>
            <a:r>
              <a:rPr lang="en-US" dirty="0"/>
              <a:t> is</a:t>
            </a:r>
            <a:r>
              <a:rPr lang="en-US" b="1" dirty="0"/>
              <a:t> </a:t>
            </a:r>
            <a:r>
              <a:rPr lang="en-US" dirty="0"/>
              <a:t>the amount of time an activity may be delayed without delaying a succeeding activity or the project finish date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Critical Path Method (CPM)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A1AB2D-5DFB-4950-AF7C-9D232B8F519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develop a good network diagram</a:t>
            </a:r>
          </a:p>
          <a:p>
            <a:r>
              <a:rPr lang="en-US" dirty="0"/>
              <a:t>Add the duration estimates for all activities on each path through the network diagram</a:t>
            </a:r>
          </a:p>
          <a:p>
            <a:r>
              <a:rPr lang="en-US" dirty="0"/>
              <a:t>The longest path is the critical path</a:t>
            </a:r>
          </a:p>
          <a:p>
            <a:r>
              <a:rPr lang="en-US" dirty="0"/>
              <a:t>If one or more of the activities on the critical path takes longer than planned, the whole project schedule will slip </a:t>
            </a:r>
            <a:r>
              <a:rPr lang="en-US" i="1" dirty="0"/>
              <a:t>unless</a:t>
            </a:r>
            <a:r>
              <a:rPr lang="en-US" dirty="0"/>
              <a:t> the project manager takes corrective action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Critical Path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DCDDA-7202-4BF8-8035-48F69F05CA0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763000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project team at Apple computer put a stuffed gorilla on the top of the cubicle of the person currently managing critical task</a:t>
            </a:r>
          </a:p>
          <a:p>
            <a:pPr>
              <a:lnSpc>
                <a:spcPct val="90000"/>
              </a:lnSpc>
            </a:pPr>
            <a:r>
              <a:rPr lang="en-US" dirty="0"/>
              <a:t>The critical path is </a:t>
            </a:r>
            <a:r>
              <a:rPr lang="en-US" i="1" dirty="0"/>
              <a:t>not</a:t>
            </a:r>
            <a:r>
              <a:rPr lang="en-US" dirty="0"/>
              <a:t> the one with all the critical activities; it only accounts for time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Remember the example of </a:t>
            </a:r>
            <a:r>
              <a:rPr lang="en-US" b="1" i="1" dirty="0"/>
              <a:t>growing grass</a:t>
            </a:r>
            <a:r>
              <a:rPr lang="en-US" dirty="0"/>
              <a:t> being on the critical path for Disney’s Animal Kingdom</a:t>
            </a:r>
          </a:p>
          <a:p>
            <a:pPr>
              <a:lnSpc>
                <a:spcPct val="90000"/>
              </a:lnSpc>
            </a:pPr>
            <a:r>
              <a:rPr lang="en-US" dirty="0"/>
              <a:t>There can be more than one critical path if the lengths of two or more paths are the same</a:t>
            </a:r>
          </a:p>
          <a:p>
            <a:pPr>
              <a:lnSpc>
                <a:spcPct val="90000"/>
              </a:lnSpc>
            </a:pPr>
            <a:r>
              <a:rPr lang="en-US" dirty="0"/>
              <a:t>The critical path can change as the project progresses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on the Critical Path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7EFD98-32E8-47AF-9D63-9557A0890FD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5029200"/>
          </a:xfrm>
        </p:spPr>
        <p:txBody>
          <a:bodyPr/>
          <a:lstStyle/>
          <a:p>
            <a:r>
              <a:rPr lang="en-US" b="1" dirty="0"/>
              <a:t>Free slack </a:t>
            </a:r>
            <a:r>
              <a:rPr lang="en-US" dirty="0"/>
              <a:t>or</a:t>
            </a:r>
            <a:r>
              <a:rPr lang="en-US" b="1" dirty="0"/>
              <a:t> free float</a:t>
            </a:r>
            <a:r>
              <a:rPr lang="en-US" dirty="0"/>
              <a:t> is the amount of time an activity can be delayed without delaying the early start of any immediately following activities</a:t>
            </a:r>
          </a:p>
          <a:p>
            <a:r>
              <a:rPr lang="en-US" b="1" dirty="0"/>
              <a:t>Total slack </a:t>
            </a:r>
            <a:r>
              <a:rPr lang="en-US" dirty="0"/>
              <a:t>or</a:t>
            </a:r>
            <a:r>
              <a:rPr lang="en-US" b="1" dirty="0"/>
              <a:t> total float</a:t>
            </a:r>
            <a:r>
              <a:rPr lang="en-US" dirty="0"/>
              <a:t> is the amount of time an activity may be delayed from its early start without delaying the planned project finish date</a:t>
            </a:r>
          </a:p>
          <a:p>
            <a:r>
              <a:rPr lang="en-US" dirty="0"/>
              <a:t>A </a:t>
            </a:r>
            <a:r>
              <a:rPr lang="en-US" b="1" dirty="0"/>
              <a:t>forward pass</a:t>
            </a:r>
            <a:r>
              <a:rPr lang="en-US" dirty="0"/>
              <a:t> through the network diagram determines the early start and finish dates</a:t>
            </a:r>
          </a:p>
          <a:p>
            <a:r>
              <a:rPr lang="en-US" dirty="0"/>
              <a:t>A </a:t>
            </a:r>
            <a:r>
              <a:rPr lang="en-US" b="1" dirty="0"/>
              <a:t>backward pass</a:t>
            </a:r>
            <a:r>
              <a:rPr lang="en-US" dirty="0"/>
              <a:t> determines the late start and finish dates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Critical Path Analysis to Make Schedule Trade-offs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2878E0-1EF5-4F6D-8CB8-2F1B4519DBD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Figure 6-9. Calculating Early and Late Start and Finish Dates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F8342974-F2CB-4BB4-95AC-8FA379BE76BC}" type="slidenum">
              <a:rPr lang="en-US" smtClean="0"/>
              <a:pPr>
                <a:buFontTx/>
                <a:buNone/>
                <a:defRPr/>
              </a:pPr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7315199" cy="502197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66950" y="1633379"/>
          <a:ext cx="4610100" cy="4221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9291307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02883659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4215395536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Task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Estimated duration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Predecessor Task(s)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9245308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N/A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479512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411513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05744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617032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01093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C, D, 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305937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5EDC1C-DD06-4243-A0F6-5A02A43274A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62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2AE8-0F98-4760-A7D3-E3FB914998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254027"/>
              </p:ext>
            </p:extLst>
          </p:nvPr>
        </p:nvGraphicFramePr>
        <p:xfrm>
          <a:off x="1676400" y="1752600"/>
          <a:ext cx="51085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rawing" r:id="rId3" imgW="1573200" imgH="867600" progId="FLW3Drawing">
                  <p:embed/>
                </p:oleObj>
              </mc:Choice>
              <mc:Fallback>
                <p:oleObj name="Drawing" r:id="rId3" imgW="1573200" imgH="867600" progId="FLW3Drawing">
                  <p:embed/>
                  <p:pic>
                    <p:nvPicPr>
                      <p:cNvPr id="71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2600"/>
                        <a:ext cx="5108575" cy="28194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19400" y="990600"/>
            <a:ext cx="3124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Calculating Slack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5181600"/>
            <a:ext cx="4803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Slack = LF – ES - duration</a:t>
            </a:r>
          </a:p>
        </p:txBody>
      </p:sp>
    </p:spTree>
    <p:extLst>
      <p:ext uri="{BB962C8B-B14F-4D97-AF65-F5344CB8AC3E}">
        <p14:creationId xmlns:p14="http://schemas.microsoft.com/office/powerpoint/2010/main" val="523922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1065213" y="1981200"/>
            <a:ext cx="55626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Total Slack</a:t>
            </a:r>
          </a:p>
          <a:p>
            <a:pPr lvl="1" eaLnBrk="1" hangingPunct="1"/>
            <a:r>
              <a:rPr lang="en-US" altLang="en-US" dirty="0"/>
              <a:t>Time that a task can be delayed without impacting the early schedule of the project.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Free Slack</a:t>
            </a:r>
          </a:p>
          <a:p>
            <a:pPr lvl="1" eaLnBrk="1" hangingPunct="1"/>
            <a:r>
              <a:rPr lang="en-US" altLang="en-US" dirty="0"/>
              <a:t>Time a task can be delayed without impacting the early schedule of its successor tasks.</a:t>
            </a:r>
          </a:p>
        </p:txBody>
      </p:sp>
      <p:sp>
        <p:nvSpPr>
          <p:cNvPr id="63491" name="Rectangle 7"/>
          <p:cNvSpPr>
            <a:spLocks noChangeArrowheads="1"/>
          </p:cNvSpPr>
          <p:nvPr/>
        </p:nvSpPr>
        <p:spPr bwMode="auto">
          <a:xfrm>
            <a:off x="838200" y="1290638"/>
            <a:ext cx="807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tx2"/>
                </a:solidFill>
                <a:latin typeface="Arial" panose="020B0604020202020204" pitchFamily="34" charset="0"/>
              </a:rPr>
              <a:t>Slack Time</a:t>
            </a:r>
            <a:endParaRPr lang="en-US" altLang="en-US">
              <a:solidFill>
                <a:schemeClr val="tx2"/>
              </a:solidFill>
            </a:endParaRPr>
          </a:p>
        </p:txBody>
      </p:sp>
      <p:pic>
        <p:nvPicPr>
          <p:cNvPr id="63492" name="Picture 9" descr="Measuring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30525"/>
            <a:ext cx="2667000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Rectangle 13"/>
          <p:cNvSpPr>
            <a:spLocks noChangeArrowheads="1"/>
          </p:cNvSpPr>
          <p:nvPr/>
        </p:nvSpPr>
        <p:spPr bwMode="auto">
          <a:xfrm>
            <a:off x="1397000" y="5715000"/>
            <a:ext cx="6959600" cy="7620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b="1">
                <a:latin typeface="Arial" panose="020B0604020202020204" pitchFamily="34" charset="0"/>
              </a:rPr>
              <a:t>Do Not Plan to Use Slack</a:t>
            </a:r>
          </a:p>
          <a:p>
            <a:pPr lvl="1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b="1">
                <a:latin typeface="Arial" panose="020B0604020202020204" pitchFamily="34" charset="0"/>
              </a:rPr>
              <a:t>to Bail Out the Project!</a:t>
            </a:r>
          </a:p>
        </p:txBody>
      </p:sp>
      <p:pic>
        <p:nvPicPr>
          <p:cNvPr id="63494" name="Picture 8" descr="C:\Users\bby\AppData\Local\Microsoft\Windows\Temporary Internet Files\Content.IE5\273SVPS6\MCIN00056_000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405438"/>
            <a:ext cx="1042988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0" y="30480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3600" b="1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>
                <a:solidFill>
                  <a:schemeClr val="accent1"/>
                </a:solidFill>
                <a:latin typeface="Arial" panose="020B0604020202020204" pitchFamily="34" charset="0"/>
              </a:rPr>
              <a:t>Ch05: How to Plan a TPM Project</a:t>
            </a:r>
          </a:p>
        </p:txBody>
      </p:sp>
    </p:spTree>
    <p:extLst>
      <p:ext uri="{BB962C8B-B14F-4D97-AF65-F5344CB8AC3E}">
        <p14:creationId xmlns:p14="http://schemas.microsoft.com/office/powerpoint/2010/main" val="185724839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main techniques for shortening schedules</a:t>
            </a:r>
          </a:p>
          <a:p>
            <a:pPr lvl="1"/>
            <a:r>
              <a:rPr lang="en-US" dirty="0"/>
              <a:t>Shortening durations of critical activities/tasks by adding more resources or changing their scope</a:t>
            </a:r>
          </a:p>
          <a:p>
            <a:pPr lvl="1"/>
            <a:r>
              <a:rPr lang="en-US" b="1" dirty="0"/>
              <a:t>Crashing</a:t>
            </a:r>
            <a:r>
              <a:rPr lang="en-US" i="1" dirty="0"/>
              <a:t> </a:t>
            </a:r>
            <a:r>
              <a:rPr lang="en-US" dirty="0"/>
              <a:t>activities by obtaining the greatest amount of schedule compression for the least incremental cost</a:t>
            </a:r>
          </a:p>
          <a:p>
            <a:pPr lvl="1"/>
            <a:r>
              <a:rPr lang="en-US" b="1" dirty="0"/>
              <a:t>Fast tracking</a:t>
            </a:r>
            <a:r>
              <a:rPr lang="en-US" dirty="0"/>
              <a:t> activities by doing them in parallel or overlapping them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Critical Path to Shorten a Project Schedule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B92340-8DA1-4F9E-B053-57523ECD5E2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686800" cy="4953000"/>
          </a:xfrm>
        </p:spPr>
        <p:txBody>
          <a:bodyPr/>
          <a:lstStyle/>
          <a:p>
            <a:r>
              <a:rPr lang="en-US" sz="2000" b="1" dirty="0"/>
              <a:t>Planning schedule management: </a:t>
            </a:r>
            <a:r>
              <a:rPr lang="en-US" sz="2000" dirty="0"/>
              <a:t>determining the policies, procedures, and documentation that will be used for planning, executing, and controlling the project schedule</a:t>
            </a:r>
          </a:p>
          <a:p>
            <a:r>
              <a:rPr lang="en-US" sz="2000" b="1" dirty="0"/>
              <a:t>Defining activities: </a:t>
            </a:r>
            <a:r>
              <a:rPr lang="en-US" sz="2000" dirty="0"/>
              <a:t>identifying the specific activities that the project team members and stakeholders must perform to produce the project deliverables</a:t>
            </a:r>
            <a:endParaRPr lang="en-US" sz="2000" b="1" dirty="0"/>
          </a:p>
          <a:p>
            <a:pPr>
              <a:lnSpc>
                <a:spcPct val="80000"/>
              </a:lnSpc>
            </a:pPr>
            <a:r>
              <a:rPr lang="en-US" sz="2000" b="1" dirty="0"/>
              <a:t>Sequencing activities:</a:t>
            </a:r>
            <a:r>
              <a:rPr lang="en-US" sz="2000" dirty="0"/>
              <a:t> identifying and documenting the relationships between project activities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Estimating activity resources: </a:t>
            </a:r>
            <a:r>
              <a:rPr lang="en-US" sz="2000" dirty="0"/>
              <a:t>estimating how many </a:t>
            </a:r>
            <a:r>
              <a:rPr lang="en-US" sz="2000" b="1" dirty="0"/>
              <a:t>resources </a:t>
            </a:r>
            <a:r>
              <a:rPr lang="en-US" sz="2000" dirty="0"/>
              <a:t>a project team should use to perform project activities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Estimating activity durations: </a:t>
            </a:r>
            <a:r>
              <a:rPr lang="en-US" sz="2000" dirty="0"/>
              <a:t>estimating the number of work periods that are needed to complete individual activities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Developing the schedule: </a:t>
            </a:r>
            <a:r>
              <a:rPr lang="en-US" sz="2000" dirty="0"/>
              <a:t>analyzing activity sequences, activity resource estimates, and activity duration estimates to create the project schedule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Controlling the schedule:</a:t>
            </a:r>
            <a:r>
              <a:rPr lang="en-US" sz="2000" dirty="0"/>
              <a:t> controlling and managing changes to the project schedule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Time Management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7BEF57-3FAF-45F7-A64B-4A03589D8F3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PERT</a:t>
            </a:r>
            <a:r>
              <a:rPr lang="en-US" dirty="0"/>
              <a:t> is a network analysis technique used to estimate project duration when there is a high degree of uncertainty about the individual activity duration estimates</a:t>
            </a:r>
          </a:p>
          <a:p>
            <a:r>
              <a:rPr lang="en-US" dirty="0"/>
              <a:t>PERT uses </a:t>
            </a:r>
            <a:r>
              <a:rPr lang="en-US" b="1" dirty="0"/>
              <a:t>probabilistic time estimates</a:t>
            </a:r>
          </a:p>
          <a:p>
            <a:pPr lvl="1"/>
            <a:r>
              <a:rPr lang="en-US" dirty="0"/>
              <a:t>duration estimates based on using optimistic, most likely, and pessimistic estimates of activity durations, or a three-point estimate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Evaluation and Review Technique (PERT)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1ABE37-AD7A-4B3D-8C07-1D411BECE9E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PERT weighted average</a:t>
            </a:r>
            <a:r>
              <a:rPr lang="en-US" b="1" dirty="0"/>
              <a:t> =</a:t>
            </a:r>
            <a:r>
              <a:rPr lang="en-US" b="1" u="sng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u="sng" dirty="0"/>
              <a:t>optimistic time + 4X most likely time + pessimistic time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			</a:t>
            </a:r>
            <a:r>
              <a:rPr lang="en-US" sz="2400" dirty="0"/>
              <a:t>6</a:t>
            </a:r>
          </a:p>
          <a:p>
            <a:pPr>
              <a:lnSpc>
                <a:spcPct val="90000"/>
              </a:lnSpc>
            </a:pPr>
            <a:r>
              <a:rPr lang="en-US" dirty="0"/>
              <a:t>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PERT weighted average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 </a:t>
            </a:r>
            <a:r>
              <a:rPr lang="en-US" sz="2400" u="sng" dirty="0"/>
              <a:t>8 workdays + 4 X 10 workdays + 24 workdays</a:t>
            </a:r>
            <a:r>
              <a:rPr lang="en-US" sz="2400" dirty="0"/>
              <a:t> 	= </a:t>
            </a:r>
            <a:r>
              <a:rPr lang="en-US" sz="2400" b="1" dirty="0"/>
              <a:t>12 days</a:t>
            </a:r>
            <a:r>
              <a:rPr lang="en-US" dirty="0"/>
              <a:t>					</a:t>
            </a:r>
            <a:r>
              <a:rPr lang="en-US" sz="2400" dirty="0"/>
              <a:t>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where optimistic time= 8 days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most likely time = </a:t>
            </a:r>
            <a:r>
              <a:rPr lang="en-US" sz="2400" b="1" dirty="0"/>
              <a:t>10 days</a:t>
            </a:r>
            <a:r>
              <a:rPr lang="en-US" sz="2400" dirty="0"/>
              <a:t>,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pessimistic time = 24 days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Therefore, you’d use </a:t>
            </a:r>
            <a:r>
              <a:rPr lang="en-US" sz="2400" b="1" dirty="0"/>
              <a:t>12 days</a:t>
            </a:r>
            <a:r>
              <a:rPr lang="en-US" sz="2400" dirty="0"/>
              <a:t> on the network diagram instead of 10 when using PERT for the above example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PERT Formula and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102E75-11F1-4483-A22E-C5BB66735E1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reality checks on schedules</a:t>
            </a:r>
          </a:p>
          <a:p>
            <a:r>
              <a:rPr lang="en-US" dirty="0"/>
              <a:t>Allow for contingencies</a:t>
            </a:r>
          </a:p>
          <a:p>
            <a:r>
              <a:rPr lang="en-US" dirty="0"/>
              <a:t>Don’t plan for everyone to work at 100% capacity all the time</a:t>
            </a:r>
          </a:p>
          <a:p>
            <a:r>
              <a:rPr lang="en-US" dirty="0"/>
              <a:t>Hold progress meetings with stakeholders and be clear and honest in communicating schedule issues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Control Suggestions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C1A858-5023-4926-B9FF-652E1A710FD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763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Goals are to know the status of the schedule, influence factors that cause schedule changes, determine that the schedule has changed, and manage changes when they occur</a:t>
            </a:r>
          </a:p>
          <a:p>
            <a:pPr>
              <a:lnSpc>
                <a:spcPct val="90000"/>
              </a:lnSpc>
            </a:pPr>
            <a:r>
              <a:rPr lang="en-US" dirty="0"/>
              <a:t>Tools and techniques include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Progress reports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schedule change control system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Project management software, including schedule comparison charts like the tracking Gantt chart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Variance analysis, such as analyzing float or slack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Performance management, such as earned value (chapter 7)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Controlling the Schedule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40E2E-B66C-4064-B91E-500EEA5DF79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Project time management is often cited as the main source of conflict on projects, and most IT projects exceed time estimates</a:t>
            </a:r>
          </a:p>
          <a:p>
            <a:pPr>
              <a:lnSpc>
                <a:spcPct val="90000"/>
              </a:lnSpc>
            </a:pPr>
            <a:r>
              <a:rPr lang="en-US" dirty="0"/>
              <a:t>Main processes include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</a:t>
            </a:r>
            <a:r>
              <a:rPr lang="en-US"/>
              <a:t>schedule management</a:t>
            </a:r>
          </a:p>
          <a:p>
            <a:pPr lvl="1">
              <a:lnSpc>
                <a:spcPct val="90000"/>
              </a:lnSpc>
            </a:pPr>
            <a:r>
              <a:rPr lang="en-US"/>
              <a:t>Define </a:t>
            </a:r>
            <a:r>
              <a:rPr lang="en-US" dirty="0"/>
              <a:t>activities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Sequence activities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Estimate activity resources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Estimate activity durations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Develop schedule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 schedule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9144F6-8D6B-43D0-ACD9-CBCF47EB473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62938" cy="479107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activity</a:t>
            </a:r>
            <a:r>
              <a:rPr lang="en-US" dirty="0"/>
              <a:t> or </a:t>
            </a:r>
            <a:r>
              <a:rPr lang="en-US" b="1" dirty="0"/>
              <a:t>task</a:t>
            </a:r>
            <a:r>
              <a:rPr lang="en-US" dirty="0"/>
              <a:t> is an element of work normally found on the work breakdown structure (WBS) that has an expected duration, a cost, and resource requirements</a:t>
            </a:r>
          </a:p>
          <a:p>
            <a:pPr>
              <a:lnSpc>
                <a:spcPct val="80000"/>
              </a:lnSpc>
            </a:pPr>
            <a:r>
              <a:rPr lang="en-US" dirty="0"/>
              <a:t>Activity definition involves developing a more detailed WBS and supporting explanations to understand all the work to be done so you can develop realistic cost and duration estimates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/>
          <a:lstStyle/>
          <a:p>
            <a:r>
              <a:rPr lang="en-US" dirty="0"/>
              <a:t>Defining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990CB0-9CAD-47C6-98DA-F3FB6E96E08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activity list</a:t>
            </a:r>
            <a:r>
              <a:rPr lang="en-US" dirty="0"/>
              <a:t> is a tabulation of activities to be included on a project schedule that includes</a:t>
            </a:r>
          </a:p>
          <a:p>
            <a:pPr lvl="1"/>
            <a:r>
              <a:rPr lang="en-US" dirty="0"/>
              <a:t>the activity name</a:t>
            </a:r>
          </a:p>
          <a:p>
            <a:pPr lvl="1"/>
            <a:r>
              <a:rPr lang="en-US" dirty="0"/>
              <a:t>an activity identifier or number</a:t>
            </a:r>
          </a:p>
          <a:p>
            <a:pPr lvl="1"/>
            <a:r>
              <a:rPr lang="en-US" dirty="0"/>
              <a:t>a brief description of the activity</a:t>
            </a:r>
          </a:p>
          <a:p>
            <a:r>
              <a:rPr lang="en-US" b="1" dirty="0"/>
              <a:t>Activity attributes</a:t>
            </a:r>
            <a:r>
              <a:rPr lang="en-US" dirty="0"/>
              <a:t> provide more information such as predecessors, successors, logical relationships, leads and lags, resource requirements, constraints, imposed dates, and assumptions related to the activity</a:t>
            </a:r>
          </a:p>
          <a:p>
            <a:pPr lvl="1"/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/>
              <a:t>Activity Lists and Attributes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ED0421-8ED8-4E0C-BFCB-4504FB076A0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milestone</a:t>
            </a:r>
            <a:r>
              <a:rPr lang="en-US" dirty="0"/>
              <a:t> is a significant event that normally has no duration</a:t>
            </a:r>
          </a:p>
          <a:p>
            <a:pPr>
              <a:lnSpc>
                <a:spcPct val="90000"/>
              </a:lnSpc>
            </a:pPr>
            <a:r>
              <a:rPr lang="en-US" dirty="0"/>
              <a:t>It often takes several activities and a lot of work to complete a milestone</a:t>
            </a:r>
          </a:p>
          <a:p>
            <a:pPr>
              <a:lnSpc>
                <a:spcPct val="90000"/>
              </a:lnSpc>
            </a:pPr>
            <a:r>
              <a:rPr lang="en-US" dirty="0"/>
              <a:t>They’re useful tools for setting schedule goals and monitoring progress</a:t>
            </a:r>
          </a:p>
          <a:p>
            <a:pPr>
              <a:lnSpc>
                <a:spcPct val="90000"/>
              </a:lnSpc>
            </a:pPr>
            <a:r>
              <a:rPr lang="en-US" dirty="0"/>
              <a:t>Examples include obtaining customer sign-off on key documents or completion of specific products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412D1A-37A6-4734-A1C1-7827568057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186738" cy="4791075"/>
          </a:xfrm>
        </p:spPr>
        <p:txBody>
          <a:bodyPr/>
          <a:lstStyle/>
          <a:p>
            <a:r>
              <a:rPr lang="en-US" dirty="0"/>
              <a:t>Involves reviewing activities and determining dependencies</a:t>
            </a:r>
          </a:p>
          <a:p>
            <a:r>
              <a:rPr lang="en-US" dirty="0"/>
              <a:t>A </a:t>
            </a:r>
            <a:r>
              <a:rPr lang="en-US" b="1" dirty="0"/>
              <a:t>dependency</a:t>
            </a:r>
            <a:r>
              <a:rPr lang="en-US" dirty="0"/>
              <a:t> or </a:t>
            </a:r>
            <a:r>
              <a:rPr lang="en-US" b="1" dirty="0"/>
              <a:t>relationship</a:t>
            </a:r>
            <a:r>
              <a:rPr lang="en-US" dirty="0"/>
              <a:t> is the sequencing of project activities or tasks	</a:t>
            </a:r>
          </a:p>
          <a:p>
            <a:r>
              <a:rPr lang="en-US" dirty="0"/>
              <a:t>You </a:t>
            </a:r>
            <a:r>
              <a:rPr lang="en-US" i="1" dirty="0"/>
              <a:t>must</a:t>
            </a:r>
            <a:r>
              <a:rPr lang="en-US" dirty="0"/>
              <a:t> determine dependencies in order to use critical path analysis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229600" cy="762000"/>
          </a:xfrm>
        </p:spPr>
        <p:txBody>
          <a:bodyPr/>
          <a:lstStyle/>
          <a:p>
            <a:r>
              <a:rPr lang="en-US" dirty="0"/>
              <a:t>Sequencing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907678-8CC1-460A-BA5A-131F8F1087B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Activities are represented by boxes</a:t>
            </a:r>
          </a:p>
          <a:p>
            <a:r>
              <a:rPr lang="en-US" dirty="0"/>
              <a:t>Arrows show relationships between activities</a:t>
            </a:r>
          </a:p>
          <a:p>
            <a:r>
              <a:rPr lang="en-US" dirty="0"/>
              <a:t>More popular than ADM method and used by project management software</a:t>
            </a:r>
          </a:p>
          <a:p>
            <a:r>
              <a:rPr lang="en-US" dirty="0"/>
              <a:t>Better at showing different types of dependencies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Precedence Diagramming Method (PDM)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ECF90C-27FF-4771-A56A-23DBBE2C7B3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Figure 6-3. Task Dependency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A4D16118-26E8-437C-B900-43E37754E064}" type="slidenum">
              <a:rPr lang="en-US" smtClean="0"/>
              <a:pPr>
                <a:buFontTx/>
                <a:buNone/>
                <a:defRPr/>
              </a:pPr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96" y="1345629"/>
            <a:ext cx="8687322" cy="4750371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2310</TotalTime>
  <Words>1601</Words>
  <Application>Microsoft Office PowerPoint</Application>
  <PresentationFormat>On-screen Show (4:3)</PresentationFormat>
  <Paragraphs>213</Paragraphs>
  <Slides>34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Custom Design</vt:lpstr>
      <vt:lpstr>Theme1</vt:lpstr>
      <vt:lpstr>Drawing</vt:lpstr>
      <vt:lpstr>Chapter 6: Project Time Management</vt:lpstr>
      <vt:lpstr>Importance of Project Schedules</vt:lpstr>
      <vt:lpstr>Project Time Management Processes</vt:lpstr>
      <vt:lpstr>Defining Activities</vt:lpstr>
      <vt:lpstr>Activity Lists and Attributes</vt:lpstr>
      <vt:lpstr>Milestones</vt:lpstr>
      <vt:lpstr>Sequencing Activities</vt:lpstr>
      <vt:lpstr>Precedence Diagramming Method (PDM)</vt:lpstr>
      <vt:lpstr>Figure 6-3. Task Dependency Types</vt:lpstr>
      <vt:lpstr>Figure 6-4. Sample PDM Network Diagram</vt:lpstr>
      <vt:lpstr>Estimating Activity Resources</vt:lpstr>
      <vt:lpstr>Activity Duration Estimating</vt:lpstr>
      <vt:lpstr>Three-Point Estimates</vt:lpstr>
      <vt:lpstr>Developing the Schedule</vt:lpstr>
      <vt:lpstr>Gantt Charts</vt:lpstr>
      <vt:lpstr>Figure 6-5. Gantt Chart for Project X</vt:lpstr>
      <vt:lpstr>Figure 6-6. Gantt Chart for Software Launch Project</vt:lpstr>
      <vt:lpstr>Adding Milestones to Gantt Charts</vt:lpstr>
      <vt:lpstr>SMART Criteria</vt:lpstr>
      <vt:lpstr>Figure 6-7. Sample Tracking Gantt Chart</vt:lpstr>
      <vt:lpstr>Critical Path Method (CPM)</vt:lpstr>
      <vt:lpstr>Calculating the Critical Path</vt:lpstr>
      <vt:lpstr>More on the Critical Path</vt:lpstr>
      <vt:lpstr>Using Critical Path Analysis to Make Schedule Trade-offs</vt:lpstr>
      <vt:lpstr>Figure 6-9. Calculating Early and Late Start and Finish Dates</vt:lpstr>
      <vt:lpstr>Exercise</vt:lpstr>
      <vt:lpstr>PowerPoint Presentation</vt:lpstr>
      <vt:lpstr>PowerPoint Presentation</vt:lpstr>
      <vt:lpstr>Using the Critical Path to Shorten a Project Schedule</vt:lpstr>
      <vt:lpstr>Program Evaluation and Review Technique (PERT)</vt:lpstr>
      <vt:lpstr>PERT Formula and Example</vt:lpstr>
      <vt:lpstr>Schedule Control Suggestions</vt:lpstr>
      <vt:lpstr>Controlling the Schedule</vt:lpstr>
      <vt:lpstr>Chapter Summary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Kathryn H Kotowski</cp:lastModifiedBy>
  <cp:revision>162</cp:revision>
  <dcterms:created xsi:type="dcterms:W3CDTF">2001-07-05T23:10:12Z</dcterms:created>
  <dcterms:modified xsi:type="dcterms:W3CDTF">2017-02-05T21:06:02Z</dcterms:modified>
</cp:coreProperties>
</file>