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3" r:id="rId2"/>
  </p:sldMasterIdLst>
  <p:notesMasterIdLst>
    <p:notesMasterId r:id="rId27"/>
  </p:notesMasterIdLst>
  <p:handoutMasterIdLst>
    <p:handoutMasterId r:id="rId28"/>
  </p:handoutMasterIdLst>
  <p:sldIdLst>
    <p:sldId id="257" r:id="rId3"/>
    <p:sldId id="335" r:id="rId4"/>
    <p:sldId id="334" r:id="rId5"/>
    <p:sldId id="336" r:id="rId6"/>
    <p:sldId id="337" r:id="rId7"/>
    <p:sldId id="338" r:id="rId8"/>
    <p:sldId id="339" r:id="rId9"/>
    <p:sldId id="340" r:id="rId10"/>
    <p:sldId id="378" r:id="rId11"/>
    <p:sldId id="342" r:id="rId12"/>
    <p:sldId id="343" r:id="rId13"/>
    <p:sldId id="375" r:id="rId14"/>
    <p:sldId id="344" r:id="rId15"/>
    <p:sldId id="345" r:id="rId16"/>
    <p:sldId id="346" r:id="rId17"/>
    <p:sldId id="347" r:id="rId18"/>
    <p:sldId id="348" r:id="rId19"/>
    <p:sldId id="350" r:id="rId20"/>
    <p:sldId id="351" r:id="rId21"/>
    <p:sldId id="352" r:id="rId22"/>
    <p:sldId id="353" r:id="rId23"/>
    <p:sldId id="379" r:id="rId24"/>
    <p:sldId id="354" r:id="rId25"/>
    <p:sldId id="35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16ACC03-8B63-4662-AA1B-AE60329EE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DE4318-E4BE-49A8-80E2-9AEFB83AE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47B17-5236-40BE-93D3-1F5307651A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2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96B9-AEB0-4855-A598-DE44B5ED19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0B49-8E6C-48C0-9C9D-CC0639D27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6714-5224-4BBE-BE6A-F6538172A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351687C-7F23-40DE-8D48-D682CBC4E6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Information Technology Project Management, Eighth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80CC8A-ABB7-482E-8C2B-4DE6C9A0F6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525E1F-A032-423F-903A-16FD4F376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37A066-44AD-455E-B081-1C1240CB7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F0624A-B2D8-4066-82F2-4F9B939B16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0210C-D799-4DEA-B074-B161F3F07B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11EE30-4E94-41E2-BBFA-34D8BC8494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7A2C-411A-4B00-AAEB-86CCF2AE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C28D2F6-FB43-47CA-8ED3-D0D73BE959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BDA2E-8059-4A99-806C-B8590C0997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C2F3D-9BB1-46BB-9A9F-B7ED53867B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446C-7EFF-4BFD-AD52-D1D883967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3017-1DB7-4F27-A710-1ACE28A998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B5A5-B7EF-4531-9773-298C75B5F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3361-36D7-44F1-B201-D9F04B151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3F523-31A3-47E3-9C41-80295EB87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F7B6-AD22-46C8-B4C1-BCA82B5010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2838-0339-4453-987B-447D99B1E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60384C-C024-4815-83EE-8847E6151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2296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7: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Cost Management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Eighth Edition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30611"/>
            <a:ext cx="2646400" cy="32776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058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Tangible costs</a:t>
            </a:r>
            <a:r>
              <a:rPr lang="en-US" dirty="0"/>
              <a:t> or </a:t>
            </a:r>
            <a:r>
              <a:rPr lang="en-US" b="1" dirty="0"/>
              <a:t>benefits</a:t>
            </a:r>
            <a:r>
              <a:rPr lang="en-US" dirty="0"/>
              <a:t> are those costs or benefits that an organization can easily measure in dollars </a:t>
            </a:r>
          </a:p>
          <a:p>
            <a:pPr>
              <a:lnSpc>
                <a:spcPct val="80000"/>
              </a:lnSpc>
            </a:pPr>
            <a:r>
              <a:rPr lang="en-US" b="1" dirty="0"/>
              <a:t>Intangible costs</a:t>
            </a:r>
            <a:r>
              <a:rPr lang="en-US" dirty="0"/>
              <a:t> or </a:t>
            </a:r>
            <a:r>
              <a:rPr lang="en-US" b="1" dirty="0"/>
              <a:t>benefits</a:t>
            </a:r>
            <a:r>
              <a:rPr lang="en-US" dirty="0"/>
              <a:t> are costs or benefits that are difficult to measure in monetary terms</a:t>
            </a:r>
          </a:p>
          <a:p>
            <a:pPr>
              <a:lnSpc>
                <a:spcPct val="80000"/>
              </a:lnSpc>
            </a:pPr>
            <a:r>
              <a:rPr lang="en-US" b="1" dirty="0"/>
              <a:t>Direct costs</a:t>
            </a:r>
            <a:r>
              <a:rPr lang="en-US" dirty="0"/>
              <a:t> are costs that can be directly related to producing the products and services of the project </a:t>
            </a:r>
          </a:p>
          <a:p>
            <a:pPr>
              <a:lnSpc>
                <a:spcPct val="80000"/>
              </a:lnSpc>
            </a:pPr>
            <a:r>
              <a:rPr lang="en-US" b="1" dirty="0"/>
              <a:t>Indirect costs</a:t>
            </a:r>
            <a:r>
              <a:rPr lang="en-US" dirty="0"/>
              <a:t> are costs that are not directly related to the products or services of the project, but are indirectly related to performing the project</a:t>
            </a:r>
          </a:p>
          <a:p>
            <a:pPr>
              <a:lnSpc>
                <a:spcPct val="80000"/>
              </a:lnSpc>
            </a:pPr>
            <a:r>
              <a:rPr lang="en-US" b="1" dirty="0"/>
              <a:t>Sunk cost </a:t>
            </a:r>
            <a:r>
              <a:rPr lang="en-US" dirty="0"/>
              <a:t>is money that has been spent in the past; when deciding what projects to invest in or continue, you should </a:t>
            </a:r>
            <a:r>
              <a:rPr lang="en-US" i="1" dirty="0"/>
              <a:t>not</a:t>
            </a:r>
            <a:r>
              <a:rPr lang="en-US" dirty="0"/>
              <a:t> include sunk costs 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Types of Costs and Benefits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B3F714-30BF-4029-B3DF-B4C71CA793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Learning curve theory</a:t>
            </a:r>
            <a:r>
              <a:rPr lang="en-US" dirty="0"/>
              <a:t> states that when many items are produced repetitively, the unit cost of those items decreases in a regular pattern as more units are produced</a:t>
            </a:r>
          </a:p>
          <a:p>
            <a:pPr>
              <a:lnSpc>
                <a:spcPct val="80000"/>
              </a:lnSpc>
            </a:pPr>
            <a:r>
              <a:rPr lang="en-US" b="1" dirty="0"/>
              <a:t>Reserves</a:t>
            </a:r>
            <a:r>
              <a:rPr lang="en-US" dirty="0"/>
              <a:t> are dollars included in a cost estimate to mitigate cost risk by allowing for future situations that are difficult to predict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Contingency reserves</a:t>
            </a:r>
            <a:r>
              <a:rPr lang="en-US" dirty="0"/>
              <a:t> allow for future situations that may be partially planned for (sometimes called </a:t>
            </a:r>
            <a:r>
              <a:rPr lang="en-US" b="1" dirty="0"/>
              <a:t>known unknowns</a:t>
            </a:r>
            <a:r>
              <a:rPr lang="en-US" dirty="0"/>
              <a:t>) and are included in the project cost baseline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Management reserves</a:t>
            </a:r>
            <a:r>
              <a:rPr lang="en-US" dirty="0"/>
              <a:t> allow for future situations that are unpredictable (sometimes called </a:t>
            </a:r>
            <a:r>
              <a:rPr lang="en-US" b="1" dirty="0"/>
              <a:t>unknown unknowns</a:t>
            </a:r>
            <a:r>
              <a:rPr lang="en-US" dirty="0"/>
              <a:t>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610600" cy="7159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More Basic Principles of Cost Management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29A66E-B55B-4BF5-AD2A-2A3550D95B5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team uses expert judgment, analytical techniques, and meetings to develop the cost management plan</a:t>
            </a:r>
          </a:p>
          <a:p>
            <a:r>
              <a:rPr lang="en-US" dirty="0"/>
              <a:t>A cost management plan includes:</a:t>
            </a:r>
          </a:p>
          <a:p>
            <a:pPr lvl="1"/>
            <a:r>
              <a:rPr lang="en-US" dirty="0"/>
              <a:t>Level of accuracy and units of measure</a:t>
            </a:r>
          </a:p>
          <a:p>
            <a:pPr lvl="1"/>
            <a:r>
              <a:rPr lang="en-US" dirty="0"/>
              <a:t>Organizational procedure links</a:t>
            </a:r>
          </a:p>
          <a:p>
            <a:pPr lvl="1"/>
            <a:r>
              <a:rPr lang="en-US" dirty="0"/>
              <a:t>Control thresholds</a:t>
            </a:r>
          </a:p>
          <a:p>
            <a:pPr lvl="1"/>
            <a:r>
              <a:rPr lang="en-US" dirty="0"/>
              <a:t>Rules of performance measurement</a:t>
            </a:r>
          </a:p>
          <a:p>
            <a:pPr lvl="1"/>
            <a:r>
              <a:rPr lang="en-US" dirty="0"/>
              <a:t>Reporting formats</a:t>
            </a:r>
          </a:p>
          <a:p>
            <a:pPr lvl="1"/>
            <a:r>
              <a:rPr lang="en-US" dirty="0"/>
              <a:t>Process descriptions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Cost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 must take cost estimates seriously if they want to complete projects within budget constraints</a:t>
            </a:r>
          </a:p>
          <a:p>
            <a:r>
              <a:rPr lang="en-US" dirty="0"/>
              <a:t>It’s important to know the types of cost estimates, how to prepare cost estimates, and typical problems associated with IT cost estimates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Costs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4721FD-A3A0-4E27-912F-6F8645958C4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7-1. Types of Cost Estimates</a:t>
            </a: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2A4FAAA-2A73-4318-BAD7-1E94D370EBD7}" type="slidenum">
              <a:rPr lang="en-US" smtClean="0"/>
              <a:pPr>
                <a:buFontTx/>
                <a:buNone/>
                <a:defRPr/>
              </a:pPr>
              <a:t>14</a:t>
            </a:fld>
            <a:endParaRPr lang="en-US" dirty="0"/>
          </a:p>
        </p:txBody>
      </p:sp>
      <p:pic>
        <p:nvPicPr>
          <p:cNvPr id="33797" name="Picture 7" descr="Tbl07-02.bmp"/>
          <p:cNvPicPr>
            <a:picLocks noChangeAspect="1"/>
          </p:cNvPicPr>
          <p:nvPr/>
        </p:nvPicPr>
        <p:blipFill>
          <a:blip r:embed="rId2"/>
          <a:srcRect t="9091"/>
          <a:stretch>
            <a:fillRect/>
          </a:stretch>
        </p:blipFill>
        <p:spPr bwMode="auto">
          <a:xfrm>
            <a:off x="352425" y="2057400"/>
            <a:ext cx="84391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382000" cy="4525962"/>
          </a:xfrm>
        </p:spPr>
        <p:txBody>
          <a:bodyPr/>
          <a:lstStyle/>
          <a:p>
            <a:r>
              <a:rPr lang="en-US" dirty="0"/>
              <a:t>The number and type of cost estimates vary by application area. The Association for the Advancement of Cost Engineering International identifies five types of cost estimates for construction projects: order of magnitude, conceptual, preliminary, definitive, and control</a:t>
            </a:r>
          </a:p>
          <a:p>
            <a:r>
              <a:rPr lang="en-US" dirty="0"/>
              <a:t>Estimates are usually done at various stages of a project and should become more accurate as time progresses</a:t>
            </a:r>
          </a:p>
          <a:p>
            <a:r>
              <a:rPr lang="en-US" dirty="0"/>
              <a:t>A large percentage of total project costs are often labor costs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More on Cost Estimates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F84E3-0E6E-4069-8DD7-515ABC3FF3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Table 7-2. Maximum FTE by Department by Year</a:t>
            </a:r>
          </a:p>
        </p:txBody>
      </p:sp>
      <p:sp>
        <p:nvSpPr>
          <p:cNvPr id="35845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6E4E9EB-E461-4C0D-B1E5-5BBE892EF26C}" type="slidenum">
              <a:rPr lang="en-US" smtClean="0"/>
              <a:pPr>
                <a:buFontTx/>
                <a:buNone/>
                <a:defRPr/>
              </a:pPr>
              <a:t>16</a:t>
            </a:fld>
            <a:endParaRPr lang="en-US" dirty="0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/>
          <a:srcRect l="17500" t="43000" r="22500" b="28000"/>
          <a:stretch>
            <a:fillRect/>
          </a:stretch>
        </p:blipFill>
        <p:spPr bwMode="auto">
          <a:xfrm>
            <a:off x="304800" y="1905000"/>
            <a:ext cx="8458200" cy="255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05800" cy="5334000"/>
          </a:xfrm>
        </p:spPr>
        <p:txBody>
          <a:bodyPr/>
          <a:lstStyle/>
          <a:p>
            <a:r>
              <a:rPr lang="en-US"/>
              <a:t>Basic tools and techniques for cost estimates:</a:t>
            </a:r>
          </a:p>
          <a:p>
            <a:pPr lvl="1"/>
            <a:r>
              <a:rPr lang="en-US" b="1"/>
              <a:t>Analogous </a:t>
            </a:r>
            <a:r>
              <a:rPr lang="en-US"/>
              <a:t>or</a:t>
            </a:r>
            <a:r>
              <a:rPr lang="en-US" b="1"/>
              <a:t> top-down estimates: </a:t>
            </a:r>
            <a:r>
              <a:rPr lang="en-US"/>
              <a:t>use the actual cost of a previous, similar project as the basis for estimating the cost of the current project </a:t>
            </a:r>
          </a:p>
          <a:p>
            <a:pPr lvl="1"/>
            <a:r>
              <a:rPr lang="en-US" b="1"/>
              <a:t>Bottom-up estimates:</a:t>
            </a:r>
            <a:r>
              <a:rPr lang="en-US"/>
              <a:t> involve estimating individual work items or activities and summing them to get a project total </a:t>
            </a:r>
          </a:p>
          <a:p>
            <a:pPr lvl="1"/>
            <a:r>
              <a:rPr lang="en-US" b="1"/>
              <a:t>Parametric modeling </a:t>
            </a:r>
            <a:r>
              <a:rPr lang="en-US"/>
              <a:t>uses project characteristics (parameters) in a mathematical model to estimate project costs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52463"/>
          </a:xfrm>
        </p:spPr>
        <p:txBody>
          <a:bodyPr>
            <a:normAutofit fontScale="90000"/>
          </a:bodyPr>
          <a:lstStyle/>
          <a:p>
            <a:r>
              <a:rPr lang="en-US"/>
              <a:t>Cost Estimation Tools and Techniques</a:t>
            </a:r>
            <a:endParaRPr lang="en-US" sz="4800"/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CA1164-1E66-4728-BD22-9CEFEE3019E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Estimates are done too quickly</a:t>
            </a:r>
          </a:p>
          <a:p>
            <a:pPr>
              <a:lnSpc>
                <a:spcPct val="90000"/>
              </a:lnSpc>
            </a:pPr>
            <a:r>
              <a:rPr lang="en-US" dirty="0"/>
              <a:t>People lack estimating experience</a:t>
            </a:r>
          </a:p>
          <a:p>
            <a:pPr>
              <a:lnSpc>
                <a:spcPct val="90000"/>
              </a:lnSpc>
            </a:pPr>
            <a:r>
              <a:rPr lang="en-US" dirty="0"/>
              <a:t>Human beings are biased toward underestimation</a:t>
            </a:r>
          </a:p>
          <a:p>
            <a:pPr>
              <a:lnSpc>
                <a:spcPct val="90000"/>
              </a:lnSpc>
            </a:pPr>
            <a:r>
              <a:rPr lang="en-US" dirty="0"/>
              <a:t>Management desires accuracy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Typical Problems with IT Cost Estimates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44AFA2-5261-400E-B694-205D28302F2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4572000"/>
          </a:xfrm>
        </p:spPr>
        <p:txBody>
          <a:bodyPr/>
          <a:lstStyle/>
          <a:p>
            <a:r>
              <a:rPr lang="en-US" dirty="0"/>
              <a:t>See the text for a detailed example of creating a cost estimate for the Surveyor Pro project described in the opening case</a:t>
            </a:r>
          </a:p>
          <a:p>
            <a:r>
              <a:rPr lang="en-US" dirty="0"/>
              <a:t>Before creating an estimate, know what it will be used for, gather as much information as possible, and clarify the ground rules and assumptions for the estimate</a:t>
            </a:r>
          </a:p>
          <a:p>
            <a:r>
              <a:rPr lang="en-US" dirty="0"/>
              <a:t>If possible, estimate costs by major WBS categories</a:t>
            </a:r>
          </a:p>
          <a:p>
            <a:r>
              <a:rPr lang="en-US" dirty="0"/>
              <a:t>Create a cost model to make it easy to make changes to  and document the estimate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/>
              <a:t>Sample Cost Estimate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89100D-62CE-45A5-8F36-EA508C727B8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importance of project cost management</a:t>
            </a:r>
          </a:p>
          <a:p>
            <a:r>
              <a:rPr lang="en-US" dirty="0"/>
              <a:t>Explain basic project cost management principles, concepts, and terms</a:t>
            </a:r>
          </a:p>
          <a:p>
            <a:r>
              <a:rPr lang="en-US" dirty="0"/>
              <a:t>Describe the process of planning cost management</a:t>
            </a:r>
          </a:p>
          <a:p>
            <a:r>
              <a:rPr lang="en-US" dirty="0"/>
              <a:t>Discuss different types of cost estimates and methods for preparing them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FE848D-4656-45B6-9A98-5B95985B24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Figure 7-2. Surveyor Pro Project Cost Estimate</a:t>
            </a:r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0618DA8-A2F6-4956-A9FC-B37EA1B1ABA1}" type="slidenum">
              <a:rPr lang="en-US" smtClean="0"/>
              <a:pPr>
                <a:buFontTx/>
                <a:buNone/>
                <a:defRPr/>
              </a:pPr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64820"/>
            <a:ext cx="7696199" cy="57856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020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Figure 7-3. Surveyor Pro Software Development Estimate</a:t>
            </a:r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BD7AE8-2AE4-4923-88E4-A0ECF81B017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9"/>
          <a:stretch/>
        </p:blipFill>
        <p:spPr>
          <a:xfrm>
            <a:off x="961449" y="1048471"/>
            <a:ext cx="7619999" cy="49460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Alvin Alexander wrote a book called </a:t>
            </a:r>
            <a:r>
              <a:rPr lang="en-US" i="1" dirty="0"/>
              <a:t>Cost Estimating in an Agile Development Environment </a:t>
            </a:r>
            <a:r>
              <a:rPr lang="en-US" dirty="0"/>
              <a:t>in 2015</a:t>
            </a:r>
          </a:p>
          <a:p>
            <a:r>
              <a:rPr lang="en-US" dirty="0"/>
              <a:t>Function points are a means of measuring software size in terms that are meaningful to end users</a:t>
            </a:r>
          </a:p>
          <a:p>
            <a:r>
              <a:rPr lang="en-US" dirty="0"/>
              <a:t>User stories are a common way to describe requirements in a simple, concise way</a:t>
            </a:r>
          </a:p>
          <a:p>
            <a:r>
              <a:rPr lang="en-US" dirty="0"/>
              <a:t>Developers can analyze user stories to estimate function points and person-hours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4791075"/>
          </a:xfrm>
        </p:spPr>
        <p:txBody>
          <a:bodyPr/>
          <a:lstStyle/>
          <a:p>
            <a:r>
              <a:rPr lang="en-US" dirty="0"/>
              <a:t>Cost budgeting involves allocating the project cost estimate to individual work items over time</a:t>
            </a:r>
          </a:p>
          <a:p>
            <a:r>
              <a:rPr lang="en-US" dirty="0"/>
              <a:t>The WBS is a required input to the cost budgeting process since it defines the work items</a:t>
            </a:r>
          </a:p>
          <a:p>
            <a:r>
              <a:rPr lang="en-US" dirty="0"/>
              <a:t>Important goal is to produce a </a:t>
            </a:r>
            <a:r>
              <a:rPr lang="en-US" b="1" dirty="0"/>
              <a:t>cost baseline</a:t>
            </a:r>
            <a:endParaRPr lang="en-US" dirty="0"/>
          </a:p>
          <a:p>
            <a:pPr lvl="1"/>
            <a:r>
              <a:rPr lang="en-US" dirty="0"/>
              <a:t>a time-phased budget that project managers use to measure and monitor cost performance 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0"/>
            <a:ext cx="8967787" cy="1066800"/>
          </a:xfrm>
        </p:spPr>
        <p:txBody>
          <a:bodyPr>
            <a:normAutofit/>
          </a:bodyPr>
          <a:lstStyle/>
          <a:p>
            <a:r>
              <a:rPr lang="en-US" dirty="0"/>
              <a:t>Determining the Budget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A85C03-A3EA-4B00-B6AA-9DC4B996F94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Figure 7-4. Surveyor Pro Project Cost Baseline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D5328D6-3EB7-4C2A-8389-762E5618835F}" type="slidenum">
              <a:rPr lang="en-US" smtClean="0"/>
              <a:pPr>
                <a:buFontTx/>
                <a:buNone/>
                <a:defRPr/>
              </a:pPr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1" y="1538428"/>
            <a:ext cx="8872929" cy="37955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processes of determining a budget and preparing a cost estimate for an information technology (IT) project</a:t>
            </a:r>
          </a:p>
          <a:p>
            <a:r>
              <a:rPr lang="en-US" dirty="0"/>
              <a:t>Understand the benefits of earned value management and project portfolio management to assist in cost control</a:t>
            </a:r>
          </a:p>
          <a:p>
            <a:r>
              <a:rPr lang="en-US" dirty="0"/>
              <a:t>Describe how project management software can assist in project cost management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F2BE13-B8EC-4E09-AC3C-C8DB49323D4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534400" cy="4525962"/>
          </a:xfrm>
        </p:spPr>
        <p:txBody>
          <a:bodyPr/>
          <a:lstStyle/>
          <a:p>
            <a:r>
              <a:rPr lang="en-US" dirty="0"/>
              <a:t>IT projects have a poor track record for meeting budget goals</a:t>
            </a:r>
          </a:p>
          <a:p>
            <a:r>
              <a:rPr lang="en-US" dirty="0"/>
              <a:t>A cost </a:t>
            </a:r>
            <a:r>
              <a:rPr lang="en-US" b="1" dirty="0"/>
              <a:t>overrun</a:t>
            </a:r>
            <a:r>
              <a:rPr lang="en-US" dirty="0"/>
              <a:t> is the additional percentage or dollar amount by which actual costs exceed estimates </a:t>
            </a:r>
          </a:p>
          <a:p>
            <a:r>
              <a:rPr lang="en-US" dirty="0"/>
              <a:t>A 2011 Harvard Business Review study reported an average cost overrun of 27 percent. The most important finding was the discovery of a large number of gigantic overages or “black swans”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Importance of Project Cost Management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916D9C-FD52-4A89-BBE6-8CD46D2D32F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572000"/>
          </a:xfrm>
        </p:spPr>
        <p:txBody>
          <a:bodyPr/>
          <a:lstStyle/>
          <a:p>
            <a:r>
              <a:rPr lang="en-US" sz="2400" dirty="0"/>
              <a:t>The United Kingdom’s National Health Service IT modernization program was called the greatest IT disaster in history with an estimated </a:t>
            </a:r>
            <a:r>
              <a:rPr lang="en-US" sz="2400" b="1" dirty="0"/>
              <a:t>$26 billion overrun</a:t>
            </a:r>
            <a:endParaRPr lang="en-US" sz="2400" dirty="0"/>
          </a:p>
          <a:p>
            <a:r>
              <a:rPr lang="en-US" sz="2400" dirty="0"/>
              <a:t>The program had problems due to incompatible systems, resistance from physicians, and arguments among contractors about who’s responsible for what</a:t>
            </a:r>
          </a:p>
          <a:p>
            <a:r>
              <a:rPr lang="en-US" sz="2400" dirty="0"/>
              <a:t>It was finally scrapped in 2011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Went Wrong?</a:t>
            </a:r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F2F13C-0A62-464E-8548-D708B7A503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791075"/>
          </a:xfrm>
        </p:spPr>
        <p:txBody>
          <a:bodyPr/>
          <a:lstStyle/>
          <a:p>
            <a:r>
              <a:rPr lang="en-US" b="1"/>
              <a:t>Cost</a:t>
            </a:r>
            <a:r>
              <a:rPr lang="en-US"/>
              <a:t> is a resource sacrificed or foregone to achieve a specific objective or something given up in exchange</a:t>
            </a:r>
          </a:p>
          <a:p>
            <a:r>
              <a:rPr lang="en-US"/>
              <a:t>Costs are usually measured in monetary units like dollars</a:t>
            </a:r>
          </a:p>
          <a:p>
            <a:r>
              <a:rPr lang="en-US" b="1"/>
              <a:t>Project cost management </a:t>
            </a:r>
            <a:r>
              <a:rPr lang="en-US"/>
              <a:t>includes the processes required to ensure that the project is completed within an approved budget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Cost and Project Cost Management?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4FB8A0-D8A7-49BC-9495-433B792AAC3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382000" cy="4791075"/>
          </a:xfrm>
        </p:spPr>
        <p:txBody>
          <a:bodyPr/>
          <a:lstStyle/>
          <a:p>
            <a:r>
              <a:rPr lang="en-US" b="1" dirty="0"/>
              <a:t>Planning cost management </a:t>
            </a:r>
            <a:r>
              <a:rPr lang="en-US" dirty="0"/>
              <a:t>:determining the policies, procedures, and documentation that will be used for planning, executing, and controlling project cost.</a:t>
            </a:r>
          </a:p>
          <a:p>
            <a:r>
              <a:rPr lang="en-US" b="1" dirty="0"/>
              <a:t>Estimating costs:</a:t>
            </a:r>
            <a:r>
              <a:rPr lang="en-US" dirty="0"/>
              <a:t> developing an approximation or estimate of the costs of the resources needed to complete a project</a:t>
            </a:r>
          </a:p>
          <a:p>
            <a:r>
              <a:rPr lang="en-US" b="1" dirty="0"/>
              <a:t>Determining the budget:</a:t>
            </a:r>
            <a:r>
              <a:rPr lang="en-US" dirty="0"/>
              <a:t> allocating the overall cost estimate to individual work items to establish a baseline for measuring performance</a:t>
            </a:r>
          </a:p>
          <a:p>
            <a:r>
              <a:rPr lang="en-US" b="1" dirty="0"/>
              <a:t>Controlling costs:</a:t>
            </a:r>
            <a:r>
              <a:rPr lang="en-US" dirty="0"/>
              <a:t> controlling changes to the project budget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66800"/>
          </a:xfrm>
        </p:spPr>
        <p:txBody>
          <a:bodyPr>
            <a:normAutofit fontScale="90000"/>
          </a:bodyPr>
          <a:lstStyle/>
          <a:p>
            <a:r>
              <a:rPr lang="en-US"/>
              <a:t>Project Cost Management Processes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F33156-7E51-4046-8495-B80FBCA188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en-US"/>
              <a:t>Most members of an executive board better understand and are more interested in financial terms than IT terms , so IT project managers must speak their language</a:t>
            </a:r>
          </a:p>
          <a:p>
            <a:pPr lvl="1"/>
            <a:r>
              <a:rPr lang="en-US" b="1"/>
              <a:t>Profits</a:t>
            </a:r>
            <a:r>
              <a:rPr lang="en-US"/>
              <a:t> are revenues minus expenditures</a:t>
            </a:r>
          </a:p>
          <a:p>
            <a:pPr lvl="1"/>
            <a:r>
              <a:rPr lang="en-US" b="1"/>
              <a:t>Profit margin </a:t>
            </a:r>
            <a:r>
              <a:rPr lang="en-US"/>
              <a:t>is the ratio of revenues to profits</a:t>
            </a:r>
          </a:p>
          <a:p>
            <a:pPr lvl="1"/>
            <a:r>
              <a:rPr lang="en-US" b="1"/>
              <a:t>Life cycle costing </a:t>
            </a:r>
            <a:r>
              <a:rPr lang="en-US"/>
              <a:t>considers the total cost of ownership, or development plus support costs, for a project </a:t>
            </a:r>
          </a:p>
          <a:p>
            <a:pPr lvl="1"/>
            <a:r>
              <a:rPr lang="en-US" b="1"/>
              <a:t>Cash flow analysis</a:t>
            </a:r>
            <a:r>
              <a:rPr lang="en-US"/>
              <a:t> determines the estimated annual costs and benefits for a project and the resulting annual cash flow</a:t>
            </a:r>
            <a:endParaRPr lang="en-US" sz="3200"/>
          </a:p>
          <a:p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Basic Principles of Cost Management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DC5289-8C18-4B08-95ED-9153050721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measure ROI unless you have a benefits measurement process in place</a:t>
            </a:r>
          </a:p>
          <a:p>
            <a:r>
              <a:rPr lang="en-US" dirty="0"/>
              <a:t>A 2015 report by PMI found:</a:t>
            </a:r>
          </a:p>
          <a:p>
            <a:pPr lvl="1"/>
            <a:r>
              <a:rPr lang="en-US" dirty="0"/>
              <a:t>Only 20 percent of organizations report having a high level of benefits realization maturity</a:t>
            </a:r>
          </a:p>
          <a:p>
            <a:pPr lvl="1"/>
            <a:r>
              <a:rPr lang="en-US" dirty="0"/>
              <a:t>39 percent of high-performing organizations report high benefits realization maturity compared to 9 percent of low performers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Snapshot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885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</TotalTime>
  <Words>1377</Words>
  <Application>Microsoft Office PowerPoint</Application>
  <PresentationFormat>On-screen Show (4:3)</PresentationFormat>
  <Paragraphs>144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7: Project Cost Management</vt:lpstr>
      <vt:lpstr>Learning Objectives</vt:lpstr>
      <vt:lpstr>Learning Objectives</vt:lpstr>
      <vt:lpstr>The Importance of Project Cost Management</vt:lpstr>
      <vt:lpstr>What Went Wrong?</vt:lpstr>
      <vt:lpstr>What is Cost and Project Cost Management?</vt:lpstr>
      <vt:lpstr>Project Cost Management Processes</vt:lpstr>
      <vt:lpstr>Basic Principles of Cost Management</vt:lpstr>
      <vt:lpstr>Media Snapshot</vt:lpstr>
      <vt:lpstr>Types of Costs and Benefits</vt:lpstr>
      <vt:lpstr>More Basic Principles of Cost Management</vt:lpstr>
      <vt:lpstr>Planning Cost Management</vt:lpstr>
      <vt:lpstr>Estimating Costs</vt:lpstr>
      <vt:lpstr>Table 7-1. Types of Cost Estimates</vt:lpstr>
      <vt:lpstr>More on Cost Estimates</vt:lpstr>
      <vt:lpstr>Table 7-2. Maximum FTE by Department by Year</vt:lpstr>
      <vt:lpstr>Cost Estimation Tools and Techniques</vt:lpstr>
      <vt:lpstr>Typical Problems with IT Cost Estimates</vt:lpstr>
      <vt:lpstr>Sample Cost Estimate</vt:lpstr>
      <vt:lpstr>Figure 7-2. Surveyor Pro Project Cost Estimate</vt:lpstr>
      <vt:lpstr>Figure 7-3. Surveyor Pro Software Development Estimate</vt:lpstr>
      <vt:lpstr>Best Practice</vt:lpstr>
      <vt:lpstr>Determining the Budget</vt:lpstr>
      <vt:lpstr>Figure 7-4. Surveyor Pro Project Cost Baseline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Kathryn H Kotowski</cp:lastModifiedBy>
  <cp:revision>165</cp:revision>
  <dcterms:created xsi:type="dcterms:W3CDTF">2001-07-05T23:10:12Z</dcterms:created>
  <dcterms:modified xsi:type="dcterms:W3CDTF">2017-02-21T01:57:06Z</dcterms:modified>
</cp:coreProperties>
</file>