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55" r:id="rId2"/>
  </p:sldMasterIdLst>
  <p:notesMasterIdLst>
    <p:notesMasterId r:id="rId30"/>
  </p:notesMasterIdLst>
  <p:handoutMasterIdLst>
    <p:handoutMasterId r:id="rId31"/>
  </p:handoutMasterIdLst>
  <p:sldIdLst>
    <p:sldId id="319" r:id="rId3"/>
    <p:sldId id="394" r:id="rId4"/>
    <p:sldId id="395" r:id="rId5"/>
    <p:sldId id="396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9" r:id="rId14"/>
    <p:sldId id="390" r:id="rId15"/>
    <p:sldId id="391" r:id="rId16"/>
    <p:sldId id="397" r:id="rId17"/>
    <p:sldId id="407" r:id="rId18"/>
    <p:sldId id="398" r:id="rId19"/>
    <p:sldId id="399" r:id="rId20"/>
    <p:sldId id="400" r:id="rId21"/>
    <p:sldId id="386" r:id="rId22"/>
    <p:sldId id="392" r:id="rId23"/>
    <p:sldId id="405" r:id="rId24"/>
    <p:sldId id="404" r:id="rId25"/>
    <p:sldId id="406" r:id="rId26"/>
    <p:sldId id="403" r:id="rId27"/>
    <p:sldId id="408" r:id="rId28"/>
    <p:sldId id="402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C0000"/>
    <a:srgbClr val="4D4D4D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53" autoAdjust="0"/>
  </p:normalViewPr>
  <p:slideViewPr>
    <p:cSldViewPr>
      <p:cViewPr varScale="1">
        <p:scale>
          <a:sx n="108" d="100"/>
          <a:sy n="108" d="100"/>
        </p:scale>
        <p:origin x="170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69F2D0-9649-4B3F-AF35-82092E3197A4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1D2914A-C8BC-4A12-AF57-45D800EA4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7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76376B6-F529-4E00-A181-1C5F2CB98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3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862E1-D8D0-450B-9376-549B0FCA9E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8BA01-7A53-4D95-B011-C8A4406BEE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0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45F6-40AE-45D5-A170-9D610F986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280EA-86F6-4A69-B828-D8686C683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5C2D9-0BF3-4860-B498-4121EA852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9A11B-799A-442A-95EA-66763E9A2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utura Md B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54F4-2AED-4C7F-B061-C5ECD61F4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98B71-CB1D-48CA-B9E3-A037250E9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20198-8356-4440-8C90-104254A5F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D2FC6-275E-4713-812C-552EBD45A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845AC-3B24-4629-BEEE-2187322FB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A90DF-91D3-4ED0-B449-5950F94B6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8F645-D8DC-44EC-B159-E649DAFB4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5D4B8-5C4B-4499-B1E4-515EE1C70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09CD-4238-4206-A3D3-C740AC4D3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4ABAA-6C8A-4FF4-AE3D-FFC1C4B11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2629D-CE64-4A11-877A-FCA11A2A1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42E50-0010-4647-BFF0-F0430304E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78A16-39C7-4B51-B061-F554B90CE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31064-7512-481D-BABF-F6F9EBC51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3177-ABD9-4C4D-AB08-ABA4A35D3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34E37-1544-4DEA-BC35-861AB347B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B7A8-8C78-4062-BD4E-DDD32512E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C33B9-0867-410B-9416-823C3C90F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8279B-1E27-416E-ADCE-D673B4639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C4F9D-8E07-411A-AF58-6DE44375E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95300" y="2300288"/>
            <a:ext cx="57531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300">
                <a:solidFill>
                  <a:schemeClr val="accent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31800" y="457200"/>
            <a:ext cx="589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788988" y="2330450"/>
            <a:ext cx="51546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62000" y="1797050"/>
            <a:ext cx="5486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150" b="1" dirty="0">
                <a:solidFill>
                  <a:schemeClr val="tx2"/>
                </a:solidFill>
                <a:latin typeface="Futura Md BT"/>
              </a:rPr>
              <a:t>INTRO TO OPEN SOURCE</a:t>
            </a:r>
          </a:p>
        </p:txBody>
      </p:sp>
      <p:grpSp>
        <p:nvGrpSpPr>
          <p:cNvPr id="1030" name="Group 16"/>
          <p:cNvGrpSpPr>
            <a:grpSpLocks/>
          </p:cNvGrpSpPr>
          <p:nvPr/>
        </p:nvGrpSpPr>
        <p:grpSpPr bwMode="auto">
          <a:xfrm>
            <a:off x="838200" y="609600"/>
            <a:ext cx="5135563" cy="1336675"/>
            <a:chOff x="557" y="234"/>
            <a:chExt cx="3235" cy="842"/>
          </a:xfrm>
        </p:grpSpPr>
        <p:sp>
          <p:nvSpPr>
            <p:cNvPr id="21" name="TextBox 15"/>
            <p:cNvSpPr txBox="1"/>
            <p:nvPr/>
          </p:nvSpPr>
          <p:spPr>
            <a:xfrm>
              <a:off x="557" y="240"/>
              <a:ext cx="3235" cy="8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8100" dirty="0" err="1">
                  <a:solidFill>
                    <a:srgbClr val="F3F3F3"/>
                  </a:solidFill>
                  <a:latin typeface="Futura XBlk BT" pitchFamily="34" charset="0"/>
                </a:rPr>
                <a:t>viabiliity</a:t>
              </a:r>
              <a:endParaRPr lang="en-US" sz="8100" dirty="0">
                <a:solidFill>
                  <a:srgbClr val="F3F3F3"/>
                </a:solidFill>
                <a:latin typeface="Futura XBlk BT" pitchFamily="34" charset="0"/>
              </a:endParaRPr>
            </a:p>
          </p:txBody>
        </p:sp>
        <p:sp>
          <p:nvSpPr>
            <p:cNvPr id="22" name="Rectangle 17"/>
            <p:cNvSpPr/>
            <p:nvPr/>
          </p:nvSpPr>
          <p:spPr bwMode="auto">
            <a:xfrm>
              <a:off x="2565" y="373"/>
              <a:ext cx="768" cy="52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2505" y="234"/>
              <a:ext cx="855" cy="8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8100" dirty="0" err="1">
                  <a:solidFill>
                    <a:srgbClr val="CC0000"/>
                  </a:solidFill>
                  <a:latin typeface="Futura XBlk BT" pitchFamily="34" charset="0"/>
                </a:rPr>
                <a:t>iit</a:t>
              </a:r>
              <a:endParaRPr lang="en-US" sz="8100" dirty="0">
                <a:solidFill>
                  <a:srgbClr val="CC0000"/>
                </a:solidFill>
                <a:latin typeface="Futura XBlk BT" pitchFamily="34" charset="0"/>
              </a:endParaRPr>
            </a:p>
          </p:txBody>
        </p:sp>
      </p:grp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3EB152D4-CF50-402B-8CCD-E0EA494D1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0" fontAlgn="base" hangingPunct="0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D61BF7C-C4DC-4BC2-8DFB-3D133688D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95263" y="76200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76200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739231" y="3444081"/>
            <a:ext cx="6248400" cy="6238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450" b="1" dirty="0">
                <a:solidFill>
                  <a:schemeClr val="hlink"/>
                </a:solidFill>
                <a:latin typeface="Futura Md BT" pitchFamily="34" charset="0"/>
              </a:rPr>
              <a:t>LINUX &amp; OPEN SOURCE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0" fontAlgn="base" hangingPunct="0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fedoraproject.org/pub/fedora/linux/releases/26/Workstation/x86_64/iso/Fedora-Workstation-Live-x86_64-26-1.5.iso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3429000"/>
            <a:ext cx="9144000" cy="838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000" b="1" dirty="0">
                <a:solidFill>
                  <a:schemeClr val="tx1"/>
                </a:solidFill>
              </a:rPr>
              <a:t> Chapter 2 Lab: Installing Linux using </a:t>
            </a:r>
            <a:r>
              <a:rPr lang="en-US" sz="3000" b="1" dirty="0" err="1">
                <a:solidFill>
                  <a:schemeClr val="tx1"/>
                </a:solidFill>
              </a:rPr>
              <a:t>VirtualBox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33700" y="4572000"/>
            <a:ext cx="59817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  <a:latin typeface="Futura Md BT" pitchFamily="34" charset="0"/>
              </a:rPr>
              <a:t>Sean Hughes-Durkin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2"/>
                </a:solidFill>
                <a:latin typeface="Futura Md BT" pitchFamily="34" charset="0"/>
              </a:rPr>
              <a:t>ITMO/IT-O 456 Fall 2017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2"/>
                </a:solidFill>
                <a:latin typeface="Futura Md BT" pitchFamily="34" charset="0"/>
              </a:rPr>
              <a:t>Information Technology &amp; Management Programs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000" b="1" dirty="0">
                <a:solidFill>
                  <a:schemeClr val="tx2"/>
                </a:solidFill>
                <a:latin typeface="Futura Md BT" pitchFamily="34" charset="0"/>
              </a:rPr>
              <a:t>School of Applied Technology</a:t>
            </a:r>
            <a:endParaRPr lang="en-US" sz="2000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Ensure dynamically allocated is selected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667000"/>
            <a:ext cx="4781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Change from 8GB to 30GB for virtual drive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397125"/>
            <a:ext cx="4076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Select settings</a:t>
            </a:r>
          </a:p>
          <a:p>
            <a:pPr marL="0" indent="0">
              <a:buNone/>
            </a:pPr>
            <a:endParaRPr lang="en-US" dirty="0"/>
          </a:p>
          <a:p>
            <a:pPr marL="57943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20747"/>
            <a:ext cx="5981700" cy="450952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 bwMode="auto">
          <a:xfrm>
            <a:off x="2514600" y="2667000"/>
            <a:ext cx="769189" cy="381000"/>
          </a:xfrm>
          <a:prstGeom prst="lef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4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Select storage and click on “empty” under Controller: IDE</a:t>
            </a:r>
          </a:p>
          <a:p>
            <a:pPr lvl="1"/>
            <a:r>
              <a:rPr lang="en-US" dirty="0"/>
              <a:t>Click the CD at the right and select “Chose Virtual Optical Disk File”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7943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48" y="3632087"/>
            <a:ext cx="4906704" cy="32259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92" y="4555994"/>
            <a:ext cx="1649408" cy="627986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7222030" y="4322804"/>
            <a:ext cx="582690" cy="288622"/>
          </a:xfrm>
          <a:prstGeom prst="lef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86600" y="4953000"/>
            <a:ext cx="1828800" cy="205717"/>
          </a:xfrm>
          <a:prstGeom prst="rect">
            <a:avLst/>
          </a:prstGeom>
          <a:noFill/>
          <a:ln w="381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1400" y="5410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Remove ISO once Fedora is installed</a:t>
            </a:r>
          </a:p>
        </p:txBody>
      </p:sp>
    </p:spTree>
    <p:extLst>
      <p:ext uri="{BB962C8B-B14F-4D97-AF65-F5344CB8AC3E}">
        <p14:creationId xmlns:p14="http://schemas.microsoft.com/office/powerpoint/2010/main" val="237753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Navigate to where you placed the Fedora 25 ISO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7943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5600"/>
            <a:ext cx="6354879" cy="35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ISO file mounted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7943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406650"/>
            <a:ext cx="6200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7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Select System and select the processor tab and increase to 4 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7943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743200"/>
            <a:ext cx="6200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525963"/>
          </a:xfrm>
        </p:spPr>
        <p:txBody>
          <a:bodyPr/>
          <a:lstStyle/>
          <a:p>
            <a:r>
              <a:rPr lang="en-US" dirty="0"/>
              <a:t>How virtual networking works</a:t>
            </a:r>
          </a:p>
          <a:p>
            <a:pPr lvl="1"/>
            <a:r>
              <a:rPr lang="en-US" dirty="0"/>
              <a:t>Ensure NAT is selected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7943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743200"/>
            <a:ext cx="6200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The 2 types we are concerned with</a:t>
            </a:r>
          </a:p>
          <a:p>
            <a:pPr lvl="1"/>
            <a:r>
              <a:rPr lang="en-US" sz="2400" dirty="0"/>
              <a:t>NAT</a:t>
            </a:r>
          </a:p>
          <a:p>
            <a:pPr lvl="1"/>
            <a:r>
              <a:rPr lang="en-US" sz="2400" dirty="0"/>
              <a:t>Bridged</a:t>
            </a:r>
          </a:p>
          <a:p>
            <a:r>
              <a:rPr lang="en-US" dirty="0"/>
              <a:t>NAT</a:t>
            </a:r>
          </a:p>
          <a:p>
            <a:pPr lvl="1"/>
            <a:r>
              <a:rPr lang="en-US" dirty="0"/>
              <a:t>The easiest way to have your VM connect outbound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VirtualBox</a:t>
            </a:r>
            <a:r>
              <a:rPr lang="en-US" dirty="0"/>
              <a:t> networking engine</a:t>
            </a:r>
          </a:p>
          <a:p>
            <a:pPr lvl="2"/>
            <a:r>
              <a:rPr lang="en-US" dirty="0"/>
              <a:t>Virtual router</a:t>
            </a:r>
          </a:p>
          <a:p>
            <a:pPr lvl="1"/>
            <a:r>
              <a:rPr lang="en-US" b="1" dirty="0"/>
              <a:t>NAT mode does not allow inbound connections to the VM</a:t>
            </a:r>
          </a:p>
          <a:p>
            <a:pPr lvl="2"/>
            <a:r>
              <a:rPr lang="en-US" dirty="0"/>
              <a:t>Needed for later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54F4-2AED-4C7F-B061-C5ECD61F4A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3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NAT Continued</a:t>
            </a:r>
          </a:p>
          <a:p>
            <a:pPr lvl="1"/>
            <a:r>
              <a:rPr lang="en-US" sz="2400" dirty="0"/>
              <a:t>VM will have different IP network than host OS</a:t>
            </a:r>
          </a:p>
          <a:p>
            <a:pPr lvl="2"/>
            <a:r>
              <a:rPr lang="en-US" sz="2000" dirty="0"/>
              <a:t>Not ideal for future labs</a:t>
            </a:r>
          </a:p>
          <a:p>
            <a:r>
              <a:rPr lang="en-US" dirty="0"/>
              <a:t>Bridged</a:t>
            </a:r>
          </a:p>
          <a:p>
            <a:pPr lvl="1"/>
            <a:r>
              <a:rPr lang="en-US" sz="2400" dirty="0"/>
              <a:t>Uses host NIC</a:t>
            </a:r>
          </a:p>
          <a:p>
            <a:pPr lvl="1"/>
            <a:r>
              <a:rPr lang="en-US" sz="2400" dirty="0"/>
              <a:t>VM will have same IP network as host OS</a:t>
            </a:r>
          </a:p>
          <a:p>
            <a:pPr lvl="1"/>
            <a:r>
              <a:rPr lang="en-US" sz="2400" b="1" dirty="0"/>
              <a:t>Allows inbound/outbound connections</a:t>
            </a:r>
          </a:p>
          <a:p>
            <a:pPr lvl="1"/>
            <a:r>
              <a:rPr lang="en-US" sz="2400" dirty="0"/>
              <a:t>Needed for later labs</a:t>
            </a:r>
          </a:p>
          <a:p>
            <a:pPr lvl="1"/>
            <a:r>
              <a:rPr lang="en-US" sz="2400" dirty="0"/>
              <a:t>You will want to use Bridged networking for your personal system or the lab systems</a:t>
            </a:r>
          </a:p>
          <a:p>
            <a:pPr lvl="2"/>
            <a:r>
              <a:rPr lang="en-US" sz="2000" dirty="0"/>
              <a:t>Personal systems will need to connect to the wired Ethernet for later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54F4-2AED-4C7F-B061-C5ECD61F4AF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6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Upon completion of this laboratory session students should be able to:</a:t>
            </a:r>
          </a:p>
          <a:p>
            <a:pPr lvl="1"/>
            <a:r>
              <a:rPr lang="en-US" dirty="0"/>
              <a:t>Install the current version of Fedora Desktop Linux</a:t>
            </a:r>
          </a:p>
          <a:p>
            <a:pPr lvl="1"/>
            <a:r>
              <a:rPr lang="en-US" dirty="0"/>
              <a:t>Use open-source virtualization software to run a virtual machine instance of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54F4-2AED-4C7F-B061-C5ECD61F4AF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To start the VM click start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2283433"/>
            <a:ext cx="5876925" cy="4396478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 bwMode="auto">
          <a:xfrm>
            <a:off x="3124200" y="2590800"/>
            <a:ext cx="978408" cy="484632"/>
          </a:xfrm>
          <a:prstGeom prst="lef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8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Continue on with the attached document file</a:t>
            </a:r>
          </a:p>
          <a:p>
            <a:r>
              <a:rPr lang="en-US" dirty="0"/>
              <a:t>For project 2-1, you can use the provided installation images in the lesson notes</a:t>
            </a:r>
          </a:p>
          <a:p>
            <a:r>
              <a:rPr lang="en-US" dirty="0"/>
              <a:t>Once Fedora 26 is installed, take a screenshot using the </a:t>
            </a:r>
            <a:r>
              <a:rPr lang="en-US" b="1" dirty="0">
                <a:latin typeface="Consolas" panose="020B0609020204030204" pitchFamily="49" charset="0"/>
              </a:rPr>
              <a:t>snipping tool </a:t>
            </a:r>
            <a:r>
              <a:rPr lang="en-US" dirty="0"/>
              <a:t>in Windows or the built in “Take screenshot…” under </a:t>
            </a:r>
            <a:r>
              <a:rPr lang="en-US" b="1" dirty="0">
                <a:latin typeface="Consolas" panose="020B0609020204030204" pitchFamily="49" charset="0"/>
              </a:rPr>
              <a:t>View </a:t>
            </a:r>
            <a:r>
              <a:rPr lang="en-US" dirty="0"/>
              <a:t>(see next slide)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614" y="1600200"/>
            <a:ext cx="6406772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54F4-2AED-4C7F-B061-C5ECD61F4A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362200" y="2743200"/>
            <a:ext cx="1524000" cy="152400"/>
          </a:xfrm>
          <a:prstGeom prst="rect">
            <a:avLst/>
          </a:prstGeom>
          <a:noFill/>
          <a:ln w="381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7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Screenshots are required for all labs</a:t>
            </a:r>
          </a:p>
          <a:p>
            <a:pPr lvl="1"/>
            <a:r>
              <a:rPr lang="en-US" dirty="0"/>
              <a:t>Try to get as many steps in each screenshot as possible</a:t>
            </a:r>
          </a:p>
          <a:p>
            <a:pPr lvl="2"/>
            <a:r>
              <a:rPr lang="en-US" dirty="0"/>
              <a:t>If you can fit the whole project in one screenshot, great.  Some labs will need multiple screenshots.</a:t>
            </a:r>
          </a:p>
          <a:p>
            <a:pPr lvl="1"/>
            <a:r>
              <a:rPr lang="en-US" dirty="0"/>
              <a:t>Screenshots show me how you are progressing and if you are following Linux best practices</a:t>
            </a:r>
          </a:p>
          <a:p>
            <a:pPr lvl="1"/>
            <a:r>
              <a:rPr lang="en-US" dirty="0"/>
              <a:t>You can paste them in the provided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2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VM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5257800"/>
          </a:xfrm>
        </p:spPr>
        <p:txBody>
          <a:bodyPr/>
          <a:lstStyle/>
          <a:p>
            <a:r>
              <a:rPr lang="en-US" dirty="0"/>
              <a:t>Snapshots are one of the reasons why we utilize virtualization software</a:t>
            </a:r>
          </a:p>
          <a:p>
            <a:r>
              <a:rPr lang="en-US" dirty="0"/>
              <a:t>Snapshots allow us to save a particular state of a virtual machine for later use</a:t>
            </a:r>
          </a:p>
          <a:p>
            <a:pPr lvl="1"/>
            <a:r>
              <a:rPr lang="en-US" dirty="0"/>
              <a:t>Good if you make a critical mistake and your system will not boot properly</a:t>
            </a:r>
          </a:p>
          <a:p>
            <a:r>
              <a:rPr lang="en-US" dirty="0"/>
              <a:t>You can restore snapshots</a:t>
            </a:r>
          </a:p>
          <a:p>
            <a:pPr lvl="1"/>
            <a:r>
              <a:rPr lang="en-US" dirty="0"/>
              <a:t>Requires “good” running state during snapshot creation</a:t>
            </a:r>
          </a:p>
          <a:p>
            <a:r>
              <a:rPr lang="en-US" dirty="0"/>
              <a:t>Use snapshots! (</a:t>
            </a:r>
            <a:r>
              <a:rPr lang="en-US" dirty="0" err="1"/>
              <a:t>screenshots≠snapshots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54F4-2AED-4C7F-B061-C5ECD61F4AF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42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Snapshots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614" y="1600200"/>
            <a:ext cx="6406772" cy="5257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981200" y="2133600"/>
            <a:ext cx="1524000" cy="152400"/>
          </a:xfrm>
          <a:prstGeom prst="rect">
            <a:avLst/>
          </a:prstGeom>
          <a:noFill/>
          <a:ln w="381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048000"/>
            <a:ext cx="260735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2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how </a:t>
            </a:r>
            <a:r>
              <a:rPr lang="en-US"/>
              <a:t>to restore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81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5FC5A-F4FB-4805-89FE-426C0C71C8D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utura Md BT" pitchFamily="34" charset="0"/>
              </a:rPr>
              <a:t>The End…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47888"/>
            <a:ext cx="7696200" cy="3978275"/>
          </a:xfrm>
        </p:spPr>
        <p:txBody>
          <a:bodyPr/>
          <a:lstStyle/>
          <a:p>
            <a:pPr eaLnBrk="1" hangingPunct="1"/>
            <a:r>
              <a:rPr lang="en-US" sz="7200"/>
              <a:t>Questions?</a:t>
            </a:r>
          </a:p>
          <a:p>
            <a:pPr eaLnBrk="1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17221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This lab may be performed on your own computer only if:	</a:t>
            </a:r>
          </a:p>
          <a:p>
            <a:pPr lvl="1"/>
            <a:r>
              <a:rPr lang="en-US" dirty="0"/>
              <a:t>Your CPU supports VT-x</a:t>
            </a:r>
          </a:p>
          <a:p>
            <a:pPr lvl="1"/>
            <a:r>
              <a:rPr lang="en-US" dirty="0"/>
              <a:t>Have at least 8GB memory</a:t>
            </a:r>
          </a:p>
          <a:p>
            <a:pPr lvl="1"/>
            <a:r>
              <a:rPr lang="en-US" dirty="0"/>
              <a:t>At least 80GB free hard disk space</a:t>
            </a:r>
          </a:p>
          <a:p>
            <a:r>
              <a:rPr lang="en-US" dirty="0"/>
              <a:t>If you are unsure or do not meet these requirements, use the provided lab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54F4-2AED-4C7F-B061-C5ECD61F4A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If using your own system, download the following:</a:t>
            </a:r>
          </a:p>
          <a:p>
            <a:pPr lvl="1"/>
            <a:r>
              <a:rPr lang="en-US" dirty="0" err="1"/>
              <a:t>VirtualBox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https://www.virtualbox.org/wiki/Downloads</a:t>
            </a:r>
            <a:endParaRPr lang="en-US" dirty="0"/>
          </a:p>
          <a:p>
            <a:pPr lvl="1"/>
            <a:r>
              <a:rPr lang="en-US" dirty="0"/>
              <a:t>Fedora 26</a:t>
            </a:r>
          </a:p>
          <a:p>
            <a:pPr lvl="2"/>
            <a:r>
              <a:rPr lang="en-US" dirty="0">
                <a:hlinkClick r:id="rId3"/>
              </a:rPr>
              <a:t>https://download.fedoraproject.org/pub/fedora/linux/releases/26/Workstation/x86_64/iso/Fedora-Workstation-Live-x86_64-26-1.5.iso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54F4-2AED-4C7F-B061-C5ECD61F4A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Open Oracle </a:t>
            </a:r>
            <a:r>
              <a:rPr lang="en-US" dirty="0" err="1"/>
              <a:t>VirtualBox</a:t>
            </a:r>
            <a:endParaRPr lang="en-US" dirty="0"/>
          </a:p>
          <a:p>
            <a:r>
              <a:rPr lang="en-US" dirty="0"/>
              <a:t>Click New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917559"/>
            <a:ext cx="5267325" cy="39404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1374267" y="3200400"/>
            <a:ext cx="978408" cy="48463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2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Give the virtual machine a name</a:t>
            </a:r>
          </a:p>
          <a:p>
            <a:r>
              <a:rPr lang="en-US" dirty="0"/>
              <a:t>Select the type and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921000"/>
            <a:ext cx="3324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5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Assign 4GB to the VM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682875"/>
            <a:ext cx="3324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525963"/>
          </a:xfrm>
        </p:spPr>
        <p:txBody>
          <a:bodyPr/>
          <a:lstStyle/>
          <a:p>
            <a:r>
              <a:rPr lang="en-US" dirty="0"/>
              <a:t>Create the virtual hard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362200"/>
            <a:ext cx="4143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525963"/>
          </a:xfrm>
        </p:spPr>
        <p:txBody>
          <a:bodyPr/>
          <a:lstStyle/>
          <a:p>
            <a:r>
              <a:rPr lang="en-US" dirty="0"/>
              <a:t>Keep the default VDI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5D4B8-5C4B-4499-B1E4-515EE1C700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362200"/>
            <a:ext cx="4781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92163"/>
      </p:ext>
    </p:extLst>
  </p:cSld>
  <p:clrMapOvr>
    <a:masterClrMapping/>
  </p:clrMapOvr>
</p:sld>
</file>

<file path=ppt/theme/theme1.xml><?xml version="1.0" encoding="utf-8"?>
<a:theme xmlns:a="http://schemas.openxmlformats.org/drawingml/2006/main" name="ITM478_08_1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Lesson03</Template>
  <TotalTime>8381</TotalTime>
  <Words>624</Words>
  <Application>Microsoft Office PowerPoint</Application>
  <PresentationFormat>On-screen Show (4:3)</PresentationFormat>
  <Paragraphs>144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Century Schoolbook</vt:lpstr>
      <vt:lpstr>Consolas</vt:lpstr>
      <vt:lpstr>Futura Bk BT</vt:lpstr>
      <vt:lpstr>Futura Md BT</vt:lpstr>
      <vt:lpstr>Futura XBlk BT</vt:lpstr>
      <vt:lpstr>Times New Roman</vt:lpstr>
      <vt:lpstr>Wingdings</vt:lpstr>
      <vt:lpstr>ITM478_08_1</vt:lpstr>
      <vt:lpstr>1_ITM478_08_1</vt:lpstr>
      <vt:lpstr> Chapter 2 Lab: Installing Linux using VirtualBox</vt:lpstr>
      <vt:lpstr>Lab Objectives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Lab 2 Procedures</vt:lpstr>
      <vt:lpstr>Utilizing VM Snapshots</vt:lpstr>
      <vt:lpstr>Utilizing Snapshots</vt:lpstr>
      <vt:lpstr>Utilizing Snapshots</vt:lpstr>
      <vt:lpstr>The End…</vt:lpstr>
    </vt:vector>
  </TitlesOfParts>
  <Company>Course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Linux+ Guide to Linux Certification</dc:title>
  <dc:subject>Chapter One</dc:subject>
  <dc:creator>SHDurkin@trustwave.com</dc:creator>
  <cp:lastModifiedBy>SpideyMan</cp:lastModifiedBy>
  <cp:revision>291</cp:revision>
  <dcterms:created xsi:type="dcterms:W3CDTF">2002-09-27T23:29:22Z</dcterms:created>
  <dcterms:modified xsi:type="dcterms:W3CDTF">2017-08-18T22:49:56Z</dcterms:modified>
</cp:coreProperties>
</file>