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4"/>
  </p:notesMasterIdLst>
  <p:handoutMasterIdLst>
    <p:handoutMasterId r:id="rId35"/>
  </p:handoutMasterIdLst>
  <p:sldIdLst>
    <p:sldId id="265" r:id="rId2"/>
    <p:sldId id="515" r:id="rId3"/>
    <p:sldId id="523" r:id="rId4"/>
    <p:sldId id="475" r:id="rId5"/>
    <p:sldId id="472" r:id="rId6"/>
    <p:sldId id="476" r:id="rId7"/>
    <p:sldId id="477" r:id="rId8"/>
    <p:sldId id="478" r:id="rId9"/>
    <p:sldId id="510" r:id="rId10"/>
    <p:sldId id="481" r:id="rId11"/>
    <p:sldId id="482" r:id="rId12"/>
    <p:sldId id="483" r:id="rId13"/>
    <p:sldId id="485" r:id="rId14"/>
    <p:sldId id="486" r:id="rId15"/>
    <p:sldId id="579" r:id="rId16"/>
    <p:sldId id="488" r:id="rId17"/>
    <p:sldId id="489" r:id="rId18"/>
    <p:sldId id="494" r:id="rId19"/>
    <p:sldId id="580" r:id="rId20"/>
    <p:sldId id="496" r:id="rId21"/>
    <p:sldId id="497" r:id="rId22"/>
    <p:sldId id="498" r:id="rId23"/>
    <p:sldId id="563" r:id="rId24"/>
    <p:sldId id="564" r:id="rId25"/>
    <p:sldId id="567" r:id="rId26"/>
    <p:sldId id="568" r:id="rId27"/>
    <p:sldId id="569" r:id="rId28"/>
    <p:sldId id="574" r:id="rId29"/>
    <p:sldId id="570" r:id="rId30"/>
    <p:sldId id="571" r:id="rId31"/>
    <p:sldId id="572" r:id="rId32"/>
    <p:sldId id="573" r:id="rId33"/>
  </p:sldIdLst>
  <p:sldSz cx="12192000" cy="6858000"/>
  <p:notesSz cx="6858000" cy="929005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1705" autoAdjust="0"/>
  </p:normalViewPr>
  <p:slideViewPr>
    <p:cSldViewPr>
      <p:cViewPr varScale="1">
        <p:scale>
          <a:sx n="91" d="100"/>
          <a:sy n="91" d="100"/>
        </p:scale>
        <p:origin x="12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5F30740-797D-403A-AB8E-5CF795C0F738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3936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3936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3999031-E030-4C59-9B42-9FCF3BBDA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3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2775"/>
            <a:ext cx="5486400" cy="4180522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3936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3936"/>
            <a:ext cx="2971800" cy="46450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DBF3F-1D08-4A7D-A435-381A83611A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41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A1145-5A01-40B0-A117-D3FE4072EA2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1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B8129-9AC5-429C-9DC5-1A4A9AB00D1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5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B2E87-C48C-4B8A-B0B1-F6F240A3F3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4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5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9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3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9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D79EE-F13A-408D-9FCD-8D16684816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14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5FB0A-9C1F-471A-9CFB-4D59A08522C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1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7A640-0972-41FF-A260-8E22ADF167F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5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2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1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examples linked where current/former employees attacked other employees. Health care workers subject to workplace violence from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7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0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7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5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9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3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7EFE18-C462-46A7-8351-B5506D4D6F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1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138FBF-8BC2-4F8D-A709-98C1BD14AF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32E76-29F6-4809-844F-FFD8387915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F3F82-B331-43C5-B786-D95BF91FC1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6913"/>
            <a:ext cx="6191250" cy="348297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58CCA5-E8C6-4AD3-8F79-05530A5B707C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16370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DC51-4B6B-40D3-B531-A3556E397904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39348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09F058-6361-4D40-A6F4-A743EE9739A7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43235"/>
      </p:ext>
    </p:extLst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AD16-62AA-44DD-84FD-CC902A516C7C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63456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96000F-0164-42CA-91EC-D0A7A3B617A9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07585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8A02-E123-4908-AA35-CA2F395DB886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53582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B67-3944-447E-AD89-820ED095CAD0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3863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10C4-CEF6-418E-827A-EAA0E9B1CFD1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72990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D26-FD21-4DAE-9966-06B656F0D1B1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1715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F608AF-B109-4C9D-AA53-F39B65817703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08190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615-B05F-4D77-80FF-374A5B160859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</a:rPr>
              <a:pPr/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2323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>
                <a:solidFill>
                  <a:srgbClr val="32323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32323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55436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1345A94-631A-494A-B0EA-DFAF8C8A2AEF}" type="datetime1">
              <a:rPr lang="en-US" smtClean="0">
                <a:solidFill>
                  <a:srgbClr val="323232">
                    <a:lumMod val="20000"/>
                    <a:lumOff val="80000"/>
                  </a:srgbClr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4/3/2017</a:t>
            </a:fld>
            <a:endParaRPr lang="en-US">
              <a:solidFill>
                <a:srgbClr val="323232">
                  <a:lumMod val="20000"/>
                  <a:lumOff val="8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23232">
                  <a:lumMod val="20000"/>
                  <a:lumOff val="8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2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bcnews.go.com/US/training-squadron-commander-student-idd-airmen-dead-air/story?id=3827761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ostonglobe.com/metro/2016/04/07/one-injured-suspected-shooter-dead-after-incident-cambridge/P2sIA2gSOK5U43AbITdCFM/story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osha.europa.eu/en/tools-and-publications/publications/literature_reviews/calculating-the-cost-of-work-related-stress-and-psychosocial-risks" TargetMode="External"/><Relationship Id="rId5" Type="http://schemas.openxmlformats.org/officeDocument/2006/relationships/hyperlink" Target="http://www.apa.org/helpcenter/work-stress.aspx" TargetMode="External"/><Relationship Id="rId4" Type="http://schemas.openxmlformats.org/officeDocument/2006/relationships/hyperlink" Target="http://www.cdc.gov/niosh/docs/99-10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Stressors-Strains%20-%20The_Office_Fire_Drill.fl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&amp; Worker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Related Stressors </a:t>
            </a:r>
          </a:p>
          <a:p>
            <a:pPr lvl="1"/>
            <a:r>
              <a:rPr lang="en-US" dirty="0"/>
              <a:t>Role Stressors</a:t>
            </a:r>
          </a:p>
          <a:p>
            <a:pPr lvl="2"/>
            <a:r>
              <a:rPr lang="en-US" dirty="0"/>
              <a:t>Conflict</a:t>
            </a:r>
          </a:p>
          <a:p>
            <a:pPr lvl="2"/>
            <a:r>
              <a:rPr lang="en-US" dirty="0"/>
              <a:t>Ambiguity</a:t>
            </a:r>
          </a:p>
          <a:p>
            <a:pPr lvl="2"/>
            <a:r>
              <a:rPr lang="en-US" dirty="0"/>
              <a:t>Overload</a:t>
            </a:r>
          </a:p>
          <a:p>
            <a:pPr lvl="2"/>
            <a:r>
              <a:rPr lang="en-US" dirty="0"/>
              <a:t>Underload – remember the JCM??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Emotional Labor: The regulation of one’s emotions to meet job/ organizational demands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Group/Organization-Related Stressors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Interpersonal Conflict/ Isolation</a:t>
            </a:r>
          </a:p>
          <a:p>
            <a:endParaRPr lang="en-US" dirty="0"/>
          </a:p>
          <a:p>
            <a:r>
              <a:rPr lang="en-US" dirty="0"/>
              <a:t>Job Demands</a:t>
            </a:r>
          </a:p>
          <a:p>
            <a:pPr lvl="1"/>
            <a:r>
              <a:rPr lang="en-US" dirty="0"/>
              <a:t>High Responsibility</a:t>
            </a:r>
          </a:p>
          <a:p>
            <a:pPr lvl="1"/>
            <a:r>
              <a:rPr lang="en-US" dirty="0"/>
              <a:t>High Risk</a:t>
            </a:r>
          </a:p>
          <a:p>
            <a:endParaRPr lang="en-US" dirty="0"/>
          </a:p>
          <a:p>
            <a:r>
              <a:rPr lang="en-US" dirty="0"/>
              <a:t>Work Conditions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Work-Life Interface Stressors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>
                <a:sym typeface="Wingdings" pitchFamily="2" charset="2"/>
              </a:rPr>
              <a:t> Family Conflict (WFC)</a:t>
            </a:r>
          </a:p>
          <a:p>
            <a:r>
              <a:rPr lang="en-US" dirty="0">
                <a:sym typeface="Wingdings" pitchFamily="2" charset="2"/>
              </a:rPr>
              <a:t>Family  Work Conflict (FWC)</a:t>
            </a:r>
          </a:p>
          <a:p>
            <a:pPr lvl="1"/>
            <a:r>
              <a:rPr lang="en-US" dirty="0">
                <a:sym typeface="Wingdings" pitchFamily="2" charset="2"/>
              </a:rPr>
              <a:t>Child care</a:t>
            </a:r>
          </a:p>
          <a:p>
            <a:pPr lvl="1"/>
            <a:r>
              <a:rPr lang="en-US" dirty="0">
                <a:sym typeface="Wingdings" pitchFamily="2" charset="2"/>
              </a:rPr>
              <a:t>Elder care</a:t>
            </a:r>
          </a:p>
          <a:p>
            <a:r>
              <a:rPr lang="en-US" dirty="0">
                <a:sym typeface="Wingdings" pitchFamily="2" charset="2"/>
              </a:rPr>
              <a:t>Personal values/beliefs </a:t>
            </a:r>
          </a:p>
          <a:p>
            <a:pPr lvl="1"/>
            <a:r>
              <a:rPr lang="en-US" dirty="0"/>
              <a:t>What you value does not match what the position provides ($, altruism, etc.)</a:t>
            </a:r>
          </a:p>
          <a:p>
            <a:pPr lvl="1"/>
            <a:r>
              <a:rPr lang="en-US" dirty="0"/>
              <a:t>Job duties interfere with values/beliefs</a:t>
            </a:r>
            <a:endParaRPr lang="en-US" dirty="0">
              <a:sym typeface="Wingdings" pitchFamily="2" charset="2"/>
            </a:endParaRP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perceive stress?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14450" y="2057400"/>
            <a:ext cx="9563099" cy="4494275"/>
            <a:chOff x="1409701" y="2133600"/>
            <a:chExt cx="9563099" cy="4494275"/>
          </a:xfrm>
        </p:grpSpPr>
        <p:sp>
          <p:nvSpPr>
            <p:cNvPr id="19" name="Rectangle 18"/>
            <p:cNvSpPr/>
            <p:nvPr/>
          </p:nvSpPr>
          <p:spPr>
            <a:xfrm>
              <a:off x="1409701" y="2133600"/>
              <a:ext cx="2514600" cy="320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Potential Stressors</a:t>
              </a:r>
            </a:p>
            <a:p>
              <a:pPr algn="ctr"/>
              <a:endParaRPr lang="en-US" sz="1200" b="1" u="sng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Personal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Job-related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Group &amp; organization-related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Work-Life interface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58200" y="2133600"/>
              <a:ext cx="2514600" cy="320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Potential Consequences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48250" y="2819400"/>
              <a:ext cx="228600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Perception &amp; Cognition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Appraisal Process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33850" y="5411723"/>
              <a:ext cx="4114800" cy="12161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tx1"/>
                  </a:solidFill>
                </a:rPr>
                <a:t>Properties of Person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tx1"/>
                  </a:solidFill>
                </a:rPr>
                <a:t>&amp; Situation</a:t>
              </a:r>
            </a:p>
          </p:txBody>
        </p:sp>
        <p:cxnSp>
          <p:nvCxnSpPr>
            <p:cNvPr id="23" name="Straight Arrow Connector 22"/>
            <p:cNvCxnSpPr>
              <a:stCxn id="19" idx="3"/>
              <a:endCxn id="21" idx="1"/>
            </p:cNvCxnSpPr>
            <p:nvPr/>
          </p:nvCxnSpPr>
          <p:spPr>
            <a:xfrm>
              <a:off x="3924301" y="3733800"/>
              <a:ext cx="11239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924301" y="2362200"/>
              <a:ext cx="45338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  <a:stCxn id="21" idx="3"/>
              <a:endCxn id="20" idx="1"/>
            </p:cNvCxnSpPr>
            <p:nvPr/>
          </p:nvCxnSpPr>
          <p:spPr>
            <a:xfrm>
              <a:off x="7334250" y="3733800"/>
              <a:ext cx="1123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53855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898934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Perception &amp; Cognition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people react differently to stressors that are objectively the same.</a:t>
            </a:r>
          </a:p>
          <a:p>
            <a:endParaRPr lang="en-US" dirty="0"/>
          </a:p>
          <a:p>
            <a:r>
              <a:rPr lang="en-US" b="1" dirty="0"/>
              <a:t>_________ Appraisal</a:t>
            </a:r>
            <a:r>
              <a:rPr lang="en-US" dirty="0"/>
              <a:t>: Is this stressor positive, negative, or neither?</a:t>
            </a:r>
          </a:p>
          <a:p>
            <a:endParaRPr lang="en-US" dirty="0"/>
          </a:p>
          <a:p>
            <a:r>
              <a:rPr lang="en-US" b="1" dirty="0"/>
              <a:t>_________ </a:t>
            </a:r>
            <a:r>
              <a:rPr lang="en-US" b="1" dirty="0"/>
              <a:t>Appraisal</a:t>
            </a:r>
            <a:r>
              <a:rPr lang="en-US" dirty="0"/>
              <a:t>: What can I do about the stressor? Will I be able to cope?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consequences of stress?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14450" y="2057400"/>
            <a:ext cx="9563099" cy="4494275"/>
            <a:chOff x="1409701" y="2133600"/>
            <a:chExt cx="9563099" cy="4494275"/>
          </a:xfrm>
        </p:grpSpPr>
        <p:sp>
          <p:nvSpPr>
            <p:cNvPr id="19" name="Rectangle 18"/>
            <p:cNvSpPr/>
            <p:nvPr/>
          </p:nvSpPr>
          <p:spPr>
            <a:xfrm>
              <a:off x="1409701" y="2133600"/>
              <a:ext cx="2514600" cy="320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Potential Stressors</a:t>
              </a:r>
            </a:p>
            <a:p>
              <a:pPr algn="ctr"/>
              <a:endParaRPr lang="en-US" sz="1200" b="1" u="sng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Personal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Job-related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Group &amp; organization-related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Work-Life interface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58200" y="2133600"/>
              <a:ext cx="2514600" cy="3200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</a:rPr>
                <a:t>Potential Consequences</a:t>
              </a:r>
            </a:p>
            <a:p>
              <a:pPr algn="ctr"/>
              <a:endParaRPr lang="en-US" sz="1200" b="1" u="sng" dirty="0">
                <a:solidFill>
                  <a:schemeClr val="bg1"/>
                </a:solidFill>
              </a:endParaRPr>
            </a:p>
            <a:p>
              <a:pPr marL="285750" indent="-285750" eaLnBrk="0" hangingPunct="0">
                <a:buFont typeface="Arial" panose="020B0604020202020204" pitchFamily="34" charset="0"/>
                <a:buChar char="•"/>
              </a:pPr>
              <a:r>
                <a:rPr lang="en-US" dirty="0"/>
                <a:t>Physiological</a:t>
              </a:r>
            </a:p>
            <a:p>
              <a:pPr marL="285750" indent="-285750" eaLnBrk="0" hangingPunct="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dirty="0"/>
                <a:t>Psychological</a:t>
              </a:r>
            </a:p>
            <a:p>
              <a:pPr marL="285750" indent="-285750" eaLnBrk="0" hangingPunct="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dirty="0"/>
                <a:t>Behavioral</a:t>
              </a:r>
            </a:p>
            <a:p>
              <a:pPr algn="ctr"/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48250" y="2819400"/>
              <a:ext cx="2286000" cy="1828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Perception &amp; Cognition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Appraisal 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33850" y="5411723"/>
              <a:ext cx="4114800" cy="12161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tx1"/>
                  </a:solidFill>
                </a:rPr>
                <a:t>Properties of Person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tx1"/>
                  </a:solidFill>
                </a:rPr>
                <a:t>&amp; Situation</a:t>
              </a:r>
            </a:p>
          </p:txBody>
        </p:sp>
        <p:cxnSp>
          <p:nvCxnSpPr>
            <p:cNvPr id="23" name="Straight Arrow Connector 22"/>
            <p:cNvCxnSpPr>
              <a:stCxn id="19" idx="3"/>
              <a:endCxn id="21" idx="1"/>
            </p:cNvCxnSpPr>
            <p:nvPr/>
          </p:nvCxnSpPr>
          <p:spPr>
            <a:xfrm>
              <a:off x="3924301" y="3733800"/>
              <a:ext cx="11239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924301" y="2362200"/>
              <a:ext cx="45338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  <a:stCxn id="21" idx="3"/>
              <a:endCxn id="20" idx="1"/>
            </p:cNvCxnSpPr>
            <p:nvPr/>
          </p:nvCxnSpPr>
          <p:spPr>
            <a:xfrm>
              <a:off x="7334250" y="3733800"/>
              <a:ext cx="1123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53855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898934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15285191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 of Stress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Physical:</a:t>
            </a:r>
          </a:p>
          <a:p>
            <a:pPr lvl="1"/>
            <a:r>
              <a:rPr lang="en-US" dirty="0"/>
              <a:t>Minor physical distress </a:t>
            </a:r>
            <a:br>
              <a:rPr lang="en-US" dirty="0"/>
            </a:br>
            <a:r>
              <a:rPr lang="en-US" dirty="0"/>
              <a:t>(headaches, stomachaches, trouble sleeping)</a:t>
            </a:r>
          </a:p>
          <a:p>
            <a:pPr lvl="1"/>
            <a:r>
              <a:rPr lang="en-US" dirty="0"/>
              <a:t>Infectious disease (colds &amp; flu)</a:t>
            </a:r>
          </a:p>
          <a:p>
            <a:pPr lvl="1"/>
            <a:r>
              <a:rPr lang="en-US" dirty="0"/>
              <a:t>Major degenerative illnesses </a:t>
            </a:r>
            <a:br>
              <a:rPr lang="en-US" dirty="0"/>
            </a:br>
            <a:r>
              <a:rPr lang="en-US" dirty="0"/>
              <a:t>(heart disease, high blood pressure, ulcers)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 of Stress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Psychological: </a:t>
            </a:r>
          </a:p>
          <a:p>
            <a:pPr lvl="1"/>
            <a:r>
              <a:rPr lang="en-US" dirty="0"/>
              <a:t>Anxiety</a:t>
            </a:r>
          </a:p>
          <a:p>
            <a:pPr lvl="1"/>
            <a:r>
              <a:rPr lang="en-US" dirty="0"/>
              <a:t>Mood</a:t>
            </a:r>
          </a:p>
          <a:p>
            <a:pPr lvl="1"/>
            <a:r>
              <a:rPr lang="en-US" dirty="0"/>
              <a:t>Aggression (incivility, abuse, violence!!)</a:t>
            </a:r>
          </a:p>
          <a:p>
            <a:pPr lvl="1"/>
            <a:r>
              <a:rPr lang="en-US" dirty="0"/>
              <a:t>Burnout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 of Stress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Behavioral:</a:t>
            </a:r>
          </a:p>
          <a:p>
            <a:pPr lvl="1"/>
            <a:r>
              <a:rPr lang="en-US" dirty="0"/>
              <a:t>Lower Performance</a:t>
            </a:r>
          </a:p>
          <a:p>
            <a:pPr lvl="1"/>
            <a:r>
              <a:rPr lang="en-US" dirty="0"/>
              <a:t>Attention/ Cognitive Functioning</a:t>
            </a:r>
          </a:p>
          <a:p>
            <a:pPr lvl="1"/>
            <a:r>
              <a:rPr lang="en-US" dirty="0"/>
              <a:t>Counterproductive Work Behavior</a:t>
            </a:r>
          </a:p>
          <a:p>
            <a:pPr lvl="1"/>
            <a:r>
              <a:rPr lang="en-US" dirty="0"/>
              <a:t>Alcohol/Drug Abuse</a:t>
            </a:r>
          </a:p>
          <a:p>
            <a:pPr lvl="1"/>
            <a:r>
              <a:rPr lang="en-US" dirty="0"/>
              <a:t>Abuse at work?</a:t>
            </a:r>
          </a:p>
          <a:p>
            <a:pPr lvl="1"/>
            <a:r>
              <a:rPr lang="en-US" dirty="0"/>
              <a:t>Family conflict?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moderates the stress “process”?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14450" y="2057400"/>
            <a:ext cx="9563099" cy="4494275"/>
            <a:chOff x="1409701" y="2133600"/>
            <a:chExt cx="9563099" cy="4494275"/>
          </a:xfrm>
        </p:grpSpPr>
        <p:sp>
          <p:nvSpPr>
            <p:cNvPr id="19" name="Rectangle 18"/>
            <p:cNvSpPr/>
            <p:nvPr/>
          </p:nvSpPr>
          <p:spPr>
            <a:xfrm>
              <a:off x="1409701" y="2133600"/>
              <a:ext cx="2514600" cy="320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Potential Stressors</a:t>
              </a:r>
            </a:p>
            <a:p>
              <a:pPr algn="ctr"/>
              <a:endParaRPr lang="en-US" sz="1200" b="1" u="sng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Personal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Job-related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Group &amp; organization-related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Work-Life interface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58200" y="2133600"/>
              <a:ext cx="2514600" cy="320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Potential Consequences</a:t>
              </a:r>
            </a:p>
            <a:p>
              <a:pPr algn="ctr"/>
              <a:endParaRPr lang="en-US" sz="1200" b="1" u="sng" dirty="0">
                <a:solidFill>
                  <a:schemeClr val="tx1"/>
                </a:solidFill>
              </a:endParaRPr>
            </a:p>
            <a:p>
              <a:pPr marL="285750" indent="-285750" eaLnBrk="0" hangingPunct="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Physiological</a:t>
              </a:r>
            </a:p>
            <a:p>
              <a:pPr marL="285750" indent="-285750" eaLnBrk="0" hangingPunct="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Psychological</a:t>
              </a:r>
            </a:p>
            <a:p>
              <a:pPr marL="285750" indent="-285750" eaLnBrk="0" hangingPunct="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Behavioral</a:t>
              </a:r>
            </a:p>
            <a:p>
              <a:pPr algn="ctr"/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48250" y="2819400"/>
              <a:ext cx="2286000" cy="1828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Perception &amp; Cognition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Appraisal 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33850" y="5411723"/>
              <a:ext cx="4114800" cy="12161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bg1"/>
                  </a:solidFill>
                </a:rPr>
                <a:t>Properties of Person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bg1"/>
                  </a:solidFill>
                </a:rPr>
                <a:t>&amp; Situation</a:t>
              </a:r>
            </a:p>
          </p:txBody>
        </p:sp>
        <p:cxnSp>
          <p:nvCxnSpPr>
            <p:cNvPr id="23" name="Straight Arrow Connector 22"/>
            <p:cNvCxnSpPr>
              <a:stCxn id="19" idx="3"/>
              <a:endCxn id="21" idx="1"/>
            </p:cNvCxnSpPr>
            <p:nvPr/>
          </p:nvCxnSpPr>
          <p:spPr>
            <a:xfrm>
              <a:off x="3924301" y="3733800"/>
              <a:ext cx="11239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3924301" y="2362200"/>
              <a:ext cx="45338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cxnSpLocks/>
              <a:stCxn id="21" idx="3"/>
              <a:endCxn id="20" idx="1"/>
            </p:cNvCxnSpPr>
            <p:nvPr/>
          </p:nvCxnSpPr>
          <p:spPr>
            <a:xfrm>
              <a:off x="7334250" y="3733800"/>
              <a:ext cx="1123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53855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898934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0075034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10.1 &amp; 10.3 – The Problem of Stress &amp; Reducing/Managing Stress</a:t>
            </a:r>
          </a:p>
          <a:p>
            <a:r>
              <a:rPr lang="en-US" dirty="0"/>
              <a:t>Module 10.2 – Theories of Stress</a:t>
            </a:r>
          </a:p>
          <a:p>
            <a:r>
              <a:rPr lang="en-US" dirty="0"/>
              <a:t>Module 10.4 – Violence at Work (Not on Test)</a:t>
            </a:r>
          </a:p>
        </p:txBody>
      </p:sp>
    </p:spTree>
    <p:extLst>
      <p:ext uri="{BB962C8B-B14F-4D97-AF65-F5344CB8AC3E}">
        <p14:creationId xmlns:p14="http://schemas.microsoft.com/office/powerpoint/2010/main" val="1978954143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Situational Characteristics (CUPS)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situation controllable?</a:t>
            </a:r>
          </a:p>
          <a:p>
            <a:r>
              <a:rPr lang="en-US" dirty="0"/>
              <a:t>Is the situation understandable?</a:t>
            </a:r>
          </a:p>
          <a:p>
            <a:r>
              <a:rPr lang="en-US" dirty="0"/>
              <a:t>Is the situation predictable?*</a:t>
            </a:r>
          </a:p>
          <a:p>
            <a:r>
              <a:rPr lang="en-US" dirty="0"/>
              <a:t>Is there social support in this situation?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Characteristics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Affect / Pessimism</a:t>
            </a:r>
          </a:p>
          <a:p>
            <a:r>
              <a:rPr lang="en-US" dirty="0"/>
              <a:t>Type A / Type B Personality</a:t>
            </a:r>
          </a:p>
          <a:p>
            <a:r>
              <a:rPr lang="en-US" dirty="0"/>
              <a:t>Internal Locus of Control / “Resilience”</a:t>
            </a:r>
          </a:p>
          <a:p>
            <a:r>
              <a:rPr lang="en-US" dirty="0"/>
              <a:t>Ability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we do about stress?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33695"/>
              </p:ext>
            </p:extLst>
          </p:nvPr>
        </p:nvGraphicFramePr>
        <p:xfrm>
          <a:off x="1412923" y="2362200"/>
          <a:ext cx="768773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01344262"/>
                    </a:ext>
                  </a:extLst>
                </a:gridCol>
                <a:gridCol w="2700867">
                  <a:extLst>
                    <a:ext uri="{9D8B030D-6E8A-4147-A177-3AD203B41FA5}">
                      <a16:colId xmlns:a16="http://schemas.microsoft.com/office/drawing/2014/main" val="28778785"/>
                    </a:ext>
                  </a:extLst>
                </a:gridCol>
                <a:gridCol w="2700867">
                  <a:extLst>
                    <a:ext uri="{9D8B030D-6E8A-4147-A177-3AD203B41FA5}">
                      <a16:colId xmlns:a16="http://schemas.microsoft.com/office/drawing/2014/main" val="10550834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Organization</a:t>
                      </a: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958187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1800" b="1" dirty="0"/>
                        <a:t>Problem-Based</a:t>
                      </a:r>
                    </a:p>
                    <a:p>
                      <a:r>
                        <a:rPr lang="en-US" sz="1800" b="1" dirty="0"/>
                        <a:t>(more effective)</a:t>
                      </a:r>
                    </a:p>
                    <a:p>
                      <a:r>
                        <a:rPr lang="en-US" sz="1800" b="1" dirty="0"/>
                        <a:t>“Primary”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Learn better time management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II</a:t>
                      </a:r>
                    </a:p>
                    <a:p>
                      <a:pPr algn="ctr"/>
                      <a:r>
                        <a:rPr lang="en-US" sz="1800" b="1" i="1" dirty="0"/>
                        <a:t>Flextime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166683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1800" b="1" dirty="0"/>
                        <a:t>Emotion-Based</a:t>
                      </a:r>
                    </a:p>
                    <a:p>
                      <a:r>
                        <a:rPr lang="en-US" sz="1800" b="1" dirty="0"/>
                        <a:t>(less effective)</a:t>
                      </a:r>
                    </a:p>
                    <a:p>
                      <a:r>
                        <a:rPr lang="en-US" sz="1800" b="1" dirty="0"/>
                        <a:t>“Secondary/</a:t>
                      </a:r>
                    </a:p>
                    <a:p>
                      <a:r>
                        <a:rPr lang="en-US" sz="1800" b="1" dirty="0"/>
                        <a:t>Tertiary”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III</a:t>
                      </a:r>
                    </a:p>
                    <a:p>
                      <a:pPr algn="ctr"/>
                      <a:endParaRPr lang="en-US" sz="1800" b="1" i="1" dirty="0"/>
                    </a:p>
                    <a:p>
                      <a:pPr algn="ctr"/>
                      <a:r>
                        <a:rPr lang="en-US" sz="1800" b="1" i="1" dirty="0"/>
                        <a:t>Meditation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/>
                        <a:t>IV</a:t>
                      </a:r>
                    </a:p>
                    <a:p>
                      <a:pPr algn="ctr"/>
                      <a:endParaRPr lang="en-US" sz="1800" b="1" i="1" dirty="0"/>
                    </a:p>
                    <a:p>
                      <a:pPr algn="ctr"/>
                      <a:r>
                        <a:rPr lang="en-US" sz="1800" b="1" i="1" dirty="0"/>
                        <a:t>On-site Gym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08674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Stress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10.2</a:t>
            </a:r>
          </a:p>
        </p:txBody>
      </p:sp>
    </p:spTree>
    <p:extLst>
      <p:ext uri="{BB962C8B-B14F-4D97-AF65-F5344CB8AC3E}">
        <p14:creationId xmlns:p14="http://schemas.microsoft.com/office/powerpoint/2010/main" val="2013533607"/>
      </p:ext>
    </p:extLst>
  </p:cSld>
  <p:clrMapOvr>
    <a:masterClrMapping/>
  </p:clrMapOvr>
  <p:transition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67" y="2728595"/>
            <a:ext cx="5947041" cy="266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Demand-Control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81193" y="2180496"/>
            <a:ext cx="5210008" cy="3678303"/>
          </a:xfrm>
        </p:spPr>
        <p:txBody>
          <a:bodyPr/>
          <a:lstStyle/>
          <a:p>
            <a:r>
              <a:rPr lang="en-US" altLang="en-US" dirty="0"/>
              <a:t>2 factors prominent in producing job stress</a:t>
            </a:r>
          </a:p>
          <a:p>
            <a:pPr lvl="1"/>
            <a:r>
              <a:rPr lang="en-US" altLang="en-US" dirty="0"/>
              <a:t>Job demands</a:t>
            </a:r>
          </a:p>
          <a:p>
            <a:pPr lvl="2"/>
            <a:r>
              <a:rPr lang="en-US" altLang="en-US" dirty="0"/>
              <a:t>Workload or intellectual requirements</a:t>
            </a:r>
          </a:p>
          <a:p>
            <a:pPr lvl="1"/>
            <a:r>
              <a:rPr lang="en-US" altLang="en-US" dirty="0"/>
              <a:t>Control (decision latitude)</a:t>
            </a:r>
          </a:p>
          <a:p>
            <a:pPr lvl="2"/>
            <a:r>
              <a:rPr lang="en-US" altLang="en-US" dirty="0"/>
              <a:t>Autonomy &amp; discretion for using different skills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6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Person-Environment Fit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F6810"/>
              </a:buClr>
            </a:pPr>
            <a:r>
              <a:rPr lang="en-US" altLang="en-US" dirty="0"/>
              <a:t>Hypothesis: Fit between person &amp; environment determines amount of stress that person perceives</a:t>
            </a:r>
          </a:p>
          <a:p>
            <a:pPr lvl="3">
              <a:buClr>
                <a:srgbClr val="CF6810"/>
              </a:buClr>
            </a:pPr>
            <a:endParaRPr lang="en-US" altLang="en-US" dirty="0"/>
          </a:p>
          <a:p>
            <a:pPr>
              <a:buClr>
                <a:srgbClr val="CF6810"/>
              </a:buClr>
            </a:pPr>
            <a:r>
              <a:rPr lang="en-US" altLang="en-US" dirty="0"/>
              <a:t>Considers external influences like social support from family &amp; work sources</a:t>
            </a:r>
          </a:p>
          <a:p>
            <a:pPr lvl="3">
              <a:buClr>
                <a:srgbClr val="CF6810"/>
              </a:buClr>
            </a:pPr>
            <a:endParaRPr lang="en-US" altLang="en-US" dirty="0"/>
          </a:p>
          <a:p>
            <a:pPr>
              <a:buClr>
                <a:srgbClr val="CF6810"/>
              </a:buClr>
            </a:pPr>
            <a:r>
              <a:rPr lang="en-US" altLang="en-US" dirty="0"/>
              <a:t>Person-job fit vs. person-organization fit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81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Violence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10.4</a:t>
            </a:r>
          </a:p>
        </p:txBody>
      </p:sp>
    </p:spTree>
    <p:extLst>
      <p:ext uri="{BB962C8B-B14F-4D97-AF65-F5344CB8AC3E}">
        <p14:creationId xmlns:p14="http://schemas.microsoft.com/office/powerpoint/2010/main" val="4023634617"/>
      </p:ext>
    </p:extLst>
  </p:cSld>
  <p:clrMapOvr>
    <a:masterClrMapping/>
  </p:clrMapOvr>
  <p:transition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Violence at Work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hypotheses for why workplace has become more violent since the early 1990s</a:t>
            </a:r>
          </a:p>
          <a:p>
            <a:pPr lvl="1"/>
            <a:r>
              <a:rPr lang="en-US" dirty="0"/>
              <a:t>Surge in layoffs, mergers, and acquisitions has increased stress</a:t>
            </a:r>
          </a:p>
          <a:p>
            <a:pPr lvl="1"/>
            <a:r>
              <a:rPr lang="en-US" dirty="0"/>
              <a:t>Large # of Baby Boomers = ↓ room for advancement</a:t>
            </a:r>
          </a:p>
          <a:p>
            <a:pPr lvl="1"/>
            <a:r>
              <a:rPr lang="en-US" dirty="0"/>
              <a:t>↑ diversity (multicultural workplace) makes presence of prejudices and biases more likely</a:t>
            </a:r>
          </a:p>
          <a:p>
            <a:pPr lvl="1"/>
            <a:r>
              <a:rPr lang="en-US" dirty="0"/>
              <a:t>↑ drug &amp; alcohol abuse = ↓ inhibitions that prevent violence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86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Violence </a:t>
            </a:r>
            <a:r>
              <a:rPr lang="en-US" sz="3000" dirty="0"/>
              <a:t>(Kinney,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Individual suffers trauma, which creates extreme tension or anxiety </a:t>
            </a:r>
          </a:p>
          <a:p>
            <a:pPr marL="788670" lvl="1" indent="-514350"/>
            <a:r>
              <a:rPr lang="en-US" dirty="0"/>
              <a:t>Could be singular event (e.g., job loss or divorce)</a:t>
            </a:r>
          </a:p>
          <a:p>
            <a:pPr marL="788670" lvl="1" indent="-514350"/>
            <a:r>
              <a:rPr lang="en-US" dirty="0"/>
              <a:t>Could be cumulative minor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thinks that problems are unsolvable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projects all responsibility on the situation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Individual’s frame of reference becomes increasingly egocentric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Self-preservation and self-protection gradually become sole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Violent act is perceived as only way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Violent act is attempted or committed</a:t>
            </a:r>
          </a:p>
        </p:txBody>
      </p:sp>
    </p:spTree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“Typical” Violent Worker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cases of workplace violence involve some feeling of being treated unfairly, &amp; perpetrator has some real or imaginary grievance against organization or a person in the organization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Characteristics of a violent worker</a:t>
            </a:r>
          </a:p>
          <a:p>
            <a:pPr lvl="1"/>
            <a:r>
              <a:rPr lang="en-US" altLang="en-US" dirty="0"/>
              <a:t>May include: Abuses alcohol, has a history of violence, has difficulty accepting authority, is a white male 25-50 years of age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84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429000"/>
            <a:ext cx="11029615" cy="1112417"/>
          </a:xfrm>
        </p:spPr>
        <p:txBody>
          <a:bodyPr anchor="b"/>
          <a:lstStyle/>
          <a:p>
            <a:r>
              <a:rPr lang="en-US" dirty="0"/>
              <a:t>Stress &amp; Worker Well-Being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10.1&amp; 10.3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1999" y="952500"/>
            <a:ext cx="8128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1972"/>
      </p:ext>
    </p:ext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Theories of Workplace Violence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Frustration-aggression hypothesis</a:t>
            </a:r>
          </a:p>
          <a:p>
            <a:pPr lvl="1"/>
            <a:r>
              <a:rPr lang="en-US" altLang="en-US" dirty="0"/>
              <a:t>Modern view: Frustration leads to stress reaction &amp; individual expends energy to relieve this stress</a:t>
            </a:r>
          </a:p>
          <a:p>
            <a:endParaRPr lang="en-US" altLang="en-US" dirty="0"/>
          </a:p>
          <a:p>
            <a:r>
              <a:rPr lang="en-US" altLang="en-US" dirty="0"/>
              <a:t>“Justice” hypothesis</a:t>
            </a:r>
          </a:p>
          <a:p>
            <a:pPr lvl="1"/>
            <a:r>
              <a:rPr lang="en-US" altLang="en-US" dirty="0"/>
              <a:t>Proposes that some violent acts can be understood as reactions by an employee against perceived injustice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19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Type of Violence: Bullying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Bullying – </a:t>
            </a:r>
            <a:r>
              <a:rPr lang="en-US" altLang="en-US" i="1" dirty="0"/>
              <a:t>Harassing, offending, socially excluding, or assigning humiliating tasks to subordinate repeatedly &amp; over long period of time</a:t>
            </a:r>
          </a:p>
          <a:p>
            <a:r>
              <a:rPr lang="en-US" altLang="en-US" dirty="0"/>
              <a:t>Widespread in organizations</a:t>
            </a:r>
          </a:p>
          <a:p>
            <a:r>
              <a:rPr lang="en-US" altLang="en-US" dirty="0"/>
              <a:t>Victims often not in control; requires intervention of 3</a:t>
            </a:r>
            <a:r>
              <a:rPr lang="en-US" altLang="en-US" baseline="30000" dirty="0"/>
              <a:t>rd</a:t>
            </a:r>
            <a:r>
              <a:rPr lang="en-US" altLang="en-US" dirty="0"/>
              <a:t> party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5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Conclusions About Workplace Violence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Employees need avenues for communicating concerns about the fairness of organizational decisions that affect them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Managers need to be sensitive to signs of potential trouble in form of individual worker behaviors</a:t>
            </a:r>
          </a:p>
        </p:txBody>
      </p:sp>
    </p:spTree>
    <p:extLst>
      <p:ext uri="{BB962C8B-B14F-4D97-AF65-F5344CB8AC3E}">
        <p14:creationId xmlns:p14="http://schemas.microsoft.com/office/powerpoint/2010/main" val="1697988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Stress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40% of workers report their job is “very or extremely stressful” (NIOSH)</a:t>
            </a:r>
          </a:p>
          <a:p>
            <a:r>
              <a:rPr lang="en-US" dirty="0"/>
              <a:t>65% of Americans cite work as #1 stressor in their lives; 33% experience chronic stress (APA)</a:t>
            </a:r>
          </a:p>
          <a:p>
            <a:r>
              <a:rPr lang="en-US" dirty="0"/>
              <a:t>75% of workers believe there is more on-the-job stress than a generation ago (NIOSH)</a:t>
            </a:r>
          </a:p>
          <a:p>
            <a:r>
              <a:rPr lang="en-US" dirty="0"/>
              <a:t>$200 billion = annual cost of work-related stress to U.S. organizations (NIOSH)</a:t>
            </a:r>
          </a:p>
          <a:p>
            <a:r>
              <a:rPr lang="en-US" dirty="0"/>
              <a:t>€20 billion = annual cost of work-related stress to organizations in EU-15 countries (EU-OSHA)</a:t>
            </a:r>
          </a:p>
          <a:p>
            <a:r>
              <a:rPr lang="en-US" dirty="0"/>
              <a:t>€617 billion = annual cost of work-related depression to organizations in EU-15 countries (EU-OSHA)</a:t>
            </a:r>
            <a:endParaRPr lang="en-US" dirty="0"/>
          </a:p>
        </p:txBody>
      </p:sp>
      <p:sp>
        <p:nvSpPr>
          <p:cNvPr id="14340" name="Text Box 4">
            <a:hlinkClick r:id="rId4"/>
          </p:cNvPr>
          <p:cNvSpPr txBox="1">
            <a:spLocks noChangeArrowheads="1"/>
          </p:cNvSpPr>
          <p:nvPr/>
        </p:nvSpPr>
        <p:spPr bwMode="auto">
          <a:xfrm>
            <a:off x="581192" y="5955268"/>
            <a:ext cx="421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Statistics from </a:t>
            </a:r>
            <a:r>
              <a:rPr lang="en-US" dirty="0">
                <a:hlinkClick r:id="rId4"/>
              </a:rPr>
              <a:t>NIOSH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APA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EU-OSHA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stress?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 action="ppaction://hlinkfile"/>
              </a:rPr>
              <a:t>Stress</a:t>
            </a:r>
            <a:endParaRPr lang="en-US" dirty="0"/>
          </a:p>
          <a:p>
            <a:pPr lvl="1"/>
            <a:r>
              <a:rPr lang="en-US" dirty="0"/>
              <a:t>The experience of opportunities or threats that people perceive as important and also perceive they might not be able to handle or deal with effectively.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4888468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Stress 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4724402"/>
            <a:ext cx="25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psychological and physical reaction 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00" y="4888468"/>
            <a:ext cx="304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life events or situations.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4267200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_________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230469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278868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_________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stress?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b="1" dirty="0"/>
              <a:t>Key Terms</a:t>
            </a:r>
          </a:p>
          <a:p>
            <a:pPr lvl="1"/>
            <a:r>
              <a:rPr lang="en-US" b="1" u="sng" dirty="0"/>
              <a:t>Eustress</a:t>
            </a:r>
          </a:p>
          <a:p>
            <a:pPr lvl="1"/>
            <a:endParaRPr lang="en-US" b="1" u="sng" dirty="0"/>
          </a:p>
          <a:p>
            <a:pPr lvl="1"/>
            <a:r>
              <a:rPr lang="en-US" b="1" u="sng" dirty="0"/>
              <a:t>Distress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57800" y="2228003"/>
            <a:ext cx="6068307" cy="4338698"/>
            <a:chOff x="2647069" y="1676400"/>
            <a:chExt cx="6068307" cy="4338698"/>
          </a:xfrm>
        </p:grpSpPr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5456239" y="5614988"/>
              <a:ext cx="10021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/>
                <a:t>Stress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47069" y="1676400"/>
              <a:ext cx="6068307" cy="3960814"/>
              <a:chOff x="2647069" y="1676400"/>
              <a:chExt cx="6068307" cy="3960814"/>
            </a:xfrm>
          </p:grpSpPr>
          <p:sp>
            <p:nvSpPr>
              <p:cNvPr id="22" name="Line 4"/>
              <p:cNvSpPr>
                <a:spLocks noChangeShapeType="1"/>
              </p:cNvSpPr>
              <p:nvPr/>
            </p:nvSpPr>
            <p:spPr bwMode="auto">
              <a:xfrm>
                <a:off x="3282950" y="1676400"/>
                <a:ext cx="0" cy="38544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"/>
              <p:cNvSpPr>
                <a:spLocks noChangeShapeType="1"/>
              </p:cNvSpPr>
              <p:nvPr/>
            </p:nvSpPr>
            <p:spPr bwMode="auto">
              <a:xfrm>
                <a:off x="3282951" y="5530850"/>
                <a:ext cx="5432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 rot="16200000">
                <a:off x="1887566" y="3484500"/>
                <a:ext cx="191911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dirty="0"/>
                  <a:t>Performance</a:t>
                </a: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 rot="-220907">
                <a:off x="3500438" y="3068639"/>
                <a:ext cx="4779962" cy="2568575"/>
              </a:xfrm>
              <a:custGeom>
                <a:avLst/>
                <a:gdLst>
                  <a:gd name="T0" fmla="*/ 0 w 2112"/>
                  <a:gd name="T1" fmla="*/ 2069130 h 1152"/>
                  <a:gd name="T2" fmla="*/ 543177 w 2112"/>
                  <a:gd name="T3" fmla="*/ 1962106 h 1152"/>
                  <a:gd name="T4" fmla="*/ 2498616 w 2112"/>
                  <a:gd name="T5" fmla="*/ 35675 h 1152"/>
                  <a:gd name="T6" fmla="*/ 4236784 w 2112"/>
                  <a:gd name="T7" fmla="*/ 2176153 h 1152"/>
                  <a:gd name="T8" fmla="*/ 4779962 w 2112"/>
                  <a:gd name="T9" fmla="*/ 2390202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12"/>
                  <a:gd name="T16" fmla="*/ 0 h 1152"/>
                  <a:gd name="T17" fmla="*/ 2112 w 2112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12" h="1152">
                    <a:moveTo>
                      <a:pt x="0" y="928"/>
                    </a:moveTo>
                    <a:cubicBezTo>
                      <a:pt x="28" y="980"/>
                      <a:pt x="56" y="1032"/>
                      <a:pt x="240" y="880"/>
                    </a:cubicBezTo>
                    <a:cubicBezTo>
                      <a:pt x="424" y="728"/>
                      <a:pt x="832" y="0"/>
                      <a:pt x="1104" y="16"/>
                    </a:cubicBezTo>
                    <a:cubicBezTo>
                      <a:pt x="1376" y="32"/>
                      <a:pt x="1704" y="800"/>
                      <a:pt x="1872" y="976"/>
                    </a:cubicBezTo>
                    <a:cubicBezTo>
                      <a:pt x="2040" y="1152"/>
                      <a:pt x="2072" y="1056"/>
                      <a:pt x="2112" y="107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Garamond"/>
              </a:rPr>
              <a:t>Framework for the Study of Stress </a:t>
            </a:r>
            <a:r>
              <a:rPr lang="en-US" sz="1600" dirty="0">
                <a:ea typeface="ＭＳ Ｐゴシック" charset="0"/>
              </a:rPr>
              <a:t>(</a:t>
            </a:r>
            <a:r>
              <a:rPr lang="en-US" sz="1600" dirty="0">
                <a:ea typeface="ＭＳ Ｐゴシック" charset="0"/>
                <a:cs typeface="Garamond"/>
              </a:rPr>
              <a:t>Kahn &amp; </a:t>
            </a:r>
            <a:r>
              <a:rPr lang="en-US" sz="1600" dirty="0" err="1">
                <a:ea typeface="ＭＳ Ｐゴシック" charset="0"/>
                <a:cs typeface="Garamond"/>
              </a:rPr>
              <a:t>Byosiere</a:t>
            </a:r>
            <a:r>
              <a:rPr lang="en-US" sz="1600" dirty="0">
                <a:ea typeface="ＭＳ Ｐゴシック" charset="0"/>
                <a:cs typeface="Garamond"/>
              </a:rPr>
              <a:t>, 1992)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14450" y="2133600"/>
            <a:ext cx="9563099" cy="4494275"/>
            <a:chOff x="1409701" y="2133600"/>
            <a:chExt cx="9563099" cy="4494275"/>
          </a:xfrm>
        </p:grpSpPr>
        <p:sp>
          <p:nvSpPr>
            <p:cNvPr id="2" name="Rectangle 1"/>
            <p:cNvSpPr/>
            <p:nvPr/>
          </p:nvSpPr>
          <p:spPr>
            <a:xfrm>
              <a:off x="1409701" y="2133600"/>
              <a:ext cx="2514600" cy="3200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Potential Stressors</a:t>
              </a:r>
            </a:p>
            <a:p>
              <a:pPr algn="ctr"/>
              <a:endParaRPr lang="en-US" sz="1200" b="1" u="sn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Personal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Job-related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Group &amp; organization-related stressors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Work-Life interface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58200" y="2133600"/>
              <a:ext cx="2514600" cy="320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Potential Consequences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48250" y="2819400"/>
              <a:ext cx="2286000" cy="1828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Perception &amp; Cognition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33850" y="5411723"/>
              <a:ext cx="4114800" cy="12161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tx1"/>
                  </a:solidFill>
                </a:rPr>
                <a:t>Properties of Person </a:t>
              </a:r>
            </a:p>
            <a:p>
              <a:pPr algn="ctr" eaLnBrk="0" hangingPunct="0">
                <a:spcBef>
                  <a:spcPct val="50000"/>
                </a:spcBef>
              </a:pPr>
              <a:r>
                <a:rPr lang="en-US" b="1" u="sng" dirty="0">
                  <a:solidFill>
                    <a:schemeClr val="tx1"/>
                  </a:solidFill>
                </a:rPr>
                <a:t>&amp; Situation</a:t>
              </a:r>
            </a:p>
          </p:txBody>
        </p:sp>
        <p:cxnSp>
          <p:nvCxnSpPr>
            <p:cNvPr id="5" name="Straight Arrow Connector 4"/>
            <p:cNvCxnSpPr>
              <a:stCxn id="2" idx="3"/>
              <a:endCxn id="19" idx="1"/>
            </p:cNvCxnSpPr>
            <p:nvPr/>
          </p:nvCxnSpPr>
          <p:spPr>
            <a:xfrm>
              <a:off x="3924301" y="3733800"/>
              <a:ext cx="11239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924301" y="2362200"/>
              <a:ext cx="45338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19" idx="3"/>
              <a:endCxn id="3" idx="1"/>
            </p:cNvCxnSpPr>
            <p:nvPr/>
          </p:nvCxnSpPr>
          <p:spPr>
            <a:xfrm>
              <a:off x="7334250" y="3733800"/>
              <a:ext cx="11239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453855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7898934" y="3733800"/>
              <a:ext cx="0" cy="16713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Stress: the Social Readjustment Rating Scale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Commonly used instrument for assessing life stress developed by Holmes and </a:t>
            </a:r>
            <a:r>
              <a:rPr lang="en-US" sz="2800" dirty="0" err="1"/>
              <a:t>Rahe</a:t>
            </a:r>
            <a:r>
              <a:rPr lang="en-US" sz="2800" dirty="0"/>
              <a:t> (1967)</a:t>
            </a:r>
          </a:p>
          <a:p>
            <a:endParaRPr lang="en-US" sz="2800" dirty="0"/>
          </a:p>
          <a:p>
            <a:r>
              <a:rPr lang="en-US" sz="2800" dirty="0"/>
              <a:t>Includes 43 stressful life events</a:t>
            </a:r>
          </a:p>
          <a:p>
            <a:endParaRPr lang="en-US" sz="2800" dirty="0"/>
          </a:p>
          <a:p>
            <a:r>
              <a:rPr lang="en-US" sz="2800" dirty="0"/>
              <a:t>Correlation between stress score and the likelihood of becoming sick in the near future is .30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college survey, 44% of students reported experiencing stress related to:</a:t>
            </a:r>
          </a:p>
          <a:p>
            <a:pPr lvl="1"/>
            <a:r>
              <a:rPr lang="en-US" dirty="0"/>
              <a:t>personal relationships</a:t>
            </a:r>
          </a:p>
          <a:p>
            <a:pPr lvl="1"/>
            <a:r>
              <a:rPr lang="en-US" dirty="0"/>
              <a:t>death or illness of someone close</a:t>
            </a:r>
          </a:p>
          <a:p>
            <a:pPr lvl="1"/>
            <a:r>
              <a:rPr lang="en-US" dirty="0"/>
              <a:t>parental conflict</a:t>
            </a:r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1794405</TotalTime>
  <Words>1153</Words>
  <Application>Microsoft Office PowerPoint</Application>
  <PresentationFormat>Widescreen</PresentationFormat>
  <Paragraphs>264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Calibri</vt:lpstr>
      <vt:lpstr>Garamond</vt:lpstr>
      <vt:lpstr>Gill Sans MT</vt:lpstr>
      <vt:lpstr>Times New Roman</vt:lpstr>
      <vt:lpstr>Wingdings</vt:lpstr>
      <vt:lpstr>Wingdings 2</vt:lpstr>
      <vt:lpstr>Dividend</vt:lpstr>
      <vt:lpstr>Stress &amp; Worker Well-Being</vt:lpstr>
      <vt:lpstr>Overview</vt:lpstr>
      <vt:lpstr>Stress &amp; Worker Well-Being</vt:lpstr>
      <vt:lpstr>The Problem of Stress</vt:lpstr>
      <vt:lpstr>What is stress?</vt:lpstr>
      <vt:lpstr>Why study stress?</vt:lpstr>
      <vt:lpstr>Framework for the Study of Stress (Kahn &amp; Byosiere, 1992)</vt:lpstr>
      <vt:lpstr>Measuring Stress: the Social Readjustment Rating Scale</vt:lpstr>
      <vt:lpstr>Stress</vt:lpstr>
      <vt:lpstr>Stressors</vt:lpstr>
      <vt:lpstr>Group/Organization-Related Stressors</vt:lpstr>
      <vt:lpstr>Work-Life Interface Stressors</vt:lpstr>
      <vt:lpstr>How do you perceive stress?</vt:lpstr>
      <vt:lpstr>Perception &amp; Cognition</vt:lpstr>
      <vt:lpstr>What are consequences of stress?</vt:lpstr>
      <vt:lpstr>Consequences of Stress</vt:lpstr>
      <vt:lpstr>Consequences of Stress</vt:lpstr>
      <vt:lpstr>Consequences of Stress</vt:lpstr>
      <vt:lpstr>What moderates the stress “process”?</vt:lpstr>
      <vt:lpstr>Situational Characteristics (CUPS)</vt:lpstr>
      <vt:lpstr>Individual Characteristics</vt:lpstr>
      <vt:lpstr>What can we do about stress?</vt:lpstr>
      <vt:lpstr>Theories of Stress</vt:lpstr>
      <vt:lpstr>Demand-Control Model</vt:lpstr>
      <vt:lpstr>Person-Environment Fit Model</vt:lpstr>
      <vt:lpstr>Violence at Work</vt:lpstr>
      <vt:lpstr>Violence at Work</vt:lpstr>
      <vt:lpstr>Sequence of Violence (Kinney, 1995)</vt:lpstr>
      <vt:lpstr>“Typical” Violent Worker</vt:lpstr>
      <vt:lpstr>Theories of Workplace Violence</vt:lpstr>
      <vt:lpstr>Special Type of Violence: Bullying</vt:lpstr>
      <vt:lpstr>Conclusions About Workplace Violence</vt:lpstr>
    </vt:vector>
  </TitlesOfParts>
  <Company>University of Minnesota, Twin Cities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Kristina Bauer</cp:lastModifiedBy>
  <cp:revision>1139</cp:revision>
  <cp:lastPrinted>2016-04-04T16:14:21Z</cp:lastPrinted>
  <dcterms:created xsi:type="dcterms:W3CDTF">2008-09-03T17:07:17Z</dcterms:created>
  <dcterms:modified xsi:type="dcterms:W3CDTF">2017-04-03T23:09:06Z</dcterms:modified>
</cp:coreProperties>
</file>