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tags/tag23.xml" ContentType="application/vnd.openxmlformats-officedocument.presentationml.tags+xml"/>
  <Override PartName="/ppt/notesSlides/notesSlide27.xml" ContentType="application/vnd.openxmlformats-officedocument.presentationml.notesSlide+xml"/>
  <Override PartName="/ppt/tags/tag24.xml" ContentType="application/vnd.openxmlformats-officedocument.presentationml.tags+xml"/>
  <Override PartName="/ppt/notesSlides/notesSlide28.xml" ContentType="application/vnd.openxmlformats-officedocument.presentationml.notesSlide+xml"/>
  <Override PartName="/ppt/tags/tag25.xml" ContentType="application/vnd.openxmlformats-officedocument.presentationml.tags+xml"/>
  <Override PartName="/ppt/notesSlides/notesSlide29.xml" ContentType="application/vnd.openxmlformats-officedocument.presentationml.notesSlide+xml"/>
  <Override PartName="/ppt/tags/tag26.xml" ContentType="application/vnd.openxmlformats-officedocument.presentationml.tags+xml"/>
  <Override PartName="/ppt/notesSlides/notesSlide30.xml" ContentType="application/vnd.openxmlformats-officedocument.presentationml.notesSlide+xml"/>
  <Override PartName="/ppt/tags/tag27.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37"/>
  </p:notesMasterIdLst>
  <p:handoutMasterIdLst>
    <p:handoutMasterId r:id="rId38"/>
  </p:handoutMasterIdLst>
  <p:sldIdLst>
    <p:sldId id="417" r:id="rId2"/>
    <p:sldId id="436" r:id="rId3"/>
    <p:sldId id="265" r:id="rId4"/>
    <p:sldId id="413" r:id="rId5"/>
    <p:sldId id="414" r:id="rId6"/>
    <p:sldId id="415" r:id="rId7"/>
    <p:sldId id="416" r:id="rId8"/>
    <p:sldId id="377" r:id="rId9"/>
    <p:sldId id="378" r:id="rId10"/>
    <p:sldId id="355" r:id="rId11"/>
    <p:sldId id="449" r:id="rId12"/>
    <p:sldId id="394" r:id="rId13"/>
    <p:sldId id="401" r:id="rId14"/>
    <p:sldId id="489" r:id="rId15"/>
    <p:sldId id="356" r:id="rId16"/>
    <p:sldId id="403" r:id="rId17"/>
    <p:sldId id="456" r:id="rId18"/>
    <p:sldId id="385" r:id="rId19"/>
    <p:sldId id="407" r:id="rId20"/>
    <p:sldId id="490" r:id="rId21"/>
    <p:sldId id="492" r:id="rId22"/>
    <p:sldId id="491" r:id="rId23"/>
    <p:sldId id="493" r:id="rId24"/>
    <p:sldId id="495" r:id="rId25"/>
    <p:sldId id="496" r:id="rId26"/>
    <p:sldId id="498" r:id="rId27"/>
    <p:sldId id="499" r:id="rId28"/>
    <p:sldId id="500" r:id="rId29"/>
    <p:sldId id="512" r:id="rId30"/>
    <p:sldId id="504" r:id="rId31"/>
    <p:sldId id="506" r:id="rId32"/>
    <p:sldId id="507" r:id="rId33"/>
    <p:sldId id="513" r:id="rId34"/>
    <p:sldId id="510" r:id="rId35"/>
    <p:sldId id="511" r:id="rId36"/>
  </p:sldIdLst>
  <p:sldSz cx="12192000" cy="6858000"/>
  <p:notesSz cx="6881813" cy="9296400"/>
  <p:custDataLst>
    <p:tags r:id="rId3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59" autoAdjust="0"/>
  </p:normalViewPr>
  <p:slideViewPr>
    <p:cSldViewPr>
      <p:cViewPr varScale="1">
        <p:scale>
          <a:sx n="92" d="100"/>
          <a:sy n="92" d="100"/>
        </p:scale>
        <p:origin x="1194"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37" tIns="46219" rIns="92437" bIns="46219" rtlCol="0"/>
          <a:lstStyle>
            <a:lvl1pPr algn="l">
              <a:defRPr sz="1200"/>
            </a:lvl1pPr>
          </a:lstStyle>
          <a:p>
            <a:endParaRPr lang="en-US"/>
          </a:p>
        </p:txBody>
      </p:sp>
      <p:sp>
        <p:nvSpPr>
          <p:cNvPr id="3" name="Date Placeholder 2"/>
          <p:cNvSpPr>
            <a:spLocks noGrp="1"/>
          </p:cNvSpPr>
          <p:nvPr>
            <p:ph type="dt" sz="quarter" idx="1"/>
          </p:nvPr>
        </p:nvSpPr>
        <p:spPr>
          <a:xfrm>
            <a:off x="3898101" y="0"/>
            <a:ext cx="2982119" cy="464820"/>
          </a:xfrm>
          <a:prstGeom prst="rect">
            <a:avLst/>
          </a:prstGeom>
        </p:spPr>
        <p:txBody>
          <a:bodyPr vert="horz" lIns="92437" tIns="46219" rIns="92437" bIns="46219" rtlCol="0"/>
          <a:lstStyle>
            <a:lvl1pPr algn="r">
              <a:defRPr sz="1200"/>
            </a:lvl1pPr>
          </a:lstStyle>
          <a:p>
            <a:fld id="{95F30740-797D-403A-AB8E-5CF795C0F738}" type="datetimeFigureOut">
              <a:rPr lang="en-US" smtClean="0"/>
              <a:pPr/>
              <a:t>4/12/2017</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37" tIns="46219" rIns="92437" bIns="46219" rtlCol="0" anchor="b"/>
          <a:lstStyle>
            <a:lvl1pPr algn="l">
              <a:defRPr sz="1200"/>
            </a:lvl1pPr>
          </a:lstStyle>
          <a:p>
            <a:endParaRPr lang="en-US"/>
          </a:p>
        </p:txBody>
      </p:sp>
      <p:sp>
        <p:nvSpPr>
          <p:cNvPr id="5" name="Slide Number Placeholder 4"/>
          <p:cNvSpPr>
            <a:spLocks noGrp="1"/>
          </p:cNvSpPr>
          <p:nvPr>
            <p:ph type="sldNum" sz="quarter" idx="3"/>
          </p:nvPr>
        </p:nvSpPr>
        <p:spPr>
          <a:xfrm>
            <a:off x="3898101" y="8829967"/>
            <a:ext cx="2982119" cy="464820"/>
          </a:xfrm>
          <a:prstGeom prst="rect">
            <a:avLst/>
          </a:prstGeom>
        </p:spPr>
        <p:txBody>
          <a:bodyPr vert="horz" lIns="92437" tIns="46219" rIns="92437" bIns="46219" rtlCol="0" anchor="b"/>
          <a:lstStyle>
            <a:lvl1pPr algn="r">
              <a:defRPr sz="1200"/>
            </a:lvl1pPr>
          </a:lstStyle>
          <a:p>
            <a:fld id="{23999031-E030-4C59-9B42-9FCF3BBDADAE}" type="slidenum">
              <a:rPr lang="en-US" smtClean="0"/>
              <a:pPr/>
              <a:t>‹#›</a:t>
            </a:fld>
            <a:endParaRPr lang="en-US"/>
          </a:p>
        </p:txBody>
      </p:sp>
    </p:spTree>
    <p:extLst>
      <p:ext uri="{BB962C8B-B14F-4D97-AF65-F5344CB8AC3E}">
        <p14:creationId xmlns:p14="http://schemas.microsoft.com/office/powerpoint/2010/main" val="2674808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37" tIns="46219" rIns="92437" bIns="46219" rtlCol="0"/>
          <a:lstStyle>
            <a:lvl1pPr algn="l">
              <a:defRPr sz="1200"/>
            </a:lvl1pPr>
          </a:lstStyle>
          <a:p>
            <a:endParaRPr lang="en-US"/>
          </a:p>
        </p:txBody>
      </p:sp>
      <p:sp>
        <p:nvSpPr>
          <p:cNvPr id="3" name="Date Placeholder 2"/>
          <p:cNvSpPr>
            <a:spLocks noGrp="1"/>
          </p:cNvSpPr>
          <p:nvPr>
            <p:ph type="dt" idx="1"/>
          </p:nvPr>
        </p:nvSpPr>
        <p:spPr>
          <a:xfrm>
            <a:off x="3898101" y="0"/>
            <a:ext cx="2982119" cy="464820"/>
          </a:xfrm>
          <a:prstGeom prst="rect">
            <a:avLst/>
          </a:prstGeom>
        </p:spPr>
        <p:txBody>
          <a:bodyPr vert="horz" lIns="92437" tIns="46219" rIns="92437" bIns="46219" rtlCol="0"/>
          <a:lstStyle>
            <a:lvl1pPr algn="r">
              <a:defRPr sz="1200"/>
            </a:lvl1pPr>
          </a:lstStyle>
          <a:p>
            <a:fld id="{7F6AE05B-6494-4993-AEBA-5E30FA7FE449}" type="datetimeFigureOut">
              <a:rPr lang="en-US" smtClean="0"/>
              <a:pPr/>
              <a:t>4/12/2017</a:t>
            </a:fld>
            <a:endParaRPr lang="en-US"/>
          </a:p>
        </p:txBody>
      </p:sp>
      <p:sp>
        <p:nvSpPr>
          <p:cNvPr id="4" name="Slide Image Placeholder 3"/>
          <p:cNvSpPr>
            <a:spLocks noGrp="1" noRot="1" noChangeAspect="1"/>
          </p:cNvSpPr>
          <p:nvPr>
            <p:ph type="sldImg" idx="2"/>
          </p:nvPr>
        </p:nvSpPr>
        <p:spPr>
          <a:xfrm>
            <a:off x="342900" y="698500"/>
            <a:ext cx="6196013" cy="3486150"/>
          </a:xfrm>
          <a:prstGeom prst="rect">
            <a:avLst/>
          </a:prstGeom>
          <a:noFill/>
          <a:ln w="12700">
            <a:solidFill>
              <a:prstClr val="black"/>
            </a:solidFill>
          </a:ln>
        </p:spPr>
        <p:txBody>
          <a:bodyPr vert="horz" lIns="92437" tIns="46219" rIns="92437" bIns="46219"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37" tIns="46219" rIns="92437" bIns="462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37" tIns="46219" rIns="92437" bIns="46219" rtlCol="0" anchor="b"/>
          <a:lstStyle>
            <a:lvl1pPr algn="l">
              <a:defRPr sz="1200"/>
            </a:lvl1pPr>
          </a:lstStyle>
          <a:p>
            <a:endParaRPr lang="en-US"/>
          </a:p>
        </p:txBody>
      </p:sp>
      <p:sp>
        <p:nvSpPr>
          <p:cNvPr id="7" name="Slide Number Placeholder 6"/>
          <p:cNvSpPr>
            <a:spLocks noGrp="1"/>
          </p:cNvSpPr>
          <p:nvPr>
            <p:ph type="sldNum" sz="quarter" idx="5"/>
          </p:nvPr>
        </p:nvSpPr>
        <p:spPr>
          <a:xfrm>
            <a:off x="3898101" y="8829967"/>
            <a:ext cx="2982119" cy="464820"/>
          </a:xfrm>
          <a:prstGeom prst="rect">
            <a:avLst/>
          </a:prstGeom>
        </p:spPr>
        <p:txBody>
          <a:bodyPr vert="horz" lIns="92437" tIns="46219" rIns="92437" bIns="46219" rtlCol="0" anchor="b"/>
          <a:lstStyle>
            <a:lvl1pPr algn="r">
              <a:defRPr sz="1200"/>
            </a:lvl1pPr>
          </a:lstStyle>
          <a:p>
            <a:fld id="{F68BC170-6E06-499C-8021-4216DE75B41F}" type="slidenum">
              <a:rPr lang="en-US" smtClean="0"/>
              <a:pPr/>
              <a:t>‹#›</a:t>
            </a:fld>
            <a:endParaRPr lang="en-US"/>
          </a:p>
        </p:txBody>
      </p:sp>
    </p:spTree>
    <p:extLst>
      <p:ext uri="{BB962C8B-B14F-4D97-AF65-F5344CB8AC3E}">
        <p14:creationId xmlns:p14="http://schemas.microsoft.com/office/powerpoint/2010/main" val="3324485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8BC170-6E06-499C-8021-4216DE75B41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A2DDF0-BBC1-4104-A08D-79D33EA4AA19}" type="slidenum">
              <a:rPr lang="en-US"/>
              <a:pPr/>
              <a:t>10</a:t>
            </a:fld>
            <a:endParaRPr lang="en-US"/>
          </a:p>
        </p:txBody>
      </p:sp>
      <p:sp>
        <p:nvSpPr>
          <p:cNvPr id="19458" name="Rectangle 2"/>
          <p:cNvSpPr>
            <a:spLocks noGrp="1" noRot="1" noChangeAspect="1" noChangeArrowheads="1" noTextEdit="1"/>
          </p:cNvSpPr>
          <p:nvPr>
            <p:ph type="sldImg"/>
          </p:nvPr>
        </p:nvSpPr>
        <p:spPr>
          <a:xfrm>
            <a:off x="342900" y="698500"/>
            <a:ext cx="6196013" cy="3486150"/>
          </a:xfrm>
          <a:ln/>
        </p:spPr>
      </p:sp>
      <p:sp>
        <p:nvSpPr>
          <p:cNvPr id="19459" name="Rectangle 3"/>
          <p:cNvSpPr>
            <a:spLocks noGrp="1" noChangeArrowheads="1"/>
          </p:cNvSpPr>
          <p:nvPr>
            <p:ph type="body" idx="1"/>
          </p:nvPr>
        </p:nvSpPr>
        <p:spPr/>
        <p:txBody>
          <a:bodyPr>
            <a:normAutofit/>
          </a:bodyPr>
          <a:lstStyle/>
          <a:p>
            <a:pPr marL="231093" indent="-231093"/>
            <a:endParaRPr lang="en-US" u="sng"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11</a:t>
            </a:fld>
            <a:endParaRPr lang="en-US"/>
          </a:p>
        </p:txBody>
      </p:sp>
    </p:spTree>
    <p:extLst>
      <p:ext uri="{BB962C8B-B14F-4D97-AF65-F5344CB8AC3E}">
        <p14:creationId xmlns:p14="http://schemas.microsoft.com/office/powerpoint/2010/main" val="4040343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163894-A4BA-4EFF-8A67-6E024E29B984}" type="slidenum">
              <a:rPr lang="en-US"/>
              <a:pPr/>
              <a:t>13</a:t>
            </a:fld>
            <a:endParaRPr lang="en-US"/>
          </a:p>
        </p:txBody>
      </p:sp>
      <p:sp>
        <p:nvSpPr>
          <p:cNvPr id="25602" name="Rectangle 2"/>
          <p:cNvSpPr>
            <a:spLocks noGrp="1" noRot="1" noChangeAspect="1" noChangeArrowheads="1" noTextEdit="1"/>
          </p:cNvSpPr>
          <p:nvPr>
            <p:ph type="sldImg"/>
          </p:nvPr>
        </p:nvSpPr>
        <p:spPr>
          <a:xfrm>
            <a:off x="342900" y="698500"/>
            <a:ext cx="6196013" cy="3486150"/>
          </a:xfrm>
          <a:ln/>
        </p:spPr>
      </p:sp>
      <p:sp>
        <p:nvSpPr>
          <p:cNvPr id="25603" name="Rectangle 3"/>
          <p:cNvSpPr>
            <a:spLocks noGrp="1" noChangeArrowheads="1"/>
          </p:cNvSpPr>
          <p:nvPr>
            <p:ph type="body" idx="1"/>
          </p:nvPr>
        </p:nvSpPr>
        <p:spPr>
          <a:xfrm>
            <a:off x="917575" y="4416425"/>
            <a:ext cx="5046663" cy="4183062"/>
          </a:xfrm>
        </p:spPr>
        <p:txBody>
          <a:bodyPr lIns="92424" tIns="46211" rIns="92424" bIns="46211">
            <a:normAutofit/>
          </a:bodyPr>
          <a:lstStyle/>
          <a:p>
            <a:endParaRPr lang="en-US" altLang="en-US" b="1"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14</a:t>
            </a:fld>
            <a:endParaRPr lang="en-US"/>
          </a:p>
        </p:txBody>
      </p:sp>
    </p:spTree>
    <p:extLst>
      <p:ext uri="{BB962C8B-B14F-4D97-AF65-F5344CB8AC3E}">
        <p14:creationId xmlns:p14="http://schemas.microsoft.com/office/powerpoint/2010/main" val="282884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F0E79A-9E44-44EB-9FAA-0BF20BF8EF31}" type="slidenum">
              <a:rPr lang="en-US"/>
              <a:pPr/>
              <a:t>15</a:t>
            </a:fld>
            <a:endParaRPr lang="en-US"/>
          </a:p>
        </p:txBody>
      </p:sp>
      <p:sp>
        <p:nvSpPr>
          <p:cNvPr id="21506" name="Rectangle 2"/>
          <p:cNvSpPr>
            <a:spLocks noGrp="1" noRot="1" noChangeAspect="1" noChangeArrowheads="1" noTextEdit="1"/>
          </p:cNvSpPr>
          <p:nvPr>
            <p:ph type="sldImg"/>
          </p:nvPr>
        </p:nvSpPr>
        <p:spPr>
          <a:xfrm>
            <a:off x="342900" y="698500"/>
            <a:ext cx="6196013" cy="3486150"/>
          </a:xfrm>
          <a:ln/>
        </p:spPr>
      </p:sp>
      <p:sp>
        <p:nvSpPr>
          <p:cNvPr id="21507" name="Rectangle 3"/>
          <p:cNvSpPr>
            <a:spLocks noGrp="1" noChangeArrowheads="1"/>
          </p:cNvSpPr>
          <p:nvPr>
            <p:ph type="body" idx="1"/>
          </p:nvPr>
        </p:nvSpPr>
        <p:spPr/>
        <p:txBody>
          <a:bodyPr/>
          <a:lstStyle/>
          <a:p>
            <a:pPr marL="231093" indent="-231093">
              <a:lnSpc>
                <a:spcPct val="80000"/>
              </a:lnSpc>
            </a:pPr>
            <a:endParaRPr lang="en-US" sz="8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B360D6-8A05-46F7-A184-34FC2AF64CDB}" type="slidenum">
              <a:rPr lang="en-US"/>
              <a:pPr/>
              <a:t>16</a:t>
            </a:fld>
            <a:endParaRPr lang="en-US"/>
          </a:p>
        </p:txBody>
      </p:sp>
      <p:sp>
        <p:nvSpPr>
          <p:cNvPr id="59394" name="Rectangle 2"/>
          <p:cNvSpPr>
            <a:spLocks noGrp="1" noRot="1" noChangeAspect="1" noChangeArrowheads="1" noTextEdit="1"/>
          </p:cNvSpPr>
          <p:nvPr>
            <p:ph type="sldImg"/>
          </p:nvPr>
        </p:nvSpPr>
        <p:spPr>
          <a:xfrm>
            <a:off x="342900" y="698500"/>
            <a:ext cx="6196013" cy="3486150"/>
          </a:xfrm>
          <a:ln/>
        </p:spPr>
      </p:sp>
      <p:sp>
        <p:nvSpPr>
          <p:cNvPr id="59395" name="Rectangle 3"/>
          <p:cNvSpPr>
            <a:spLocks noGrp="1" noChangeArrowheads="1"/>
          </p:cNvSpPr>
          <p:nvPr>
            <p:ph type="body" idx="1"/>
          </p:nvPr>
        </p:nvSpPr>
        <p:spPr/>
        <p:txBody>
          <a:bodyPr>
            <a:normAutofit/>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17</a:t>
            </a:fld>
            <a:endParaRPr lang="en-US"/>
          </a:p>
        </p:txBody>
      </p:sp>
    </p:spTree>
    <p:extLst>
      <p:ext uri="{BB962C8B-B14F-4D97-AF65-F5344CB8AC3E}">
        <p14:creationId xmlns:p14="http://schemas.microsoft.com/office/powerpoint/2010/main" val="634351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704B4B-892D-4B5E-9EF9-7772056F306B}" type="slidenum">
              <a:rPr lang="en-US"/>
              <a:pPr/>
              <a:t>18</a:t>
            </a:fld>
            <a:endParaRPr lang="en-US"/>
          </a:p>
        </p:txBody>
      </p:sp>
      <p:sp>
        <p:nvSpPr>
          <p:cNvPr id="77826" name="Rectangle 2"/>
          <p:cNvSpPr>
            <a:spLocks noGrp="1" noRot="1" noChangeAspect="1" noChangeArrowheads="1" noTextEdit="1"/>
          </p:cNvSpPr>
          <p:nvPr>
            <p:ph type="sldImg"/>
          </p:nvPr>
        </p:nvSpPr>
        <p:spPr>
          <a:xfrm>
            <a:off x="342900" y="698500"/>
            <a:ext cx="6196013" cy="3486150"/>
          </a:xfrm>
          <a:ln/>
        </p:spPr>
      </p:sp>
      <p:sp>
        <p:nvSpPr>
          <p:cNvPr id="77827" name="Rectangle 3"/>
          <p:cNvSpPr>
            <a:spLocks noGrp="1" noChangeArrowheads="1"/>
          </p:cNvSpPr>
          <p:nvPr>
            <p:ph type="body" idx="1"/>
          </p:nvPr>
        </p:nvSpPr>
        <p:spPr/>
        <p:txBody>
          <a:bodyPr>
            <a:normAutofit/>
          </a:bodyPr>
          <a:lstStyle/>
          <a:p>
            <a:endParaRPr lang="en-US" sz="11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8BC170-6E06-499C-8021-4216DE75B41F}" type="slidenum">
              <a:rPr lang="en-US" smtClean="0"/>
              <a:pPr/>
              <a:t>2</a:t>
            </a:fld>
            <a:endParaRPr lang="en-US"/>
          </a:p>
        </p:txBody>
      </p:sp>
    </p:spTree>
    <p:extLst>
      <p:ext uri="{BB962C8B-B14F-4D97-AF65-F5344CB8AC3E}">
        <p14:creationId xmlns:p14="http://schemas.microsoft.com/office/powerpoint/2010/main" val="249042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20</a:t>
            </a:fld>
            <a:endParaRPr lang="en-US"/>
          </a:p>
        </p:txBody>
      </p:sp>
    </p:spTree>
    <p:extLst>
      <p:ext uri="{BB962C8B-B14F-4D97-AF65-F5344CB8AC3E}">
        <p14:creationId xmlns:p14="http://schemas.microsoft.com/office/powerpoint/2010/main" val="1165925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21</a:t>
            </a:fld>
            <a:endParaRPr lang="en-US"/>
          </a:p>
        </p:txBody>
      </p:sp>
    </p:spTree>
    <p:extLst>
      <p:ext uri="{BB962C8B-B14F-4D97-AF65-F5344CB8AC3E}">
        <p14:creationId xmlns:p14="http://schemas.microsoft.com/office/powerpoint/2010/main" val="2126771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612775" y="512763"/>
            <a:ext cx="5440363" cy="3060700"/>
          </a:xfrm>
          <a:prstGeom prst="rect">
            <a:avLst/>
          </a:prstGeom>
          <a:solidFill>
            <a:srgbClr val="FFFFFF"/>
          </a:solidFill>
          <a:ln>
            <a:solidFill>
              <a:srgbClr val="000000"/>
            </a:solidFill>
            <a:miter lim="800000"/>
            <a:headEnd/>
            <a:tailEnd/>
          </a:ln>
        </p:spPr>
      </p:sp>
      <p:sp>
        <p:nvSpPr>
          <p:cNvPr id="59395" name="Rectangle 3"/>
          <p:cNvSpPr>
            <a:spLocks noGrp="1" noChangeArrowheads="1"/>
          </p:cNvSpPr>
          <p:nvPr>
            <p:ph type="body" idx="1"/>
          </p:nvPr>
        </p:nvSpPr>
        <p:spPr bwMode="auto">
          <a:xfrm>
            <a:off x="511175" y="3821113"/>
            <a:ext cx="5486400" cy="4114800"/>
          </a:xfrm>
          <a:prstGeom prst="rect">
            <a:avLst/>
          </a:prstGeom>
          <a:solidFill>
            <a:srgbClr val="FFFFFF"/>
          </a:solidFill>
          <a:ln>
            <a:solidFill>
              <a:srgbClr val="000000"/>
            </a:solidFill>
            <a:miter lim="800000"/>
            <a:headEnd/>
            <a:tailEnd/>
          </a:ln>
        </p:spPr>
        <p:txBody>
          <a:bodyPr lIns="91787" tIns="45894" rIns="91787" bIns="45894">
            <a:normAutofit/>
          </a:bodyPr>
          <a:lstStyle/>
          <a:p>
            <a:endParaRPr lang="en-US" dirty="0"/>
          </a:p>
        </p:txBody>
      </p:sp>
    </p:spTree>
    <p:extLst>
      <p:ext uri="{BB962C8B-B14F-4D97-AF65-F5344CB8AC3E}">
        <p14:creationId xmlns:p14="http://schemas.microsoft.com/office/powerpoint/2010/main" val="4225538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25</a:t>
            </a:fld>
            <a:endParaRPr lang="en-US"/>
          </a:p>
        </p:txBody>
      </p:sp>
    </p:spTree>
    <p:extLst>
      <p:ext uri="{BB962C8B-B14F-4D97-AF65-F5344CB8AC3E}">
        <p14:creationId xmlns:p14="http://schemas.microsoft.com/office/powerpoint/2010/main" val="3822225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26</a:t>
            </a:fld>
            <a:endParaRPr lang="en-US"/>
          </a:p>
        </p:txBody>
      </p:sp>
    </p:spTree>
    <p:extLst>
      <p:ext uri="{BB962C8B-B14F-4D97-AF65-F5344CB8AC3E}">
        <p14:creationId xmlns:p14="http://schemas.microsoft.com/office/powerpoint/2010/main" val="3135251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E0694A-59D3-4BA0-9782-158231BF71E8}" type="slidenum">
              <a:rPr lang="en-US"/>
              <a:pPr fontAlgn="base">
                <a:spcBef>
                  <a:spcPct val="0"/>
                </a:spcBef>
                <a:spcAft>
                  <a:spcPct val="0"/>
                </a:spcAft>
              </a:pPr>
              <a:t>27</a:t>
            </a:fld>
            <a:endParaRPr lang="en-US"/>
          </a:p>
        </p:txBody>
      </p:sp>
      <p:sp>
        <p:nvSpPr>
          <p:cNvPr id="40963" name="Rectangle 2"/>
          <p:cNvSpPr>
            <a:spLocks noGrp="1" noRot="1" noChangeAspect="1" noChangeArrowheads="1" noTextEdit="1"/>
          </p:cNvSpPr>
          <p:nvPr>
            <p:ph type="sldImg"/>
          </p:nvPr>
        </p:nvSpPr>
        <p:spPr bwMode="auto">
          <a:xfrm>
            <a:off x="342900" y="698500"/>
            <a:ext cx="6196013" cy="3486150"/>
          </a:xfrm>
          <a:noFill/>
          <a:ln>
            <a:solidFill>
              <a:srgbClr val="000000"/>
            </a:solidFill>
            <a:miter lim="800000"/>
            <a:headEnd/>
            <a:tailEnd/>
          </a:ln>
        </p:spPr>
      </p:sp>
      <p:sp>
        <p:nvSpPr>
          <p:cNvPr id="409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endParaRPr lang="en-US" baseline="0" dirty="0"/>
          </a:p>
        </p:txBody>
      </p:sp>
    </p:spTree>
    <p:extLst>
      <p:ext uri="{BB962C8B-B14F-4D97-AF65-F5344CB8AC3E}">
        <p14:creationId xmlns:p14="http://schemas.microsoft.com/office/powerpoint/2010/main" val="1416624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29</a:t>
            </a:fld>
            <a:endParaRPr lang="en-US"/>
          </a:p>
        </p:txBody>
      </p:sp>
    </p:spTree>
    <p:extLst>
      <p:ext uri="{BB962C8B-B14F-4D97-AF65-F5344CB8AC3E}">
        <p14:creationId xmlns:p14="http://schemas.microsoft.com/office/powerpoint/2010/main" val="27000891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30</a:t>
            </a:fld>
            <a:endParaRPr lang="en-US"/>
          </a:p>
        </p:txBody>
      </p:sp>
    </p:spTree>
    <p:extLst>
      <p:ext uri="{BB962C8B-B14F-4D97-AF65-F5344CB8AC3E}">
        <p14:creationId xmlns:p14="http://schemas.microsoft.com/office/powerpoint/2010/main" val="354889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31</a:t>
            </a:fld>
            <a:endParaRPr lang="en-US"/>
          </a:p>
        </p:txBody>
      </p:sp>
    </p:spTree>
    <p:extLst>
      <p:ext uri="{BB962C8B-B14F-4D97-AF65-F5344CB8AC3E}">
        <p14:creationId xmlns:p14="http://schemas.microsoft.com/office/powerpoint/2010/main" val="2736003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32</a:t>
            </a:fld>
            <a:endParaRPr lang="en-US"/>
          </a:p>
        </p:txBody>
      </p:sp>
    </p:spTree>
    <p:extLst>
      <p:ext uri="{BB962C8B-B14F-4D97-AF65-F5344CB8AC3E}">
        <p14:creationId xmlns:p14="http://schemas.microsoft.com/office/powerpoint/2010/main" val="1295754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33</a:t>
            </a:fld>
            <a:endParaRPr lang="en-US"/>
          </a:p>
        </p:txBody>
      </p:sp>
    </p:spTree>
    <p:extLst>
      <p:ext uri="{BB962C8B-B14F-4D97-AF65-F5344CB8AC3E}">
        <p14:creationId xmlns:p14="http://schemas.microsoft.com/office/powerpoint/2010/main" val="2308042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35</a:t>
            </a:fld>
            <a:endParaRPr lang="en-US"/>
          </a:p>
        </p:txBody>
      </p:sp>
    </p:spTree>
    <p:extLst>
      <p:ext uri="{BB962C8B-B14F-4D97-AF65-F5344CB8AC3E}">
        <p14:creationId xmlns:p14="http://schemas.microsoft.com/office/powerpoint/2010/main" val="63478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normAutofit/>
          </a:bodyPr>
          <a:lstStyle/>
          <a:p>
            <a:pPr defTabSz="874441">
              <a:defRPr/>
            </a:pPr>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8BC170-6E06-499C-8021-4216DE75B41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8BC170-6E06-499C-8021-4216DE75B41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135F62-C0CD-4C4D-82F2-D7523CCFB29D}" type="slidenum">
              <a:rPr lang="en-US"/>
              <a:pPr/>
              <a:t>8</a:t>
            </a:fld>
            <a:endParaRPr lang="en-US"/>
          </a:p>
        </p:txBody>
      </p:sp>
      <p:sp>
        <p:nvSpPr>
          <p:cNvPr id="11266" name="Rectangle 2"/>
          <p:cNvSpPr>
            <a:spLocks noGrp="1" noRot="1" noChangeAspect="1" noChangeArrowheads="1" noTextEdit="1"/>
          </p:cNvSpPr>
          <p:nvPr>
            <p:ph type="sldImg"/>
          </p:nvPr>
        </p:nvSpPr>
        <p:spPr>
          <a:xfrm>
            <a:off x="354013" y="701675"/>
            <a:ext cx="6175375" cy="3475038"/>
          </a:xfrm>
          <a:ln w="12700" cap="flat">
            <a:solidFill>
              <a:schemeClr val="tx1"/>
            </a:solidFill>
          </a:ln>
        </p:spPr>
      </p:sp>
      <p:sp>
        <p:nvSpPr>
          <p:cNvPr id="11267" name="Rectangle 3"/>
          <p:cNvSpPr>
            <a:spLocks noGrp="1" noChangeArrowheads="1"/>
          </p:cNvSpPr>
          <p:nvPr>
            <p:ph type="body" idx="1"/>
          </p:nvPr>
        </p:nvSpPr>
        <p:spPr>
          <a:xfrm>
            <a:off x="917575" y="4414840"/>
            <a:ext cx="5046663" cy="4184649"/>
          </a:xfrm>
          <a:noFill/>
          <a:ln/>
        </p:spPr>
        <p:txBody>
          <a:bodyPr lIns="92855" tIns="46427" rIns="92855" bIns="46427"/>
          <a:lstStyle/>
          <a:p>
            <a:pPr marL="231093" indent="-231093"/>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5B668-0190-4060-8562-B0228C1B29BA}" type="slidenum">
              <a:rPr lang="en-US"/>
              <a:pPr/>
              <a:t>9</a:t>
            </a:fld>
            <a:endParaRPr lang="en-US"/>
          </a:p>
        </p:txBody>
      </p:sp>
      <p:sp>
        <p:nvSpPr>
          <p:cNvPr id="13314" name="Rectangle 2"/>
          <p:cNvSpPr>
            <a:spLocks noGrp="1" noRot="1" noChangeAspect="1" noChangeArrowheads="1" noTextEdit="1"/>
          </p:cNvSpPr>
          <p:nvPr>
            <p:ph type="sldImg"/>
          </p:nvPr>
        </p:nvSpPr>
        <p:spPr>
          <a:xfrm>
            <a:off x="342900" y="698500"/>
            <a:ext cx="6196013" cy="3486150"/>
          </a:xfrm>
          <a:ln/>
        </p:spPr>
      </p:sp>
      <p:sp>
        <p:nvSpPr>
          <p:cNvPr id="13315" name="Rectangle 3"/>
          <p:cNvSpPr>
            <a:spLocks noGrp="1" noChangeArrowheads="1"/>
          </p:cNvSpPr>
          <p:nvPr>
            <p:ph type="body" idx="1"/>
          </p:nvPr>
        </p:nvSpPr>
        <p:spPr/>
        <p:txBody>
          <a:bodyPr>
            <a:normAutofit/>
          </a:bodyPr>
          <a:lstStyle/>
          <a:p>
            <a:pPr>
              <a:lnSpc>
                <a:spcPct val="80000"/>
              </a:lnSpc>
            </a:pPr>
            <a:endParaRPr lang="en-US" sz="8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1C6268E-737E-446A-8101-8EB285DA34CE}" type="datetime1">
              <a:rPr lang="en-US" smtClean="0">
                <a:solidFill>
                  <a:srgbClr val="323232">
                    <a:lumMod val="20000"/>
                    <a:lumOff val="80000"/>
                  </a:srgbClr>
                </a:solidFill>
              </a:rPr>
              <a:t>4/12/2017</a:t>
            </a:fld>
            <a:endParaRPr lang="en-US">
              <a:solidFill>
                <a:srgbClr val="323232">
                  <a:lumMod val="20000"/>
                  <a:lumOff val="80000"/>
                </a:srgbClr>
              </a:solidFill>
            </a:endParaRP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solidFill>
                <a:srgbClr val="323232">
                  <a:lumMod val="20000"/>
                  <a:lumOff val="80000"/>
                </a:srgbClr>
              </a:solidFill>
            </a:endParaRP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3154028"/>
      </p:ext>
    </p:extLst>
  </p:cSld>
  <p:clrMapOvr>
    <a:masterClrMapping/>
  </p:clrMapOvr>
  <p:transition>
    <p:cover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A27DC-19E4-4737-91EF-FE9191A535B6}" type="datetime1">
              <a:rPr lang="en-US" smtClean="0">
                <a:solidFill>
                  <a:srgbClr val="323232">
                    <a:lumMod val="20000"/>
                    <a:lumOff val="80000"/>
                  </a:srgbClr>
                </a:solidFill>
              </a:rPr>
              <a:t>4/12/2017</a:t>
            </a:fld>
            <a:endParaRPr lang="en-US">
              <a:solidFill>
                <a:srgbClr val="323232">
                  <a:lumMod val="20000"/>
                  <a:lumOff val="80000"/>
                </a:srgbClr>
              </a:solidFill>
            </a:endParaRPr>
          </a:p>
        </p:txBody>
      </p:sp>
      <p:sp>
        <p:nvSpPr>
          <p:cNvPr id="5" name="Footer Placeholder 4"/>
          <p:cNvSpPr>
            <a:spLocks noGrp="1"/>
          </p:cNvSpPr>
          <p:nvPr>
            <p:ph type="ftr" sz="quarter" idx="11"/>
          </p:nvPr>
        </p:nvSpPr>
        <p:spPr/>
        <p:txBody>
          <a:bodyPr/>
          <a:lstStyle/>
          <a:p>
            <a:endParaRPr lang="en-US">
              <a:solidFill>
                <a:srgbClr val="323232">
                  <a:lumMod val="20000"/>
                  <a:lumOff val="80000"/>
                </a:srgbClr>
              </a:solidFill>
            </a:endParaRPr>
          </a:p>
        </p:txBody>
      </p:sp>
      <p:sp>
        <p:nvSpPr>
          <p:cNvPr id="6" name="Slide Number Placeholder 5"/>
          <p:cNvSpPr>
            <a:spLocks noGrp="1"/>
          </p:cNvSpPr>
          <p:nvPr>
            <p:ph type="sldNum" sz="quarter" idx="12"/>
          </p:nvPr>
        </p:nvSpPr>
        <p:spPr/>
        <p:txBody>
          <a:body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1312734071"/>
      </p:ext>
    </p:extLst>
  </p:cSld>
  <p:clrMapOvr>
    <a:masterClrMapping/>
  </p:clrMapOvr>
  <p:transition>
    <p:cover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D8F5DBA-E83A-4E6A-9886-4758F0D4F9A4}" type="datetime1">
              <a:rPr lang="en-US" smtClean="0">
                <a:solidFill>
                  <a:srgbClr val="323232">
                    <a:lumMod val="20000"/>
                    <a:lumOff val="80000"/>
                  </a:srgbClr>
                </a:solidFill>
              </a:rPr>
              <a:t>4/12/2017</a:t>
            </a:fld>
            <a:endParaRPr lang="en-US">
              <a:solidFill>
                <a:srgbClr val="323232">
                  <a:lumMod val="20000"/>
                  <a:lumOff val="80000"/>
                </a:srgbClr>
              </a:solidFill>
            </a:endParaRPr>
          </a:p>
        </p:txBody>
      </p:sp>
      <p:sp>
        <p:nvSpPr>
          <p:cNvPr id="5" name="Footer Placeholder 4"/>
          <p:cNvSpPr>
            <a:spLocks noGrp="1"/>
          </p:cNvSpPr>
          <p:nvPr>
            <p:ph type="ftr" sz="quarter" idx="11"/>
          </p:nvPr>
        </p:nvSpPr>
        <p:spPr>
          <a:xfrm>
            <a:off x="774923" y="5951811"/>
            <a:ext cx="7896279" cy="365125"/>
          </a:xfrm>
        </p:spPr>
        <p:txBody>
          <a:bodyPr/>
          <a:lstStyle/>
          <a:p>
            <a:endParaRPr lang="en-US">
              <a:solidFill>
                <a:srgbClr val="323232">
                  <a:lumMod val="20000"/>
                  <a:lumOff val="80000"/>
                </a:srgbClr>
              </a:solidFill>
            </a:endParaRP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2939005586"/>
      </p:ext>
    </p:extLst>
  </p:cSld>
  <p:clrMapOvr>
    <a:masterClrMapping/>
  </p:clrMapOvr>
  <p:transition>
    <p:cover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980AF9-3438-4924-BCD7-B7E5FCA2EC87}" type="datetime1">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254740" y="6172202"/>
            <a:ext cx="914400" cy="593725"/>
          </a:xfrm>
          <a:prstGeom prst="rect">
            <a:avLst/>
          </a:prstGeom>
        </p:spPr>
        <p:txBody>
          <a:bodyPr/>
          <a:lstStyle/>
          <a:p>
            <a:fld id="{0ABE5042-539D-47BB-816A-7C5AD67B96B5}" type="slidenum">
              <a:rPr lang="en-US" smtClean="0"/>
              <a:pPr/>
              <a:t>‹#›</a:t>
            </a:fld>
            <a:endParaRPr lang="en-US"/>
          </a:p>
        </p:txBody>
      </p:sp>
    </p:spTree>
    <p:extLst>
      <p:ext uri="{BB962C8B-B14F-4D97-AF65-F5344CB8AC3E}">
        <p14:creationId xmlns:p14="http://schemas.microsoft.com/office/powerpoint/2010/main" val="255295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CEBF3-B23D-4886-B22F-63812DE442DB}" type="datetime1">
              <a:rPr lang="en-US" smtClean="0">
                <a:solidFill>
                  <a:srgbClr val="323232">
                    <a:lumMod val="20000"/>
                    <a:lumOff val="80000"/>
                  </a:srgbClr>
                </a:solidFill>
              </a:rPr>
              <a:t>4/12/2017</a:t>
            </a:fld>
            <a:endParaRPr lang="en-US">
              <a:solidFill>
                <a:srgbClr val="323232">
                  <a:lumMod val="20000"/>
                  <a:lumOff val="80000"/>
                </a:srgbClr>
              </a:solidFill>
            </a:endParaRPr>
          </a:p>
        </p:txBody>
      </p:sp>
      <p:sp>
        <p:nvSpPr>
          <p:cNvPr id="5" name="Footer Placeholder 4"/>
          <p:cNvSpPr>
            <a:spLocks noGrp="1"/>
          </p:cNvSpPr>
          <p:nvPr>
            <p:ph type="ftr" sz="quarter" idx="11"/>
          </p:nvPr>
        </p:nvSpPr>
        <p:spPr/>
        <p:txBody>
          <a:bodyPr/>
          <a:lstStyle/>
          <a:p>
            <a:endParaRPr lang="en-US">
              <a:solidFill>
                <a:srgbClr val="323232">
                  <a:lumMod val="20000"/>
                  <a:lumOff val="80000"/>
                </a:srgbClr>
              </a:solidFill>
            </a:endParaRPr>
          </a:p>
        </p:txBody>
      </p:sp>
      <p:sp>
        <p:nvSpPr>
          <p:cNvPr id="6" name="Slide Number Placeholder 5"/>
          <p:cNvSpPr>
            <a:spLocks noGrp="1"/>
          </p:cNvSpPr>
          <p:nvPr>
            <p:ph type="sldNum" sz="quarter" idx="12"/>
          </p:nvPr>
        </p:nvSpPr>
        <p:spPr>
          <a:xfrm>
            <a:off x="10558300" y="5956137"/>
            <a:ext cx="1052508" cy="365125"/>
          </a:xfrm>
        </p:spPr>
        <p:txBody>
          <a:body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2179645843"/>
      </p:ext>
    </p:extLst>
  </p:cSld>
  <p:clrMapOvr>
    <a:masterClrMapping/>
  </p:clrMapOvr>
  <p:transition>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9FF2709-235E-438E-BBAD-A368874DCE21}" type="datetime1">
              <a:rPr lang="en-US" smtClean="0">
                <a:solidFill>
                  <a:srgbClr val="323232">
                    <a:lumMod val="20000"/>
                    <a:lumOff val="80000"/>
                  </a:srgbClr>
                </a:solidFill>
              </a:rPr>
              <a:t>4/12/2017</a:t>
            </a:fld>
            <a:endParaRPr lang="en-US">
              <a:solidFill>
                <a:srgbClr val="323232">
                  <a:lumMod val="20000"/>
                  <a:lumOff val="80000"/>
                </a:srgbClr>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solidFill>
                <a:srgbClr val="323232">
                  <a:lumMod val="20000"/>
                  <a:lumOff val="80000"/>
                </a:srgbClr>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4006810200"/>
      </p:ext>
    </p:extLst>
  </p:cSld>
  <p:clrMapOvr>
    <a:masterClrMapping/>
  </p:clrMapOvr>
  <p:transition>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9C81F8-C0B8-49F3-BB4A-B0D903BF6817}" type="datetime1">
              <a:rPr lang="en-US" smtClean="0">
                <a:solidFill>
                  <a:srgbClr val="323232">
                    <a:lumMod val="20000"/>
                    <a:lumOff val="80000"/>
                  </a:srgbClr>
                </a:solidFill>
              </a:rPr>
              <a:t>4/12/2017</a:t>
            </a:fld>
            <a:endParaRPr lang="en-US">
              <a:solidFill>
                <a:srgbClr val="323232">
                  <a:lumMod val="20000"/>
                  <a:lumOff val="80000"/>
                </a:srgbClr>
              </a:solidFill>
            </a:endParaRPr>
          </a:p>
        </p:txBody>
      </p:sp>
      <p:sp>
        <p:nvSpPr>
          <p:cNvPr id="6" name="Footer Placeholder 5"/>
          <p:cNvSpPr>
            <a:spLocks noGrp="1"/>
          </p:cNvSpPr>
          <p:nvPr>
            <p:ph type="ftr" sz="quarter" idx="11"/>
          </p:nvPr>
        </p:nvSpPr>
        <p:spPr/>
        <p:txBody>
          <a:bodyPr/>
          <a:lstStyle/>
          <a:p>
            <a:endParaRPr lang="en-US">
              <a:solidFill>
                <a:srgbClr val="323232">
                  <a:lumMod val="20000"/>
                  <a:lumOff val="80000"/>
                </a:srgbClr>
              </a:solidFill>
            </a:endParaRPr>
          </a:p>
        </p:txBody>
      </p:sp>
      <p:sp>
        <p:nvSpPr>
          <p:cNvPr id="7" name="Slide Number Placeholder 6"/>
          <p:cNvSpPr>
            <a:spLocks noGrp="1"/>
          </p:cNvSpPr>
          <p:nvPr>
            <p:ph type="sldNum" sz="quarter" idx="12"/>
          </p:nvPr>
        </p:nvSpPr>
        <p:spPr/>
        <p:txBody>
          <a:body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4096280928"/>
      </p:ext>
    </p:extLst>
  </p:cSld>
  <p:clrMapOvr>
    <a:masterClrMapping/>
  </p:clrMapOvr>
  <p:transition>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BDE9CD-5C4E-4FAE-A281-2C480489DA0E}" type="datetime1">
              <a:rPr lang="en-US" smtClean="0">
                <a:solidFill>
                  <a:srgbClr val="323232">
                    <a:lumMod val="20000"/>
                    <a:lumOff val="80000"/>
                  </a:srgbClr>
                </a:solidFill>
              </a:rPr>
              <a:t>4/12/2017</a:t>
            </a:fld>
            <a:endParaRPr lang="en-US">
              <a:solidFill>
                <a:srgbClr val="323232">
                  <a:lumMod val="20000"/>
                  <a:lumOff val="80000"/>
                </a:srgbClr>
              </a:solidFill>
            </a:endParaRPr>
          </a:p>
        </p:txBody>
      </p:sp>
      <p:sp>
        <p:nvSpPr>
          <p:cNvPr id="8" name="Footer Placeholder 7"/>
          <p:cNvSpPr>
            <a:spLocks noGrp="1"/>
          </p:cNvSpPr>
          <p:nvPr>
            <p:ph type="ftr" sz="quarter" idx="11"/>
          </p:nvPr>
        </p:nvSpPr>
        <p:spPr/>
        <p:txBody>
          <a:bodyPr/>
          <a:lstStyle/>
          <a:p>
            <a:endParaRPr lang="en-US">
              <a:solidFill>
                <a:srgbClr val="323232">
                  <a:lumMod val="20000"/>
                  <a:lumOff val="80000"/>
                </a:srgbClr>
              </a:solidFill>
            </a:endParaRPr>
          </a:p>
        </p:txBody>
      </p:sp>
      <p:sp>
        <p:nvSpPr>
          <p:cNvPr id="9" name="Slide Number Placeholder 8"/>
          <p:cNvSpPr>
            <a:spLocks noGrp="1"/>
          </p:cNvSpPr>
          <p:nvPr>
            <p:ph type="sldNum" sz="quarter" idx="12"/>
          </p:nvPr>
        </p:nvSpPr>
        <p:spPr/>
        <p:txBody>
          <a:body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4174489954"/>
      </p:ext>
    </p:extLst>
  </p:cSld>
  <p:clrMapOvr>
    <a:masterClrMapping/>
  </p:clrMapOvr>
  <p:transition>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52706-6393-4CC9-A535-610252A140E6}" type="datetime1">
              <a:rPr lang="en-US" smtClean="0">
                <a:solidFill>
                  <a:srgbClr val="323232">
                    <a:lumMod val="20000"/>
                    <a:lumOff val="80000"/>
                  </a:srgbClr>
                </a:solidFill>
              </a:rPr>
              <a:t>4/12/2017</a:t>
            </a:fld>
            <a:endParaRPr lang="en-US">
              <a:solidFill>
                <a:srgbClr val="323232">
                  <a:lumMod val="20000"/>
                  <a:lumOff val="80000"/>
                </a:srgbClr>
              </a:solidFill>
            </a:endParaRPr>
          </a:p>
        </p:txBody>
      </p:sp>
      <p:sp>
        <p:nvSpPr>
          <p:cNvPr id="4" name="Footer Placeholder 3"/>
          <p:cNvSpPr>
            <a:spLocks noGrp="1"/>
          </p:cNvSpPr>
          <p:nvPr>
            <p:ph type="ftr" sz="quarter" idx="11"/>
          </p:nvPr>
        </p:nvSpPr>
        <p:spPr/>
        <p:txBody>
          <a:bodyPr/>
          <a:lstStyle/>
          <a:p>
            <a:endParaRPr lang="en-US">
              <a:solidFill>
                <a:srgbClr val="323232">
                  <a:lumMod val="20000"/>
                  <a:lumOff val="80000"/>
                </a:srgbClr>
              </a:solidFill>
            </a:endParaRPr>
          </a:p>
        </p:txBody>
      </p:sp>
      <p:sp>
        <p:nvSpPr>
          <p:cNvPr id="5" name="Slide Number Placeholder 4"/>
          <p:cNvSpPr>
            <a:spLocks noGrp="1"/>
          </p:cNvSpPr>
          <p:nvPr>
            <p:ph type="sldNum" sz="quarter" idx="12"/>
          </p:nvPr>
        </p:nvSpPr>
        <p:spPr/>
        <p:txBody>
          <a:body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1093138481"/>
      </p:ext>
    </p:extLst>
  </p:cSld>
  <p:clrMapOvr>
    <a:masterClrMapping/>
  </p:clrMapOvr>
  <p:transition>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10926-D6AF-4260-9F34-B72040F10FC0}" type="datetime1">
              <a:rPr lang="en-US" smtClean="0">
                <a:solidFill>
                  <a:srgbClr val="323232">
                    <a:lumMod val="20000"/>
                    <a:lumOff val="80000"/>
                  </a:srgbClr>
                </a:solidFill>
              </a:rPr>
              <a:t>4/12/2017</a:t>
            </a:fld>
            <a:endParaRPr lang="en-US">
              <a:solidFill>
                <a:srgbClr val="323232">
                  <a:lumMod val="20000"/>
                  <a:lumOff val="80000"/>
                </a:srgbClr>
              </a:solidFill>
            </a:endParaRPr>
          </a:p>
        </p:txBody>
      </p:sp>
      <p:sp>
        <p:nvSpPr>
          <p:cNvPr id="3" name="Footer Placeholder 2"/>
          <p:cNvSpPr>
            <a:spLocks noGrp="1"/>
          </p:cNvSpPr>
          <p:nvPr>
            <p:ph type="ftr" sz="quarter" idx="11"/>
          </p:nvPr>
        </p:nvSpPr>
        <p:spPr/>
        <p:txBody>
          <a:bodyPr/>
          <a:lstStyle/>
          <a:p>
            <a:endParaRPr lang="en-US">
              <a:solidFill>
                <a:srgbClr val="323232">
                  <a:lumMod val="20000"/>
                  <a:lumOff val="80000"/>
                </a:srgbClr>
              </a:solidFill>
            </a:endParaRPr>
          </a:p>
        </p:txBody>
      </p:sp>
      <p:sp>
        <p:nvSpPr>
          <p:cNvPr id="4" name="Slide Number Placeholder 3"/>
          <p:cNvSpPr>
            <a:spLocks noGrp="1"/>
          </p:cNvSpPr>
          <p:nvPr>
            <p:ph type="sldNum" sz="quarter" idx="12"/>
          </p:nvPr>
        </p:nvSpPr>
        <p:spPr/>
        <p:txBody>
          <a:body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2169522968"/>
      </p:ext>
    </p:extLst>
  </p:cSld>
  <p:clrMapOvr>
    <a:masterClrMapping/>
  </p:clrMapOvr>
  <p:transition>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34C855D-EB38-49A2-847B-F7886DDC41E5}" type="datetime1">
              <a:rPr lang="en-US" smtClean="0">
                <a:solidFill>
                  <a:srgbClr val="323232">
                    <a:lumMod val="20000"/>
                    <a:lumOff val="80000"/>
                  </a:srgbClr>
                </a:solidFill>
              </a:rPr>
              <a:t>4/12/2017</a:t>
            </a:fld>
            <a:endParaRPr lang="en-US">
              <a:solidFill>
                <a:srgbClr val="323232">
                  <a:lumMod val="20000"/>
                  <a:lumOff val="80000"/>
                </a:srgbClr>
              </a:solidFill>
            </a:endParaRP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solidFill>
                <a:srgbClr val="323232">
                  <a:lumMod val="20000"/>
                  <a:lumOff val="80000"/>
                </a:srgbClr>
              </a:solidFill>
            </a:endParaRP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108359203"/>
      </p:ext>
    </p:extLst>
  </p:cSld>
  <p:clrMapOvr>
    <a:masterClrMapping/>
  </p:clrMapOvr>
  <p:transition>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368131-23F1-4790-89F7-2DBA36865A31}" type="datetime1">
              <a:rPr lang="en-US" smtClean="0">
                <a:solidFill>
                  <a:srgbClr val="323232">
                    <a:lumMod val="20000"/>
                    <a:lumOff val="80000"/>
                  </a:srgbClr>
                </a:solidFill>
              </a:rPr>
              <a:t>4/12/2017</a:t>
            </a:fld>
            <a:endParaRPr lang="en-US">
              <a:solidFill>
                <a:srgbClr val="323232">
                  <a:lumMod val="20000"/>
                  <a:lumOff val="80000"/>
                </a:srgbClr>
              </a:solidFill>
            </a:endParaRPr>
          </a:p>
        </p:txBody>
      </p:sp>
      <p:sp>
        <p:nvSpPr>
          <p:cNvPr id="6" name="Footer Placeholder 5"/>
          <p:cNvSpPr>
            <a:spLocks noGrp="1"/>
          </p:cNvSpPr>
          <p:nvPr>
            <p:ph type="ftr" sz="quarter" idx="11"/>
          </p:nvPr>
        </p:nvSpPr>
        <p:spPr/>
        <p:txBody>
          <a:bodyPr/>
          <a:lstStyle/>
          <a:p>
            <a:endParaRPr lang="en-US">
              <a:solidFill>
                <a:srgbClr val="323232">
                  <a:lumMod val="20000"/>
                  <a:lumOff val="80000"/>
                </a:srgbClr>
              </a:solidFill>
            </a:endParaRPr>
          </a:p>
        </p:txBody>
      </p:sp>
      <p:sp>
        <p:nvSpPr>
          <p:cNvPr id="7" name="Slide Number Placeholder 6"/>
          <p:cNvSpPr>
            <a:spLocks noGrp="1"/>
          </p:cNvSpPr>
          <p:nvPr>
            <p:ph type="sldNum" sz="quarter" idx="12"/>
          </p:nvPr>
        </p:nvSpPr>
        <p:spPr/>
        <p:txBody>
          <a:body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2038278469"/>
      </p:ext>
    </p:extLst>
  </p:cSld>
  <p:clrMapOvr>
    <a:masterClrMapping/>
  </p:clrMapOvr>
  <p:transition>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eaLnBrk="0" fontAlgn="base" hangingPunct="0">
              <a:spcBef>
                <a:spcPct val="0"/>
              </a:spcBef>
              <a:spcAft>
                <a:spcPct val="0"/>
              </a:spcAft>
            </a:pPr>
            <a:fld id="{643F2E7D-B86C-498F-BD04-ADD6470C392B}" type="datetime1">
              <a:rPr lang="en-US" smtClean="0">
                <a:solidFill>
                  <a:srgbClr val="323232">
                    <a:lumMod val="20000"/>
                    <a:lumOff val="80000"/>
                  </a:srgbClr>
                </a:solidFill>
                <a:latin typeface="Times New Roman" pitchFamily="18" charset="0"/>
              </a:rPr>
              <a:t>4/12/2017</a:t>
            </a:fld>
            <a:endParaRPr lang="en-US">
              <a:solidFill>
                <a:srgbClr val="323232">
                  <a:lumMod val="20000"/>
                  <a:lumOff val="80000"/>
                </a:srgbClr>
              </a:solidFill>
              <a:latin typeface="Times New Roman" pitchFamily="18" charset="0"/>
            </a:endParaRP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eaLnBrk="0" fontAlgn="base" hangingPunct="0">
              <a:spcBef>
                <a:spcPct val="0"/>
              </a:spcBef>
              <a:spcAft>
                <a:spcPct val="0"/>
              </a:spcAft>
            </a:pPr>
            <a:endParaRPr lang="en-US">
              <a:solidFill>
                <a:srgbClr val="323232">
                  <a:lumMod val="20000"/>
                  <a:lumOff val="80000"/>
                </a:srgbClr>
              </a:solidFill>
              <a:latin typeface="Times New Roman" pitchFamily="18" charset="0"/>
            </a:endParaRP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7188879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transition>
    <p:cover dir="d"/>
  </p:transition>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7.xml"/><Relationship Id="rId7"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ctrTitle"/>
          </p:nvPr>
        </p:nvSpPr>
        <p:spPr/>
        <p:txBody>
          <a:bodyPr/>
          <a:lstStyle/>
          <a:p>
            <a:r>
              <a:rPr lang="en-US" dirty="0"/>
              <a:t>Leadership &amp; Teams</a:t>
            </a:r>
          </a:p>
        </p:txBody>
      </p:sp>
      <p:sp>
        <p:nvSpPr>
          <p:cNvPr id="4" name="Subtitle 3"/>
          <p:cNvSpPr>
            <a:spLocks noGrp="1"/>
          </p:cNvSpPr>
          <p:nvPr>
            <p:ph type="subTitle" idx="1"/>
          </p:nvPr>
        </p:nvSpPr>
        <p:spPr/>
        <p:txBody>
          <a:bodyPr/>
          <a:lstStyle/>
          <a:p>
            <a:r>
              <a:rPr lang="en-US" dirty="0"/>
              <a:t>Key Points from Chapters 12 &amp; 13</a:t>
            </a:r>
          </a:p>
        </p:txBody>
      </p:sp>
      <p:graphicFrame>
        <p:nvGraphicFramePr>
          <p:cNvPr id="18" name="ResponseTable" hidden="1"/>
          <p:cNvGraphicFramePr>
            <a:graphicFrameLocks noGrp="1"/>
          </p:cNvGraphicFramePr>
          <p:nvPr>
            <p:custDataLst>
              <p:tags r:id="rId2"/>
            </p:custDataLst>
          </p:nvPr>
        </p:nvGraphicFramePr>
        <p:xfrm>
          <a:off x="1939636" y="5511800"/>
          <a:ext cx="8312720" cy="1097280"/>
        </p:xfrm>
        <a:graphic>
          <a:graphicData uri="http://schemas.openxmlformats.org/drawingml/2006/table">
            <a:tbl>
              <a:tblPr firstRow="1" bandRow="1">
                <a:tableStyleId>{5C22544A-7EE6-4342-B048-85BDC9FD1C3A}</a:tableStyleId>
              </a:tblPr>
              <a:tblGrid>
                <a:gridCol w="415636">
                  <a:extLst>
                    <a:ext uri="{9D8B030D-6E8A-4147-A177-3AD203B41FA5}">
                      <a16:colId xmlns:a16="http://schemas.microsoft.com/office/drawing/2014/main" val="20000"/>
                    </a:ext>
                  </a:extLst>
                </a:gridCol>
                <a:gridCol w="415636">
                  <a:extLst>
                    <a:ext uri="{9D8B030D-6E8A-4147-A177-3AD203B41FA5}">
                      <a16:colId xmlns:a16="http://schemas.microsoft.com/office/drawing/2014/main" val="20001"/>
                    </a:ext>
                  </a:extLst>
                </a:gridCol>
                <a:gridCol w="415636">
                  <a:extLst>
                    <a:ext uri="{9D8B030D-6E8A-4147-A177-3AD203B41FA5}">
                      <a16:colId xmlns:a16="http://schemas.microsoft.com/office/drawing/2014/main" val="20002"/>
                    </a:ext>
                  </a:extLst>
                </a:gridCol>
                <a:gridCol w="415636">
                  <a:extLst>
                    <a:ext uri="{9D8B030D-6E8A-4147-A177-3AD203B41FA5}">
                      <a16:colId xmlns:a16="http://schemas.microsoft.com/office/drawing/2014/main" val="20003"/>
                    </a:ext>
                  </a:extLst>
                </a:gridCol>
                <a:gridCol w="415636">
                  <a:extLst>
                    <a:ext uri="{9D8B030D-6E8A-4147-A177-3AD203B41FA5}">
                      <a16:colId xmlns:a16="http://schemas.microsoft.com/office/drawing/2014/main" val="20004"/>
                    </a:ext>
                  </a:extLst>
                </a:gridCol>
                <a:gridCol w="415636">
                  <a:extLst>
                    <a:ext uri="{9D8B030D-6E8A-4147-A177-3AD203B41FA5}">
                      <a16:colId xmlns:a16="http://schemas.microsoft.com/office/drawing/2014/main" val="20005"/>
                    </a:ext>
                  </a:extLst>
                </a:gridCol>
                <a:gridCol w="415636">
                  <a:extLst>
                    <a:ext uri="{9D8B030D-6E8A-4147-A177-3AD203B41FA5}">
                      <a16:colId xmlns:a16="http://schemas.microsoft.com/office/drawing/2014/main" val="20006"/>
                    </a:ext>
                  </a:extLst>
                </a:gridCol>
                <a:gridCol w="415636">
                  <a:extLst>
                    <a:ext uri="{9D8B030D-6E8A-4147-A177-3AD203B41FA5}">
                      <a16:colId xmlns:a16="http://schemas.microsoft.com/office/drawing/2014/main" val="20007"/>
                    </a:ext>
                  </a:extLst>
                </a:gridCol>
                <a:gridCol w="415636">
                  <a:extLst>
                    <a:ext uri="{9D8B030D-6E8A-4147-A177-3AD203B41FA5}">
                      <a16:colId xmlns:a16="http://schemas.microsoft.com/office/drawing/2014/main" val="20008"/>
                    </a:ext>
                  </a:extLst>
                </a:gridCol>
                <a:gridCol w="415636">
                  <a:extLst>
                    <a:ext uri="{9D8B030D-6E8A-4147-A177-3AD203B41FA5}">
                      <a16:colId xmlns:a16="http://schemas.microsoft.com/office/drawing/2014/main" val="20009"/>
                    </a:ext>
                  </a:extLst>
                </a:gridCol>
                <a:gridCol w="415636">
                  <a:extLst>
                    <a:ext uri="{9D8B030D-6E8A-4147-A177-3AD203B41FA5}">
                      <a16:colId xmlns:a16="http://schemas.microsoft.com/office/drawing/2014/main" val="20010"/>
                    </a:ext>
                  </a:extLst>
                </a:gridCol>
                <a:gridCol w="415636">
                  <a:extLst>
                    <a:ext uri="{9D8B030D-6E8A-4147-A177-3AD203B41FA5}">
                      <a16:colId xmlns:a16="http://schemas.microsoft.com/office/drawing/2014/main" val="20011"/>
                    </a:ext>
                  </a:extLst>
                </a:gridCol>
                <a:gridCol w="415636">
                  <a:extLst>
                    <a:ext uri="{9D8B030D-6E8A-4147-A177-3AD203B41FA5}">
                      <a16:colId xmlns:a16="http://schemas.microsoft.com/office/drawing/2014/main" val="20012"/>
                    </a:ext>
                  </a:extLst>
                </a:gridCol>
                <a:gridCol w="415636">
                  <a:extLst>
                    <a:ext uri="{9D8B030D-6E8A-4147-A177-3AD203B41FA5}">
                      <a16:colId xmlns:a16="http://schemas.microsoft.com/office/drawing/2014/main" val="20013"/>
                    </a:ext>
                  </a:extLst>
                </a:gridCol>
                <a:gridCol w="415636">
                  <a:extLst>
                    <a:ext uri="{9D8B030D-6E8A-4147-A177-3AD203B41FA5}">
                      <a16:colId xmlns:a16="http://schemas.microsoft.com/office/drawing/2014/main" val="20014"/>
                    </a:ext>
                  </a:extLst>
                </a:gridCol>
                <a:gridCol w="415636">
                  <a:extLst>
                    <a:ext uri="{9D8B030D-6E8A-4147-A177-3AD203B41FA5}">
                      <a16:colId xmlns:a16="http://schemas.microsoft.com/office/drawing/2014/main" val="20015"/>
                    </a:ext>
                  </a:extLst>
                </a:gridCol>
                <a:gridCol w="415636">
                  <a:extLst>
                    <a:ext uri="{9D8B030D-6E8A-4147-A177-3AD203B41FA5}">
                      <a16:colId xmlns:a16="http://schemas.microsoft.com/office/drawing/2014/main" val="20016"/>
                    </a:ext>
                  </a:extLst>
                </a:gridCol>
                <a:gridCol w="415636">
                  <a:extLst>
                    <a:ext uri="{9D8B030D-6E8A-4147-A177-3AD203B41FA5}">
                      <a16:colId xmlns:a16="http://schemas.microsoft.com/office/drawing/2014/main" val="20017"/>
                    </a:ext>
                  </a:extLst>
                </a:gridCol>
                <a:gridCol w="415636">
                  <a:extLst>
                    <a:ext uri="{9D8B030D-6E8A-4147-A177-3AD203B41FA5}">
                      <a16:colId xmlns:a16="http://schemas.microsoft.com/office/drawing/2014/main" val="20018"/>
                    </a:ext>
                  </a:extLst>
                </a:gridCol>
                <a:gridCol w="415636">
                  <a:extLst>
                    <a:ext uri="{9D8B030D-6E8A-4147-A177-3AD203B41FA5}">
                      <a16:colId xmlns:a16="http://schemas.microsoft.com/office/drawing/2014/main" val="20019"/>
                    </a:ext>
                  </a:extLst>
                </a:gridCol>
              </a:tblGrid>
              <a:tr h="152400">
                <a:tc>
                  <a:txBody>
                    <a:bodyPr/>
                    <a:lstStyle/>
                    <a:p>
                      <a:pPr algn="ctr"/>
                      <a:r>
                        <a:rPr lang="en-US" sz="1200" b="1">
                          <a:solidFill>
                            <a:schemeClr val="tx1"/>
                          </a:solidFill>
                          <a:latin typeface="Times New Roman"/>
                        </a:rPr>
                        <a:t>1</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2</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3</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4</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5</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6</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7</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8</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9</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10</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11</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12</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13</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14</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15</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16</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17</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18</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19</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20</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extLst>
                  <a:ext uri="{0D108BD9-81ED-4DB2-BD59-A6C34878D82A}">
                    <a16:rowId xmlns:a16="http://schemas.microsoft.com/office/drawing/2014/main" val="10000"/>
                  </a:ext>
                </a:extLst>
              </a:tr>
              <a:tr h="152400">
                <a:tc>
                  <a:txBody>
                    <a:bodyPr/>
                    <a:lstStyle/>
                    <a:p>
                      <a:pPr algn="ctr"/>
                      <a:r>
                        <a:rPr lang="en-US" sz="1200" b="1">
                          <a:solidFill>
                            <a:schemeClr val="tx1"/>
                          </a:solidFill>
                          <a:latin typeface="Times New Roman"/>
                        </a:rPr>
                        <a:t>21</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22</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23</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24</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25</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26</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27</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28</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29</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30</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31</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32</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33</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34</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35</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36</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37</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38</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39</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40</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extLst>
                  <a:ext uri="{0D108BD9-81ED-4DB2-BD59-A6C34878D82A}">
                    <a16:rowId xmlns:a16="http://schemas.microsoft.com/office/drawing/2014/main" val="10001"/>
                  </a:ext>
                </a:extLst>
              </a:tr>
              <a:tr h="152400">
                <a:tc>
                  <a:txBody>
                    <a:bodyPr/>
                    <a:lstStyle/>
                    <a:p>
                      <a:pPr algn="ctr"/>
                      <a:r>
                        <a:rPr lang="en-US" sz="1200" b="1">
                          <a:solidFill>
                            <a:schemeClr val="tx1"/>
                          </a:solidFill>
                          <a:latin typeface="Times New Roman"/>
                        </a:rPr>
                        <a:t>41</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42</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43</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44</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45</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46</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47</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48</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49</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50</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51</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52</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53</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54</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55</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56</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57</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58</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59</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60</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extLst>
                  <a:ext uri="{0D108BD9-81ED-4DB2-BD59-A6C34878D82A}">
                    <a16:rowId xmlns:a16="http://schemas.microsoft.com/office/drawing/2014/main" val="10002"/>
                  </a:ext>
                </a:extLst>
              </a:tr>
              <a:tr h="152400">
                <a:tc>
                  <a:txBody>
                    <a:bodyPr/>
                    <a:lstStyle/>
                    <a:p>
                      <a:pPr algn="ctr"/>
                      <a:r>
                        <a:rPr lang="en-US" sz="1200" b="1">
                          <a:solidFill>
                            <a:schemeClr val="tx1"/>
                          </a:solidFill>
                          <a:latin typeface="Times New Roman"/>
                        </a:rPr>
                        <a:t>61</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62</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63</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64</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65</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solidFill>
                      <a:srgbClr val="000000"/>
                    </a:solidFill>
                  </a:tcPr>
                </a:tc>
                <a:tc>
                  <a:txBody>
                    <a:bodyPr/>
                    <a:lstStyle/>
                    <a:p>
                      <a:pPr algn="ctr"/>
                      <a:r>
                        <a:rPr lang="en-US" sz="1200" b="1">
                          <a:solidFill>
                            <a:schemeClr val="tx1"/>
                          </a:solidFill>
                          <a:latin typeface="Times New Roman"/>
                        </a:rPr>
                        <a:t>66</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pattFill prst="lgConfetti">
                      <a:fgClr>
                        <a:srgbClr val="000000"/>
                      </a:fgClr>
                      <a:bgClr>
                        <a:schemeClr val="accent3"/>
                      </a:bgClr>
                    </a:pattFill>
                  </a:tcPr>
                </a:tc>
                <a:tc>
                  <a:txBody>
                    <a:bodyPr/>
                    <a:lstStyle/>
                    <a:p>
                      <a:pPr algn="ctr"/>
                      <a:r>
                        <a:rPr lang="en-US" sz="1200" b="1">
                          <a:solidFill>
                            <a:schemeClr val="tx1"/>
                          </a:solidFill>
                          <a:latin typeface="Times New Roman"/>
                        </a:rPr>
                        <a:t>67</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noFill/>
                  </a:tcPr>
                </a:tc>
                <a:tc>
                  <a:txBody>
                    <a:bodyPr/>
                    <a:lstStyle/>
                    <a:p>
                      <a:pPr algn="ctr"/>
                      <a:r>
                        <a:rPr lang="en-US" sz="1200" b="1">
                          <a:solidFill>
                            <a:schemeClr val="tx1"/>
                          </a:solidFill>
                          <a:latin typeface="Times New Roman"/>
                        </a:rPr>
                        <a:t>68</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noFill/>
                  </a:tcPr>
                </a:tc>
                <a:tc>
                  <a:txBody>
                    <a:bodyPr/>
                    <a:lstStyle/>
                    <a:p>
                      <a:pPr algn="ctr"/>
                      <a:r>
                        <a:rPr lang="en-US" sz="1200" b="1">
                          <a:solidFill>
                            <a:schemeClr val="tx1"/>
                          </a:solidFill>
                          <a:latin typeface="Times New Roman"/>
                        </a:rPr>
                        <a:t>69</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noFill/>
                  </a:tcPr>
                </a:tc>
                <a:tc>
                  <a:txBody>
                    <a:bodyPr/>
                    <a:lstStyle/>
                    <a:p>
                      <a:pPr algn="ctr"/>
                      <a:r>
                        <a:rPr lang="en-US" sz="1200" b="1">
                          <a:solidFill>
                            <a:schemeClr val="tx1"/>
                          </a:solidFill>
                          <a:latin typeface="Times New Roman"/>
                        </a:rPr>
                        <a:t>70</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noFill/>
                  </a:tcPr>
                </a:tc>
                <a:tc>
                  <a:txBody>
                    <a:bodyPr/>
                    <a:lstStyle/>
                    <a:p>
                      <a:pPr algn="ctr"/>
                      <a:r>
                        <a:rPr lang="en-US" sz="1200" b="1">
                          <a:solidFill>
                            <a:schemeClr val="tx1"/>
                          </a:solidFill>
                          <a:latin typeface="Times New Roman"/>
                        </a:rPr>
                        <a:t>71</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noFill/>
                  </a:tcPr>
                </a:tc>
                <a:tc>
                  <a:txBody>
                    <a:bodyPr/>
                    <a:lstStyle/>
                    <a:p>
                      <a:pPr algn="ctr"/>
                      <a:r>
                        <a:rPr lang="en-US" sz="1200" b="1">
                          <a:solidFill>
                            <a:schemeClr val="tx1"/>
                          </a:solidFill>
                          <a:latin typeface="Times New Roman"/>
                        </a:rPr>
                        <a:t>72</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noFill/>
                  </a:tcPr>
                </a:tc>
                <a:tc>
                  <a:txBody>
                    <a:bodyPr/>
                    <a:lstStyle/>
                    <a:p>
                      <a:pPr algn="ctr"/>
                      <a:r>
                        <a:rPr lang="en-US" sz="1200" b="1">
                          <a:solidFill>
                            <a:schemeClr val="tx1"/>
                          </a:solidFill>
                          <a:latin typeface="Times New Roman"/>
                        </a:rPr>
                        <a:t>73</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noFill/>
                  </a:tcPr>
                </a:tc>
                <a:tc>
                  <a:txBody>
                    <a:bodyPr/>
                    <a:lstStyle/>
                    <a:p>
                      <a:pPr algn="ctr"/>
                      <a:r>
                        <a:rPr lang="en-US" sz="1200" b="1">
                          <a:solidFill>
                            <a:schemeClr val="tx1"/>
                          </a:solidFill>
                          <a:latin typeface="Times New Roman"/>
                        </a:rPr>
                        <a:t>74</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noFill/>
                  </a:tcPr>
                </a:tc>
                <a:tc>
                  <a:txBody>
                    <a:bodyPr/>
                    <a:lstStyle/>
                    <a:p>
                      <a:pPr algn="ctr"/>
                      <a:r>
                        <a:rPr lang="en-US" sz="1200" b="1">
                          <a:solidFill>
                            <a:schemeClr val="tx1"/>
                          </a:solidFill>
                          <a:latin typeface="Times New Roman"/>
                        </a:rPr>
                        <a:t>75</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noFill/>
                  </a:tcPr>
                </a:tc>
                <a:tc>
                  <a:txBody>
                    <a:bodyPr/>
                    <a:lstStyle/>
                    <a:p>
                      <a:pPr algn="ctr"/>
                      <a:r>
                        <a:rPr lang="en-US" sz="1200" b="1">
                          <a:solidFill>
                            <a:schemeClr val="tx1"/>
                          </a:solidFill>
                          <a:latin typeface="Times New Roman"/>
                        </a:rPr>
                        <a:t>76</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noFill/>
                  </a:tcPr>
                </a:tc>
                <a:tc>
                  <a:txBody>
                    <a:bodyPr/>
                    <a:lstStyle/>
                    <a:p>
                      <a:pPr algn="ctr"/>
                      <a:r>
                        <a:rPr lang="en-US" sz="1200" b="1">
                          <a:solidFill>
                            <a:schemeClr val="tx1"/>
                          </a:solidFill>
                          <a:latin typeface="Times New Roman"/>
                        </a:rPr>
                        <a:t>77</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noFill/>
                  </a:tcPr>
                </a:tc>
                <a:tc>
                  <a:txBody>
                    <a:bodyPr/>
                    <a:lstStyle/>
                    <a:p>
                      <a:pPr algn="ctr"/>
                      <a:r>
                        <a:rPr lang="en-US" sz="1200" b="1">
                          <a:solidFill>
                            <a:schemeClr val="tx1"/>
                          </a:solidFill>
                          <a:latin typeface="Times New Roman"/>
                        </a:rPr>
                        <a:t>78</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noFill/>
                  </a:tcPr>
                </a:tc>
                <a:tc>
                  <a:txBody>
                    <a:bodyPr/>
                    <a:lstStyle/>
                    <a:p>
                      <a:pPr algn="ctr"/>
                      <a:r>
                        <a:rPr lang="en-US" sz="1200" b="1">
                          <a:solidFill>
                            <a:schemeClr val="tx1"/>
                          </a:solidFill>
                          <a:latin typeface="Times New Roman"/>
                        </a:rPr>
                        <a:t>79</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noFill/>
                  </a:tcPr>
                </a:tc>
                <a:tc>
                  <a:txBody>
                    <a:bodyPr/>
                    <a:lstStyle/>
                    <a:p>
                      <a:pPr algn="ctr"/>
                      <a:r>
                        <a:rPr lang="en-US" sz="1200" b="1">
                          <a:solidFill>
                            <a:schemeClr val="tx1"/>
                          </a:solidFill>
                          <a:latin typeface="Times New Roman"/>
                        </a:rPr>
                        <a:t>80</a:t>
                      </a:r>
                    </a:p>
                  </a:txBody>
                  <a:tcPr>
                    <a:lnL w="12700" cmpd="sng">
                      <a:solidFill>
                        <a:prstClr val="black"/>
                      </a:solidFill>
                    </a:lnL>
                    <a:lnR w="12700" cmpd="sng">
                      <a:solidFill>
                        <a:prstClr val="black"/>
                      </a:solidFill>
                    </a:lnR>
                    <a:lnT w="12700" cmpd="sng">
                      <a:solidFill>
                        <a:prstClr val="black"/>
                      </a:solidFill>
                    </a:lnT>
                    <a:lnB w="12700" cmpd="sng">
                      <a:solidFill>
                        <a:prstClr val="black"/>
                      </a:solidFill>
                    </a:lnB>
                    <a:no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810825434"/>
      </p:ext>
    </p:extLst>
  </p:cSld>
  <p:clrMapOvr>
    <a:masterClrMapping/>
  </p:clrMapOvr>
  <p:transition>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nchor="t"/>
          <a:lstStyle/>
          <a:p>
            <a:r>
              <a:rPr lang="en-US" dirty="0"/>
              <a:t>Leaders, followers, and situation</a:t>
            </a:r>
          </a:p>
        </p:txBody>
      </p:sp>
      <p:sp>
        <p:nvSpPr>
          <p:cNvPr id="18435" name="Oval 3"/>
          <p:cNvSpPr>
            <a:spLocks noChangeArrowheads="1"/>
          </p:cNvSpPr>
          <p:nvPr/>
        </p:nvSpPr>
        <p:spPr bwMode="auto">
          <a:xfrm>
            <a:off x="1981200" y="2057400"/>
            <a:ext cx="8305800" cy="3505200"/>
          </a:xfrm>
          <a:prstGeom prst="ellipse">
            <a:avLst/>
          </a:prstGeom>
          <a:solidFill>
            <a:schemeClr val="hlink"/>
          </a:solidFill>
          <a:ln w="9525">
            <a:solidFill>
              <a:schemeClr val="tx1"/>
            </a:solidFill>
            <a:round/>
            <a:headEnd/>
            <a:tailEnd/>
          </a:ln>
          <a:effectLst/>
        </p:spPr>
        <p:txBody>
          <a:bodyPr wrap="none" anchor="ctr"/>
          <a:lstStyle/>
          <a:p>
            <a:pPr algn="ctr"/>
            <a:endParaRPr lang="en-US" sz="2400" i="1">
              <a:latin typeface="Times New Roman" pitchFamily="18" charset="0"/>
            </a:endParaRPr>
          </a:p>
        </p:txBody>
      </p:sp>
      <p:sp>
        <p:nvSpPr>
          <p:cNvPr id="18436" name="Rectangle 4"/>
          <p:cNvSpPr>
            <a:spLocks noChangeArrowheads="1"/>
          </p:cNvSpPr>
          <p:nvPr/>
        </p:nvSpPr>
        <p:spPr bwMode="auto">
          <a:xfrm>
            <a:off x="7239000" y="2819400"/>
            <a:ext cx="2286000" cy="1905000"/>
          </a:xfrm>
          <a:prstGeom prst="rect">
            <a:avLst/>
          </a:prstGeom>
          <a:solidFill>
            <a:schemeClr val="accent2"/>
          </a:solidFill>
          <a:ln w="9525">
            <a:solidFill>
              <a:schemeClr val="tx1"/>
            </a:solidFill>
            <a:miter lim="800000"/>
            <a:headEnd/>
            <a:tailEnd/>
          </a:ln>
          <a:effectLst/>
        </p:spPr>
        <p:txBody>
          <a:bodyPr wrap="none" anchor="ctr"/>
          <a:lstStyle/>
          <a:p>
            <a:pPr algn="ctr"/>
            <a:r>
              <a:rPr lang="en-US" sz="2400" b="1">
                <a:solidFill>
                  <a:srgbClr val="04080C"/>
                </a:solidFill>
                <a:latin typeface="Times New Roman" pitchFamily="18" charset="0"/>
              </a:rPr>
              <a:t>THE </a:t>
            </a:r>
          </a:p>
          <a:p>
            <a:pPr algn="ctr"/>
            <a:r>
              <a:rPr lang="en-US" sz="2400" b="1">
                <a:solidFill>
                  <a:srgbClr val="04080C"/>
                </a:solidFill>
                <a:latin typeface="Times New Roman" pitchFamily="18" charset="0"/>
              </a:rPr>
              <a:t>FOLLOWER</a:t>
            </a:r>
          </a:p>
        </p:txBody>
      </p:sp>
      <p:sp>
        <p:nvSpPr>
          <p:cNvPr id="18437" name="Rectangle 5"/>
          <p:cNvSpPr>
            <a:spLocks noChangeArrowheads="1"/>
          </p:cNvSpPr>
          <p:nvPr/>
        </p:nvSpPr>
        <p:spPr bwMode="auto">
          <a:xfrm>
            <a:off x="2590800" y="2895600"/>
            <a:ext cx="2362200" cy="1828800"/>
          </a:xfrm>
          <a:prstGeom prst="rect">
            <a:avLst/>
          </a:prstGeom>
          <a:solidFill>
            <a:schemeClr val="accent2"/>
          </a:solidFill>
          <a:ln w="9525">
            <a:solidFill>
              <a:schemeClr val="tx1"/>
            </a:solidFill>
            <a:miter lim="800000"/>
            <a:headEnd/>
            <a:tailEnd/>
          </a:ln>
          <a:effectLst/>
        </p:spPr>
        <p:txBody>
          <a:bodyPr wrap="none" anchor="ctr"/>
          <a:lstStyle/>
          <a:p>
            <a:pPr algn="ctr"/>
            <a:r>
              <a:rPr lang="en-US" sz="2400" b="1">
                <a:solidFill>
                  <a:srgbClr val="04080C"/>
                </a:solidFill>
                <a:latin typeface="Times New Roman" pitchFamily="18" charset="0"/>
              </a:rPr>
              <a:t>THE LEADER</a:t>
            </a:r>
          </a:p>
        </p:txBody>
      </p:sp>
      <p:sp>
        <p:nvSpPr>
          <p:cNvPr id="18438" name="Text Box 6"/>
          <p:cNvSpPr txBox="1">
            <a:spLocks noChangeArrowheads="1"/>
          </p:cNvSpPr>
          <p:nvPr/>
        </p:nvSpPr>
        <p:spPr bwMode="auto">
          <a:xfrm>
            <a:off x="1905000" y="1143001"/>
            <a:ext cx="1568058" cy="1200329"/>
          </a:xfrm>
          <a:prstGeom prst="rect">
            <a:avLst/>
          </a:prstGeom>
          <a:noFill/>
          <a:ln w="9525">
            <a:noFill/>
            <a:miter lim="800000"/>
            <a:headEnd/>
            <a:tailEnd/>
          </a:ln>
          <a:effectLst/>
        </p:spPr>
        <p:txBody>
          <a:bodyPr wrap="none">
            <a:spAutoFit/>
          </a:bodyPr>
          <a:lstStyle/>
          <a:p>
            <a:r>
              <a:rPr lang="en-US" sz="2400">
                <a:latin typeface="Times New Roman" pitchFamily="18" charset="0"/>
              </a:rPr>
              <a:t>Personality</a:t>
            </a:r>
          </a:p>
          <a:p>
            <a:r>
              <a:rPr lang="en-US" sz="2400">
                <a:latin typeface="Times New Roman" pitchFamily="18" charset="0"/>
              </a:rPr>
              <a:t>Position</a:t>
            </a:r>
          </a:p>
          <a:p>
            <a:r>
              <a:rPr lang="en-US" sz="2400">
                <a:latin typeface="Times New Roman" pitchFamily="18" charset="0"/>
              </a:rPr>
              <a:t>Situation</a:t>
            </a:r>
          </a:p>
        </p:txBody>
      </p:sp>
      <p:sp>
        <p:nvSpPr>
          <p:cNvPr id="18439" name="Text Box 7"/>
          <p:cNvSpPr txBox="1">
            <a:spLocks noChangeArrowheads="1"/>
          </p:cNvSpPr>
          <p:nvPr/>
        </p:nvSpPr>
        <p:spPr bwMode="auto">
          <a:xfrm>
            <a:off x="6477000" y="1219201"/>
            <a:ext cx="2895600" cy="830997"/>
          </a:xfrm>
          <a:prstGeom prst="rect">
            <a:avLst/>
          </a:prstGeom>
          <a:noFill/>
          <a:ln w="9525">
            <a:noFill/>
            <a:miter lim="800000"/>
            <a:headEnd/>
            <a:tailEnd/>
          </a:ln>
          <a:effectLst/>
        </p:spPr>
        <p:txBody>
          <a:bodyPr>
            <a:spAutoFit/>
          </a:bodyPr>
          <a:lstStyle/>
          <a:p>
            <a:r>
              <a:rPr lang="en-US" sz="2400">
                <a:latin typeface="Times New Roman" pitchFamily="18" charset="0"/>
              </a:rPr>
              <a:t>Personality, Position,</a:t>
            </a:r>
          </a:p>
          <a:p>
            <a:r>
              <a:rPr lang="en-US" sz="2400">
                <a:latin typeface="Times New Roman" pitchFamily="18" charset="0"/>
              </a:rPr>
              <a:t>Situation</a:t>
            </a:r>
          </a:p>
        </p:txBody>
      </p:sp>
      <p:sp>
        <p:nvSpPr>
          <p:cNvPr id="18440" name="Line 8"/>
          <p:cNvSpPr>
            <a:spLocks noChangeShapeType="1"/>
          </p:cNvSpPr>
          <p:nvPr/>
        </p:nvSpPr>
        <p:spPr bwMode="auto">
          <a:xfrm>
            <a:off x="3276600" y="1828800"/>
            <a:ext cx="381000" cy="990600"/>
          </a:xfrm>
          <a:prstGeom prst="line">
            <a:avLst/>
          </a:prstGeom>
          <a:noFill/>
          <a:ln w="76200">
            <a:solidFill>
              <a:schemeClr val="bg2"/>
            </a:solidFill>
            <a:round/>
            <a:headEnd/>
            <a:tailEnd type="triangle" w="med" len="med"/>
          </a:ln>
          <a:effectLst/>
        </p:spPr>
        <p:txBody>
          <a:bodyPr/>
          <a:lstStyle/>
          <a:p>
            <a:endParaRPr lang="en-US"/>
          </a:p>
        </p:txBody>
      </p:sp>
      <p:sp>
        <p:nvSpPr>
          <p:cNvPr id="18441" name="Line 9"/>
          <p:cNvSpPr>
            <a:spLocks noChangeShapeType="1"/>
          </p:cNvSpPr>
          <p:nvPr/>
        </p:nvSpPr>
        <p:spPr bwMode="auto">
          <a:xfrm flipH="1">
            <a:off x="7696200" y="1676400"/>
            <a:ext cx="381000" cy="1143000"/>
          </a:xfrm>
          <a:prstGeom prst="line">
            <a:avLst/>
          </a:prstGeom>
          <a:noFill/>
          <a:ln w="76200">
            <a:solidFill>
              <a:schemeClr val="bg2"/>
            </a:solidFill>
            <a:round/>
            <a:headEnd/>
            <a:tailEnd type="triangle" w="med" len="med"/>
          </a:ln>
          <a:effectLst/>
        </p:spPr>
        <p:txBody>
          <a:bodyPr/>
          <a:lstStyle/>
          <a:p>
            <a:endParaRPr lang="en-US"/>
          </a:p>
        </p:txBody>
      </p:sp>
      <p:sp>
        <p:nvSpPr>
          <p:cNvPr id="18442" name="Line 10"/>
          <p:cNvSpPr>
            <a:spLocks noChangeShapeType="1"/>
          </p:cNvSpPr>
          <p:nvPr/>
        </p:nvSpPr>
        <p:spPr bwMode="auto">
          <a:xfrm>
            <a:off x="4953000" y="3810000"/>
            <a:ext cx="2286000" cy="0"/>
          </a:xfrm>
          <a:prstGeom prst="line">
            <a:avLst/>
          </a:prstGeom>
          <a:noFill/>
          <a:ln w="76200">
            <a:solidFill>
              <a:schemeClr val="bg2"/>
            </a:solidFill>
            <a:round/>
            <a:headEnd type="triangle" w="med" len="med"/>
            <a:tailEnd type="triangle" w="med" len="med"/>
          </a:ln>
          <a:effectLst/>
        </p:spPr>
        <p:txBody>
          <a:bodyPr/>
          <a:lstStyle/>
          <a:p>
            <a:endParaRPr lang="en-US"/>
          </a:p>
        </p:txBody>
      </p:sp>
      <p:sp>
        <p:nvSpPr>
          <p:cNvPr id="18443" name="Text Box 11"/>
          <p:cNvSpPr txBox="1">
            <a:spLocks noChangeArrowheads="1"/>
          </p:cNvSpPr>
          <p:nvPr/>
        </p:nvSpPr>
        <p:spPr bwMode="auto">
          <a:xfrm>
            <a:off x="5257801" y="3276600"/>
            <a:ext cx="1827213" cy="457200"/>
          </a:xfrm>
          <a:prstGeom prst="rect">
            <a:avLst/>
          </a:prstGeom>
          <a:noFill/>
          <a:ln w="9525">
            <a:noFill/>
            <a:miter lim="800000"/>
            <a:headEnd/>
            <a:tailEnd/>
          </a:ln>
          <a:effectLst/>
        </p:spPr>
        <p:txBody>
          <a:bodyPr wrap="none">
            <a:spAutoFit/>
          </a:bodyPr>
          <a:lstStyle/>
          <a:p>
            <a:r>
              <a:rPr lang="en-US" sz="2400" b="1">
                <a:solidFill>
                  <a:srgbClr val="030609"/>
                </a:solidFill>
                <a:latin typeface="Times New Roman" pitchFamily="18" charset="0"/>
              </a:rPr>
              <a:t>Relationship</a:t>
            </a:r>
          </a:p>
        </p:txBody>
      </p:sp>
      <p:sp>
        <p:nvSpPr>
          <p:cNvPr id="18444" name="Line 12"/>
          <p:cNvSpPr>
            <a:spLocks noChangeShapeType="1"/>
          </p:cNvSpPr>
          <p:nvPr/>
        </p:nvSpPr>
        <p:spPr bwMode="auto">
          <a:xfrm flipV="1">
            <a:off x="4038600" y="5334000"/>
            <a:ext cx="762000" cy="762000"/>
          </a:xfrm>
          <a:prstGeom prst="line">
            <a:avLst/>
          </a:prstGeom>
          <a:noFill/>
          <a:ln w="76200">
            <a:solidFill>
              <a:schemeClr val="bg2"/>
            </a:solidFill>
            <a:round/>
            <a:headEnd/>
            <a:tailEnd type="triangle" w="med" len="med"/>
          </a:ln>
          <a:effectLst/>
        </p:spPr>
        <p:txBody>
          <a:bodyPr/>
          <a:lstStyle/>
          <a:p>
            <a:endParaRPr lang="en-US"/>
          </a:p>
        </p:txBody>
      </p:sp>
      <p:sp>
        <p:nvSpPr>
          <p:cNvPr id="18445" name="Text Box 13"/>
          <p:cNvSpPr txBox="1">
            <a:spLocks noChangeArrowheads="1"/>
          </p:cNvSpPr>
          <p:nvPr/>
        </p:nvSpPr>
        <p:spPr bwMode="auto">
          <a:xfrm>
            <a:off x="1905000" y="6172200"/>
            <a:ext cx="6096000" cy="457200"/>
          </a:xfrm>
          <a:prstGeom prst="rect">
            <a:avLst/>
          </a:prstGeom>
          <a:noFill/>
          <a:ln w="9525">
            <a:noFill/>
            <a:miter lim="800000"/>
            <a:headEnd/>
            <a:tailEnd/>
          </a:ln>
          <a:effectLst/>
        </p:spPr>
        <p:txBody>
          <a:bodyPr>
            <a:spAutoFit/>
          </a:bodyPr>
          <a:lstStyle/>
          <a:p>
            <a:r>
              <a:rPr lang="en-US" sz="2400">
                <a:latin typeface="Times New Roman" pitchFamily="18" charset="0"/>
              </a:rPr>
              <a:t>Organizational culture, goals; the job itself</a:t>
            </a:r>
          </a:p>
        </p:txBody>
      </p:sp>
      <p:sp>
        <p:nvSpPr>
          <p:cNvPr id="18446" name="Text Box 14"/>
          <p:cNvSpPr txBox="1">
            <a:spLocks noChangeArrowheads="1"/>
          </p:cNvSpPr>
          <p:nvPr/>
        </p:nvSpPr>
        <p:spPr bwMode="auto">
          <a:xfrm>
            <a:off x="5105401" y="4800600"/>
            <a:ext cx="2530475" cy="457200"/>
          </a:xfrm>
          <a:prstGeom prst="rect">
            <a:avLst/>
          </a:prstGeom>
          <a:noFill/>
          <a:ln w="9525">
            <a:noFill/>
            <a:miter lim="800000"/>
            <a:headEnd/>
            <a:tailEnd/>
          </a:ln>
          <a:effectLst/>
        </p:spPr>
        <p:txBody>
          <a:bodyPr wrap="none">
            <a:spAutoFit/>
          </a:bodyPr>
          <a:lstStyle/>
          <a:p>
            <a:r>
              <a:rPr lang="en-US" sz="2400" b="1" i="1">
                <a:solidFill>
                  <a:srgbClr val="030609"/>
                </a:solidFill>
                <a:latin typeface="Times New Roman" pitchFamily="18" charset="0"/>
              </a:rPr>
              <a:t>THE</a:t>
            </a:r>
            <a:r>
              <a:rPr lang="en-US" sz="2400" b="1" i="1">
                <a:latin typeface="Times New Roman" pitchFamily="18" charset="0"/>
              </a:rPr>
              <a:t> </a:t>
            </a:r>
            <a:r>
              <a:rPr lang="en-US" sz="2400" b="1" i="1">
                <a:solidFill>
                  <a:srgbClr val="030609"/>
                </a:solidFill>
                <a:latin typeface="Times New Roman" pitchFamily="18" charset="0"/>
              </a:rPr>
              <a:t>SITUATION</a:t>
            </a:r>
          </a:p>
        </p:txBody>
      </p:sp>
    </p:spTree>
    <p:custDataLst>
      <p:tags r:id="rId1"/>
    </p:custDataLst>
  </p:cSld>
  <p:clrMapOvr>
    <a:masterClrMapping/>
  </p:clrMapOvr>
  <p:transition>
    <p:cover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Theories of Leadership</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68473529"/>
      </p:ext>
    </p:extLst>
  </p:cSld>
  <p:clrMapOvr>
    <a:masterClrMapping/>
  </p:clrMapOvr>
  <p:transition>
    <p:cover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Theoretical Approaches</a:t>
            </a:r>
            <a:endParaRPr lang="en-US" dirty="0"/>
          </a:p>
        </p:txBody>
      </p:sp>
      <p:sp>
        <p:nvSpPr>
          <p:cNvPr id="3" name="Content Placeholder 2"/>
          <p:cNvSpPr>
            <a:spLocks noGrp="1"/>
          </p:cNvSpPr>
          <p:nvPr>
            <p:ph idx="1"/>
          </p:nvPr>
        </p:nvSpPr>
        <p:spPr/>
        <p:txBody>
          <a:bodyPr/>
          <a:lstStyle/>
          <a:p>
            <a:r>
              <a:rPr lang="en-US" dirty="0"/>
              <a:t>Great Man / Great Woman</a:t>
            </a:r>
          </a:p>
          <a:p>
            <a:pPr lvl="1"/>
            <a:r>
              <a:rPr lang="en-US" altLang="en-US" sz="2400" dirty="0"/>
              <a:t>Oldest approach to leadership- began in the 1800s with great man theories</a:t>
            </a:r>
          </a:p>
          <a:p>
            <a:pPr lvl="1"/>
            <a:endParaRPr lang="en-US" dirty="0"/>
          </a:p>
          <a:p>
            <a:endParaRPr lang="en-US" dirty="0"/>
          </a:p>
          <a:p>
            <a:pPr lvl="1"/>
            <a:endParaRPr lang="en-US" dirty="0"/>
          </a:p>
          <a:p>
            <a:endParaRPr lang="en-US" dirty="0"/>
          </a:p>
        </p:txBody>
      </p:sp>
    </p:spTree>
    <p:custDataLst>
      <p:tags r:id="rId1"/>
    </p:custDataLst>
  </p:cSld>
  <p:clrMapOvr>
    <a:masterClrMapping/>
  </p:clrMapOvr>
  <p:transition>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en-US"/>
              <a:t>Trait Approach</a:t>
            </a:r>
            <a:endParaRPr lang="en-US" altLang="en-US" dirty="0"/>
          </a:p>
        </p:txBody>
      </p:sp>
      <p:sp>
        <p:nvSpPr>
          <p:cNvPr id="24579" name="Rectangle 3"/>
          <p:cNvSpPr>
            <a:spLocks noGrp="1" noChangeArrowheads="1"/>
          </p:cNvSpPr>
          <p:nvPr>
            <p:ph idx="1"/>
          </p:nvPr>
        </p:nvSpPr>
        <p:spPr/>
        <p:txBody>
          <a:bodyPr/>
          <a:lstStyle/>
          <a:p>
            <a:r>
              <a:rPr lang="en-US" dirty="0"/>
              <a:t>How are leaders different than non-leaders?</a:t>
            </a:r>
          </a:p>
          <a:p>
            <a:pPr lvl="1"/>
            <a:r>
              <a:rPr lang="en-US" dirty="0"/>
              <a:t>Good leaders: </a:t>
            </a:r>
            <a:r>
              <a:rPr lang="en-US" altLang="en-US" dirty="0"/>
              <a:t>Intelligence, Task Relevant Knowledge, Dominance, Self-confidence, Energy, Tolerance for stress, Integrity and honesty, Emotional Maturity, etc.</a:t>
            </a:r>
          </a:p>
          <a:p>
            <a:endParaRPr lang="en-US" dirty="0"/>
          </a:p>
          <a:p>
            <a:r>
              <a:rPr lang="en-US" dirty="0"/>
              <a:t>What traits predict                                     emergence and                                    effectiveness?</a:t>
            </a:r>
          </a:p>
          <a:p>
            <a:pPr lvl="1"/>
            <a:r>
              <a:rPr lang="en-US" dirty="0"/>
              <a:t>(Judge et al)</a:t>
            </a:r>
            <a:endParaRPr lang="en-US" altLang="en-US" dirty="0"/>
          </a:p>
        </p:txBody>
      </p:sp>
      <p:pic>
        <p:nvPicPr>
          <p:cNvPr id="319489" name="Picture 1"/>
          <p:cNvPicPr>
            <a:picLocks noChangeAspect="1" noChangeArrowheads="1"/>
          </p:cNvPicPr>
          <p:nvPr/>
        </p:nvPicPr>
        <p:blipFill>
          <a:blip r:embed="rId4" cstate="print"/>
          <a:srcRect l="25000" t="30600" r="45000" b="46000"/>
          <a:stretch>
            <a:fillRect/>
          </a:stretch>
        </p:blipFill>
        <p:spPr bwMode="auto">
          <a:xfrm>
            <a:off x="5867400" y="3616119"/>
            <a:ext cx="4689231" cy="2286000"/>
          </a:xfrm>
          <a:prstGeom prst="rect">
            <a:avLst/>
          </a:prstGeom>
          <a:noFill/>
          <a:ln w="9525">
            <a:noFill/>
            <a:miter lim="800000"/>
            <a:headEnd/>
            <a:tailEnd/>
          </a:ln>
          <a:effectLst/>
        </p:spPr>
      </p:pic>
      <p:sp>
        <p:nvSpPr>
          <p:cNvPr id="3" name="TextBox 2"/>
          <p:cNvSpPr txBox="1"/>
          <p:nvPr/>
        </p:nvSpPr>
        <p:spPr>
          <a:xfrm>
            <a:off x="2324099" y="5858799"/>
            <a:ext cx="7543800" cy="830997"/>
          </a:xfrm>
          <a:prstGeom prst="rect">
            <a:avLst/>
          </a:prstGeom>
          <a:noFill/>
        </p:spPr>
        <p:txBody>
          <a:bodyPr wrap="square" rtlCol="0">
            <a:spAutoFit/>
          </a:bodyPr>
          <a:lstStyle/>
          <a:p>
            <a:pPr marL="342900" indent="-342900">
              <a:buClr>
                <a:schemeClr val="accent2"/>
              </a:buClr>
              <a:buFont typeface="Wingdings" panose="05000000000000000000" pitchFamily="2" charset="2"/>
              <a:buChar char="§"/>
            </a:pPr>
            <a:r>
              <a:rPr lang="en-US" sz="2400" dirty="0"/>
              <a:t>Main Problem: ignores process of leadership and followers</a:t>
            </a:r>
            <a:endParaRPr lang="en-US" dirty="0"/>
          </a:p>
        </p:txBody>
      </p:sp>
    </p:spTree>
    <p:custDataLst>
      <p:tags r:id="rId1"/>
    </p:custDataLst>
  </p:cSld>
  <p:clrMapOvr>
    <a:masterClrMapping/>
  </p:clrMapOvr>
  <p:transition>
    <p:cover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Behavioral Approach</a:t>
            </a:r>
          </a:p>
        </p:txBody>
      </p:sp>
      <p:sp>
        <p:nvSpPr>
          <p:cNvPr id="3" name="Content Placeholder 2"/>
          <p:cNvSpPr>
            <a:spLocks noGrp="1"/>
          </p:cNvSpPr>
          <p:nvPr>
            <p:ph idx="1"/>
          </p:nvPr>
        </p:nvSpPr>
        <p:spPr/>
        <p:txBody>
          <a:bodyPr>
            <a:normAutofit lnSpcReduction="10000"/>
          </a:bodyPr>
          <a:lstStyle/>
          <a:p>
            <a:r>
              <a:rPr lang="en-US" dirty="0"/>
              <a:t>Ohio State Studies – focused on kinds of behavior engaged in by people in leadership roles</a:t>
            </a:r>
          </a:p>
          <a:p>
            <a:r>
              <a:rPr lang="en-US" dirty="0"/>
              <a:t>University of Michigan Studies – focused more on dynamics of how leaders &amp; groups interacted</a:t>
            </a:r>
          </a:p>
          <a:p>
            <a:r>
              <a:rPr lang="en-US" dirty="0"/>
              <a:t>Both identified 2 major types of behavior</a:t>
            </a:r>
          </a:p>
          <a:p>
            <a:pPr lvl="1"/>
            <a:r>
              <a:rPr lang="en-US" b="1" dirty="0"/>
              <a:t>Consideration/Relations-oriented</a:t>
            </a:r>
            <a:r>
              <a:rPr lang="en-US" dirty="0"/>
              <a:t> – behavior indicating mutual trust, respect, and certain warmth and rapport between supervisor and group</a:t>
            </a:r>
          </a:p>
          <a:p>
            <a:pPr lvl="1"/>
            <a:r>
              <a:rPr lang="en-US" b="1" dirty="0"/>
              <a:t>Initiating structure/Task-oriented</a:t>
            </a:r>
            <a:r>
              <a:rPr lang="en-US" dirty="0"/>
              <a:t> – behavior in which supervisor organizes and defines group activities in relation to the group</a:t>
            </a:r>
          </a:p>
        </p:txBody>
      </p:sp>
    </p:spTree>
    <p:extLst>
      <p:ext uri="{BB962C8B-B14F-4D97-AF65-F5344CB8AC3E}">
        <p14:creationId xmlns:p14="http://schemas.microsoft.com/office/powerpoint/2010/main" val="2583275091"/>
      </p:ext>
    </p:extLst>
  </p:cSld>
  <p:clrMapOvr>
    <a:masterClrMapping/>
  </p:clrMapOvr>
  <p:transition>
    <p:cover dir="d"/>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en-US"/>
              <a:t>Situational (contingency approach)</a:t>
            </a:r>
            <a:endParaRPr lang="en-US" dirty="0"/>
          </a:p>
        </p:txBody>
      </p:sp>
      <p:sp>
        <p:nvSpPr>
          <p:cNvPr id="20483" name="Rectangle 3"/>
          <p:cNvSpPr>
            <a:spLocks noGrp="1" noChangeArrowheads="1"/>
          </p:cNvSpPr>
          <p:nvPr>
            <p:ph idx="1"/>
          </p:nvPr>
        </p:nvSpPr>
        <p:spPr/>
        <p:txBody>
          <a:bodyPr/>
          <a:lstStyle/>
          <a:p>
            <a:r>
              <a:rPr lang="en-US" dirty="0"/>
              <a:t>What behaviors or traits are effective in which situations?</a:t>
            </a:r>
          </a:p>
          <a:p>
            <a:endParaRPr lang="en-US" dirty="0"/>
          </a:p>
          <a:p>
            <a:r>
              <a:rPr lang="en-US" dirty="0"/>
              <a:t>Main Problem: no generalization of effective leadership behaviors across settings, too extreme</a:t>
            </a:r>
          </a:p>
        </p:txBody>
      </p:sp>
    </p:spTree>
    <p:custDataLst>
      <p:tags r:id="rId1"/>
    </p:custData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 calcmode="lin" valueType="num">
                                      <p:cBhvr additive="base">
                                        <p:cTn id="13" dur="500" fill="hold"/>
                                        <p:tgtEl>
                                          <p:spTgt spid="2048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lstStyle/>
          <a:p>
            <a:r>
              <a:rPr lang="en-US"/>
              <a:t>Power and Influence Approach</a:t>
            </a:r>
            <a:endParaRPr lang="en-US" dirty="0"/>
          </a:p>
        </p:txBody>
      </p:sp>
      <p:sp>
        <p:nvSpPr>
          <p:cNvPr id="58371" name="Rectangle 3"/>
          <p:cNvSpPr>
            <a:spLocks noGrp="1" noChangeArrowheads="1"/>
          </p:cNvSpPr>
          <p:nvPr>
            <p:ph idx="1"/>
          </p:nvPr>
        </p:nvSpPr>
        <p:spPr/>
        <p:txBody>
          <a:bodyPr>
            <a:normAutofit/>
          </a:bodyPr>
          <a:lstStyle/>
          <a:p>
            <a:r>
              <a:rPr lang="en-US" dirty="0"/>
              <a:t>Leadership as an influence process</a:t>
            </a:r>
          </a:p>
          <a:p>
            <a:r>
              <a:rPr lang="en-US" dirty="0"/>
              <a:t>French &amp; Raven’s Bases of Power</a:t>
            </a:r>
          </a:p>
          <a:p>
            <a:pPr lvl="1"/>
            <a:r>
              <a:rPr lang="en-US" dirty="0"/>
              <a:t>Coercive </a:t>
            </a:r>
          </a:p>
          <a:p>
            <a:pPr lvl="1"/>
            <a:r>
              <a:rPr lang="en-US" dirty="0"/>
              <a:t>Reward</a:t>
            </a:r>
          </a:p>
          <a:p>
            <a:pPr lvl="1"/>
            <a:r>
              <a:rPr lang="en-US" dirty="0"/>
              <a:t>Legitimate</a:t>
            </a:r>
          </a:p>
          <a:p>
            <a:pPr lvl="1"/>
            <a:r>
              <a:rPr lang="en-US" dirty="0"/>
              <a:t>Expert </a:t>
            </a:r>
          </a:p>
          <a:p>
            <a:pPr lvl="1"/>
            <a:r>
              <a:rPr lang="en-US" dirty="0"/>
              <a:t>Charismatic/referent</a:t>
            </a:r>
          </a:p>
        </p:txBody>
      </p:sp>
    </p:spTree>
    <p:custDataLst>
      <p:tags r:id="rId1"/>
    </p:custDataLst>
  </p:cSld>
  <p:clrMapOvr>
    <a:masterClrMapping/>
  </p:clrMapOvr>
  <p:transition>
    <p:cover dir="d"/>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Leader-Member Exchange (LMX) Theory</a:t>
            </a:r>
          </a:p>
        </p:txBody>
      </p:sp>
      <p:sp>
        <p:nvSpPr>
          <p:cNvPr id="5123" name="Rectangle 3"/>
          <p:cNvSpPr>
            <a:spLocks noGrp="1" noChangeArrowheads="1"/>
          </p:cNvSpPr>
          <p:nvPr>
            <p:ph idx="1"/>
          </p:nvPr>
        </p:nvSpPr>
        <p:spPr/>
        <p:txBody>
          <a:bodyPr>
            <a:normAutofit/>
          </a:bodyPr>
          <a:lstStyle/>
          <a:p>
            <a:r>
              <a:rPr lang="en-US" dirty="0"/>
              <a:t>Leaders adopt different behaviors with individual subordinates</a:t>
            </a:r>
          </a:p>
          <a:p>
            <a:r>
              <a:rPr lang="en-US" dirty="0"/>
              <a:t>In-group members vs. out-group members</a:t>
            </a:r>
          </a:p>
          <a:p>
            <a:r>
              <a:rPr lang="en-US" dirty="0"/>
              <a:t>Recent revisions describe “life-cycle” of a leader-follower relationship</a:t>
            </a:r>
          </a:p>
          <a:p>
            <a:pPr lvl="1"/>
            <a:r>
              <a:rPr lang="en-US" dirty="0"/>
              <a:t>Task of a leader is to drive relationship from tentative first-stage to a deeper more meaningful relationship</a:t>
            </a:r>
          </a:p>
          <a:p>
            <a:pPr lvl="1"/>
            <a:r>
              <a:rPr lang="en-US" dirty="0"/>
              <a:t>Stuck in 1</a:t>
            </a:r>
            <a:r>
              <a:rPr lang="en-US" baseline="30000" dirty="0"/>
              <a:t>st</a:t>
            </a:r>
            <a:r>
              <a:rPr lang="en-US" dirty="0"/>
              <a:t> phase = out-group</a:t>
            </a:r>
          </a:p>
          <a:p>
            <a:pPr lvl="1"/>
            <a:r>
              <a:rPr lang="en-US" dirty="0"/>
              <a:t>Deeper phase = in-group</a:t>
            </a:r>
          </a:p>
        </p:txBody>
      </p:sp>
      <p:sp>
        <p:nvSpPr>
          <p:cNvPr id="25606" name="Rectangle 5"/>
          <p:cNvSpPr>
            <a:spLocks noChangeArrowheads="1"/>
          </p:cNvSpPr>
          <p:nvPr/>
        </p:nvSpPr>
        <p:spPr bwMode="auto">
          <a:xfrm>
            <a:off x="9829800" y="640397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endParaRPr lang="en-US" sz="1200" b="1">
              <a:latin typeface="Arial" charset="0"/>
            </a:endParaRPr>
          </a:p>
        </p:txBody>
      </p:sp>
    </p:spTree>
    <p:extLst>
      <p:ext uri="{BB962C8B-B14F-4D97-AF65-F5344CB8AC3E}">
        <p14:creationId xmlns:p14="http://schemas.microsoft.com/office/powerpoint/2010/main" val="2152788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5123">
                                            <p:txEl>
                                              <p:pRg st="3" end="3"/>
                                            </p:txEl>
                                          </p:spTgt>
                                        </p:tgtEl>
                                        <p:attrNameLst>
                                          <p:attrName>style.visibility</p:attrName>
                                        </p:attrNameLst>
                                      </p:cBhvr>
                                      <p:to>
                                        <p:strVal val="visible"/>
                                      </p:to>
                                    </p:set>
                                    <p:anim calcmode="lin" valueType="num">
                                      <p:cBhvr additive="base">
                                        <p:cTn id="23" dur="500" fill="hold"/>
                                        <p:tgtEl>
                                          <p:spTgt spid="512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12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 calcmode="lin" valueType="num">
                                      <p:cBhvr additive="base">
                                        <p:cTn id="27" dur="500" fill="hold"/>
                                        <p:tgtEl>
                                          <p:spTgt spid="512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12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123">
                                            <p:txEl>
                                              <p:pRg st="5" end="5"/>
                                            </p:txEl>
                                          </p:spTgt>
                                        </p:tgtEl>
                                        <p:attrNameLst>
                                          <p:attrName>style.visibility</p:attrName>
                                        </p:attrNameLst>
                                      </p:cBhvr>
                                      <p:to>
                                        <p:strVal val="visible"/>
                                      </p:to>
                                    </p:set>
                                    <p:anim calcmode="lin" valueType="num">
                                      <p:cBhvr additive="base">
                                        <p:cTn id="31" dur="500" fill="hold"/>
                                        <p:tgtEl>
                                          <p:spTgt spid="512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12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p:txBody>
          <a:bodyPr/>
          <a:lstStyle/>
          <a:p>
            <a:r>
              <a:rPr lang="en-US"/>
              <a:t>Transformational Leadership</a:t>
            </a:r>
            <a:endParaRPr lang="en-US" dirty="0"/>
          </a:p>
        </p:txBody>
      </p:sp>
      <p:sp>
        <p:nvSpPr>
          <p:cNvPr id="76803" name="Rectangle 3"/>
          <p:cNvSpPr>
            <a:spLocks noGrp="1" noChangeArrowheads="1"/>
          </p:cNvSpPr>
          <p:nvPr>
            <p:ph sz="half" idx="1"/>
          </p:nvPr>
        </p:nvSpPr>
        <p:spPr>
          <a:xfrm>
            <a:off x="581193" y="2767753"/>
            <a:ext cx="5422390" cy="3633047"/>
          </a:xfrm>
        </p:spPr>
        <p:txBody>
          <a:bodyPr anchor="t">
            <a:normAutofit lnSpcReduction="10000"/>
          </a:bodyPr>
          <a:lstStyle/>
          <a:p>
            <a:r>
              <a:rPr lang="en-US" dirty="0"/>
              <a:t>Idealized influence (charisma)</a:t>
            </a:r>
          </a:p>
          <a:p>
            <a:pPr lvl="1"/>
            <a:r>
              <a:rPr lang="en-US" dirty="0"/>
              <a:t>Role model</a:t>
            </a:r>
          </a:p>
          <a:p>
            <a:pPr lvl="1"/>
            <a:r>
              <a:rPr lang="en-US" dirty="0"/>
              <a:t>I want to be like you – I trust you – you are straight with me.</a:t>
            </a:r>
          </a:p>
          <a:p>
            <a:r>
              <a:rPr lang="en-US" dirty="0"/>
              <a:t>Inspirational motivation</a:t>
            </a:r>
          </a:p>
          <a:p>
            <a:pPr lvl="1"/>
            <a:r>
              <a:rPr lang="en-US" dirty="0"/>
              <a:t>Vision.  Excitement, enthusiasm.  We make a difference.  </a:t>
            </a:r>
          </a:p>
          <a:p>
            <a:pPr lvl="1"/>
            <a:r>
              <a:rPr lang="en-US" dirty="0"/>
              <a:t>The work matters. There is purpose to our work.</a:t>
            </a:r>
          </a:p>
        </p:txBody>
      </p:sp>
      <p:sp>
        <p:nvSpPr>
          <p:cNvPr id="4" name="Content Placeholder 3"/>
          <p:cNvSpPr>
            <a:spLocks noGrp="1"/>
          </p:cNvSpPr>
          <p:nvPr>
            <p:ph sz="half" idx="2"/>
          </p:nvPr>
        </p:nvSpPr>
        <p:spPr>
          <a:xfrm>
            <a:off x="6188417" y="2767753"/>
            <a:ext cx="5422392" cy="3633047"/>
          </a:xfrm>
        </p:spPr>
        <p:txBody>
          <a:bodyPr anchor="t">
            <a:normAutofit lnSpcReduction="10000"/>
          </a:bodyPr>
          <a:lstStyle/>
          <a:p>
            <a:r>
              <a:rPr lang="en-US" dirty="0"/>
              <a:t>Intellectual stimulation</a:t>
            </a:r>
          </a:p>
          <a:p>
            <a:pPr lvl="1"/>
            <a:r>
              <a:rPr lang="en-US" dirty="0"/>
              <a:t>Try new things, have ideas, creativity.</a:t>
            </a:r>
          </a:p>
          <a:p>
            <a:pPr lvl="1"/>
            <a:r>
              <a:rPr lang="en-US" dirty="0"/>
              <a:t>Make it safe to have ideas, take risks, make mistakes.</a:t>
            </a:r>
          </a:p>
          <a:p>
            <a:r>
              <a:rPr lang="en-US" dirty="0"/>
              <a:t>Individualized consideration</a:t>
            </a:r>
          </a:p>
          <a:p>
            <a:pPr lvl="1"/>
            <a:r>
              <a:rPr lang="en-US" dirty="0"/>
              <a:t>Attending to individual needs of employees.</a:t>
            </a:r>
          </a:p>
          <a:p>
            <a:pPr lvl="1"/>
            <a:r>
              <a:rPr lang="en-US" dirty="0"/>
              <a:t>Growth and development.</a:t>
            </a:r>
          </a:p>
        </p:txBody>
      </p:sp>
      <p:sp>
        <p:nvSpPr>
          <p:cNvPr id="5" name="TextBox 4"/>
          <p:cNvSpPr txBox="1"/>
          <p:nvPr/>
        </p:nvSpPr>
        <p:spPr>
          <a:xfrm>
            <a:off x="581193" y="2057400"/>
            <a:ext cx="1102961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Four Behavioral Dimensions</a:t>
            </a:r>
          </a:p>
        </p:txBody>
      </p:sp>
    </p:spTree>
    <p:custDataLst>
      <p:tags r:id="rId1"/>
    </p:custDataLst>
  </p:cSld>
  <p:clrMapOvr>
    <a:masterClrMapping/>
  </p:clrMapOvr>
  <p:transition>
    <p:cover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Newer Leadership Theories</a:t>
            </a:r>
          </a:p>
        </p:txBody>
      </p:sp>
      <p:sp>
        <p:nvSpPr>
          <p:cNvPr id="3" name="Content Placeholder 2"/>
          <p:cNvSpPr>
            <a:spLocks noGrp="1"/>
          </p:cNvSpPr>
          <p:nvPr>
            <p:ph idx="1"/>
          </p:nvPr>
        </p:nvSpPr>
        <p:spPr/>
        <p:txBody>
          <a:bodyPr/>
          <a:lstStyle/>
          <a:p>
            <a:r>
              <a:rPr lang="en-US" dirty="0"/>
              <a:t>Authentic leadership</a:t>
            </a:r>
          </a:p>
          <a:p>
            <a:r>
              <a:rPr lang="en-US" dirty="0"/>
              <a:t>Self-leadership</a:t>
            </a:r>
          </a:p>
          <a:p>
            <a:r>
              <a:rPr lang="en-US" dirty="0"/>
              <a:t>Servant leadership</a:t>
            </a:r>
          </a:p>
          <a:p>
            <a:r>
              <a:rPr lang="en-US" dirty="0"/>
              <a:t>Ethical leadership</a:t>
            </a:r>
          </a:p>
        </p:txBody>
      </p:sp>
    </p:spTree>
    <p:custDataLst>
      <p:tags r:id="rId1"/>
    </p:custDataLst>
  </p:cSld>
  <p:clrMapOvr>
    <a:masterClrMapping/>
  </p:clrMapOvr>
  <p:transition>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a:t>Foundational Concepts in Leadership</a:t>
            </a:r>
          </a:p>
          <a:p>
            <a:endParaRPr lang="en-US" dirty="0"/>
          </a:p>
          <a:p>
            <a:r>
              <a:rPr lang="en-US" dirty="0"/>
              <a:t>Theories of Leadership</a:t>
            </a:r>
          </a:p>
          <a:p>
            <a:endParaRPr lang="en-US" dirty="0"/>
          </a:p>
          <a:p>
            <a:r>
              <a:rPr lang="en-US" dirty="0"/>
              <a:t>Teams: Basic Definitions </a:t>
            </a:r>
          </a:p>
          <a:p>
            <a:endParaRPr lang="en-US" dirty="0"/>
          </a:p>
          <a:p>
            <a:r>
              <a:rPr lang="en-US" dirty="0"/>
              <a:t>Team Processes</a:t>
            </a:r>
          </a:p>
        </p:txBody>
      </p:sp>
    </p:spTree>
    <p:extLst>
      <p:ext uri="{BB962C8B-B14F-4D97-AF65-F5344CB8AC3E}">
        <p14:creationId xmlns:p14="http://schemas.microsoft.com/office/powerpoint/2010/main" val="3873367809"/>
      </p:ext>
    </p:extLst>
  </p:cSld>
  <p:clrMapOvr>
    <a:masterClrMapping/>
  </p:clrMapOvr>
  <p:transition>
    <p:cover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Teams: Basic Definitions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6950080"/>
      </p:ext>
    </p:extLst>
  </p:cSld>
  <p:clrMapOvr>
    <a:masterClrMapping/>
  </p:clrMapOvr>
  <p:transition>
    <p:cover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Teams in the Workplace</a:t>
            </a:r>
          </a:p>
        </p:txBody>
      </p:sp>
      <p:sp>
        <p:nvSpPr>
          <p:cNvPr id="3" name="Content Placeholder 2"/>
          <p:cNvSpPr>
            <a:spLocks noGrp="1"/>
          </p:cNvSpPr>
          <p:nvPr>
            <p:ph idx="1"/>
          </p:nvPr>
        </p:nvSpPr>
        <p:spPr/>
        <p:txBody>
          <a:bodyPr>
            <a:normAutofit lnSpcReduction="10000"/>
          </a:bodyPr>
          <a:lstStyle/>
          <a:p>
            <a:r>
              <a:rPr lang="en-US" dirty="0"/>
              <a:t>72% of Fortune 1000 use teams</a:t>
            </a:r>
          </a:p>
          <a:p>
            <a:r>
              <a:rPr lang="en-US" dirty="0"/>
              <a:t>More team emphasis in the near future</a:t>
            </a:r>
          </a:p>
          <a:p>
            <a:r>
              <a:rPr lang="en-US" dirty="0"/>
              <a:t>Why?</a:t>
            </a:r>
          </a:p>
          <a:p>
            <a:pPr lvl="1"/>
            <a:r>
              <a:rPr lang="en-US" dirty="0"/>
              <a:t>Work can be performed concurrently rather than sequentially – faster!</a:t>
            </a:r>
          </a:p>
          <a:p>
            <a:pPr lvl="1"/>
            <a:r>
              <a:rPr lang="en-US" dirty="0"/>
              <a:t>Advances in IT</a:t>
            </a:r>
          </a:p>
          <a:p>
            <a:pPr lvl="1"/>
            <a:r>
              <a:rPr lang="en-US" dirty="0"/>
              <a:t>“Worker empowerment”</a:t>
            </a:r>
          </a:p>
          <a:p>
            <a:pPr lvl="1"/>
            <a:r>
              <a:rPr lang="en-US" dirty="0"/>
              <a:t>Innovation &amp; creativity promoted</a:t>
            </a:r>
          </a:p>
          <a:p>
            <a:pPr lvl="1"/>
            <a:r>
              <a:rPr lang="en-US" dirty="0"/>
              <a:t>Keeping up with the Joneses</a:t>
            </a:r>
          </a:p>
        </p:txBody>
      </p:sp>
    </p:spTree>
    <p:custDataLst>
      <p:tags r:id="rId1"/>
    </p:custDataLst>
    <p:extLst>
      <p:ext uri="{BB962C8B-B14F-4D97-AF65-F5344CB8AC3E}">
        <p14:creationId xmlns:p14="http://schemas.microsoft.com/office/powerpoint/2010/main" val="2901608164"/>
      </p:ext>
    </p:extLst>
  </p:cSld>
  <p:clrMapOvr>
    <a:masterClrMapping/>
  </p:clrMapOvr>
  <p:transition>
    <p:cover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a:lstStyle/>
          <a:p>
            <a:r>
              <a:rPr lang="en-US"/>
              <a:t>Work Groups &amp; Teams</a:t>
            </a:r>
            <a:endParaRPr lang="en-US" dirty="0"/>
          </a:p>
        </p:txBody>
      </p:sp>
      <p:sp>
        <p:nvSpPr>
          <p:cNvPr id="58371" name="Rectangle 3"/>
          <p:cNvSpPr>
            <a:spLocks noGrp="1"/>
          </p:cNvSpPr>
          <p:nvPr>
            <p:ph idx="1"/>
          </p:nvPr>
        </p:nvSpPr>
        <p:spPr/>
        <p:txBody>
          <a:bodyPr>
            <a:normAutofit/>
          </a:bodyPr>
          <a:lstStyle/>
          <a:p>
            <a:r>
              <a:rPr lang="en-US" dirty="0"/>
              <a:t>Group:</a:t>
            </a:r>
          </a:p>
          <a:p>
            <a:pPr lvl="1"/>
            <a:r>
              <a:rPr lang="en-US" dirty="0"/>
              <a:t>Member interaction</a:t>
            </a:r>
          </a:p>
          <a:p>
            <a:pPr lvl="1"/>
            <a:r>
              <a:rPr lang="en-US" dirty="0"/>
              <a:t>Work to achieve certain goals or meet certain needs</a:t>
            </a:r>
          </a:p>
          <a:p>
            <a:pPr lvl="1"/>
            <a:r>
              <a:rPr lang="en-US" dirty="0"/>
              <a:t>Formal or informal work group</a:t>
            </a:r>
          </a:p>
          <a:p>
            <a:r>
              <a:rPr lang="en-US" dirty="0"/>
              <a:t>Team:</a:t>
            </a:r>
          </a:p>
          <a:p>
            <a:pPr lvl="1"/>
            <a:r>
              <a:rPr lang="en-US" dirty="0"/>
              <a:t>High level of interaction </a:t>
            </a:r>
          </a:p>
          <a:p>
            <a:pPr lvl="1"/>
            <a:r>
              <a:rPr lang="en-US" dirty="0"/>
              <a:t>Work intensively together toward common goal.</a:t>
            </a:r>
          </a:p>
          <a:p>
            <a:pPr lvl="1"/>
            <a:r>
              <a:rPr lang="en-US" dirty="0"/>
              <a:t>Formal work group </a:t>
            </a:r>
          </a:p>
        </p:txBody>
      </p:sp>
      <p:grpSp>
        <p:nvGrpSpPr>
          <p:cNvPr id="8" name="Group 7"/>
          <p:cNvGrpSpPr/>
          <p:nvPr/>
        </p:nvGrpSpPr>
        <p:grpSpPr>
          <a:xfrm>
            <a:off x="7450216" y="2971800"/>
            <a:ext cx="2286000" cy="2286000"/>
            <a:chOff x="5638800" y="3124200"/>
            <a:chExt cx="2286000" cy="2286000"/>
          </a:xfrm>
        </p:grpSpPr>
        <p:sp>
          <p:nvSpPr>
            <p:cNvPr id="2" name="Oval 1"/>
            <p:cNvSpPr/>
            <p:nvPr/>
          </p:nvSpPr>
          <p:spPr>
            <a:xfrm>
              <a:off x="5638800" y="3124200"/>
              <a:ext cx="2286000" cy="2286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000" b="1" dirty="0"/>
                <a:t>Group</a:t>
              </a:r>
            </a:p>
          </p:txBody>
        </p:sp>
        <p:sp>
          <p:nvSpPr>
            <p:cNvPr id="3" name="Oval 2"/>
            <p:cNvSpPr/>
            <p:nvPr/>
          </p:nvSpPr>
          <p:spPr>
            <a:xfrm>
              <a:off x="6210300" y="3981450"/>
              <a:ext cx="1188720" cy="118872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Team</a:t>
              </a:r>
            </a:p>
          </p:txBody>
        </p:sp>
      </p:grpSp>
    </p:spTree>
    <p:custDataLst>
      <p:tags r:id="rId1"/>
    </p:custDataLst>
    <p:extLst>
      <p:ext uri="{BB962C8B-B14F-4D97-AF65-F5344CB8AC3E}">
        <p14:creationId xmlns:p14="http://schemas.microsoft.com/office/powerpoint/2010/main" val="898882396"/>
      </p:ext>
    </p:extLst>
  </p:cSld>
  <p:clrMapOvr>
    <a:masterClrMapping/>
  </p:clrMapOvr>
  <p:transition>
    <p:cover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Teams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a:t>Project Teams</a:t>
            </a:r>
          </a:p>
          <a:p>
            <a:pPr lvl="1"/>
            <a:r>
              <a:rPr lang="en-US" dirty="0"/>
              <a:t>Created to solve specific problem, then disbanded</a:t>
            </a:r>
          </a:p>
          <a:p>
            <a:pPr lvl="1"/>
            <a:r>
              <a:rPr lang="en-US" dirty="0"/>
              <a:t>Challenge: Can create multiple reporting relationships</a:t>
            </a:r>
          </a:p>
          <a:p>
            <a:r>
              <a:rPr lang="en-US" dirty="0"/>
              <a:t>Production Teams</a:t>
            </a:r>
          </a:p>
          <a:p>
            <a:pPr lvl="1"/>
            <a:r>
              <a:rPr lang="en-US" dirty="0"/>
              <a:t>Front-line employees who produce tangible output</a:t>
            </a:r>
          </a:p>
          <a:p>
            <a:pPr lvl="1"/>
            <a:r>
              <a:rPr lang="en-US" dirty="0"/>
              <a:t>Autonomous work group: type of production team with control over a variety of functions</a:t>
            </a:r>
          </a:p>
        </p:txBody>
      </p:sp>
      <p:sp>
        <p:nvSpPr>
          <p:cNvPr id="4" name="Content Placeholder 3"/>
          <p:cNvSpPr>
            <a:spLocks noGrp="1"/>
          </p:cNvSpPr>
          <p:nvPr>
            <p:ph sz="half" idx="2"/>
          </p:nvPr>
        </p:nvSpPr>
        <p:spPr/>
        <p:txBody>
          <a:bodyPr>
            <a:normAutofit fontScale="92500" lnSpcReduction="10000"/>
          </a:bodyPr>
          <a:lstStyle/>
          <a:p>
            <a:r>
              <a:rPr lang="en-US" dirty="0"/>
              <a:t>Virtual Teams</a:t>
            </a:r>
          </a:p>
          <a:p>
            <a:pPr lvl="1"/>
            <a:r>
              <a:rPr lang="en-US" dirty="0"/>
              <a:t>Composed of widely dispersed members who are linked through technology</a:t>
            </a:r>
          </a:p>
          <a:p>
            <a:pPr lvl="1"/>
            <a:r>
              <a:rPr lang="en-US" dirty="0"/>
              <a:t>Advantages – saves time &amp; travel expenses, increased access to experts, expands labor market</a:t>
            </a:r>
          </a:p>
          <a:p>
            <a:pPr lvl="1"/>
            <a:r>
              <a:rPr lang="en-US" dirty="0"/>
              <a:t>Cultural diversity is an advantage and challenge</a:t>
            </a:r>
          </a:p>
          <a:p>
            <a:pPr lvl="1"/>
            <a:r>
              <a:rPr lang="en-US" dirty="0"/>
              <a:t>Trust is a critical concern. Must be increased through virtual socialization, collaboration behaviors, and communication skills</a:t>
            </a:r>
          </a:p>
        </p:txBody>
      </p:sp>
    </p:spTree>
    <p:extLst>
      <p:ext uri="{BB962C8B-B14F-4D97-AF65-F5344CB8AC3E}">
        <p14:creationId xmlns:p14="http://schemas.microsoft.com/office/powerpoint/2010/main" val="370280295"/>
      </p:ext>
    </p:extLst>
  </p:cSld>
  <p:clrMapOvr>
    <a:masterClrMapping/>
  </p:clrMapOvr>
  <p:transition>
    <p:cover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Processes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38350346"/>
      </p:ext>
    </p:extLst>
  </p:cSld>
  <p:clrMapOvr>
    <a:masterClrMapping/>
  </p:clrMapOvr>
  <p:transition>
    <p:cover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Model of Team Effectiveness</a:t>
            </a:r>
            <a:endParaRPr lang="en-US" dirty="0"/>
          </a:p>
        </p:txBody>
      </p:sp>
      <p:sp>
        <p:nvSpPr>
          <p:cNvPr id="5" name="TextBox 4"/>
          <p:cNvSpPr txBox="1"/>
          <p:nvPr/>
        </p:nvSpPr>
        <p:spPr>
          <a:xfrm>
            <a:off x="4572000" y="3124201"/>
            <a:ext cx="2514600" cy="2031325"/>
          </a:xfrm>
          <a:prstGeom prst="rect">
            <a:avLst/>
          </a:prstGeom>
          <a:solidFill>
            <a:srgbClr val="00B0F0"/>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u="sng" dirty="0"/>
              <a:t>Process</a:t>
            </a:r>
          </a:p>
          <a:p>
            <a:r>
              <a:rPr lang="en-US" dirty="0"/>
              <a:t>Norms</a:t>
            </a:r>
          </a:p>
          <a:p>
            <a:r>
              <a:rPr lang="en-US" dirty="0"/>
              <a:t>Communication</a:t>
            </a:r>
          </a:p>
          <a:p>
            <a:r>
              <a:rPr lang="en-US" dirty="0"/>
              <a:t>Coordination</a:t>
            </a:r>
          </a:p>
          <a:p>
            <a:r>
              <a:rPr lang="en-US" dirty="0"/>
              <a:t>Cohesion</a:t>
            </a:r>
          </a:p>
          <a:p>
            <a:r>
              <a:rPr lang="en-US" dirty="0"/>
              <a:t>Decision making</a:t>
            </a:r>
          </a:p>
          <a:p>
            <a:endParaRPr lang="en-US" dirty="0"/>
          </a:p>
        </p:txBody>
      </p:sp>
      <p:cxnSp>
        <p:nvCxnSpPr>
          <p:cNvPr id="8" name="Elbow Connector 7"/>
          <p:cNvCxnSpPr/>
          <p:nvPr/>
        </p:nvCxnSpPr>
        <p:spPr>
          <a:xfrm rot="5400000" flipH="1" flipV="1">
            <a:off x="5905500" y="153194"/>
            <a:ext cx="1588" cy="6096000"/>
          </a:xfrm>
          <a:prstGeom prst="bentConnector3">
            <a:avLst>
              <a:gd name="adj1" fmla="val 2627746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a:off x="5980837" y="2132736"/>
            <a:ext cx="1726" cy="6096000"/>
          </a:xfrm>
          <a:prstGeom prst="bentConnector3">
            <a:avLst>
              <a:gd name="adj1" fmla="val 40254010"/>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76400" y="3276600"/>
            <a:ext cx="2514600" cy="1754326"/>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b="1" u="sng" dirty="0"/>
              <a:t>Input</a:t>
            </a:r>
          </a:p>
          <a:p>
            <a:r>
              <a:rPr lang="en-US" b="1" dirty="0"/>
              <a:t>Org. context</a:t>
            </a:r>
          </a:p>
          <a:p>
            <a:r>
              <a:rPr lang="en-US" b="1" dirty="0"/>
              <a:t>Task characteristics</a:t>
            </a:r>
          </a:p>
          <a:p>
            <a:r>
              <a:rPr lang="en-US" b="1" dirty="0"/>
              <a:t>Team Composition</a:t>
            </a:r>
          </a:p>
          <a:p>
            <a:endParaRPr lang="en-US" dirty="0"/>
          </a:p>
          <a:p>
            <a:endParaRPr lang="en-US" dirty="0"/>
          </a:p>
        </p:txBody>
      </p:sp>
      <p:sp>
        <p:nvSpPr>
          <p:cNvPr id="33" name="TextBox 32"/>
          <p:cNvSpPr txBox="1"/>
          <p:nvPr/>
        </p:nvSpPr>
        <p:spPr>
          <a:xfrm>
            <a:off x="7543800" y="3274874"/>
            <a:ext cx="2971800" cy="1754326"/>
          </a:xfrm>
          <a:prstGeom prst="rect">
            <a:avLst/>
          </a:prstGeom>
          <a:solidFill>
            <a:srgbClr val="92D050"/>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u="sng" dirty="0"/>
              <a:t>Output</a:t>
            </a:r>
          </a:p>
          <a:p>
            <a:r>
              <a:rPr lang="en-US" dirty="0"/>
              <a:t>Productivity/Performance</a:t>
            </a:r>
          </a:p>
          <a:p>
            <a:r>
              <a:rPr lang="en-US" dirty="0"/>
              <a:t>Member Satisfaction</a:t>
            </a:r>
          </a:p>
          <a:p>
            <a:r>
              <a:rPr lang="en-US" dirty="0"/>
              <a:t>Innovation</a:t>
            </a:r>
          </a:p>
          <a:p>
            <a:endParaRPr lang="en-US" dirty="0"/>
          </a:p>
          <a:p>
            <a:endParaRPr lang="en-US" dirty="0"/>
          </a:p>
        </p:txBody>
      </p:sp>
      <p:cxnSp>
        <p:nvCxnSpPr>
          <p:cNvPr id="35" name="Straight Arrow Connector 34"/>
          <p:cNvCxnSpPr>
            <a:stCxn id="32" idx="3"/>
            <a:endCxn id="5" idx="1"/>
          </p:cNvCxnSpPr>
          <p:nvPr/>
        </p:nvCxnSpPr>
        <p:spPr>
          <a:xfrm flipV="1">
            <a:off x="4191000" y="4139863"/>
            <a:ext cx="381000" cy="1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33" idx="1"/>
          </p:cNvCxnSpPr>
          <p:nvPr/>
        </p:nvCxnSpPr>
        <p:spPr>
          <a:xfrm>
            <a:off x="7086600" y="4139863"/>
            <a:ext cx="457200" cy="12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630013650"/>
      </p:ext>
    </p:extLst>
  </p:cSld>
  <p:clrMapOvr>
    <a:masterClrMapping/>
  </p:clrMapOvr>
  <p:transition>
    <p:cover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&amp; Task Inputs</a:t>
            </a:r>
          </a:p>
        </p:txBody>
      </p:sp>
      <p:sp>
        <p:nvSpPr>
          <p:cNvPr id="3" name="Content Placeholder 2"/>
          <p:cNvSpPr>
            <a:spLocks noGrp="1"/>
          </p:cNvSpPr>
          <p:nvPr>
            <p:ph idx="1"/>
          </p:nvPr>
        </p:nvSpPr>
        <p:spPr/>
        <p:txBody>
          <a:bodyPr/>
          <a:lstStyle/>
          <a:p>
            <a:r>
              <a:rPr lang="en-US" dirty="0"/>
              <a:t>Organizational context</a:t>
            </a:r>
          </a:p>
          <a:p>
            <a:pPr lvl="1"/>
            <a:r>
              <a:rPr lang="en-US" dirty="0"/>
              <a:t>Provide necessary resources</a:t>
            </a:r>
          </a:p>
          <a:p>
            <a:pPr lvl="1"/>
            <a:r>
              <a:rPr lang="en-US" dirty="0"/>
              <a:t>Reward team not individual performance</a:t>
            </a:r>
          </a:p>
          <a:p>
            <a:r>
              <a:rPr lang="en-US" dirty="0"/>
              <a:t>Team task</a:t>
            </a:r>
          </a:p>
          <a:p>
            <a:pPr lvl="1"/>
            <a:r>
              <a:rPr lang="en-US" dirty="0"/>
              <a:t>Task to be performed</a:t>
            </a:r>
          </a:p>
          <a:p>
            <a:pPr lvl="1"/>
            <a:r>
              <a:rPr lang="en-US" dirty="0"/>
              <a:t>JCM predictive of team performance</a:t>
            </a:r>
          </a:p>
        </p:txBody>
      </p:sp>
    </p:spTree>
    <p:extLst>
      <p:ext uri="{BB962C8B-B14F-4D97-AF65-F5344CB8AC3E}">
        <p14:creationId xmlns:p14="http://schemas.microsoft.com/office/powerpoint/2010/main" val="4043015536"/>
      </p:ext>
    </p:extLst>
  </p:cSld>
  <p:clrMapOvr>
    <a:masterClrMapping/>
  </p:clrMapOvr>
  <p:transition>
    <p:cover dir="d"/>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Team Composition</a:t>
            </a:r>
          </a:p>
        </p:txBody>
      </p:sp>
      <p:sp>
        <p:nvSpPr>
          <p:cNvPr id="57347" name="Rectangle 3"/>
          <p:cNvSpPr>
            <a:spLocks noGrp="1" noChangeArrowheads="1"/>
          </p:cNvSpPr>
          <p:nvPr>
            <p:ph idx="1"/>
          </p:nvPr>
        </p:nvSpPr>
        <p:spPr/>
        <p:txBody>
          <a:bodyPr>
            <a:normAutofit/>
          </a:bodyPr>
          <a:lstStyle/>
          <a:p>
            <a:r>
              <a:rPr lang="en-US" dirty="0"/>
              <a:t>g</a:t>
            </a:r>
          </a:p>
          <a:p>
            <a:r>
              <a:rPr lang="en-US" dirty="0"/>
              <a:t>Personality</a:t>
            </a:r>
          </a:p>
          <a:p>
            <a:pPr lvl="1"/>
            <a:r>
              <a:rPr lang="en-US" dirty="0"/>
              <a:t>Conscientiousness, Agreeableness, Extraversion, Emotional Stability</a:t>
            </a:r>
          </a:p>
          <a:p>
            <a:pPr lvl="1"/>
            <a:r>
              <a:rPr lang="en-US" dirty="0"/>
              <a:t>Curvilinear relationships…</a:t>
            </a:r>
          </a:p>
          <a:p>
            <a:r>
              <a:rPr lang="en-US" dirty="0"/>
              <a:t>Skills</a:t>
            </a:r>
          </a:p>
          <a:p>
            <a:pPr lvl="1"/>
            <a:r>
              <a:rPr lang="en-US" dirty="0"/>
              <a:t>Communication, team coordination, conflict resolution</a:t>
            </a:r>
          </a:p>
        </p:txBody>
      </p:sp>
    </p:spTree>
    <p:custDataLst>
      <p:tags r:id="rId1"/>
    </p:custDataLst>
    <p:extLst>
      <p:ext uri="{BB962C8B-B14F-4D97-AF65-F5344CB8AC3E}">
        <p14:creationId xmlns:p14="http://schemas.microsoft.com/office/powerpoint/2010/main" val="3336140765"/>
      </p:ext>
    </p:extLst>
  </p:cSld>
  <p:clrMapOvr>
    <a:masterClrMapping/>
  </p:clrMapOvr>
  <p:transition>
    <p:cover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Diversity</a:t>
            </a:r>
          </a:p>
        </p:txBody>
      </p:sp>
      <p:sp>
        <p:nvSpPr>
          <p:cNvPr id="16387" name="Content Placeholder 2"/>
          <p:cNvSpPr>
            <a:spLocks noGrp="1"/>
          </p:cNvSpPr>
          <p:nvPr>
            <p:ph idx="1"/>
          </p:nvPr>
        </p:nvSpPr>
        <p:spPr/>
        <p:txBody>
          <a:bodyPr>
            <a:normAutofit/>
          </a:bodyPr>
          <a:lstStyle/>
          <a:p>
            <a:r>
              <a:rPr lang="en-US" dirty="0"/>
              <a:t>Demographic diversity</a:t>
            </a:r>
          </a:p>
          <a:p>
            <a:pPr lvl="1"/>
            <a:r>
              <a:rPr lang="en-US" dirty="0"/>
              <a:t>Differences in observable attributes (e.g., age, gender, ethnicity)</a:t>
            </a:r>
          </a:p>
          <a:p>
            <a:pPr lvl="1"/>
            <a:r>
              <a:rPr lang="en-US" dirty="0"/>
              <a:t>Potentially detrimental to newly formed groups but negative effect diminishes over time</a:t>
            </a:r>
          </a:p>
          <a:p>
            <a:r>
              <a:rPr lang="en-US" dirty="0"/>
              <a:t>Psychological diversity</a:t>
            </a:r>
          </a:p>
          <a:p>
            <a:pPr lvl="1"/>
            <a:r>
              <a:rPr lang="en-US" dirty="0"/>
              <a:t>Differences in underlying attributes (e.g., KSAOs, beliefs, values, and functional, occupational, and educational backgrounds</a:t>
            </a:r>
          </a:p>
          <a:p>
            <a:pPr lvl="1"/>
            <a:r>
              <a:rPr lang="en-US" dirty="0"/>
              <a:t>Positive impact on performance; gets stronger over time</a:t>
            </a:r>
            <a:endParaRPr lang="en-US" sz="1100" dirty="0"/>
          </a:p>
        </p:txBody>
      </p:sp>
    </p:spTree>
    <p:extLst>
      <p:ext uri="{BB962C8B-B14F-4D97-AF65-F5344CB8AC3E}">
        <p14:creationId xmlns:p14="http://schemas.microsoft.com/office/powerpoint/2010/main" val="42866230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Model of Team Effectiveness</a:t>
            </a:r>
            <a:endParaRPr lang="en-US" dirty="0"/>
          </a:p>
        </p:txBody>
      </p:sp>
      <p:sp>
        <p:nvSpPr>
          <p:cNvPr id="5" name="TextBox 4"/>
          <p:cNvSpPr txBox="1"/>
          <p:nvPr/>
        </p:nvSpPr>
        <p:spPr>
          <a:xfrm>
            <a:off x="4572000" y="3124201"/>
            <a:ext cx="2514600" cy="2031325"/>
          </a:xfrm>
          <a:prstGeom prst="rect">
            <a:avLst/>
          </a:prstGeom>
          <a:solidFill>
            <a:srgbClr val="00B0F0"/>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b="1" u="sng" dirty="0"/>
              <a:t>Process</a:t>
            </a:r>
          </a:p>
          <a:p>
            <a:r>
              <a:rPr lang="en-US" b="1" dirty="0"/>
              <a:t>Norms</a:t>
            </a:r>
          </a:p>
          <a:p>
            <a:r>
              <a:rPr lang="en-US" b="1" dirty="0"/>
              <a:t>Communication</a:t>
            </a:r>
          </a:p>
          <a:p>
            <a:r>
              <a:rPr lang="en-US" b="1" dirty="0"/>
              <a:t>Coordination</a:t>
            </a:r>
          </a:p>
          <a:p>
            <a:r>
              <a:rPr lang="en-US" b="1" dirty="0"/>
              <a:t>Cohesion</a:t>
            </a:r>
          </a:p>
          <a:p>
            <a:r>
              <a:rPr lang="en-US" b="1" dirty="0"/>
              <a:t>Decision making</a:t>
            </a:r>
          </a:p>
          <a:p>
            <a:endParaRPr lang="en-US" dirty="0"/>
          </a:p>
        </p:txBody>
      </p:sp>
      <p:cxnSp>
        <p:nvCxnSpPr>
          <p:cNvPr id="8" name="Elbow Connector 7"/>
          <p:cNvCxnSpPr/>
          <p:nvPr/>
        </p:nvCxnSpPr>
        <p:spPr>
          <a:xfrm rot="5400000" flipH="1" flipV="1">
            <a:off x="5905500" y="153194"/>
            <a:ext cx="1588" cy="6096000"/>
          </a:xfrm>
          <a:prstGeom prst="bentConnector3">
            <a:avLst>
              <a:gd name="adj1" fmla="val 2627746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a:off x="5980837" y="2132736"/>
            <a:ext cx="1726" cy="6096000"/>
          </a:xfrm>
          <a:prstGeom prst="bentConnector3">
            <a:avLst>
              <a:gd name="adj1" fmla="val 40254010"/>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76400" y="3276600"/>
            <a:ext cx="2514600" cy="1754326"/>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u="sng" dirty="0"/>
              <a:t>Input</a:t>
            </a:r>
          </a:p>
          <a:p>
            <a:r>
              <a:rPr lang="en-US" dirty="0"/>
              <a:t>Org. context</a:t>
            </a:r>
          </a:p>
          <a:p>
            <a:r>
              <a:rPr lang="en-US" dirty="0"/>
              <a:t>Task characteristics</a:t>
            </a:r>
          </a:p>
          <a:p>
            <a:r>
              <a:rPr lang="en-US" dirty="0"/>
              <a:t>Team Composition</a:t>
            </a:r>
          </a:p>
          <a:p>
            <a:endParaRPr lang="en-US" dirty="0"/>
          </a:p>
          <a:p>
            <a:endParaRPr lang="en-US" dirty="0"/>
          </a:p>
        </p:txBody>
      </p:sp>
      <p:sp>
        <p:nvSpPr>
          <p:cNvPr id="33" name="TextBox 32"/>
          <p:cNvSpPr txBox="1"/>
          <p:nvPr/>
        </p:nvSpPr>
        <p:spPr>
          <a:xfrm>
            <a:off x="7543800" y="3274874"/>
            <a:ext cx="2971800" cy="1754326"/>
          </a:xfrm>
          <a:prstGeom prst="rect">
            <a:avLst/>
          </a:prstGeom>
          <a:solidFill>
            <a:srgbClr val="92D050"/>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u="sng" dirty="0"/>
              <a:t>Output</a:t>
            </a:r>
          </a:p>
          <a:p>
            <a:r>
              <a:rPr lang="en-US" dirty="0"/>
              <a:t>Productivity/Performance</a:t>
            </a:r>
          </a:p>
          <a:p>
            <a:r>
              <a:rPr lang="en-US" dirty="0"/>
              <a:t>Member Satisfaction</a:t>
            </a:r>
          </a:p>
          <a:p>
            <a:r>
              <a:rPr lang="en-US" dirty="0"/>
              <a:t>Innovation</a:t>
            </a:r>
          </a:p>
          <a:p>
            <a:endParaRPr lang="en-US" dirty="0"/>
          </a:p>
          <a:p>
            <a:endParaRPr lang="en-US" dirty="0"/>
          </a:p>
        </p:txBody>
      </p:sp>
      <p:cxnSp>
        <p:nvCxnSpPr>
          <p:cNvPr id="35" name="Straight Arrow Connector 34"/>
          <p:cNvCxnSpPr>
            <a:stCxn id="32" idx="3"/>
            <a:endCxn id="5" idx="1"/>
          </p:cNvCxnSpPr>
          <p:nvPr/>
        </p:nvCxnSpPr>
        <p:spPr>
          <a:xfrm flipV="1">
            <a:off x="4191000" y="4139863"/>
            <a:ext cx="381000" cy="1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33" idx="1"/>
          </p:cNvCxnSpPr>
          <p:nvPr/>
        </p:nvCxnSpPr>
        <p:spPr>
          <a:xfrm>
            <a:off x="7086600" y="4139863"/>
            <a:ext cx="457200" cy="12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93111169"/>
      </p:ext>
    </p:extLst>
  </p:cSld>
  <p:clrMapOvr>
    <a:masterClrMapping/>
  </p:clrMapOvr>
  <p:transition>
    <p:cover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Foundational Concepts in Leadership </a:t>
            </a:r>
          </a:p>
        </p:txBody>
      </p:sp>
      <p:sp>
        <p:nvSpPr>
          <p:cNvPr id="5" name="Text Placeholder 4"/>
          <p:cNvSpPr>
            <a:spLocks noGrp="1"/>
          </p:cNvSpPr>
          <p:nvPr>
            <p:ph type="body" idx="1"/>
          </p:nvPr>
        </p:nvSpPr>
        <p:spPr/>
        <p:txBody>
          <a:bodyPr/>
          <a:lstStyle/>
          <a:p>
            <a:endParaRPr lang="en-US"/>
          </a:p>
        </p:txBody>
      </p:sp>
    </p:spTree>
    <p:custDataLst>
      <p:tags r:id="rId1"/>
    </p:custDataLst>
  </p:cSld>
  <p:clrMapOvr>
    <a:masterClrMapping/>
  </p:clrMapOvr>
  <p:transition>
    <p:cover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Norms</a:t>
            </a:r>
          </a:p>
        </p:txBody>
      </p:sp>
      <p:sp>
        <p:nvSpPr>
          <p:cNvPr id="15363" name="Content Placeholder 2"/>
          <p:cNvSpPr>
            <a:spLocks noGrp="1"/>
          </p:cNvSpPr>
          <p:nvPr>
            <p:ph idx="1"/>
          </p:nvPr>
        </p:nvSpPr>
        <p:spPr/>
        <p:txBody>
          <a:bodyPr>
            <a:normAutofit/>
          </a:bodyPr>
          <a:lstStyle/>
          <a:p>
            <a:r>
              <a:rPr lang="en-US" dirty="0"/>
              <a:t>Informal rules of conduct </a:t>
            </a:r>
          </a:p>
          <a:p>
            <a:pPr lvl="1"/>
            <a:endParaRPr lang="en-US" dirty="0"/>
          </a:p>
          <a:p>
            <a:r>
              <a:rPr lang="en-US" dirty="0"/>
              <a:t>Considered important by most group members</a:t>
            </a:r>
          </a:p>
          <a:p>
            <a:endParaRPr lang="en-US" dirty="0"/>
          </a:p>
          <a:p>
            <a:r>
              <a:rPr lang="en-US" dirty="0"/>
              <a:t>Enforced by rewarding conformity and punishing deviations</a:t>
            </a:r>
          </a:p>
          <a:p>
            <a:endParaRPr lang="en-US" dirty="0"/>
          </a:p>
          <a:p>
            <a:r>
              <a:rPr lang="en-US" dirty="0"/>
              <a:t>Examples?</a:t>
            </a:r>
          </a:p>
        </p:txBody>
      </p:sp>
    </p:spTree>
    <p:custDataLst>
      <p:tags r:id="rId1"/>
    </p:custDataLst>
    <p:extLst>
      <p:ext uri="{BB962C8B-B14F-4D97-AF65-F5344CB8AC3E}">
        <p14:creationId xmlns:p14="http://schemas.microsoft.com/office/powerpoint/2010/main" val="3377472757"/>
      </p:ext>
    </p:extLst>
  </p:cSld>
  <p:clrMapOvr>
    <a:masterClrMapping/>
  </p:clrMapOvr>
  <p:transition>
    <p:cover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&amp; Coordination</a:t>
            </a:r>
          </a:p>
        </p:txBody>
      </p:sp>
      <p:sp>
        <p:nvSpPr>
          <p:cNvPr id="20483" name="Content Placeholder 2"/>
          <p:cNvSpPr>
            <a:spLocks noGrp="1"/>
          </p:cNvSpPr>
          <p:nvPr>
            <p:ph idx="1"/>
          </p:nvPr>
        </p:nvSpPr>
        <p:spPr/>
        <p:txBody>
          <a:bodyPr>
            <a:normAutofit/>
          </a:bodyPr>
          <a:lstStyle/>
          <a:p>
            <a:r>
              <a:rPr lang="en-US" dirty="0"/>
              <a:t>Process Losses – as groups grow larger, more effort expended to coordinate</a:t>
            </a:r>
          </a:p>
          <a:p>
            <a:pPr lvl="1"/>
            <a:r>
              <a:rPr lang="en-US" dirty="0"/>
              <a:t>Takes more time to organize efforts</a:t>
            </a:r>
          </a:p>
          <a:p>
            <a:pPr lvl="1"/>
            <a:r>
              <a:rPr lang="en-US" dirty="0"/>
              <a:t>More interpersonal difficulties</a:t>
            </a:r>
          </a:p>
          <a:p>
            <a:r>
              <a:rPr lang="en-US" dirty="0"/>
              <a:t>Social Loafing – tendency of individuals to exert less effort when they work in a group than when they work alone.</a:t>
            </a:r>
          </a:p>
          <a:p>
            <a:pPr lvl="1"/>
            <a:r>
              <a:rPr lang="en-US" dirty="0"/>
              <a:t>Why does this occur?</a:t>
            </a:r>
          </a:p>
          <a:p>
            <a:pPr lvl="1"/>
            <a:r>
              <a:rPr lang="en-US" dirty="0"/>
              <a:t>Possible Solutions . . .</a:t>
            </a:r>
          </a:p>
        </p:txBody>
      </p:sp>
    </p:spTree>
    <p:custDataLst>
      <p:tags r:id="rId1"/>
    </p:custDataLst>
    <p:extLst>
      <p:ext uri="{BB962C8B-B14F-4D97-AF65-F5344CB8AC3E}">
        <p14:creationId xmlns:p14="http://schemas.microsoft.com/office/powerpoint/2010/main" val="2832665703"/>
      </p:ext>
    </p:extLst>
  </p:cSld>
  <p:clrMapOvr>
    <a:masterClrMapping/>
  </p:clrMapOvr>
  <p:transition>
    <p:cover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Cohesion</a:t>
            </a:r>
          </a:p>
        </p:txBody>
      </p:sp>
      <p:sp>
        <p:nvSpPr>
          <p:cNvPr id="15363" name="Content Placeholder 2"/>
          <p:cNvSpPr>
            <a:spLocks noGrp="1"/>
          </p:cNvSpPr>
          <p:nvPr>
            <p:ph sz="half" idx="1"/>
          </p:nvPr>
        </p:nvSpPr>
        <p:spPr>
          <a:xfrm>
            <a:off x="581193" y="2819400"/>
            <a:ext cx="5422390" cy="3383280"/>
          </a:xfrm>
        </p:spPr>
        <p:txBody>
          <a:bodyPr anchor="t">
            <a:normAutofit/>
          </a:bodyPr>
          <a:lstStyle/>
          <a:p>
            <a:r>
              <a:rPr lang="en-US" dirty="0"/>
              <a:t>Cohesion usually higher when</a:t>
            </a:r>
          </a:p>
          <a:p>
            <a:pPr lvl="1"/>
            <a:r>
              <a:rPr lang="en-US" dirty="0"/>
              <a:t>Members similar </a:t>
            </a:r>
          </a:p>
          <a:p>
            <a:pPr lvl="1"/>
            <a:r>
              <a:rPr lang="en-US" dirty="0"/>
              <a:t>Entry difficult</a:t>
            </a:r>
          </a:p>
          <a:p>
            <a:pPr lvl="1"/>
            <a:r>
              <a:rPr lang="en-US" dirty="0"/>
              <a:t>Stable group </a:t>
            </a:r>
          </a:p>
          <a:p>
            <a:pPr lvl="1"/>
            <a:r>
              <a:rPr lang="en-US" dirty="0"/>
              <a:t>External threat</a:t>
            </a:r>
          </a:p>
          <a:p>
            <a:pPr lvl="1"/>
            <a:r>
              <a:rPr lang="en-US" dirty="0"/>
              <a:t>Interdependent members</a:t>
            </a:r>
          </a:p>
          <a:p>
            <a:pPr lvl="1"/>
            <a:r>
              <a:rPr lang="en-US" dirty="0"/>
              <a:t>Size not too large</a:t>
            </a:r>
          </a:p>
        </p:txBody>
      </p:sp>
      <p:sp>
        <p:nvSpPr>
          <p:cNvPr id="3" name="Content Placeholder 2"/>
          <p:cNvSpPr>
            <a:spLocks noGrp="1"/>
          </p:cNvSpPr>
          <p:nvPr>
            <p:ph sz="half" idx="2"/>
          </p:nvPr>
        </p:nvSpPr>
        <p:spPr>
          <a:xfrm>
            <a:off x="6188417" y="2819400"/>
            <a:ext cx="5422392" cy="3383280"/>
          </a:xfrm>
        </p:spPr>
        <p:txBody>
          <a:bodyPr anchor="t">
            <a:normAutofit/>
          </a:bodyPr>
          <a:lstStyle/>
          <a:p>
            <a:r>
              <a:rPr lang="en-US" dirty="0"/>
              <a:t>Effects of cohesion</a:t>
            </a:r>
          </a:p>
          <a:p>
            <a:pPr lvl="1"/>
            <a:r>
              <a:rPr lang="en-US" dirty="0"/>
              <a:t>Desire to remain w/team; higher satisfaction</a:t>
            </a:r>
          </a:p>
          <a:p>
            <a:pPr lvl="1"/>
            <a:r>
              <a:rPr lang="en-US" dirty="0"/>
              <a:t>Individual behavior more influenced by group</a:t>
            </a:r>
          </a:p>
          <a:p>
            <a:pPr lvl="1"/>
            <a:r>
              <a:rPr lang="en-US" dirty="0"/>
              <a:t>Commitment to team goals</a:t>
            </a:r>
          </a:p>
          <a:p>
            <a:pPr lvl="1"/>
            <a:r>
              <a:rPr lang="en-US" dirty="0"/>
              <a:t>Better performance IF group goals aligned w/organization’s goals</a:t>
            </a:r>
          </a:p>
        </p:txBody>
      </p:sp>
      <p:sp>
        <p:nvSpPr>
          <p:cNvPr id="5" name="TextBox 4"/>
          <p:cNvSpPr txBox="1"/>
          <p:nvPr/>
        </p:nvSpPr>
        <p:spPr>
          <a:xfrm>
            <a:off x="581193" y="2057400"/>
            <a:ext cx="11029616" cy="45720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Cohesion – </a:t>
            </a:r>
            <a:r>
              <a:rPr lang="en-US" sz="2400" i="1" dirty="0"/>
              <a:t>degree members are “attracted” to one another</a:t>
            </a:r>
          </a:p>
        </p:txBody>
      </p:sp>
    </p:spTree>
    <p:custDataLst>
      <p:tags r:id="rId1"/>
    </p:custDataLst>
    <p:extLst>
      <p:ext uri="{BB962C8B-B14F-4D97-AF65-F5344CB8AC3E}">
        <p14:creationId xmlns:p14="http://schemas.microsoft.com/office/powerpoint/2010/main" val="551732252"/>
      </p:ext>
    </p:extLst>
  </p:cSld>
  <p:clrMapOvr>
    <a:masterClrMapping/>
  </p:clrMapOvr>
  <p:transition>
    <p:cover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Model of Team Effectiveness</a:t>
            </a:r>
            <a:endParaRPr lang="en-US" dirty="0"/>
          </a:p>
        </p:txBody>
      </p:sp>
      <p:sp>
        <p:nvSpPr>
          <p:cNvPr id="5" name="TextBox 4"/>
          <p:cNvSpPr txBox="1"/>
          <p:nvPr/>
        </p:nvSpPr>
        <p:spPr>
          <a:xfrm>
            <a:off x="4572000" y="3124201"/>
            <a:ext cx="2514600" cy="2031325"/>
          </a:xfrm>
          <a:prstGeom prst="rect">
            <a:avLst/>
          </a:prstGeom>
          <a:solidFill>
            <a:srgbClr val="00B0F0"/>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u="sng" dirty="0"/>
              <a:t>Process</a:t>
            </a:r>
          </a:p>
          <a:p>
            <a:r>
              <a:rPr lang="en-US" dirty="0"/>
              <a:t>Norms</a:t>
            </a:r>
          </a:p>
          <a:p>
            <a:r>
              <a:rPr lang="en-US" dirty="0"/>
              <a:t>Communication</a:t>
            </a:r>
          </a:p>
          <a:p>
            <a:r>
              <a:rPr lang="en-US" dirty="0"/>
              <a:t>Coordination</a:t>
            </a:r>
          </a:p>
          <a:p>
            <a:r>
              <a:rPr lang="en-US" dirty="0"/>
              <a:t>Cohesion</a:t>
            </a:r>
          </a:p>
          <a:p>
            <a:r>
              <a:rPr lang="en-US" dirty="0"/>
              <a:t>Decision making</a:t>
            </a:r>
          </a:p>
          <a:p>
            <a:endParaRPr lang="en-US" dirty="0"/>
          </a:p>
        </p:txBody>
      </p:sp>
      <p:cxnSp>
        <p:nvCxnSpPr>
          <p:cNvPr id="8" name="Elbow Connector 7"/>
          <p:cNvCxnSpPr/>
          <p:nvPr/>
        </p:nvCxnSpPr>
        <p:spPr>
          <a:xfrm rot="5400000" flipH="1" flipV="1">
            <a:off x="5905500" y="153194"/>
            <a:ext cx="1588" cy="6096000"/>
          </a:xfrm>
          <a:prstGeom prst="bentConnector3">
            <a:avLst>
              <a:gd name="adj1" fmla="val 2627746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a:off x="5980837" y="2132736"/>
            <a:ext cx="1726" cy="6096000"/>
          </a:xfrm>
          <a:prstGeom prst="bentConnector3">
            <a:avLst>
              <a:gd name="adj1" fmla="val 40254010"/>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76400" y="3276600"/>
            <a:ext cx="2514600" cy="1754326"/>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u="sng" dirty="0"/>
              <a:t>Input</a:t>
            </a:r>
          </a:p>
          <a:p>
            <a:r>
              <a:rPr lang="en-US" dirty="0"/>
              <a:t>Org. context</a:t>
            </a:r>
          </a:p>
          <a:p>
            <a:r>
              <a:rPr lang="en-US" dirty="0"/>
              <a:t>Task characteristics</a:t>
            </a:r>
          </a:p>
          <a:p>
            <a:r>
              <a:rPr lang="en-US" dirty="0"/>
              <a:t>Team Composition</a:t>
            </a:r>
          </a:p>
          <a:p>
            <a:endParaRPr lang="en-US" dirty="0"/>
          </a:p>
          <a:p>
            <a:endParaRPr lang="en-US" dirty="0"/>
          </a:p>
        </p:txBody>
      </p:sp>
      <p:sp>
        <p:nvSpPr>
          <p:cNvPr id="33" name="TextBox 32"/>
          <p:cNvSpPr txBox="1"/>
          <p:nvPr/>
        </p:nvSpPr>
        <p:spPr>
          <a:xfrm>
            <a:off x="7543800" y="3274874"/>
            <a:ext cx="2971800" cy="1754326"/>
          </a:xfrm>
          <a:prstGeom prst="rect">
            <a:avLst/>
          </a:prstGeom>
          <a:solidFill>
            <a:srgbClr val="92D050"/>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b="1" u="sng" dirty="0"/>
              <a:t>Output</a:t>
            </a:r>
          </a:p>
          <a:p>
            <a:r>
              <a:rPr lang="en-US" b="1" dirty="0"/>
              <a:t>Productivity/Performance</a:t>
            </a:r>
          </a:p>
          <a:p>
            <a:r>
              <a:rPr lang="en-US" b="1" dirty="0"/>
              <a:t>Member Satisfaction</a:t>
            </a:r>
          </a:p>
          <a:p>
            <a:r>
              <a:rPr lang="en-US" b="1" dirty="0"/>
              <a:t>Innovation</a:t>
            </a:r>
          </a:p>
          <a:p>
            <a:endParaRPr lang="en-US" dirty="0"/>
          </a:p>
          <a:p>
            <a:endParaRPr lang="en-US" dirty="0"/>
          </a:p>
        </p:txBody>
      </p:sp>
      <p:cxnSp>
        <p:nvCxnSpPr>
          <p:cNvPr id="35" name="Straight Arrow Connector 34"/>
          <p:cNvCxnSpPr>
            <a:stCxn id="32" idx="3"/>
            <a:endCxn id="5" idx="1"/>
          </p:cNvCxnSpPr>
          <p:nvPr/>
        </p:nvCxnSpPr>
        <p:spPr>
          <a:xfrm flipV="1">
            <a:off x="4191000" y="4139863"/>
            <a:ext cx="381000" cy="1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33" idx="1"/>
          </p:cNvCxnSpPr>
          <p:nvPr/>
        </p:nvCxnSpPr>
        <p:spPr>
          <a:xfrm>
            <a:off x="7086600" y="4139863"/>
            <a:ext cx="457200" cy="12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04539881"/>
      </p:ext>
    </p:extLst>
  </p:cSld>
  <p:clrMapOvr>
    <a:masterClrMapping/>
  </p:clrMapOvr>
  <p:transition>
    <p:cover dir="d"/>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t>Team Outputs</a:t>
            </a:r>
          </a:p>
        </p:txBody>
      </p:sp>
      <p:sp>
        <p:nvSpPr>
          <p:cNvPr id="55299" name="Rectangle 3"/>
          <p:cNvSpPr>
            <a:spLocks noGrp="1" noChangeArrowheads="1"/>
          </p:cNvSpPr>
          <p:nvPr>
            <p:ph idx="1"/>
          </p:nvPr>
        </p:nvSpPr>
        <p:spPr/>
        <p:txBody>
          <a:bodyPr/>
          <a:lstStyle/>
          <a:p>
            <a:r>
              <a:rPr lang="en-US"/>
              <a:t>Team performance</a:t>
            </a:r>
          </a:p>
          <a:p>
            <a:pPr lvl="1"/>
            <a:r>
              <a:rPr lang="en-US"/>
              <a:t>Often reflected in objective measures</a:t>
            </a:r>
          </a:p>
          <a:p>
            <a:pPr lvl="3"/>
            <a:endParaRPr lang="en-US"/>
          </a:p>
          <a:p>
            <a:r>
              <a:rPr lang="en-US"/>
              <a:t>Team innovation</a:t>
            </a:r>
          </a:p>
          <a:p>
            <a:pPr lvl="3"/>
            <a:endParaRPr lang="en-US"/>
          </a:p>
          <a:p>
            <a:r>
              <a:rPr lang="en-US"/>
              <a:t>Team member well-being</a:t>
            </a:r>
          </a:p>
        </p:txBody>
      </p:sp>
      <p:sp>
        <p:nvSpPr>
          <p:cNvPr id="14341" name="Rectangle 5"/>
          <p:cNvSpPr>
            <a:spLocks noChangeArrowheads="1"/>
          </p:cNvSpPr>
          <p:nvPr/>
        </p:nvSpPr>
        <p:spPr bwMode="auto">
          <a:xfrm>
            <a:off x="9829800" y="640397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endParaRPr lang="en-US" sz="1200" b="1">
              <a:latin typeface="Arial" charset="0"/>
            </a:endParaRPr>
          </a:p>
        </p:txBody>
      </p:sp>
    </p:spTree>
    <p:extLst>
      <p:ext uri="{BB962C8B-B14F-4D97-AF65-F5344CB8AC3E}">
        <p14:creationId xmlns:p14="http://schemas.microsoft.com/office/powerpoint/2010/main" val="39649249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anim calcmode="lin" valueType="num">
                                      <p:cBhvr additive="base">
                                        <p:cTn id="11" dur="500" fill="hold"/>
                                        <p:tgtEl>
                                          <p:spTgt spid="5529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52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5299">
                                            <p:txEl>
                                              <p:pRg st="3" end="3"/>
                                            </p:txEl>
                                          </p:spTgt>
                                        </p:tgtEl>
                                        <p:attrNameLst>
                                          <p:attrName>style.visibility</p:attrName>
                                        </p:attrNameLst>
                                      </p:cBhvr>
                                      <p:to>
                                        <p:strVal val="visible"/>
                                      </p:to>
                                    </p:set>
                                    <p:anim calcmode="lin" valueType="num">
                                      <p:cBhvr additive="base">
                                        <p:cTn id="17" dur="500" fill="hold"/>
                                        <p:tgtEl>
                                          <p:spTgt spid="5529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52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5299">
                                            <p:txEl>
                                              <p:pRg st="5" end="5"/>
                                            </p:txEl>
                                          </p:spTgt>
                                        </p:tgtEl>
                                        <p:attrNameLst>
                                          <p:attrName>style.visibility</p:attrName>
                                        </p:attrNameLst>
                                      </p:cBhvr>
                                      <p:to>
                                        <p:strVal val="visible"/>
                                      </p:to>
                                    </p:set>
                                    <p:anim calcmode="lin" valueType="num">
                                      <p:cBhvr additive="base">
                                        <p:cTn id="23" dur="500" fill="hold"/>
                                        <p:tgtEl>
                                          <p:spTgt spid="55299">
                                            <p:txEl>
                                              <p:pRg st="5" end="5"/>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529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Effectiveness: Conclusion</a:t>
            </a:r>
          </a:p>
        </p:txBody>
      </p:sp>
      <p:sp>
        <p:nvSpPr>
          <p:cNvPr id="3" name="Content Placeholder 2"/>
          <p:cNvSpPr>
            <a:spLocks noGrp="1"/>
          </p:cNvSpPr>
          <p:nvPr>
            <p:ph idx="1"/>
          </p:nvPr>
        </p:nvSpPr>
        <p:spPr/>
        <p:txBody>
          <a:bodyPr>
            <a:normAutofit/>
          </a:bodyPr>
          <a:lstStyle/>
          <a:p>
            <a:r>
              <a:rPr lang="en-US" dirty="0"/>
              <a:t>SIOP 2016 – Laszlo Bock, Senior VP of People Operations at Google</a:t>
            </a:r>
          </a:p>
          <a:p>
            <a:pPr lvl="1"/>
            <a:r>
              <a:rPr lang="en-US" dirty="0"/>
              <a:t>Google extensively studied teams</a:t>
            </a:r>
          </a:p>
          <a:p>
            <a:pPr lvl="1"/>
            <a:r>
              <a:rPr lang="en-US" dirty="0"/>
              <a:t>Team inputs matter A LOT LESS than team processes in terms of predicting effectiveness</a:t>
            </a:r>
          </a:p>
          <a:p>
            <a:pPr lvl="1"/>
            <a:r>
              <a:rPr lang="en-US" dirty="0"/>
              <a:t>Good teams:</a:t>
            </a:r>
          </a:p>
          <a:p>
            <a:pPr lvl="2"/>
            <a:r>
              <a:rPr lang="en-US" dirty="0"/>
              <a:t>Equality in distribution of conversational turn-taking – members speak in fairly equal proportion</a:t>
            </a:r>
          </a:p>
          <a:p>
            <a:pPr lvl="2"/>
            <a:r>
              <a:rPr lang="en-US" dirty="0"/>
              <a:t>High average social sensitivity</a:t>
            </a:r>
          </a:p>
        </p:txBody>
      </p:sp>
    </p:spTree>
    <p:custDataLst>
      <p:tags r:id="rId1"/>
    </p:custDataLst>
    <p:extLst>
      <p:ext uri="{BB962C8B-B14F-4D97-AF65-F5344CB8AC3E}">
        <p14:creationId xmlns:p14="http://schemas.microsoft.com/office/powerpoint/2010/main" val="3183804197"/>
      </p:ext>
    </p:extLst>
  </p:cSld>
  <p:clrMapOvr>
    <a:masterClrMapping/>
  </p:clrMapOvr>
  <p:transition>
    <p:cover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Popular Ideas about Leaders</a:t>
            </a:r>
            <a:endParaRPr lang="en-US" dirty="0"/>
          </a:p>
        </p:txBody>
      </p:sp>
      <p:sp>
        <p:nvSpPr>
          <p:cNvPr id="3" name="Content Placeholder 2"/>
          <p:cNvSpPr>
            <a:spLocks noGrp="1"/>
          </p:cNvSpPr>
          <p:nvPr>
            <p:ph idx="1"/>
          </p:nvPr>
        </p:nvSpPr>
        <p:spPr/>
        <p:txBody>
          <a:bodyPr>
            <a:normAutofit lnSpcReduction="10000"/>
          </a:bodyPr>
          <a:lstStyle/>
          <a:p>
            <a:r>
              <a:rPr lang="en-US" dirty="0"/>
              <a:t>“Leaders aren't born, they are made. And they are made just like anything else, through hard work. And that's the price we'll have to pay to achieve that goal, or any goal.”</a:t>
            </a:r>
          </a:p>
          <a:p>
            <a:endParaRPr lang="en-US" dirty="0"/>
          </a:p>
          <a:p>
            <a:r>
              <a:rPr lang="en-US" dirty="0"/>
              <a:t>“Leadership rests not only upon ability, not only upon capacity; having the capacity to lead is not enough. The leader must be willing to use it. His leadership is then based on truth and character. There must be truth in the purpose and will power in the character.</a:t>
            </a:r>
          </a:p>
          <a:p>
            <a:pPr marL="0" indent="0">
              <a:buNone/>
            </a:pPr>
            <a:r>
              <a:rPr lang="en-US" dirty="0"/>
              <a:t>					-Vince Lombardi</a:t>
            </a:r>
          </a:p>
          <a:p>
            <a:endParaRPr lang="en-US" dirty="0"/>
          </a:p>
        </p:txBody>
      </p:sp>
    </p:spTree>
    <p:custDataLst>
      <p:tags r:id="rId1"/>
    </p:custDataLst>
  </p:cSld>
  <p:clrMapOvr>
    <a:masterClrMapping/>
  </p:clrMapOvr>
  <p:transition>
    <p:cover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Popular Ideas about Leaders</a:t>
            </a:r>
            <a:endParaRPr lang="en-US" dirty="0"/>
          </a:p>
        </p:txBody>
      </p:sp>
      <p:sp>
        <p:nvSpPr>
          <p:cNvPr id="3" name="Content Placeholder 2"/>
          <p:cNvSpPr>
            <a:spLocks noGrp="1"/>
          </p:cNvSpPr>
          <p:nvPr>
            <p:ph idx="1"/>
          </p:nvPr>
        </p:nvSpPr>
        <p:spPr/>
        <p:txBody>
          <a:bodyPr>
            <a:normAutofit/>
          </a:bodyPr>
          <a:lstStyle/>
          <a:p>
            <a:r>
              <a:rPr lang="en-US" dirty="0"/>
              <a:t>“Some are born great, some achieve greatness and some have greatness thrust upon them.”</a:t>
            </a:r>
          </a:p>
          <a:p>
            <a:pPr marL="0" indent="0">
              <a:buNone/>
            </a:pPr>
            <a:r>
              <a:rPr lang="en-US" dirty="0"/>
              <a:t>					-Shakespeare</a:t>
            </a:r>
          </a:p>
          <a:p>
            <a:endParaRPr lang="en-US" dirty="0"/>
          </a:p>
          <a:p>
            <a:r>
              <a:rPr lang="en-US" dirty="0"/>
              <a:t>“The reasonable man adapts himself to the world. The unreasonable one persists in trying to adapt the world to himself. Therefore all progress in the world depends on the unreasonable man.”</a:t>
            </a:r>
            <a:br>
              <a:rPr lang="en-US" dirty="0"/>
            </a:br>
            <a:r>
              <a:rPr lang="en-US" dirty="0"/>
              <a:t>				-George Bernard Shaw</a:t>
            </a:r>
          </a:p>
        </p:txBody>
      </p:sp>
    </p:spTree>
    <p:custDataLst>
      <p:tags r:id="rId1"/>
    </p:custDataLst>
  </p:cSld>
  <p:clrMapOvr>
    <a:masterClrMapping/>
  </p:clrMapOvr>
  <p:transition>
    <p:cover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Popular Ideas about Leaders</a:t>
            </a:r>
            <a:endParaRPr lang="en-US" dirty="0"/>
          </a:p>
        </p:txBody>
      </p:sp>
      <p:sp>
        <p:nvSpPr>
          <p:cNvPr id="3" name="Content Placeholder 2"/>
          <p:cNvSpPr>
            <a:spLocks noGrp="1"/>
          </p:cNvSpPr>
          <p:nvPr>
            <p:ph idx="1"/>
          </p:nvPr>
        </p:nvSpPr>
        <p:spPr/>
        <p:txBody>
          <a:bodyPr/>
          <a:lstStyle/>
          <a:p>
            <a:r>
              <a:rPr lang="en-US" dirty="0"/>
              <a:t>“Leadership is a combination of strategy and character. If you must be without one, be without the strategy.”</a:t>
            </a:r>
            <a:br>
              <a:rPr lang="en-US" dirty="0"/>
            </a:br>
            <a:r>
              <a:rPr lang="en-US" dirty="0"/>
              <a:t>			-Norman Schwarzkopf</a:t>
            </a:r>
          </a:p>
          <a:p>
            <a:endParaRPr lang="en-US" dirty="0"/>
          </a:p>
          <a:p>
            <a:r>
              <a:rPr lang="en-US" dirty="0"/>
              <a:t>“You do not lead by hitting people over the head — that's assault, not leadership.”</a:t>
            </a:r>
            <a:br>
              <a:rPr lang="en-US" dirty="0"/>
            </a:br>
            <a:r>
              <a:rPr lang="en-US" dirty="0"/>
              <a:t>			-Dwight D. Eisenhower</a:t>
            </a:r>
          </a:p>
          <a:p>
            <a:endParaRPr lang="en-US" dirty="0"/>
          </a:p>
        </p:txBody>
      </p:sp>
    </p:spTree>
    <p:custDataLst>
      <p:tags r:id="rId1"/>
    </p:custDataLst>
  </p:cSld>
  <p:clrMapOvr>
    <a:masterClrMapping/>
  </p:clrMapOvr>
  <p:transition>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3876" name="Picture 4"/>
          <p:cNvPicPr>
            <a:picLocks noChangeAspect="1" noChangeArrowheads="1"/>
          </p:cNvPicPr>
          <p:nvPr/>
        </p:nvPicPr>
        <p:blipFill>
          <a:blip r:embed="rId4" cstate="print"/>
          <a:srcRect/>
          <a:stretch>
            <a:fillRect/>
          </a:stretch>
        </p:blipFill>
        <p:spPr bwMode="auto">
          <a:xfrm>
            <a:off x="4876800" y="533401"/>
            <a:ext cx="2857500" cy="3324225"/>
          </a:xfrm>
          <a:prstGeom prst="rect">
            <a:avLst/>
          </a:prstGeom>
          <a:noFill/>
          <a:ln w="9525">
            <a:noFill/>
            <a:miter lim="800000"/>
            <a:headEnd/>
            <a:tailEnd/>
          </a:ln>
          <a:effectLst/>
        </p:spPr>
      </p:pic>
      <p:pic>
        <p:nvPicPr>
          <p:cNvPr id="463874" name="Picture 2"/>
          <p:cNvPicPr>
            <a:picLocks noChangeAspect="1" noChangeArrowheads="1"/>
          </p:cNvPicPr>
          <p:nvPr/>
        </p:nvPicPr>
        <p:blipFill>
          <a:blip r:embed="rId5" cstate="print"/>
          <a:srcRect/>
          <a:stretch>
            <a:fillRect/>
          </a:stretch>
        </p:blipFill>
        <p:spPr bwMode="auto">
          <a:xfrm>
            <a:off x="1828800" y="533401"/>
            <a:ext cx="2857500" cy="3571875"/>
          </a:xfrm>
          <a:prstGeom prst="rect">
            <a:avLst/>
          </a:prstGeom>
          <a:noFill/>
          <a:ln w="9525">
            <a:noFill/>
            <a:miter lim="800000"/>
            <a:headEnd/>
            <a:tailEnd/>
          </a:ln>
          <a:effectLst/>
        </p:spPr>
      </p:pic>
      <p:sp>
        <p:nvSpPr>
          <p:cNvPr id="4" name="AutoShape 2" descr="data:image/jpeg;base64,/9j/4AAQSkZJRgABAQAAAQABAAD/2wCEAAkGBwgHBgkIBwgKCgkLDRYPDQwMDRsUFRAWIB0iIiAdHx8kKDQsJCYxJx8fLT0tMTU3Ojo6Iys/RD84QzQ5OjcBCgoKDQwNGg8PGjclHyU3Nzc3Nzc3Nzc3Nzc3Nzc3Nzc3Nzc3Nzc3Nzc3Nzc3Nzc3Nzc3Nzc3Nzc3Nzc3Nzc3N//AABEIALoAugMBIgACEQEDEQH/xAAcAAABBQEBAQAAAAAAAAAAAAAEAQIDBQYABwj/xAA9EAABAwIFAwIEAwUFCQAAAAABAAIDBBEFEiExQQYTUSJhFDJxkUKBsSNSocHwBxUWM9E0Q2Jyc4KSwuH/xAAZAQADAQEBAAAAAAAAAAAAAAABAgMABAX/xAAjEQACAgMBAAIDAAMAAAAAAAAAAQIRAxIhMQRBEyJRM0Jh/9oADAMBAAIRAxEAPwDRvLfCRrm+EJeQ6JfW3Yrk1Oaw4PZ4T2uaeFXh8nKmjc+y2obDCW+FG7L4UJe5IXnwjRiQ5PCe0NNiNkK59gqbFsUMTD2iSADm4sjGDkwrpb1WMUNI90fzyAgZG8KmrOq8gDYY2RuIvqb2WXlq3szsIcWx3AJN3SC2p1/rUKsdUyuineIImXcC3NqQ0G9iL+y6FCKH1L+q6rqnve6Oe3qPpGgHtygG9Z1OcsBf3Nbi+lxzdZeWaR4c9+Z0hsAA0Wb/AFohnSEPOUFt+AdvKoqDRrP8Y1jB6ZnjW77HdWdD19VwhjJCyUEgHOP9F57mGjcgAI3vqT5XB7m2sBYeNFqi/Tanu2BdXYZiZEUt6ac7sl2P0K0zO05t2kEeQV8ztqphfK82O48rT9OdaVuFvjileZqa9i1x2v4KhLCn1Aqj2+SKJ7baWKGdDGxtgqPC8dgxenM9HNmH4m31b9UQ+d5/EouDQjkGPbGE0MjVe58h5TRJIOUNWDZFl2Y0vw8arviZE5tTJ5WpmtBUlLH4UPwbPC7uyHdJnkQ1YeBBiZwk7AOxVUytcOU/44jXMm1YuyLdtOLC9lI2nCqGYmR7qX+9COENZDKUS2+EaeAovhQeQq4YwRuuGMeDqhrIO0TsYc2ihbZhfI82DVTwdL4jiI7rWtIJzXcNlsen8EGKVIxPEGtyW/Ys9vJWyyxwx5WsAaBourGqRRKjx6v6KqYWtLgASTYjX+t90EOj2tytczNbX78kr12slbJ6DqFTVWSMekAE63VaGMFN01DkAdHGD4AQrumKa1u2zXyFr6uVouRuqmapIdunSsDRRVHSEMguY43+GgWWWxnpY093QNIN9fC3z6yTh5Cr66UytyuN+U2qF6eV1EDqeQseRcbgcKMOstbjVGx8LnNYDIdADpr9Vk3tLHFpGoKm1QSxwbF6jDa+Ooje6wID2g/M0cL2PD6uLEqOOrpjdkgv7j6rwlep/wBkuKslpanDZgc0bu4w20DTwo5VyxZxs1gYSNkwxOvsrZxiG1ky0Z5H3XNbJ6oq3MI4TRodQrCVrLH1BDOazgomo5srLJ3djQr7NKZmWoxTMk9dlPmFkE4ZHqeJ1xoriI6SQgbpWyXsEkjBZQtsxBgaCHorCKM19fDTWcWO+cj90bqvLrrT9CwB9TUzHZrQy/11P6JZOlZTDDaaRv6O0cIDQA0AAAbKKsnLWk315Ckpn/sst9B7KtxE5nZW7E6nwnhLh2yh0ClrDmNkBWVJI1J+ifVnKwG9nEbc+FUVM8mU3Pun3QNGCVtUG3BVRJUbuS1kxMhuL+6q5prndMpgaDTUXUb5A7VA5nHZIXm2q35BdQfEjn9NifHFljaxhbM+5DjfcLXVYdIxwabHys1iMbg+7m7chDewalctN/Z/Uvg6iYGvIEkTgRfe2oWadorfpGQx9R0PhznN+7HLS6gS8Z6vJWyAmziR9U0VknkoOQ6lMDrbqNI5LZYPqpPJ+6RtS8oPuru4tSNYW6dxTe85QB+i7OhRrEfEHD3UQaWu2RVwnEMsmswFI4+CodSdlYFjTsmdsX2QbMBtB8LZ9EttSVPkycew/wDqzbWN8LV9I9uKmlL3Bje5z9Apz6qR0fF5ks01M1wbfXdRVNN3iWuuAf4o9tVSsjv3o9Pf2VbU4nAJi0PFrb34WSUV1ndbk/CtxCIGa7codlLcx3te/wDIKhqoNSXFWFRiLDMXPvpx9ULVVcEbM0pB20RjJMLi0Z2to7ucXXdc/wBWVfLR3ABi0HCIxzqyip3EMsXE7BZuXrISOORn8l0JIhKRcOhLBbIhJm24UOHY2JxaQ5tfKInrYZDlDbHxytKKoVSApdbX0+irK6ESRuBPCtZmXF2nRV87SbqH2M3wy+UDU32Vj0xf/ENB/wBX/wBShKg2cfTbkBWHTDGsx2llkeGiMOcf/Egfquj6JPw9Fc4E2TXEJSWSBxjfexsbcKE3G6lRxu1weuF01rlKCgY4E2XXKQlddYxMSkBJTb3OpT2PYDbco0GhdQluQue8aaKMvug0YeHm6uaaMz4WYotJfmOYb38fZUYVrQ41BhTYZqlwDQ7Ic1zpvxufZSy2o8Or4ai59M3V1GKUtTkmDm6/NsLq1w2vlIYHFxdfW/KF6z6iDHtfNTTsjlF43SwhhePpe4VX01jVPV1YiOhLrD2XPkjNKz08MoeGgr6kxyl/N7lZvHMYfKC1r3D6LcYlgTpqF0rTra5XneJUJY91/JWxpvo2VpcRnnUT6l59ZJPlW+HdPNZ65i028oWZ1RRszhlmk2DrXJPsEaaDEjgkmIxzuzgemNhu+x3JJ3I8BdkbkcUqRJU0VOy2XtH2bohmhodq+1tm+FRs+Oq3uMskrg0F3rHPAU1IMQcSCy7R+8b2WcH9C7r+F8Jhly3umStuy5TKOnkLLuRErMrbJFafRn1FBUUpNULEZeArOiLaSENhYO642zAbJHsBIFhe9ghas1dPWEQj0t1cByCq7P6JqJbdLzzwYpVw1Ty7OL3PN+VpZG5z4WUge5xgqbEStdkB5Ld7fdbJ8WY34Ky/ZEM0KkDCK3KeARupu2ndsWRojqDlIiBFcp/YHgLUbUAseSnsNioXPskzlKKFZgU3Nqhi8rszljBOcLRYHQQ4jgtRJLG15jqA5oIvsB/qsoHErf8A9n+U4XUMNs3e5+gU8vh1fE/yGf63loMejhpqije58Rv+wcA6/wDEqHoroyCOqFfLSvibCbsY+QuP5r0d2HyVEloxHEOXhuqImjZTUogjbYG+vJ91NbOPT0G4XwBe1seDTuePS75V5diETHzOLBydV6bjkhgwWziAX6gLzafV7wF0Y8f6ISUv2YFFRNJByg6W+iaKOeNrmQTMAP7wsVPC5zJbEg+wVm6mY8C4R1tCfZln4PWTOs+dn5IymwdkTbEknyVauZ2Ccv3Q1VWgNLW/cJU1H0LjfgDNC2JpDTqquZ3qd5RFVVa2zICR93XCSUthaogqHduQOHGqOhHxUgcWhxtlaBuRZU1VK4y5QrfCaoMZdsoAHztVElXSa94SRQuEccX7upPl50AC2Jc0BUtJJ8Y4TSfLF8nu7yjHO90VS8IZp3Kgp72gXChMwvuh8wvsnMYXORsjYQ2Yp/xHuonREDVR5Pqh03Qdzb7JhaQiGAAapr7HYLAB7G6eGlPy+yUF19kADQ2y1PRNV2pZ4CdXZXgX/I/yWbAceEfgsjqfEIX23u0/mp5VcS/xpa5UerRVTBCTtYeUOM9Qe84+l5tG3m3lZiqrpTCWtdvp+aTFcXxaj7TZcNqHUrGh3egaHBunNtVzxy2uo9h4dXaYX1vPkjZC17dNCsVDTuqZHEHQblV3UONPnkc/uXZvm8qgi6uNMwxxNe+/NwF1Y89/RzzxqPLL/GYTSft4H2MfF9CETRYk2eEODtCL2uslNjrsQicxodnItY8Iqjl7LGhpOU6JZZHdo0UjRz1BsdtfdU9dO+xDbWSSVIBALyb6DRBVcwOgSOTl6F8BJX3fdyikkLG5r7jRNkfaRA1L7u3VIRISkcHF0pJchruFZIWEgOPB3Ut8rbpKKKSqqmRQsL5HnK0DklXSIp/ZuOlg2eicwvbmDrBt9dlcOpTyNfYLIdd9O1XSdXhhimeDUUwc97SbCUE5h9NlZdG9SyYhUf3fWnM4Rl0UjtyRuCtKNEpxvpbuiy7p0bsp0R8kIcdtVCYPZTuiRwfm+YKPMPCf2yCm9lGw2QimkL7KZlG4amyKZIwarnTMdpop2wUgc04A4SNhF9gpHyAc7qISc3Q6EnEQsNlIxjW6t0I1QrqgeUnfJ2Q6wp6uzUYXGyoqmZwMts1lf4vjFFhuGPfM/XJcNB1Kw1DWujp5LOs5gu0rL02Kf31iVTFiVY2nhiIGQaveL7NXPjWraZ7Dn+SEWifF+o31JYaljHxOcB2i3QArGY1246uSSGFkYcSQ0bLeuwLpeum7nxdQwB2olfv9LIDq+PpXSOgje4tGXuB2p91eDinaEyQm10yOFzwuN5MrXfuq4+Ihi0sVnHR4ex/onmAvyENLOY3kQzue2/IOyu0pHOm4mpdM1wOXVCzSICiqi9mYnUfMuq5y4EtNrhS0plHO0MqJ3Au1GugQ9zuTf6qN7y513G6a6TKCVdIgxZJNCLredGNw3pajj6i6hJbK9pNFSNF5JNPmt/M2svPY5zHM2VrWOc03Ae3MPsuq6uorZ3VFZM+aZ3zPebkqqaQrVl91r1dXdW1zZqgiKliv2KYH0sB5Pl3uqbDaySiroauE2dE/N9fb7XQqVpsUH0Nco9ugqWVFNFUxG8crQ5p+ouo5JbFU3QU8dT0+yJr3GSne5rmngXJFvaxV4+K+65ZcdHK1TIDLdd3FL2QEnaCFmoDeSNikbcm904xkp7YiAntAGE23UMh15RPbcTay51K7cIWjUCAlSNuAp205HCd2SiqMNgkyvFxcHQhW3S+EUtLNUVzGNdMSN2j0j291V9o6I7DKkxP7Qd6wLuaTuFDNH/ZHf8LJ3RhePswuppcslBH3hp3YzluFi6zp/CJG3c6Zjh6j6r/ktHjtHNKC6F0kTjr6DYfbZY+tw7HGXtUPI8FzdVOErZ6M/wBVXpT1dFRRnJBEXk8u4QUdNHJIWMbtvbhEz0tWDerndbgXGv2SMIp4ssbdPK6d3XDhkk34QGBsDSYiQL6hAzzFxOuinqKpzrgaD2Ve467q0V/Sb/4OL0xziU26ROhRUi5ciYUJUiVExedKY2cHr7vuaeUZJGg/Yr1WlcyohbNC/PG/VpXh4W1/s/x40lWMOq5LwTH9mXfhcpZYWuE5R+z0IQkjZJ2T4RJdYHSyZ3Vy2Tr+FWFO1rbKEuAaNkmfREUnaG31Ke4tQec30Ts55WDYRmCcMttkIZE8E+6FGHve1sb3O0AF1U4fmjqX1s7ryvPpafwsRtS4MjJft4VcyQTyAN5KrFKqZ0YVXTYMxKF1IGSAFp8i5Cz+I1lOZSyzHkmzQ4KKsDnBkEWkhVDjmD19Jeu+Pp8kVjZ+YE+BsVH8Er4d351Q/FRGwh72NAIvYBZuvrGAFrSNPZa6k6Ux/qLAI8Uo5aAUr82d76jLbKbG+mmywtZhk1O9wllhs0lt2uzXsq4416QySvwBnfmebKAqUxOLy0NN7210smviewetpA8+V0ESNcuXJkY5cuXLGOTgksnBFIxye1+WxBIIINxuExddEU9h6SxkY1hI7j2/FwDLI3yOHK2IANjdeN4DisuD4jHVRE2Gj2fvN8L1mHHsNkiZJ8QwZmg2J2uuTJi7wm1RABdSNaLKZkXsnujyjZIIC2F0pLfF0rhY6ppZcIWajrt8Lg9RPZblRmTKRfcox6ZRbdAWJ1Bc8MGtlPhUWUGVzdhp9UE5plnJ91eQRiOBoG6pHp21SofTRBpMrzeQ6kk/wWR6rrq3FcUbhGHlnaa28jgLW85idgLLV1ZaKZzATmeNNbWPCzNZLHTMkipzeSQ5pH8uP+n6IykkbUifiEmC4EcIp6yWSmzmVzL2a553P6aLK1Us0k4F3Om3sDqD+X8lbTB8uQMHcmd8kZO3/EfZEUtBHhwM057tVJwkTrrM1ZXxUTr9yse6SeQ53uLrlx15Rgo2SQlkkd8/102RracxOdLMbzPIytUz2dvLFpdo1t5SSk2x1FGZxPBBFCZ6MjI0Xexzv0v+iouVpupax0bWUURJv89v0QmH4SGNElWAX7BngHz7rohJpdJSq+FIlAVrPgz2zOLHsZF+G5uU5mFsbcyPc6w40CqmKVNvZSiGTJmyOy+bK2bEInANYxtuLbhNmYQDd2UPNvFv61VEJZUHRIppY8riN7aXULvZGSCKNDe2qdnd5TLrrpAntslRY6FMdVEqOT5lFJ8q4qOVMkfJflIJSNioCuGyFBsnLs26Gl1zO3toFM3ZQf7n80yVI6MCtnYfBdxe5WhF9RYIaj/yPzT6skRaGyZcR0UVmKVWY5WebbqldC6V9mt/aO3cVYSf5oHGYLoAA82H4ip+hIYqVlM17tHzSOGaQnU2G301UkdMe53ZvU8/w91JUaVDQNspKkb8rv8Al/mmSsxSdSVJw+jzRPInldka4fhtrp9lX08Ne6NrqirqO4/jNawKb1PritGDqO4NP+4K4H+fIeQ0/qmaSQnrK+nw2KGX4hzS+Ym+ZzrlEPGQHMdXBTj/AGq3FtlFLq0X900UK2Cy3J3tYbcIdx0sz5lN+EFKABsOFZIRgwuGuL7Egi2l0NPlc19ySLbjZFkAhtwD6b/xKq5SfWLm3bv/ABVEIByuF9FESkK5FjI665cuSBP/2Q=="/>
          <p:cNvSpPr>
            <a:spLocks noChangeAspect="1" noChangeArrowheads="1"/>
          </p:cNvSpPr>
          <p:nvPr/>
        </p:nvSpPr>
        <p:spPr bwMode="auto">
          <a:xfrm>
            <a:off x="1679575" y="-846138"/>
            <a:ext cx="1771650" cy="17716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wgHBgkIBwgKCgkLDRYPDQwMDRsUFRAWIB0iIiAdHx8kKDQsJCYxJx8fLT0tMTU3Ojo6Iys/RD84QzQ5OjcBCgoKDQwNGg8PGjclHyU3Nzc3Nzc3Nzc3Nzc3Nzc3Nzc3Nzc3Nzc3Nzc3Nzc3Nzc3Nzc3Nzc3Nzc3Nzc3Nzc3N//AABEIALoAugMBIgACEQEDEQH/xAAcAAABBQEBAQAAAAAAAAAAAAAEAQIDBQYABwj/xAA9EAABAwIFAwIEAwUFCQAAAAABAAIDBBEFEiExQQYTUSJhFDJxkUKBsSNSocHwBxUWM9E0Q2Jyc4KSwuH/xAAZAQADAQEBAAAAAAAAAAAAAAABAgMABAX/xAAjEQACAgMBAAIDAAMAAAAAAAAAAQIRAxIhMQRBEyJRM0Jh/9oADAMBAAIRAxEAPwDRvLfCRrm+EJeQ6JfW3Yrk1Oaw4PZ4T2uaeFXh8nKmjc+y2obDCW+FG7L4UJe5IXnwjRiQ5PCe0NNiNkK59gqbFsUMTD2iSADm4sjGDkwrpb1WMUNI90fzyAgZG8KmrOq8gDYY2RuIvqb2WXlq3szsIcWx3AJN3SC2p1/rUKsdUyuineIImXcC3NqQ0G9iL+y6FCKH1L+q6rqnve6Oe3qPpGgHtygG9Z1OcsBf3Nbi+lxzdZeWaR4c9+Z0hsAA0Wb/AFohnSEPOUFt+AdvKoqDRrP8Y1jB6ZnjW77HdWdD19VwhjJCyUEgHOP9F57mGjcgAI3vqT5XB7m2sBYeNFqi/Tanu2BdXYZiZEUt6ac7sl2P0K0zO05t2kEeQV8ztqphfK82O48rT9OdaVuFvjileZqa9i1x2v4KhLCn1Aqj2+SKJ7baWKGdDGxtgqPC8dgxenM9HNmH4m31b9UQ+d5/EouDQjkGPbGE0MjVe58h5TRJIOUNWDZFl2Y0vw8arviZE5tTJ5WpmtBUlLH4UPwbPC7uyHdJnkQ1YeBBiZwk7AOxVUytcOU/44jXMm1YuyLdtOLC9lI2nCqGYmR7qX+9COENZDKUS2+EaeAovhQeQq4YwRuuGMeDqhrIO0TsYc2ihbZhfI82DVTwdL4jiI7rWtIJzXcNlsen8EGKVIxPEGtyW/Ys9vJWyyxwx5WsAaBourGqRRKjx6v6KqYWtLgASTYjX+t90EOj2tytczNbX78kr12slbJ6DqFTVWSMekAE63VaGMFN01DkAdHGD4AQrumKa1u2zXyFr6uVouRuqmapIdunSsDRRVHSEMguY43+GgWWWxnpY093QNIN9fC3z6yTh5Cr66UytyuN+U2qF6eV1EDqeQseRcbgcKMOstbjVGx8LnNYDIdADpr9Vk3tLHFpGoKm1QSxwbF6jDa+Ooje6wID2g/M0cL2PD6uLEqOOrpjdkgv7j6rwlep/wBkuKslpanDZgc0bu4w20DTwo5VyxZxs1gYSNkwxOvsrZxiG1ky0Z5H3XNbJ6oq3MI4TRodQrCVrLH1BDOazgomo5srLJ3djQr7NKZmWoxTMk9dlPmFkE4ZHqeJ1xoriI6SQgbpWyXsEkjBZQtsxBgaCHorCKM19fDTWcWO+cj90bqvLrrT9CwB9TUzHZrQy/11P6JZOlZTDDaaRv6O0cIDQA0AAAbKKsnLWk315Ckpn/sst9B7KtxE5nZW7E6nwnhLh2yh0ClrDmNkBWVJI1J+ifVnKwG9nEbc+FUVM8mU3Pun3QNGCVtUG3BVRJUbuS1kxMhuL+6q5prndMpgaDTUXUb5A7VA5nHZIXm2q35BdQfEjn9NifHFljaxhbM+5DjfcLXVYdIxwabHys1iMbg+7m7chDewalctN/Z/Uvg6iYGvIEkTgRfe2oWadorfpGQx9R0PhznN+7HLS6gS8Z6vJWyAmziR9U0VknkoOQ6lMDrbqNI5LZYPqpPJ+6RtS8oPuru4tSNYW6dxTe85QB+i7OhRrEfEHD3UQaWu2RVwnEMsmswFI4+CodSdlYFjTsmdsX2QbMBtB8LZ9EttSVPkycew/wDqzbWN8LV9I9uKmlL3Bje5z9Apz6qR0fF5ks01M1wbfXdRVNN3iWuuAf4o9tVSsjv3o9Pf2VbU4nAJi0PFrb34WSUV1ndbk/CtxCIGa7codlLcx3te/wDIKhqoNSXFWFRiLDMXPvpx9ULVVcEbM0pB20RjJMLi0Z2to7ucXXdc/wBWVfLR3ABi0HCIxzqyip3EMsXE7BZuXrISOORn8l0JIhKRcOhLBbIhJm24UOHY2JxaQ5tfKInrYZDlDbHxytKKoVSApdbX0+irK6ESRuBPCtZmXF2nRV87SbqH2M3wy+UDU32Vj0xf/ENB/wBX/wBShKg2cfTbkBWHTDGsx2llkeGiMOcf/Egfquj6JPw9Fc4E2TXEJSWSBxjfexsbcKE3G6lRxu1weuF01rlKCgY4E2XXKQlddYxMSkBJTb3OpT2PYDbco0GhdQluQue8aaKMvug0YeHm6uaaMz4WYotJfmOYb38fZUYVrQ41BhTYZqlwDQ7Ic1zpvxufZSy2o8Or4ai59M3V1GKUtTkmDm6/NsLq1w2vlIYHFxdfW/KF6z6iDHtfNTTsjlF43SwhhePpe4VX01jVPV1YiOhLrD2XPkjNKz08MoeGgr6kxyl/N7lZvHMYfKC1r3D6LcYlgTpqF0rTra5XneJUJY91/JWxpvo2VpcRnnUT6l59ZJPlW+HdPNZ65i028oWZ1RRszhlmk2DrXJPsEaaDEjgkmIxzuzgemNhu+x3JJ3I8BdkbkcUqRJU0VOy2XtH2bohmhodq+1tm+FRs+Oq3uMskrg0F3rHPAU1IMQcSCy7R+8b2WcH9C7r+F8Jhly3umStuy5TKOnkLLuRErMrbJFafRn1FBUUpNULEZeArOiLaSENhYO642zAbJHsBIFhe9ghas1dPWEQj0t1cByCq7P6JqJbdLzzwYpVw1Ty7OL3PN+VpZG5z4WUge5xgqbEStdkB5Ld7fdbJ8WY34Ky/ZEM0KkDCK3KeARupu2ndsWRojqDlIiBFcp/YHgLUbUAseSnsNioXPskzlKKFZgU3Nqhi8rszljBOcLRYHQQ4jgtRJLG15jqA5oIvsB/qsoHErf8A9n+U4XUMNs3e5+gU8vh1fE/yGf63loMejhpqije58Rv+wcA6/wDEqHoroyCOqFfLSvibCbsY+QuP5r0d2HyVEloxHEOXhuqImjZTUogjbYG+vJ91NbOPT0G4XwBe1seDTuePS75V5diETHzOLBydV6bjkhgwWziAX6gLzafV7wF0Y8f6ISUv2YFFRNJByg6W+iaKOeNrmQTMAP7wsVPC5zJbEg+wVm6mY8C4R1tCfZln4PWTOs+dn5IymwdkTbEknyVauZ2Ccv3Q1VWgNLW/cJU1H0LjfgDNC2JpDTqquZ3qd5RFVVa2zICR93XCSUthaogqHduQOHGqOhHxUgcWhxtlaBuRZU1VK4y5QrfCaoMZdsoAHztVElXSa94SRQuEccX7upPl50AC2Jc0BUtJJ8Y4TSfLF8nu7yjHO90VS8IZp3Kgp72gXChMwvuh8wvsnMYXORsjYQ2Yp/xHuonREDVR5Pqh03Qdzb7JhaQiGAAapr7HYLAB7G6eGlPy+yUF19kADQ2y1PRNV2pZ4CdXZXgX/I/yWbAceEfgsjqfEIX23u0/mp5VcS/xpa5UerRVTBCTtYeUOM9Qe84+l5tG3m3lZiqrpTCWtdvp+aTFcXxaj7TZcNqHUrGh3egaHBunNtVzxy2uo9h4dXaYX1vPkjZC17dNCsVDTuqZHEHQblV3UONPnkc/uXZvm8qgi6uNMwxxNe+/NwF1Y89/RzzxqPLL/GYTSft4H2MfF9CETRYk2eEODtCL2uslNjrsQicxodnItY8Iqjl7LGhpOU6JZZHdo0UjRz1BsdtfdU9dO+xDbWSSVIBALyb6DRBVcwOgSOTl6F8BJX3fdyikkLG5r7jRNkfaRA1L7u3VIRISkcHF0pJchruFZIWEgOPB3Ut8rbpKKKSqqmRQsL5HnK0DklXSIp/ZuOlg2eicwvbmDrBt9dlcOpTyNfYLIdd9O1XSdXhhimeDUUwc97SbCUE5h9NlZdG9SyYhUf3fWnM4Rl0UjtyRuCtKNEpxvpbuiy7p0bsp0R8kIcdtVCYPZTuiRwfm+YKPMPCf2yCm9lGw2QimkL7KZlG4amyKZIwarnTMdpop2wUgc04A4SNhF9gpHyAc7qISc3Q6EnEQsNlIxjW6t0I1QrqgeUnfJ2Q6wp6uzUYXGyoqmZwMts1lf4vjFFhuGPfM/XJcNB1Kw1DWujp5LOs5gu0rL02Kf31iVTFiVY2nhiIGQaveL7NXPjWraZ7Dn+SEWifF+o31JYaljHxOcB2i3QArGY1246uSSGFkYcSQ0bLeuwLpeum7nxdQwB2olfv9LIDq+PpXSOgje4tGXuB2p91eDinaEyQm10yOFzwuN5MrXfuq4+Ihi0sVnHR4ex/onmAvyENLOY3kQzue2/IOyu0pHOm4mpdM1wOXVCzSICiqi9mYnUfMuq5y4EtNrhS0plHO0MqJ3Au1GugQ9zuTf6qN7y513G6a6TKCVdIgxZJNCLredGNw3pajj6i6hJbK9pNFSNF5JNPmt/M2svPY5zHM2VrWOc03Ae3MPsuq6uorZ3VFZM+aZ3zPebkqqaQrVl91r1dXdW1zZqgiKliv2KYH0sB5Pl3uqbDaySiroauE2dE/N9fb7XQqVpsUH0Nco9ugqWVFNFUxG8crQ5p+ouo5JbFU3QU8dT0+yJr3GSne5rmngXJFvaxV4+K+65ZcdHK1TIDLdd3FL2QEnaCFmoDeSNikbcm904xkp7YiAntAGE23UMh15RPbcTay51K7cIWjUCAlSNuAp205HCd2SiqMNgkyvFxcHQhW3S+EUtLNUVzGNdMSN2j0j291V9o6I7DKkxP7Qd6wLuaTuFDNH/ZHf8LJ3RhePswuppcslBH3hp3YzluFi6zp/CJG3c6Zjh6j6r/ktHjtHNKC6F0kTjr6DYfbZY+tw7HGXtUPI8FzdVOErZ6M/wBVXpT1dFRRnJBEXk8u4QUdNHJIWMbtvbhEz0tWDerndbgXGv2SMIp4ssbdPK6d3XDhkk34QGBsDSYiQL6hAzzFxOuinqKpzrgaD2Ve467q0V/Sb/4OL0xziU26ROhRUi5ciYUJUiVExedKY2cHr7vuaeUZJGg/Yr1WlcyohbNC/PG/VpXh4W1/s/x40lWMOq5LwTH9mXfhcpZYWuE5R+z0IQkjZJ2T4RJdYHSyZ3Vy2Tr+FWFO1rbKEuAaNkmfREUnaG31Ke4tQec30Ts55WDYRmCcMttkIZE8E+6FGHve1sb3O0AF1U4fmjqX1s7ryvPpafwsRtS4MjJft4VcyQTyAN5KrFKqZ0YVXTYMxKF1IGSAFp8i5Cz+I1lOZSyzHkmzQ4KKsDnBkEWkhVDjmD19Jeu+Pp8kVjZ+YE+BsVH8Er4d351Q/FRGwh72NAIvYBZuvrGAFrSNPZa6k6Ux/qLAI8Uo5aAUr82d76jLbKbG+mmywtZhk1O9wllhs0lt2uzXsq4416QySvwBnfmebKAqUxOLy0NN7210smviewetpA8+V0ESNcuXJkY5cuXLGOTgksnBFIxye1+WxBIIINxuExddEU9h6SxkY1hI7j2/FwDLI3yOHK2IANjdeN4DisuD4jHVRE2Gj2fvN8L1mHHsNkiZJ8QwZmg2J2uuTJi7wm1RABdSNaLKZkXsnujyjZIIC2F0pLfF0rhY6ppZcIWajrt8Lg9RPZblRmTKRfcox6ZRbdAWJ1Bc8MGtlPhUWUGVzdhp9UE5plnJ91eQRiOBoG6pHp21SofTRBpMrzeQ6kk/wWR6rrq3FcUbhGHlnaa28jgLW85idgLLV1ZaKZzATmeNNbWPCzNZLHTMkipzeSQ5pH8uP+n6IykkbUifiEmC4EcIp6yWSmzmVzL2a553P6aLK1Us0k4F3Om3sDqD+X8lbTB8uQMHcmd8kZO3/EfZEUtBHhwM057tVJwkTrrM1ZXxUTr9yse6SeQ53uLrlx15Rgo2SQlkkd8/102RracxOdLMbzPIytUz2dvLFpdo1t5SSk2x1FGZxPBBFCZ6MjI0Xexzv0v+iouVpupax0bWUURJv89v0QmH4SGNElWAX7BngHz7rohJpdJSq+FIlAVrPgz2zOLHsZF+G5uU5mFsbcyPc6w40CqmKVNvZSiGTJmyOy+bK2bEInANYxtuLbhNmYQDd2UPNvFv61VEJZUHRIppY8riN7aXULvZGSCKNDe2qdnd5TLrrpAntslRY6FMdVEqOT5lFJ8q4qOVMkfJflIJSNioCuGyFBsnLs26Gl1zO3toFM3ZQf7n80yVI6MCtnYfBdxe5WhF9RYIaj/yPzT6skRaGyZcR0UVmKVWY5WebbqldC6V9mt/aO3cVYSf5oHGYLoAA82H4ip+hIYqVlM17tHzSOGaQnU2G301UkdMe53ZvU8/w91JUaVDQNspKkb8rv8Al/mmSsxSdSVJw+jzRPInldka4fhtrp9lX08Ne6NrqirqO4/jNawKb1PritGDqO4NP+4K4H+fIeQ0/qmaSQnrK+nw2KGX4hzS+Ym+ZzrlEPGQHMdXBTj/AGq3FtlFLq0X900UK2Cy3J3tYbcIdx0sz5lN+EFKABsOFZIRgwuGuL7Egi2l0NPlc19ySLbjZFkAhtwD6b/xKq5SfWLm3bv/ABVEIByuF9FESkK5FjI665cuSBP/2Q=="/>
          <p:cNvSpPr>
            <a:spLocks noChangeAspect="1" noChangeArrowheads="1"/>
          </p:cNvSpPr>
          <p:nvPr/>
        </p:nvSpPr>
        <p:spPr bwMode="auto">
          <a:xfrm>
            <a:off x="1831975" y="-693738"/>
            <a:ext cx="1771650" cy="17716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jpeg;base64,/9j/4AAQSkZJRgABAQAAAQABAAD/2wCEAAkGBwgHBgkIBwgKCgkLDRYPDQwMDRsUFRAWIB0iIiAdHx8kKDQsJCYxJx8fLT0tMTU3Ojo6Iys/RD84QzQ5OjcBCgoKDQwNGg8PGjclHyU3Nzc3Nzc3Nzc3Nzc3Nzc3Nzc3Nzc3Nzc3Nzc3Nzc3Nzc3Nzc3Nzc3Nzc3Nzc3Nzc3N//AABEIALoAugMBIgACEQEDEQH/xAAcAAABBQEBAQAAAAAAAAAAAAAEAQIDBQYABwj/xAA9EAABAwIFAwIEAwUFCQAAAAABAAIDBBEFEiExQQYTUSJhFDJxkUKBsSNSocHwBxUWM9E0Q2Jyc4KSwuH/xAAZAQADAQEBAAAAAAAAAAAAAAABAgMABAX/xAAjEQACAgMBAAIDAAMAAAAAAAAAAQIRAxIhMQRBEyJRM0Jh/9oADAMBAAIRAxEAPwDRvLfCRrm+EJeQ6JfW3Yrk1Oaw4PZ4T2uaeFXh8nKmjc+y2obDCW+FG7L4UJe5IXnwjRiQ5PCe0NNiNkK59gqbFsUMTD2iSADm4sjGDkwrpb1WMUNI90fzyAgZG8KmrOq8gDYY2RuIvqb2WXlq3szsIcWx3AJN3SC2p1/rUKsdUyuineIImXcC3NqQ0G9iL+y6FCKH1L+q6rqnve6Oe3qPpGgHtygG9Z1OcsBf3Nbi+lxzdZeWaR4c9+Z0hsAA0Wb/AFohnSEPOUFt+AdvKoqDRrP8Y1jB6ZnjW77HdWdD19VwhjJCyUEgHOP9F57mGjcgAI3vqT5XB7m2sBYeNFqi/Tanu2BdXYZiZEUt6ac7sl2P0K0zO05t2kEeQV8ztqphfK82O48rT9OdaVuFvjileZqa9i1x2v4KhLCn1Aqj2+SKJ7baWKGdDGxtgqPC8dgxenM9HNmH4m31b9UQ+d5/EouDQjkGPbGE0MjVe58h5TRJIOUNWDZFl2Y0vw8arviZE5tTJ5WpmtBUlLH4UPwbPC7uyHdJnkQ1YeBBiZwk7AOxVUytcOU/44jXMm1YuyLdtOLC9lI2nCqGYmR7qX+9COENZDKUS2+EaeAovhQeQq4YwRuuGMeDqhrIO0TsYc2ihbZhfI82DVTwdL4jiI7rWtIJzXcNlsen8EGKVIxPEGtyW/Ys9vJWyyxwx5WsAaBourGqRRKjx6v6KqYWtLgASTYjX+t90EOj2tytczNbX78kr12slbJ6DqFTVWSMekAE63VaGMFN01DkAdHGD4AQrumKa1u2zXyFr6uVouRuqmapIdunSsDRRVHSEMguY43+GgWWWxnpY093QNIN9fC3z6yTh5Cr66UytyuN+U2qF6eV1EDqeQseRcbgcKMOstbjVGx8LnNYDIdADpr9Vk3tLHFpGoKm1QSxwbF6jDa+Ooje6wID2g/M0cL2PD6uLEqOOrpjdkgv7j6rwlep/wBkuKslpanDZgc0bu4w20DTwo5VyxZxs1gYSNkwxOvsrZxiG1ky0Z5H3XNbJ6oq3MI4TRodQrCVrLH1BDOazgomo5srLJ3djQr7NKZmWoxTMk9dlPmFkE4ZHqeJ1xoriI6SQgbpWyXsEkjBZQtsxBgaCHorCKM19fDTWcWO+cj90bqvLrrT9CwB9TUzHZrQy/11P6JZOlZTDDaaRv6O0cIDQA0AAAbKKsnLWk315Ckpn/sst9B7KtxE5nZW7E6nwnhLh2yh0ClrDmNkBWVJI1J+ifVnKwG9nEbc+FUVM8mU3Pun3QNGCVtUG3BVRJUbuS1kxMhuL+6q5prndMpgaDTUXUb5A7VA5nHZIXm2q35BdQfEjn9NifHFljaxhbM+5DjfcLXVYdIxwabHys1iMbg+7m7chDewalctN/Z/Uvg6iYGvIEkTgRfe2oWadorfpGQx9R0PhznN+7HLS6gS8Z6vJWyAmziR9U0VknkoOQ6lMDrbqNI5LZYPqpPJ+6RtS8oPuru4tSNYW6dxTe85QB+i7OhRrEfEHD3UQaWu2RVwnEMsmswFI4+CodSdlYFjTsmdsX2QbMBtB8LZ9EttSVPkycew/wDqzbWN8LV9I9uKmlL3Bje5z9Apz6qR0fF5ks01M1wbfXdRVNN3iWuuAf4o9tVSsjv3o9Pf2VbU4nAJi0PFrb34WSUV1ndbk/CtxCIGa7codlLcx3te/wDIKhqoNSXFWFRiLDMXPvpx9ULVVcEbM0pB20RjJMLi0Z2to7ucXXdc/wBWVfLR3ABi0HCIxzqyip3EMsXE7BZuXrISOORn8l0JIhKRcOhLBbIhJm24UOHY2JxaQ5tfKInrYZDlDbHxytKKoVSApdbX0+irK6ESRuBPCtZmXF2nRV87SbqH2M3wy+UDU32Vj0xf/ENB/wBX/wBShKg2cfTbkBWHTDGsx2llkeGiMOcf/Egfquj6JPw9Fc4E2TXEJSWSBxjfexsbcKE3G6lRxu1weuF01rlKCgY4E2XXKQlddYxMSkBJTb3OpT2PYDbco0GhdQluQue8aaKMvug0YeHm6uaaMz4WYotJfmOYb38fZUYVrQ41BhTYZqlwDQ7Ic1zpvxufZSy2o8Or4ai59M3V1GKUtTkmDm6/NsLq1w2vlIYHFxdfW/KF6z6iDHtfNTTsjlF43SwhhePpe4VX01jVPV1YiOhLrD2XPkjNKz08MoeGgr6kxyl/N7lZvHMYfKC1r3D6LcYlgTpqF0rTra5XneJUJY91/JWxpvo2VpcRnnUT6l59ZJPlW+HdPNZ65i028oWZ1RRszhlmk2DrXJPsEaaDEjgkmIxzuzgemNhu+x3JJ3I8BdkbkcUqRJU0VOy2XtH2bohmhodq+1tm+FRs+Oq3uMskrg0F3rHPAU1IMQcSCy7R+8b2WcH9C7r+F8Jhly3umStuy5TKOnkLLuRErMrbJFafRn1FBUUpNULEZeArOiLaSENhYO642zAbJHsBIFhe9ghas1dPWEQj0t1cByCq7P6JqJbdLzzwYpVw1Ty7OL3PN+VpZG5z4WUge5xgqbEStdkB5Ld7fdbJ8WY34Ky/ZEM0KkDCK3KeARupu2ndsWRojqDlIiBFcp/YHgLUbUAseSnsNioXPskzlKKFZgU3Nqhi8rszljBOcLRYHQQ4jgtRJLG15jqA5oIvsB/qsoHErf8A9n+U4XUMNs3e5+gU8vh1fE/yGf63loMejhpqije58Rv+wcA6/wDEqHoroyCOqFfLSvibCbsY+QuP5r0d2HyVEloxHEOXhuqImjZTUogjbYG+vJ91NbOPT0G4XwBe1seDTuePS75V5diETHzOLBydV6bjkhgwWziAX6gLzafV7wF0Y8f6ISUv2YFFRNJByg6W+iaKOeNrmQTMAP7wsVPC5zJbEg+wVm6mY8C4R1tCfZln4PWTOs+dn5IymwdkTbEknyVauZ2Ccv3Q1VWgNLW/cJU1H0LjfgDNC2JpDTqquZ3qd5RFVVa2zICR93XCSUthaogqHduQOHGqOhHxUgcWhxtlaBuRZU1VK4y5QrfCaoMZdsoAHztVElXSa94SRQuEccX7upPl50AC2Jc0BUtJJ8Y4TSfLF8nu7yjHO90VS8IZp3Kgp72gXChMwvuh8wvsnMYXORsjYQ2Yp/xHuonREDVR5Pqh03Qdzb7JhaQiGAAapr7HYLAB7G6eGlPy+yUF19kADQ2y1PRNV2pZ4CdXZXgX/I/yWbAceEfgsjqfEIX23u0/mp5VcS/xpa5UerRVTBCTtYeUOM9Qe84+l5tG3m3lZiqrpTCWtdvp+aTFcXxaj7TZcNqHUrGh3egaHBunNtVzxy2uo9h4dXaYX1vPkjZC17dNCsVDTuqZHEHQblV3UONPnkc/uXZvm8qgi6uNMwxxNe+/NwF1Y89/RzzxqPLL/GYTSft4H2MfF9CETRYk2eEODtCL2uslNjrsQicxodnItY8Iqjl7LGhpOU6JZZHdo0UjRz1BsdtfdU9dO+xDbWSSVIBALyb6DRBVcwOgSOTl6F8BJX3fdyikkLG5r7jRNkfaRA1L7u3VIRISkcHF0pJchruFZIWEgOPB3Ut8rbpKKKSqqmRQsL5HnK0DklXSIp/ZuOlg2eicwvbmDrBt9dlcOpTyNfYLIdd9O1XSdXhhimeDUUwc97SbCUE5h9NlZdG9SyYhUf3fWnM4Rl0UjtyRuCtKNEpxvpbuiy7p0bsp0R8kIcdtVCYPZTuiRwfm+YKPMPCf2yCm9lGw2QimkL7KZlG4amyKZIwarnTMdpop2wUgc04A4SNhF9gpHyAc7qISc3Q6EnEQsNlIxjW6t0I1QrqgeUnfJ2Q6wp6uzUYXGyoqmZwMts1lf4vjFFhuGPfM/XJcNB1Kw1DWujp5LOs5gu0rL02Kf31iVTFiVY2nhiIGQaveL7NXPjWraZ7Dn+SEWifF+o31JYaljHxOcB2i3QArGY1246uSSGFkYcSQ0bLeuwLpeum7nxdQwB2olfv9LIDq+PpXSOgje4tGXuB2p91eDinaEyQm10yOFzwuN5MrXfuq4+Ihi0sVnHR4ex/onmAvyENLOY3kQzue2/IOyu0pHOm4mpdM1wOXVCzSICiqi9mYnUfMuq5y4EtNrhS0plHO0MqJ3Au1GugQ9zuTf6qN7y513G6a6TKCVdIgxZJNCLredGNw3pajj6i6hJbK9pNFSNF5JNPmt/M2svPY5zHM2VrWOc03Ae3MPsuq6uorZ3VFZM+aZ3zPebkqqaQrVl91r1dXdW1zZqgiKliv2KYH0sB5Pl3uqbDaySiroauE2dE/N9fb7XQqVpsUH0Nco9ugqWVFNFUxG8crQ5p+ouo5JbFU3QU8dT0+yJr3GSne5rmngXJFvaxV4+K+65ZcdHK1TIDLdd3FL2QEnaCFmoDeSNikbcm904xkp7YiAntAGE23UMh15RPbcTay51K7cIWjUCAlSNuAp205HCd2SiqMNgkyvFxcHQhW3S+EUtLNUVzGNdMSN2j0j291V9o6I7DKkxP7Qd6wLuaTuFDNH/ZHf8LJ3RhePswuppcslBH3hp3YzluFi6zp/CJG3c6Zjh6j6r/ktHjtHNKC6F0kTjr6DYfbZY+tw7HGXtUPI8FzdVOErZ6M/wBVXpT1dFRRnJBEXk8u4QUdNHJIWMbtvbhEz0tWDerndbgXGv2SMIp4ssbdPK6d3XDhkk34QGBsDSYiQL6hAzzFxOuinqKpzrgaD2Ve467q0V/Sb/4OL0xziU26ROhRUi5ciYUJUiVExedKY2cHr7vuaeUZJGg/Yr1WlcyohbNC/PG/VpXh4W1/s/x40lWMOq5LwTH9mXfhcpZYWuE5R+z0IQkjZJ2T4RJdYHSyZ3Vy2Tr+FWFO1rbKEuAaNkmfREUnaG31Ke4tQec30Ts55WDYRmCcMttkIZE8E+6FGHve1sb3O0AF1U4fmjqX1s7ryvPpafwsRtS4MjJft4VcyQTyAN5KrFKqZ0YVXTYMxKF1IGSAFp8i5Cz+I1lOZSyzHkmzQ4KKsDnBkEWkhVDjmD19Jeu+Pp8kVjZ+YE+BsVH8Er4d351Q/FRGwh72NAIvYBZuvrGAFrSNPZa6k6Ux/qLAI8Uo5aAUr82d76jLbKbG+mmywtZhk1O9wllhs0lt2uzXsq4416QySvwBnfmebKAqUxOLy0NN7210smviewetpA8+V0ESNcuXJkY5cuXLGOTgksnBFIxye1+WxBIIINxuExddEU9h6SxkY1hI7j2/FwDLI3yOHK2IANjdeN4DisuD4jHVRE2Gj2fvN8L1mHHsNkiZJ8QwZmg2J2uuTJi7wm1RABdSNaLKZkXsnujyjZIIC2F0pLfF0rhY6ppZcIWajrt8Lg9RPZblRmTKRfcox6ZRbdAWJ1Bc8MGtlPhUWUGVzdhp9UE5plnJ91eQRiOBoG6pHp21SofTRBpMrzeQ6kk/wWR6rrq3FcUbhGHlnaa28jgLW85idgLLV1ZaKZzATmeNNbWPCzNZLHTMkipzeSQ5pH8uP+n6IykkbUifiEmC4EcIp6yWSmzmVzL2a553P6aLK1Us0k4F3Om3sDqD+X8lbTB8uQMHcmd8kZO3/EfZEUtBHhwM057tVJwkTrrM1ZXxUTr9yse6SeQ53uLrlx15Rgo2SQlkkd8/102RracxOdLMbzPIytUz2dvLFpdo1t5SSk2x1FGZxPBBFCZ6MjI0Xexzv0v+iouVpupax0bWUURJv89v0QmH4SGNElWAX7BngHz7rohJpdJSq+FIlAVrPgz2zOLHsZF+G5uU5mFsbcyPc6w40CqmKVNvZSiGTJmyOy+bK2bEInANYxtuLbhNmYQDd2UPNvFv61VEJZUHRIppY8riN7aXULvZGSCKNDe2qdnd5TLrrpAntslRY6FMdVEqOT5lFJ8q4qOVMkfJflIJSNioCuGyFBsnLs26Gl1zO3toFM3ZQf7n80yVI6MCtnYfBdxe5WhF9RYIaj/yPzT6skRaGyZcR0UVmKVWY5WebbqldC6V9mt/aO3cVYSf5oHGYLoAA82H4ip+hIYqVlM17tHzSOGaQnU2G301UkdMe53ZvU8/w91JUaVDQNspKkb8rv8Al/mmSsxSdSVJw+jzRPInldka4fhtrp9lX08Ne6NrqirqO4/jNawKb1PritGDqO4NP+4K4H+fIeQ0/qmaSQnrK+nw2KGX4hzS+Ym+ZzrlEPGQHMdXBTj/AGq3FtlFLq0X900UK2Cy3J3tYbcIdx0sz5lN+EFKABsOFZIRgwuGuL7Egi2l0NPlc19ySLbjZFkAhtwD6b/xKq5SfWLm3bv/ABVEIByuF9FESkK5FjI665cuSBP/2Q=="/>
          <p:cNvSpPr>
            <a:spLocks noChangeAspect="1" noChangeArrowheads="1"/>
          </p:cNvSpPr>
          <p:nvPr/>
        </p:nvSpPr>
        <p:spPr bwMode="auto">
          <a:xfrm>
            <a:off x="1984375" y="-541338"/>
            <a:ext cx="1771650" cy="17716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2599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0500" y="533400"/>
            <a:ext cx="240030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5993" name="Picture 9" descr="de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3326" y="3520708"/>
            <a:ext cx="2592475" cy="3108692"/>
          </a:xfrm>
          <a:prstGeom prst="rect">
            <a:avLst/>
          </a:prstGeom>
          <a:noFill/>
          <a:extLst>
            <a:ext uri="{909E8E84-426E-40DD-AFC4-6F175D3DCCD1}">
              <a14:hiddenFill xmlns:a14="http://schemas.microsoft.com/office/drawing/2010/main">
                <a:solidFill>
                  <a:srgbClr val="FFFFFF"/>
                </a:solidFill>
              </a14:hiddenFill>
            </a:ext>
          </a:extLst>
        </p:spPr>
      </p:pic>
      <p:pic>
        <p:nvPicPr>
          <p:cNvPr id="425995" name="Picture 11" descr="de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4002" y="3063240"/>
            <a:ext cx="2676799" cy="356616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3" descr="data:image/jpeg;base64,/9j/4AAQSkZJRgABAQAAAQABAAD/2wCEAAkGBwgHBgkIBwgKCgkLDRYPDQwMDRsUFRAWIB0iIiAdHx8kKDQsJCYxJx8fLT0tMTU3Ojo6Iys/RD84QzQ5OjcBCgoKDQwNGg8PGjclHyU3Nzc3Nzc3Nzc3Nzc3Nzc3Nzc3Nzc3Nzc3Nzc3Nzc3Nzc3Nzc3Nzc3Nzc3Nzc3Nzc3N//AABEIALoAugMBIgACEQEDEQH/xAAcAAABBQEBAQAAAAAAAAAAAAAAAQMEBQYHAgj/xAA6EAABAwIEBQEFBgUEAwAAAAABAAIDBBEFEiExBhNBUWEiFDJxgZEVI0KhwfAHUrHR4RZDYnIXJbL/xAAZAQACAwEAAAAAAAAAAAAAAAAABAECAwX/xAAiEQACAgICAgMBAQAAAAAAAAAAAQIRAyESMQRBEyJRYTL/2gAMAwEAAhEDEQA/AOLoQhMFAQhCABCEIATqEp3JQnI4XyOAZqVDpbAbtdS4KCd7c5bZp6lanh3g+orQJiPuja73N0+Xdax3CdPBA17A+a9m5nBLT8hLo3hhbOcw4ZGA0kmR3gKc3DWygFlI53gAroeHYIyJ93MaWgeptrXJVi2jipS9hbe9y1ywedm8fHRyKpwcC7hC+Poq6fDzHoLh3Zy7g6kp5onNDGSNcQ5pGl1DrODKStYSYssmvqaVMfIaIl4v4cOcwtNnbpCDZdB4i4KqsMifPHHz6a3qNvU35LEz0gbd0ZOn4HbhNQzKQrPHKHZDQl6pFqUBF0IQAI6IQigBFkIRQCoQhWAEIQgAQhCAHIYnTSCNo9RW04P4cZX1Z51uRARzP+bujf7qnwKlDaOeqIu7QM+oXTOHYRQYRTwgetwzPNtS47pPyMlKhjBj5S2XsIbCGxxhoDNLDRWVBZrS57M2axGugPdQqNrJH2drpuranZ6xplAGllz1Z0XBHlsLXm8kY3Jtfuo1XQB0ZyENINxYbK2awg67pxsYPS9/CtVkrRl6WglhcWh19bj07K1YC1g0Nj2Vm6m9XugfBMuiyk9FDiSpJkCaNssZY5oLTvfqFyPj3h/7LqjV09/Z5T7vRp7LsskJDbhuvTuqDirCmYjhcrHtu5rczfir47izLNFTjRwOppTkEsdtTYt7KGRY2O4WhdQSsl92+pG+6rMUpXQvzAXaeq6UJXo5clRB6IQkK1KioKRLdACISlIooD0hCRWAEIQgAXuKMzODWC5JsAvC0PCNGKuv5jo2kRG5N7EaqsnSsC7osPZSikpnZi8lpcB7un+VtmHJGwNsQVm6t0ba2BgjLQ0XF+yvYXiVjRbS97Ll5XbOj4ypF5QzWNir2llygP6LLUdy7yr+na4AEdu6zSG2i55gc0FOMeLjRQYeZaxAUlme5OlullezNokvmbm10PVRXva83zDRe7dtSTrpZRntJJGVtieiGyIpEh07eWGOAJ3aQodQ0SxPdlB027oyBpBueunlNTyZAQDaw0RZPE47j1PJDi0rSGNDXZjkdoPCrcQo5amle0NzaZmWWi4kgz4k4RM5ZkvqTuqvK6B2UDNlFjfvsmsbEM0akzCOBDiCLG68lT8XgdFWSXG7rjyoBTi2hYEISoARCChAHpFkiXZSAiEIQALX/wAPM8uIzU41a5gO3Y9VkFqOBHGGsqKjWzItDfrdUyL6sEaSunY+pacjW2cRdo8q1w57n5Q3WyzbiZJGNJJIedh31W1wOnZHDGX7kX2XNyqjpeN0XNJA2RjXkk6bHRXFK1pa3LtYdFBp5GtuGNAsLC6dhkAdYvufLlmhqy0bufeFvovTXlgva2uyitrMjTm/qk9saXBoF79LqStFiHgtLjoExM27W2Jv4KjR18Y0B23XttRG518wvfqVPZFUEoLRqq+Yht3OJuVZufG51nPYe2qi1cYkadBt2VaJTOdcRt5lVzNdDcX6/vRUcgZGxzn6Xdc/BbLH6Fr4zlbcjW6xuIWkraiNrW5WsazTpYD9UxiYp5Kp2ZPGy0y6kgjcD+yqj4VzxHA6GoiNx64g5Uqej0IPsEqRCuAIQlUAKkQEKQBCEIAscDww4rXCEyiGFrc8sp/CPHcnYLYVHDgwQSnD6x9TTyhrvWwNewDWzgDY/ELL8PRmVtY0HURt076labFI6inw6Fole5jcup3FkplyS+Tj6Go4ovFyG8HPPq53gfdxWF+/n8lJrMYq6d45OuX3bHZO4HNTQYe6Z7RFJM71R2da56tNtt/gmMWoauarLaRkZa839pAzRgeCsHt7NINqOjy7i/E4oR6dvxEBRoON65jznLS3wlk4CxWpp2kVsT7eoZnaH81EfwDi1OfU+nLxY++NB4F1aoBeWzX8N8VS4nU+xlhDzrmvoFsMSpaqKl9ogyyPZ6gAd1zXhLCZ6THYmCeET5Tcgh4a35He/Q9112eOeLDX8p7OaQA0yZiAbamwPX8uiylFWMY5zcdnIcT4rxCWaaCCQQBrjmd1Cq4uIMQYcscoe47uneXE/AXACuKvhr7UnnmjeyOodK4SR57gG/TuFB/8d4tPHaGSnzg7mXf+pV40ZTWR7LPDMVxOaVj3sBebetryPyWyp8VrHwxMc1xy6Oe4/wBVi6H+HPElJeWGu5coFxy7kfU9PktLgjcapHOpsXbHOWDNz4fUD1sbC2irOvRfG3W0XVQ0yU31JB3XPC7JPUPsfNu110Oor6aINhL80zo8whZ6nkdDboPJ08rnFPHWzYs+myclsk272h+l/OhU43W2Vzq0iPi+B1nEdXQRYJSOkl5B5jibNZZxGpOyzOPYFiPD9X7LilOYpCMzbOzNcO4I0K75BIMGwz2LCaOJ1bY8uPRrXHq51ui5hxfV4lifDMkuNkGqpKxnLJY0EB4cHN06aDTwtcfkPko+mYz8aoOX4YAoQkCdEwQgoQB6SIQFIAhKhAF7wYc2Kviy5mmIvcO+Wxt9Vp6zEnVURouTmbKR3u091luDKmOn4ipzM4Mjka6Mk9yNFtIIXUuLSscDHJa3pPT+yR8lVKx3x9wodpY4pBFzGjlsFh5HSy1GFVAa0skLWRAWyuG47rJwyWyxtOg97VaLDqnmRGN2Ut2GbcfBKuxzGkXM2F0tTG3lRNLDa2QFv9CmsTpmUVEY4IIuYNBufqp+GVsUMQY6UNO1nA3/ACTGKva6Cd0RuWsu0vF8x/T5qOjSTdmTwdrafGmSkguJyE2072XRKjKyAmQ6O2HQrm9DVMdWxmZuUB2UHz3XSpXt+zY5Xi7QB06q/ZV0ujPvwKGGR8kDQXTuMg11HcfW6GYZC4HmtdcbOBIy/wBFOmmcAz7oaXyOJ0+BXmPEKZkjAXcskbSafK/97KpJIoaeCOMNlfUFrdi6Un8k5iApKihLSz7vUNPyte371TbpqOpjMcU0eY9WvBI+ibjpmUcQa4ueSSQXa7qdlaXshSU0TXMqOU0emwZl6Dv3KabE2qrcsLQZGgubcdlJmeea7MRtYa2UXAJ2yYq+URlrXAhtjf5fvso2wdInYVi+FzR5o3XqbkSEgjLr7uq5/wDxgLKSgjp2gNdWVYnFrataw/q5dCxDDIJKkVzhlkzBpDWgX8nuVyz+Nkg/1NSUzHXbDRN0PTMSdfotMEeWRfwx8iSjjdezniEIXUOWBSIQgBUqEIAEIQgAa8xua8fhId9F2hskUuGsb7S5jLCVjgL5jb3Vxc6rf8JY7SuoDDWODXwssA47gbJbyY2rQxglTaJBPKmeXZrX18qxwuviBAebix0BUCV7Z3R8sts4Bw37Xsq9jZG1GgLSNyEpVobxyrZ0eixWnbGCQ7TuF5xmd81A+oDgwFtm9CVg/bKqRw5Z9IFwT1VtLWyz0JbK9ry4ZrDS3hV4G7zJjH+oaN9Y2lqaUxPjIHu7+bro8HEGGT4dle4MY0WGY7/uy4hXSm5zguI3uU1g8tQZz6XPge6xa6604C3zfp1ii4iixeokoKKGaSJ1xz+WRGPObZOVrJ8NZnbapom6vaQC6PyO4UTBqpk1MIm/dCNtwDoNOluikTVcsbHZo+l9/e/wqSQzGSaJNNitM+LPAyIA7ZeqediDJ2Zc93NHU7LBVsM1DN7VSn7rN95F0y9x8FbM5jXxyMJ9ZF+t7qtUW5J9F1UzegvJOa29rr3wxIyOuc9zgWxMGbx3TIDTB69dri/6/Re+HmROrqiJ4vGX6k9dSUdGT2zS5TM4TyNBLnZomh1wR3K+euPq04hxhis/MMgFQY2ud/wGX6XBXcuKccoOFsLnqgWiQNPIgv777enTtdfNxc5zi55zONy49yd0140e2J+TO6iIhCE4KCISoQB6CQpQhTQCISoQAiW/UaHuhBCKsEbXC6kh1LIHuuWtIIOu2v6q5JiixuMXtE85rWG+26x+HzB2HxOu3NCcrgD6iOivZawuFLOzVwbZwKQyRpjmKWifxJDLhQmi5JfGZc0Nra32WZGM1gzQvgkDiTcHv8V0OvYzFcIgqbF7QL5bbWFlmBQNfVAFjSwuv6hrZVTNXCyqpKjPJeaiLxcZrjMtRT4vSxwsbFhdRlbrlERGvnRDOD8Kq48wqKumncS8vZKbEjbQqS3gSGR7DNxHiVx1BtbX/CnTLrHkj6Kit4jlhlJFDJGCbnUt1+aci4plnLaX2SrfN0YxtytTBwRgDXcyWOoxCQf7lXKXAn4aD8laU+GUjJncmmiit/I3sqviWUZ+zNU9LLXuDWxmAOPqY862OpB8KbOy1XC0DLG12lttFaOkNM6eWxcCLbC9r/2VRM1vtBmaABuADtf/ACqvYR0SKio5YLfJJPnssTxfjNXQ08UNJUPgnkmLy+I5SANPlr0WkD3VIddjmsJuA0aC2i51xnVCpx2ZrXBzYQIwQb621WmGPJ7MM8uK0VdfiNbiUvMxCqmqJBoDI69vgNh8lFS9EBPpJdCDd9iI6JUIARIvRKTVADlkiVIN1YgLIslJQFBJ5KVBGqEATcKq3U7nw5vu5QAb9CNj+nzV9Rtc6N43B6HusqDY37LTULS3DqWdjrEt9Z76rDMl2a4m7NtwhXhtPJSS6tGvxHXSyTGsOfTPEtOc0Z9TD4Wcwuq5dS193f8AVv6arotC8VdAW1MbHWBy2JsB89fr9UpKPsdhO9GTZU1bmMtmaQbFPxVWIc1sccrnP3udrfuyv4oqZr33jAe3QMc0alSWUcLHhpb6ndrE/XooNEpfpXYbNilXI0zPLI7X8FaemiLY7Hc6ElJA2nIcGlt27tGlrKTUSBkYyN0LdLHc+FWtlrop8XD3NbHFpGCLh3axVbNSNLAWXsbWadv87K4kqoZWucBbTUuGu2izOM4qyjc9hdoAcoGov1sf0RRVySRDxqqioaZ+VnLLWkuBfe3w0XJ6iZ09RLNJ70jy4/M3Wr4xqJfs6ke7M11TIXZT/I0aX+qx6ewxSViGaVugQlSFbmAIR1QgAQhCgD2UiEBSAISlIpAEiVF1AAtfgwa7BIQ4Xvn/APorIgXWswZ//p4LH3Q5un/YrDO/qbYP9EKSV1NLmaXCx6rTYDxAxkZivbMLvbawNvI1WfrobixOhVK9skDzlJttosFtGkk4vR1T7XMsrKhrgwNAsLaAede6ZdxJnIj6XJN/eJ+S5YMQqYv91wt32K8+3SEvcfedbXso+NE/PI7TDjRsGzNJe5pIsOoO/wAv7r3X8RRU1I3I8mUtOrtbW6hcakxmsc0tM7iCbpyhlqKyTUuLfG6ngkR8smbau4omme1sT2ja77bkb/FecNopMRqjLO88sEaC9r/NVmFYS97/AL0XaNLkaBbbC44ooWNjDQWDr1Wc5JLRvihKT+xh/wCJT2/aFFAwBrYoToPJ/wALHrQccTGbiKdptaMNYP381n07hVQQnmdzYJEqFqZCISpCgAQlQgBRshONied2kL1ydLuOiryQDKACU8RGwaNJPwTTy+QaNyhVeQlIT03sdT2Ccfla0aersvDG8tmY6uXjMSdVTk2FDuezdrK84Yna+nmpnfgcJB8CLH+izxOlk7h1T7JWRy3IF7O8gqklZeD4s1dSwEaat8qMYGnQtFlJlNsvUO1Fl5I1Nht0WHQ3L7FXWULG6mzm/DZVctLY3Zr4WlfGJWuA162UduFyRkSEXurKRk4EOgwcPYJJX2v07rWYPg4EYc1oDPhuUmD0DgebO0lvQW0V0wGOLUjV2gVJT9G+LEu2OU1O1reWG3APpaSprCII3SSkCNjS5xOzQBc6pukhcy5kB22t1WZ47xr2al+zoHgvnb96R/J2+ayUeUqN5yUI2YjEql1dWT1ZFubIXW7fsWUQp2J+4dqlMV9WldKDpUchu3YyhKWuadQkGq0sBLIKVCkgRCChQBNNQT0IXkuO902N17WBJ6AO9ym5m31To2SO91AEQ3AtuhwsAQnHrz/tqCRlxsvJII0KV+ybb1QBYtxasFM6Fs1mOtcZQTptYnUfJWVHi0UxYycmN22bpdZ7ovQ/B8VVxTLxm0dGo2Qta4iwcR746qzoKESu9Tg5rR8Fk+DXOfTyNeS4B5sCb20W4oQBTMNhewS09Mex7Pcsbo47MIIsQA25uvNDE6R4EpDQNx08JycA1TgRcA2AUnDmtu8WFgRYWWbZuis4ixeLB6N8rwC6+SOO+rnefGl1yisqZaupfPM4ue83JKtOLJZJccqWySOe1r3ABxvYXKpG+6m8UEo2c/PNylR7BsnWu7JuLdPFa9C9HsOuLO1SOiD/AHHBN/iXpCkwaG3Rub0uvCmxas1UefdaqVlRpFkhQrAf/9k="/>
          <p:cNvSpPr>
            <a:spLocks noChangeAspect="1" noChangeArrowheads="1"/>
          </p:cNvSpPr>
          <p:nvPr/>
        </p:nvSpPr>
        <p:spPr bwMode="auto">
          <a:xfrm>
            <a:off x="2136775" y="-388938"/>
            <a:ext cx="1771650" cy="17716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25998"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10101" y="3789320"/>
            <a:ext cx="2828651" cy="2828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ransition>
    <p:cover dir="d"/>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en-US"/>
              <a:t>Leadership is…</a:t>
            </a:r>
            <a:endParaRPr lang="en-US" dirty="0"/>
          </a:p>
        </p:txBody>
      </p:sp>
      <p:sp>
        <p:nvSpPr>
          <p:cNvPr id="10243" name="Rectangle 3"/>
          <p:cNvSpPr>
            <a:spLocks noGrp="1" noChangeArrowheads="1"/>
          </p:cNvSpPr>
          <p:nvPr>
            <p:ph idx="1"/>
          </p:nvPr>
        </p:nvSpPr>
        <p:spPr/>
        <p:txBody>
          <a:bodyPr/>
          <a:lstStyle/>
          <a:p>
            <a:r>
              <a:rPr lang="en-US"/>
              <a:t>Influence, persuasion, and inspiration.</a:t>
            </a:r>
          </a:p>
          <a:p>
            <a:r>
              <a:rPr lang="en-US"/>
              <a:t>Which affects follower attitudes, feelings, beliefs, behaviors.</a:t>
            </a:r>
          </a:p>
          <a:p>
            <a:r>
              <a:rPr lang="en-US"/>
              <a:t>The results of good leadership is enhanced follower motivation to pursue and achieve shared goals.</a:t>
            </a:r>
            <a:endParaRPr lang="en-US" dirty="0"/>
          </a:p>
        </p:txBody>
      </p:sp>
    </p:spTree>
    <p:custDataLst>
      <p:tags r:id="rId1"/>
    </p:custData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en-US"/>
              <a:t>Leadership Process</a:t>
            </a:r>
          </a:p>
        </p:txBody>
      </p:sp>
      <p:sp>
        <p:nvSpPr>
          <p:cNvPr id="12291" name="Rectangle 3"/>
          <p:cNvSpPr>
            <a:spLocks noChangeArrowheads="1"/>
          </p:cNvSpPr>
          <p:nvPr/>
        </p:nvSpPr>
        <p:spPr bwMode="auto">
          <a:xfrm>
            <a:off x="1752600" y="2590800"/>
            <a:ext cx="2667000" cy="16002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r>
              <a:rPr lang="en-US" dirty="0"/>
              <a:t>Attempted Leadership</a:t>
            </a:r>
          </a:p>
          <a:p>
            <a:pPr marL="285750" indent="-285750">
              <a:buFont typeface="Arial" panose="020B0604020202020204" pitchFamily="34" charset="0"/>
              <a:buChar char="•"/>
            </a:pPr>
            <a:r>
              <a:rPr lang="en-US" dirty="0"/>
              <a:t>Effort</a:t>
            </a:r>
          </a:p>
          <a:p>
            <a:pPr marL="285750" indent="-285750">
              <a:buFont typeface="Arial" panose="020B0604020202020204" pitchFamily="34" charset="0"/>
              <a:buChar char="•"/>
            </a:pPr>
            <a:r>
              <a:rPr lang="en-US" dirty="0"/>
              <a:t>Emergence</a:t>
            </a:r>
          </a:p>
        </p:txBody>
      </p:sp>
      <p:sp>
        <p:nvSpPr>
          <p:cNvPr id="12292" name="Rectangle 4"/>
          <p:cNvSpPr>
            <a:spLocks noChangeArrowheads="1"/>
          </p:cNvSpPr>
          <p:nvPr/>
        </p:nvSpPr>
        <p:spPr bwMode="auto">
          <a:xfrm>
            <a:off x="4724400" y="2590800"/>
            <a:ext cx="2667000" cy="16002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r>
              <a:rPr lang="en-US" dirty="0"/>
              <a:t>Successful Leadership</a:t>
            </a:r>
          </a:p>
          <a:p>
            <a:pPr marL="285750" indent="-285750">
              <a:buFont typeface="Arial" panose="020B0604020202020204" pitchFamily="34" charset="0"/>
              <a:buChar char="•"/>
            </a:pPr>
            <a:r>
              <a:rPr lang="en-US" dirty="0"/>
              <a:t>Compliance</a:t>
            </a:r>
          </a:p>
        </p:txBody>
      </p:sp>
      <p:sp>
        <p:nvSpPr>
          <p:cNvPr id="12293" name="Rectangle 5"/>
          <p:cNvSpPr>
            <a:spLocks noChangeArrowheads="1"/>
          </p:cNvSpPr>
          <p:nvPr/>
        </p:nvSpPr>
        <p:spPr bwMode="auto">
          <a:xfrm>
            <a:off x="7696200" y="2590800"/>
            <a:ext cx="2667000" cy="16002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r>
              <a:rPr lang="en-US" dirty="0"/>
              <a:t>Effective Leadership</a:t>
            </a:r>
          </a:p>
          <a:p>
            <a:pPr marL="285750" indent="-285750">
              <a:buFont typeface="Arial" panose="020B0604020202020204" pitchFamily="34" charset="0"/>
              <a:buChar char="•"/>
            </a:pPr>
            <a:r>
              <a:rPr lang="en-US" dirty="0"/>
              <a:t>Goal Accomplishment</a:t>
            </a:r>
          </a:p>
        </p:txBody>
      </p:sp>
      <p:sp>
        <p:nvSpPr>
          <p:cNvPr id="12294" name="Line 6"/>
          <p:cNvSpPr>
            <a:spLocks noChangeShapeType="1"/>
          </p:cNvSpPr>
          <p:nvPr/>
        </p:nvSpPr>
        <p:spPr bwMode="auto">
          <a:xfrm>
            <a:off x="4419600" y="3429000"/>
            <a:ext cx="304800" cy="0"/>
          </a:xfrm>
          <a:prstGeom prst="line">
            <a:avLst/>
          </a:prstGeom>
          <a:noFill/>
          <a:ln w="9525">
            <a:solidFill>
              <a:schemeClr val="tx1"/>
            </a:solidFill>
            <a:round/>
            <a:headEnd/>
            <a:tailEnd type="triangle" w="med" len="med"/>
          </a:ln>
          <a:effectLst/>
        </p:spPr>
        <p:txBody>
          <a:bodyPr/>
          <a:lstStyle/>
          <a:p>
            <a:endParaRPr lang="en-US"/>
          </a:p>
        </p:txBody>
      </p:sp>
      <p:sp>
        <p:nvSpPr>
          <p:cNvPr id="12295" name="Line 7"/>
          <p:cNvSpPr>
            <a:spLocks noChangeShapeType="1"/>
          </p:cNvSpPr>
          <p:nvPr/>
        </p:nvSpPr>
        <p:spPr bwMode="auto">
          <a:xfrm>
            <a:off x="7391400" y="3429000"/>
            <a:ext cx="304800" cy="0"/>
          </a:xfrm>
          <a:prstGeom prst="line">
            <a:avLst/>
          </a:prstGeom>
          <a:noFill/>
          <a:ln w="9525">
            <a:solidFill>
              <a:schemeClr val="tx1"/>
            </a:solidFill>
            <a:round/>
            <a:headEnd/>
            <a:tailEnd type="triangle" w="med" len="med"/>
          </a:ln>
          <a:effectLst/>
        </p:spPr>
        <p:txBody>
          <a:bodyPr/>
          <a:lstStyle/>
          <a:p>
            <a:endParaRPr lang="en-US"/>
          </a:p>
        </p:txBody>
      </p:sp>
      <p:sp>
        <p:nvSpPr>
          <p:cNvPr id="12296" name="Text Box 8"/>
          <p:cNvSpPr txBox="1">
            <a:spLocks noChangeArrowheads="1"/>
          </p:cNvSpPr>
          <p:nvPr/>
        </p:nvSpPr>
        <p:spPr bwMode="auto">
          <a:xfrm>
            <a:off x="1981200" y="2971801"/>
            <a:ext cx="1676400" cy="366713"/>
          </a:xfrm>
          <a:prstGeom prst="rect">
            <a:avLst/>
          </a:prstGeom>
          <a:noFill/>
          <a:ln w="9525">
            <a:noFill/>
            <a:miter lim="800000"/>
            <a:headEnd/>
            <a:tailEnd/>
          </a:ln>
          <a:effectLst/>
        </p:spPr>
        <p:txBody>
          <a:bodyPr>
            <a:spAutoFit/>
          </a:bodyPr>
          <a:lstStyle/>
          <a:p>
            <a:pPr eaLnBrk="1" hangingPunct="1">
              <a:spcBef>
                <a:spcPct val="50000"/>
              </a:spcBef>
            </a:pPr>
            <a:endParaRPr lang="en-US">
              <a:latin typeface="Arial" charset="0"/>
            </a:endParaRPr>
          </a:p>
        </p:txBody>
      </p:sp>
      <p:sp>
        <p:nvSpPr>
          <p:cNvPr id="12" name="TextBox 11"/>
          <p:cNvSpPr txBox="1"/>
          <p:nvPr/>
        </p:nvSpPr>
        <p:spPr>
          <a:xfrm>
            <a:off x="4267201" y="4267201"/>
            <a:ext cx="3216971" cy="584775"/>
          </a:xfrm>
          <a:prstGeom prst="rect">
            <a:avLst/>
          </a:prstGeom>
          <a:noFill/>
        </p:spPr>
        <p:txBody>
          <a:bodyPr wrap="none" rtlCol="0">
            <a:spAutoFit/>
          </a:bodyPr>
          <a:lstStyle/>
          <a:p>
            <a:r>
              <a:rPr lang="en-US" sz="3200" dirty="0"/>
              <a:t>Person x Situation</a:t>
            </a:r>
          </a:p>
        </p:txBody>
      </p:sp>
    </p:spTree>
    <p:custDataLst>
      <p:tags r:id="rId1"/>
    </p:custData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TPVERSION" val="2008"/>
  <p:tag name="POWERPOINTVERSION" val="12.0"/>
  <p:tag name="PPVERSION" val="12.0"/>
  <p:tag name="DELIMITERS" val="3.1"/>
  <p:tag name="SHOWBARVISIBLE" val="True"/>
  <p:tag name="EXPANDSHOWBAR" val="True"/>
  <p:tag name="USESECONDARYMONITOR" val="True"/>
  <p:tag name="BULLETTYPE" val="3"/>
  <p:tag name="ANSWERNOWSTYLE" val="-1"/>
  <p:tag name="ANSWERNOWTEXT" val="Answer Now"/>
  <p:tag name="COUNTDOWNSTYLE" val="-1"/>
  <p:tag name="RESPCOUNTERSTYLE" val="-1"/>
  <p:tag name="RESPCOUNTERFORMAT" val="0"/>
  <p:tag name="RESPTABLESTYLE" val="-1"/>
  <p:tag name="COUNTDOWNSECONDS" val="10"/>
  <p:tag name="INPUTSOURCE" val="1"/>
  <p:tag name="NUMRESPONSES" val="1"/>
  <p:tag name="ALLOWDUPLICATES" val="False"/>
  <p:tag name="BACKUPSESSIONS" val="True"/>
  <p:tag name="BACKUPMAINTENANCE" val="7"/>
  <p:tag name="CHARTVALUEFORMAT" val="0%"/>
  <p:tag name="AUTOADVANCE" val="False"/>
  <p:tag name="REVIEWONLY" val="False"/>
  <p:tag name="ROTATIONINTERVAL" val="2"/>
  <p:tag name="AUTOUPDATEALIASES" val="True"/>
  <p:tag name="STDCHART" val="1"/>
  <p:tag name="PARTICIPANTSINLEADERBOARD" val="5"/>
  <p:tag name="TEAMSINLEADERBOARD" val="5"/>
  <p:tag name="MAXRESPONDERS" val="5"/>
  <p:tag name="BUBBLENAMEVISIBLE" val="True"/>
  <p:tag name="BUBBLESIZEVISIBLE" val="True"/>
  <p:tag name="BUBBLEVALUEFORMAT" val="0.0"/>
  <p:tag name="BUBBLEGROUPING" val="3"/>
  <p:tag name="DEFAULTNUMTEAMS" val="5"/>
  <p:tag name="CUSTOMGRIDBACKCOLOR" val="-722948"/>
  <p:tag name="CUSTOMCELLFORECOLOR" val="-16777216"/>
  <p:tag name="CUSTOMCELLBACKCOLOR1" val="-657956"/>
  <p:tag name="CUSTOMCELLBACKCOLOR2" val="-13395457"/>
  <p:tag name="CUSTOMCELLBACKCOLOR3" val="-268652"/>
  <p:tag name="CUSTOMCELLBACKCOLOR4" val="-8355712"/>
  <p:tag name="USESCHEMECOLORS" val="True"/>
  <p:tag name="DISPLAYNAME" val="True"/>
  <p:tag name="DISPLAYDEVICENUMBER" val="True"/>
  <p:tag name="DISPLAYDEVICEID" val="True"/>
  <p:tag name="GRIDOPACITY" val="90"/>
  <p:tag name="GRIDROTATIONINTERVAL" val="2"/>
  <p:tag name="AUTOSIZEGRID" val="True"/>
  <p:tag name="GRIDSIZE" val="{Width=800, Height=600}"/>
  <p:tag name="GRIDPOSITION" val="1"/>
  <p:tag name="POLLINGCYCLE" val="2"/>
  <p:tag name="CHARTCOLORS" val="0"/>
  <p:tag name="CHARTLABELS" val="0"/>
  <p:tag name="RESETCHARTS" val="True"/>
  <p:tag name="INCLUDENONRESPONDERS" val="False"/>
  <p:tag name="MULTIRESPDIVISOR" val="1"/>
  <p:tag name="PARTLISTDEFAULT" val="0"/>
  <p:tag name="INCLUDEPPT" val="True"/>
  <p:tag name="ALLOWUSERFEEDBACK" val="True"/>
  <p:tag name="CORRECTPOINTVALUE" val="100"/>
  <p:tag name="INCORRECTPOINTVALUE" val="0"/>
  <p:tag name="REALTIMEBACKUP" val="False"/>
  <p:tag name="REALTIMEBACKUPPATH" val="(None)"/>
  <p:tag name="ZEROBASED" val="False"/>
  <p:tag name="AUTOADJUSTPARTRANGE" val="True"/>
  <p:tag name="CHARTSCALE" val="True"/>
  <p:tag name="ADVANCEDSETTINGSVIEW" val="False"/>
  <p:tag name="FIBDISPLAYRESULTS" val="True"/>
  <p:tag name="FIBNUMRESULTS" val="5"/>
  <p:tag name="FIBINCLUDEOTHER" val="True"/>
  <p:tag name="FIBDISPLAYKEYWORDS" val="True"/>
  <p:tag name="LUIDIAENABLED"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SLIDEID" val="70057EF662334065AA06216420A3116E"/>
  <p:tag name="SLIDETYPE" val="E"/>
  <p:tag name="CORRECTPOINTVALUE" val="100"/>
  <p:tag name="INCORRECTPOINTVALUE" val="0"/>
  <p:tag name="FIBDISPLAYRESULTS" val="True"/>
  <p:tag name="FIBDISPLAYKEYWORDS" val="True"/>
  <p:tag name="FIBINCLUDEOTHER" val="True"/>
  <p:tag name="FIBNUMRESULTS" val="5"/>
  <p:tag name="SLIDEORDER" val="2"/>
  <p:tag name="SLIDEGUID" val="5CA38B4BD4074EBC825A021C4B6A03BA"/>
  <p:tag name="DELIMITERS" val="3.1"/>
  <p:tag name="RESPONSESGATHERED" val="True"/>
  <p:tag name="TOTALRESPONSES" val="66"/>
</p:tagLst>
</file>

<file path=ppt/tags/tag20.xml><?xml version="1.0" encoding="utf-8"?>
<p:tagLst xmlns:a="http://schemas.openxmlformats.org/drawingml/2006/main" xmlns:r="http://schemas.openxmlformats.org/officeDocument/2006/relationships" xmlns:p="http://schemas.openxmlformats.org/presentationml/2006/main">
  <p:tag name="DELIMITERS" val="3.1"/>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DELIMITERS" val="3.1"/>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6.xml><?xml version="1.0" encoding="utf-8"?>
<p:tagLst xmlns:a="http://schemas.openxmlformats.org/drawingml/2006/main" xmlns:r="http://schemas.openxmlformats.org/officeDocument/2006/relationships" xmlns:p="http://schemas.openxmlformats.org/presentationml/2006/main">
  <p:tag name="DELIMITERS" val="3.1"/>
</p:tagLst>
</file>

<file path=ppt/tags/tag27.xml><?xml version="1.0" encoding="utf-8"?>
<p:tagLst xmlns:a="http://schemas.openxmlformats.org/drawingml/2006/main" xmlns:r="http://schemas.openxmlformats.org/officeDocument/2006/relationships" xmlns:p="http://schemas.openxmlformats.org/presentationml/2006/main">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ISFIXED" val="True"/>
  <p:tag name="ISRESPTABLE" val="True"/>
</p:tagLst>
</file>

<file path=ppt/tags/tag4.xml><?xml version="1.0" encoding="utf-8"?>
<p:tagLst xmlns:a="http://schemas.openxmlformats.org/drawingml/2006/main" xmlns:r="http://schemas.openxmlformats.org/officeDocument/2006/relationships" xmlns:p="http://schemas.openxmlformats.org/presentationml/2006/main">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Dividend">
  <a:themeElements>
    <a:clrScheme name="Custom 1">
      <a:dk1>
        <a:sysClr val="windowText" lastClr="000000"/>
      </a:dk1>
      <a:lt1>
        <a:sysClr val="window" lastClr="FFFFFF"/>
      </a:lt1>
      <a:dk2>
        <a:srgbClr val="3D3D3D"/>
      </a:dk2>
      <a:lt2>
        <a:srgbClr val="EBEBEB"/>
      </a:lt2>
      <a:accent1>
        <a:srgbClr val="465359"/>
      </a:accent1>
      <a:accent2>
        <a:srgbClr val="C00000"/>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10288</TotalTime>
  <Words>1324</Words>
  <Application>Microsoft Office PowerPoint</Application>
  <PresentationFormat>Widescreen</PresentationFormat>
  <Paragraphs>360</Paragraphs>
  <Slides>35</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Gill Sans MT</vt:lpstr>
      <vt:lpstr>Times New Roman</vt:lpstr>
      <vt:lpstr>Wingdings</vt:lpstr>
      <vt:lpstr>Wingdings 2</vt:lpstr>
      <vt:lpstr>Dividend</vt:lpstr>
      <vt:lpstr>Leadership &amp; Teams</vt:lpstr>
      <vt:lpstr>Overview</vt:lpstr>
      <vt:lpstr>Foundational Concepts in Leadership </vt:lpstr>
      <vt:lpstr>Popular Ideas about Leaders</vt:lpstr>
      <vt:lpstr>Popular Ideas about Leaders</vt:lpstr>
      <vt:lpstr>Popular Ideas about Leaders</vt:lpstr>
      <vt:lpstr>PowerPoint Presentation</vt:lpstr>
      <vt:lpstr>Leadership is…</vt:lpstr>
      <vt:lpstr>Leadership Process</vt:lpstr>
      <vt:lpstr>Leaders, followers, and situation</vt:lpstr>
      <vt:lpstr>Theories of Leadership</vt:lpstr>
      <vt:lpstr>Theoretical Approaches</vt:lpstr>
      <vt:lpstr>Trait Approach</vt:lpstr>
      <vt:lpstr>The Behavioral Approach</vt:lpstr>
      <vt:lpstr>Situational (contingency approach)</vt:lpstr>
      <vt:lpstr>Power and Influence Approach</vt:lpstr>
      <vt:lpstr>Leader-Member Exchange (LMX) Theory</vt:lpstr>
      <vt:lpstr>Transformational Leadership</vt:lpstr>
      <vt:lpstr>Newer Leadership Theories</vt:lpstr>
      <vt:lpstr>Teams: Basic Definitions</vt:lpstr>
      <vt:lpstr>Teams in the Workplace</vt:lpstr>
      <vt:lpstr>Work Groups &amp; Teams</vt:lpstr>
      <vt:lpstr>Types of Teams</vt:lpstr>
      <vt:lpstr>Team Processes</vt:lpstr>
      <vt:lpstr>A Model of Team Effectiveness</vt:lpstr>
      <vt:lpstr>Organizational &amp; Task Inputs</vt:lpstr>
      <vt:lpstr>Team Composition</vt:lpstr>
      <vt:lpstr>Diversity</vt:lpstr>
      <vt:lpstr>A Model of Team Effectiveness</vt:lpstr>
      <vt:lpstr>Norms</vt:lpstr>
      <vt:lpstr>Communication &amp; Coordination</vt:lpstr>
      <vt:lpstr>Group Cohesion</vt:lpstr>
      <vt:lpstr>A Model of Team Effectiveness</vt:lpstr>
      <vt:lpstr>Team Outputs</vt:lpstr>
      <vt:lpstr>Team Effectiveness: Conclusion</vt:lpstr>
    </vt:vector>
  </TitlesOfParts>
  <Company>University of Minnesota, Twin Cities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I/O Psychology Lecture 2: A Brief History of I/O (Quiz 1: What Is I/O?)</dc:title>
  <dc:creator>Richard N. Landers</dc:creator>
  <cp:lastModifiedBy>Kristina Bauer</cp:lastModifiedBy>
  <cp:revision>1007</cp:revision>
  <cp:lastPrinted>2013-06-24T18:34:10Z</cp:lastPrinted>
  <dcterms:created xsi:type="dcterms:W3CDTF">2008-09-03T17:07:17Z</dcterms:created>
  <dcterms:modified xsi:type="dcterms:W3CDTF">2017-04-13T01:52:20Z</dcterms:modified>
</cp:coreProperties>
</file>