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tags/tag16.xml" ContentType="application/vnd.openxmlformats-officedocument.presentationml.tags+xml"/>
  <Override PartName="/ppt/notesSlides/notesSlide19.xml" ContentType="application/vnd.openxmlformats-officedocument.presentationml.notesSlide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notesSlides/notesSlide21.xml" ContentType="application/vnd.openxmlformats-officedocument.presentationml.notesSlide+xml"/>
  <Override PartName="/ppt/tags/tag19.xml" ContentType="application/vnd.openxmlformats-officedocument.presentationml.tags+xml"/>
  <Override PartName="/ppt/notesSlides/notesSlide22.xml" ContentType="application/vnd.openxmlformats-officedocument.presentationml.notesSlide+xml"/>
  <Override PartName="/ppt/tags/tag20.xml" ContentType="application/vnd.openxmlformats-officedocument.presentationml.tags+xml"/>
  <Override PartName="/ppt/notesSlides/notesSlide23.xml" ContentType="application/vnd.openxmlformats-officedocument.presentationml.notesSlide+xml"/>
  <Override PartName="/ppt/tags/tag21.xml" ContentType="application/vnd.openxmlformats-officedocument.presentationml.tags+xml"/>
  <Override PartName="/ppt/notesSlides/notesSlide24.xml" ContentType="application/vnd.openxmlformats-officedocument.presentationml.notesSlide+xml"/>
  <Override PartName="/ppt/tags/tag22.xml" ContentType="application/vnd.openxmlformats-officedocument.presentationml.tags+xml"/>
  <Override PartName="/ppt/notesSlides/notesSlide25.xml" ContentType="application/vnd.openxmlformats-officedocument.presentationml.notesSlide+xml"/>
  <Override PartName="/ppt/tags/tag23.xml" ContentType="application/vnd.openxmlformats-officedocument.presentationml.tags+xml"/>
  <Override PartName="/ppt/notesSlides/notesSlide26.xml" ContentType="application/vnd.openxmlformats-officedocument.presentationml.notesSlide+xml"/>
  <Override PartName="/ppt/tags/tag24.xml" ContentType="application/vnd.openxmlformats-officedocument.presentationml.tags+xml"/>
  <Override PartName="/ppt/notesSlides/notesSlide27.xml" ContentType="application/vnd.openxmlformats-officedocument.presentationml.notesSlide+xml"/>
  <Override PartName="/ppt/tags/tag25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26.xml" ContentType="application/vnd.openxmlformats-officedocument.presentationml.tags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62"/>
  </p:notesMasterIdLst>
  <p:handoutMasterIdLst>
    <p:handoutMasterId r:id="rId63"/>
  </p:handoutMasterIdLst>
  <p:sldIdLst>
    <p:sldId id="257" r:id="rId2"/>
    <p:sldId id="311" r:id="rId3"/>
    <p:sldId id="326" r:id="rId4"/>
    <p:sldId id="390" r:id="rId5"/>
    <p:sldId id="328" r:id="rId6"/>
    <p:sldId id="391" r:id="rId7"/>
    <p:sldId id="332" r:id="rId8"/>
    <p:sldId id="412" r:id="rId9"/>
    <p:sldId id="348" r:id="rId10"/>
    <p:sldId id="355" r:id="rId11"/>
    <p:sldId id="349" r:id="rId12"/>
    <p:sldId id="350" r:id="rId13"/>
    <p:sldId id="398" r:id="rId14"/>
    <p:sldId id="353" r:id="rId15"/>
    <p:sldId id="356" r:id="rId16"/>
    <p:sldId id="358" r:id="rId17"/>
    <p:sldId id="392" r:id="rId18"/>
    <p:sldId id="399" r:id="rId19"/>
    <p:sldId id="333" r:id="rId20"/>
    <p:sldId id="335" r:id="rId21"/>
    <p:sldId id="400" r:id="rId22"/>
    <p:sldId id="401" r:id="rId23"/>
    <p:sldId id="402" r:id="rId24"/>
    <p:sldId id="272" r:id="rId25"/>
    <p:sldId id="273" r:id="rId26"/>
    <p:sldId id="274" r:id="rId27"/>
    <p:sldId id="275" r:id="rId28"/>
    <p:sldId id="360" r:id="rId29"/>
    <p:sldId id="361" r:id="rId30"/>
    <p:sldId id="293" r:id="rId31"/>
    <p:sldId id="294" r:id="rId32"/>
    <p:sldId id="295" r:id="rId33"/>
    <p:sldId id="284" r:id="rId34"/>
    <p:sldId id="285" r:id="rId35"/>
    <p:sldId id="362" r:id="rId36"/>
    <p:sldId id="287" r:id="rId37"/>
    <p:sldId id="393" r:id="rId38"/>
    <p:sldId id="327" r:id="rId39"/>
    <p:sldId id="363" r:id="rId40"/>
    <p:sldId id="364" r:id="rId41"/>
    <p:sldId id="365" r:id="rId42"/>
    <p:sldId id="366" r:id="rId43"/>
    <p:sldId id="413" r:id="rId44"/>
    <p:sldId id="414" r:id="rId45"/>
    <p:sldId id="394" r:id="rId46"/>
    <p:sldId id="395" r:id="rId47"/>
    <p:sldId id="397" r:id="rId48"/>
    <p:sldId id="368" r:id="rId49"/>
    <p:sldId id="369" r:id="rId50"/>
    <p:sldId id="374" r:id="rId51"/>
    <p:sldId id="371" r:id="rId52"/>
    <p:sldId id="372" r:id="rId53"/>
    <p:sldId id="373" r:id="rId54"/>
    <p:sldId id="404" r:id="rId55"/>
    <p:sldId id="405" r:id="rId56"/>
    <p:sldId id="406" r:id="rId57"/>
    <p:sldId id="408" r:id="rId58"/>
    <p:sldId id="375" r:id="rId59"/>
    <p:sldId id="376" r:id="rId60"/>
    <p:sldId id="410" r:id="rId61"/>
  </p:sldIdLst>
  <p:sldSz cx="12192000" cy="6858000"/>
  <p:notesSz cx="6858000" cy="9144000"/>
  <p:custDataLst>
    <p:tags r:id="rId6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07" autoAdjust="0"/>
  </p:normalViewPr>
  <p:slideViewPr>
    <p:cSldViewPr>
      <p:cViewPr varScale="1">
        <p:scale>
          <a:sx n="65" d="100"/>
          <a:sy n="65" d="100"/>
        </p:scale>
        <p:origin x="1258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0740-797D-403A-AB8E-5CF795C0F738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99031-E030-4C59-9B42-9FCF3BBDA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06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AE05B-6494-4993-AEBA-5E30FA7FE449}" type="datetimeFigureOut">
              <a:rPr lang="en-US" smtClean="0"/>
              <a:pPr/>
              <a:t>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BC170-6E06-499C-8021-4216DE75B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78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5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96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3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28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86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3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49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2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Generally content is discussed</a:t>
            </a:r>
            <a:r>
              <a:rPr lang="en-US" baseline="0" dirty="0" smtClean="0"/>
              <a:t> within module. Exception: testing of personality and integrity and emotional intelligence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0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02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90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46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81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02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73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31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09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038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7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10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56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45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240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16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95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4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69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7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52ABC71-E2FD-47F0-B220-213C44CA8F2A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00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2FB9-85D0-4DBD-A8A1-66C500E73162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4E37AE-4019-4230-9D27-97B5AA0A80BF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6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D7C6-7047-4C38-BFEF-09D80125AB76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8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3758994-B500-49DF-8B6E-55AC3FEFB696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74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CAEA-19BB-405C-B984-2828429F1627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9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7E2B-188C-48DB-9DAD-0A7B47F2AC7A}" type="datetime1">
              <a:rPr lang="en-US" smtClean="0"/>
              <a:t>2/1/2017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4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A5B3-0D45-4F57-8B95-7572EB367A90}" type="datetime1">
              <a:rPr lang="en-US" smtClean="0"/>
              <a:t>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4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BF984-E820-479E-8E3D-575E02EB10A0}" type="datetime1">
              <a:rPr lang="en-US" smtClean="0"/>
              <a:t>2/1/2017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986980-3CD9-4CEB-9E3B-6405F7E04A09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DB87C-6885-4378-A971-927535EDC261}" type="datetime1">
              <a:rPr lang="en-US" smtClean="0"/>
              <a:t>2/1/2017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98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1775BA9-8C51-436C-8233-A0C3E7E98984}" type="datetime1">
              <a:rPr lang="en-US" smtClean="0"/>
              <a:t>2/1/2017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785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Individual </a:t>
            </a:r>
            <a:r>
              <a:rPr lang="en-US" dirty="0" smtClean="0"/>
              <a:t>Differences &amp; Assessment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graphicFrame>
        <p:nvGraphicFramePr>
          <p:cNvPr id="18" name="ResponseTable" hidden="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39636" y="5511800"/>
          <a:ext cx="83127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16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26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29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36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39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46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49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56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59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66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69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71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72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73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74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76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77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78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79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tx1"/>
                          </a:solidFill>
                          <a:latin typeface="Times New Roman"/>
                        </a:rPr>
                        <a:t>80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Carroll’s Hierarchical Model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pPr lvl="1"/>
            <a:endParaRPr lang="en-US" smtClean="0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7467600" y="2057401"/>
            <a:ext cx="1619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200" b="1"/>
              <a:t>Figure 3.2</a:t>
            </a:r>
            <a:endParaRPr lang="en-US" sz="1200"/>
          </a:p>
          <a:p>
            <a:r>
              <a:rPr lang="en-US" sz="1200"/>
              <a:t>Carroll’s </a:t>
            </a:r>
          </a:p>
          <a:p>
            <a:r>
              <a:rPr lang="en-US" sz="1200"/>
              <a:t>Hierarchical Model</a:t>
            </a:r>
          </a:p>
          <a:p>
            <a:r>
              <a:rPr lang="en-US" sz="1200"/>
              <a:t>Source: Carroll (1993).</a:t>
            </a:r>
            <a:endParaRPr lang="en-US" sz="1200" b="1"/>
          </a:p>
        </p:txBody>
      </p:sp>
      <p:pic>
        <p:nvPicPr>
          <p:cNvPr id="11270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895600"/>
            <a:ext cx="7783513" cy="259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521806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 and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individual level</a:t>
            </a:r>
          </a:p>
          <a:p>
            <a:pPr lvl="1"/>
            <a:r>
              <a:rPr lang="en-US" dirty="0" smtClean="0"/>
              <a:t>Gradually </a:t>
            </a:r>
            <a:r>
              <a:rPr lang="en-US" dirty="0" smtClean="0"/>
              <a:t>________________ </a:t>
            </a:r>
            <a:r>
              <a:rPr lang="en-US" dirty="0" smtClean="0"/>
              <a:t>as we age </a:t>
            </a:r>
            <a:br>
              <a:rPr lang="en-US" dirty="0" smtClean="0"/>
            </a:br>
            <a:r>
              <a:rPr lang="en-US" dirty="0" smtClean="0"/>
              <a:t>(roughly 0.5 IQ pt / year)</a:t>
            </a:r>
          </a:p>
          <a:p>
            <a:pPr lvl="1"/>
            <a:r>
              <a:rPr lang="en-US" dirty="0" smtClean="0"/>
              <a:t>Fluid intelligence decreases while crystallized intelligence increases</a:t>
            </a:r>
          </a:p>
          <a:p>
            <a:r>
              <a:rPr lang="en-US" dirty="0" smtClean="0"/>
              <a:t>At </a:t>
            </a:r>
            <a:r>
              <a:rPr lang="en-US" dirty="0" smtClean="0"/>
              <a:t>the group level</a:t>
            </a:r>
          </a:p>
          <a:p>
            <a:pPr lvl="1"/>
            <a:r>
              <a:rPr lang="en-US" dirty="0" smtClean="0"/>
              <a:t>Gradually </a:t>
            </a:r>
            <a:r>
              <a:rPr lang="en-US" dirty="0" smtClean="0"/>
              <a:t>________________ </a:t>
            </a:r>
            <a:r>
              <a:rPr lang="en-US" dirty="0" smtClean="0"/>
              <a:t>with new generations </a:t>
            </a:r>
          </a:p>
          <a:p>
            <a:pPr lvl="1"/>
            <a:r>
              <a:rPr lang="en-US" dirty="0" smtClean="0"/>
              <a:t>The Flynn Effect (+ 1 SD)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3372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Racial Differences in 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2600" y="5105400"/>
            <a:ext cx="8686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818" name="Picture 2" descr="C:\Users\Richard N. Landers\Documents\Teaching\3711 - Fall 2008\Resources\Normal-Curve-Transparent-Backgroun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1801" y="2667001"/>
            <a:ext cx="5895975" cy="2486025"/>
          </a:xfrm>
          <a:prstGeom prst="rect">
            <a:avLst/>
          </a:prstGeom>
          <a:noFill/>
        </p:spPr>
      </p:pic>
      <p:pic>
        <p:nvPicPr>
          <p:cNvPr id="9" name="Picture 2" descr="C:\Users\Richard N. Landers\Documents\Teaching\3711 - Fall 2008\Resources\Normal-Curve-Transparent-Backgroun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4601" y="2667001"/>
            <a:ext cx="5895975" cy="2486025"/>
          </a:xfrm>
          <a:prstGeom prst="rect">
            <a:avLst/>
          </a:prstGeom>
          <a:noFill/>
        </p:spPr>
      </p:pic>
      <p:pic>
        <p:nvPicPr>
          <p:cNvPr id="10" name="Picture 2" descr="C:\Users\Richard N. Landers\Documents\Teaching\3711 - Fall 2008\Resources\Normal-Curve-Transparent-Backgroun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1" y="2667001"/>
            <a:ext cx="5895975" cy="2486025"/>
          </a:xfrm>
          <a:prstGeom prst="rect">
            <a:avLst/>
          </a:prstGeom>
          <a:noFill/>
        </p:spPr>
      </p:pic>
      <p:pic>
        <p:nvPicPr>
          <p:cNvPr id="11" name="Picture 2" descr="C:\Users\Richard N. Landers\Documents\Teaching\3711 - Fall 2008\Resources\Normal-Curve-Transparent-Background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1" y="2667001"/>
            <a:ext cx="5895975" cy="2486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>
          <a:xfrm rot="5400000">
            <a:off x="3733800" y="3961606"/>
            <a:ext cx="3352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4190206" y="3961606"/>
            <a:ext cx="3352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647406" y="3961606"/>
            <a:ext cx="3352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028406" y="3961606"/>
            <a:ext cx="3352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00" y="5638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715000" y="56388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5650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Af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77000" y="563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50" dirty="0"/>
              <a:t>As</a:t>
            </a:r>
            <a:endParaRPr lang="en-US" sz="175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Cognitive Ability Tests (cont’d)</a:t>
            </a:r>
            <a:endParaRPr 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</a:t>
            </a:r>
            <a:r>
              <a:rPr lang="ja-JP" altLang="en-US" dirty="0" smtClean="0"/>
              <a:t>“</a:t>
            </a:r>
            <a:r>
              <a:rPr lang="en-US" dirty="0" smtClean="0"/>
              <a:t>g</a:t>
            </a:r>
            <a:r>
              <a:rPr lang="ja-JP" altLang="en-US" dirty="0" smtClean="0"/>
              <a:t>”</a:t>
            </a:r>
            <a:r>
              <a:rPr lang="en-US" dirty="0" smtClean="0"/>
              <a:t> important at work?  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/>
              <a:t>Yes”, g predicts performance across many </a:t>
            </a:r>
            <a:r>
              <a:rPr lang="en-US" dirty="0" smtClean="0"/>
              <a:t>jobs </a:t>
            </a:r>
          </a:p>
          <a:p>
            <a:pPr lvl="1"/>
            <a:r>
              <a:rPr lang="en-US" dirty="0" smtClean="0"/>
              <a:t>↑ </a:t>
            </a:r>
            <a:r>
              <a:rPr lang="en-US" dirty="0" smtClean="0"/>
              <a:t>job complexity = ↑ predictive value of  general intelligence tests</a:t>
            </a:r>
          </a:p>
          <a:p>
            <a:pPr lvl="1"/>
            <a:r>
              <a:rPr lang="en-US" dirty="0" smtClean="0"/>
              <a:t>Pros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85 years of research shown GCA (g) to be best predictor of future performance and learning/training (r = .</a:t>
            </a:r>
            <a:r>
              <a:rPr lang="en-US" dirty="0" smtClean="0"/>
              <a:t>51; </a:t>
            </a:r>
            <a:r>
              <a:rPr lang="en-US" dirty="0" smtClean="0"/>
              <a:t>Schmidt </a:t>
            </a:r>
            <a:r>
              <a:rPr lang="en-US" dirty="0"/>
              <a:t>&amp; Hunter, 1998)</a:t>
            </a:r>
          </a:p>
          <a:p>
            <a:pPr lvl="2"/>
            <a:r>
              <a:rPr lang="en-US" dirty="0" smtClean="0"/>
              <a:t>Lowest </a:t>
            </a:r>
            <a:r>
              <a:rPr lang="en-US" dirty="0" smtClean="0"/>
              <a:t>costs &amp; most research &amp; theory</a:t>
            </a:r>
          </a:p>
          <a:p>
            <a:pPr lvl="1"/>
            <a:r>
              <a:rPr lang="en-US" dirty="0" smtClean="0"/>
              <a:t>Cons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Adverse </a:t>
            </a:r>
            <a:r>
              <a:rPr lang="en-US" dirty="0" smtClean="0"/>
              <a:t>impact</a:t>
            </a:r>
            <a:endParaRPr lang="en-US" dirty="0"/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“Supplemental Types” of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Emotional Intelligence (EQ)</a:t>
            </a:r>
          </a:p>
          <a:p>
            <a:pPr lvl="1"/>
            <a:r>
              <a:rPr lang="en-US" dirty="0" smtClean="0"/>
              <a:t>“The ability to perceive and express emotion, assimilate emotion in thought, regulate emotion in self and others”</a:t>
            </a:r>
          </a:p>
          <a:p>
            <a:pPr lvl="1"/>
            <a:r>
              <a:rPr lang="en-US" dirty="0" smtClean="0"/>
              <a:t>Example items</a:t>
            </a:r>
          </a:p>
          <a:p>
            <a:pPr lvl="2"/>
            <a:r>
              <a:rPr lang="en-US" dirty="0" smtClean="0"/>
              <a:t>“I almost always know exactly how I’m feeling”</a:t>
            </a:r>
          </a:p>
          <a:p>
            <a:pPr lvl="2"/>
            <a:r>
              <a:rPr lang="en-US" dirty="0" smtClean="0"/>
              <a:t>“The variety in human beings makes life interesting”</a:t>
            </a:r>
          </a:p>
          <a:p>
            <a:pPr lvl="2"/>
            <a:r>
              <a:rPr lang="en-US" dirty="0" smtClean="0"/>
              <a:t>“I try to think good thoughts no matter how badly I feel”</a:t>
            </a:r>
          </a:p>
          <a:p>
            <a:pPr lvl="1"/>
            <a:r>
              <a:rPr lang="en-US" dirty="0" smtClean="0"/>
              <a:t>Is this intelligence</a:t>
            </a:r>
            <a:r>
              <a:rPr lang="en-US" dirty="0" smtClean="0"/>
              <a:t>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3472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abilities</a:t>
            </a:r>
          </a:p>
          <a:p>
            <a:pPr lvl="1"/>
            <a:r>
              <a:rPr lang="en-US" dirty="0" smtClean="0"/>
              <a:t>Muscular strength</a:t>
            </a:r>
          </a:p>
          <a:p>
            <a:pPr lvl="2"/>
            <a:r>
              <a:rPr lang="en-US" dirty="0" smtClean="0"/>
              <a:t>How much?</a:t>
            </a:r>
          </a:p>
          <a:p>
            <a:pPr lvl="1"/>
            <a:r>
              <a:rPr lang="en-US" dirty="0" smtClean="0"/>
              <a:t>Cardiovascular endurance</a:t>
            </a:r>
          </a:p>
          <a:p>
            <a:pPr lvl="2"/>
            <a:r>
              <a:rPr lang="en-US" dirty="0" smtClean="0"/>
              <a:t>How long?</a:t>
            </a:r>
          </a:p>
          <a:p>
            <a:pPr lvl="1"/>
            <a:r>
              <a:rPr lang="en-US" dirty="0" smtClean="0"/>
              <a:t>Movement quality</a:t>
            </a:r>
          </a:p>
          <a:p>
            <a:pPr lvl="2"/>
            <a:r>
              <a:rPr lang="en-US" dirty="0" smtClean="0"/>
              <a:t>How well?</a:t>
            </a:r>
          </a:p>
          <a:p>
            <a:r>
              <a:rPr lang="en-US" dirty="0" smtClean="0"/>
              <a:t>Use in </a:t>
            </a:r>
            <a:r>
              <a:rPr lang="en-US" dirty="0" smtClean="0"/>
              <a:t>organizations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2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Model of Physical Abilities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105400" y="5715000"/>
            <a:ext cx="23622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b="1"/>
              <a:t>Figure 3.3: </a:t>
            </a:r>
            <a:r>
              <a:rPr lang="en-US" sz="1400"/>
              <a:t>A Model of Physical Abilities </a:t>
            </a:r>
          </a:p>
          <a:p>
            <a:r>
              <a:rPr lang="en-US" sz="1400"/>
              <a:t>SOURCE: (Guion, 1998)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2133600"/>
            <a:ext cx="7878763" cy="328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3462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Sensory Abilities</a:t>
            </a:r>
            <a:endParaRPr lang="en-US" dirty="0"/>
          </a:p>
        </p:txBody>
      </p:sp>
      <p:pic>
        <p:nvPicPr>
          <p:cNvPr id="13" name="Picture 11" descr="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0297" y="2227263"/>
            <a:ext cx="2404355" cy="363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7"/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Vision</a:t>
            </a:r>
          </a:p>
          <a:p>
            <a:r>
              <a:rPr lang="en-US" dirty="0" smtClean="0"/>
              <a:t>Touch</a:t>
            </a:r>
          </a:p>
          <a:p>
            <a:r>
              <a:rPr lang="en-US" dirty="0" smtClean="0"/>
              <a:t>Taste</a:t>
            </a:r>
          </a:p>
          <a:p>
            <a:r>
              <a:rPr lang="en-US" dirty="0" smtClean="0"/>
              <a:t>Smell</a:t>
            </a:r>
          </a:p>
          <a:p>
            <a:r>
              <a:rPr lang="en-US" dirty="0" smtClean="0"/>
              <a:t>Hearing</a:t>
            </a:r>
          </a:p>
          <a:p>
            <a:r>
              <a:rPr lang="en-US" dirty="0" smtClean="0"/>
              <a:t>Kinesthetic feedback</a:t>
            </a:r>
          </a:p>
          <a:p>
            <a:endParaRPr lang="en-US" dirty="0" smtClean="0"/>
          </a:p>
          <a:p>
            <a:r>
              <a:rPr lang="en-US" dirty="0" smtClean="0"/>
              <a:t>Use in organizations</a:t>
            </a:r>
            <a:endParaRPr lang="en-US" dirty="0"/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algn="ctr"/>
            <a:endParaRPr lang="en-US" sz="1200" b="1">
              <a:latin typeface="Arial" charset="0"/>
            </a:endParaRPr>
          </a:p>
        </p:txBody>
      </p:sp>
      <p:sp>
        <p:nvSpPr>
          <p:cNvPr id="26632" name="Text Box 12"/>
          <p:cNvSpPr txBox="1">
            <a:spLocks noChangeArrowheads="1"/>
          </p:cNvSpPr>
          <p:nvPr/>
        </p:nvSpPr>
        <p:spPr bwMode="auto">
          <a:xfrm rot="-5400000">
            <a:off x="1434476" y="4645851"/>
            <a:ext cx="1476676" cy="23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900"/>
              <a:t>Jeff Maloney/Getty Images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Psychomotor Abilities</a:t>
            </a:r>
            <a:endParaRPr lang="en-US" dirty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Also called sensorimotor or motor abilities</a:t>
            </a:r>
          </a:p>
          <a:p>
            <a:r>
              <a:rPr lang="en-US" dirty="0" smtClean="0"/>
              <a:t>Fleishman’s psychomotor abilities</a:t>
            </a:r>
          </a:p>
          <a:p>
            <a:pPr lvl="1"/>
            <a:r>
              <a:rPr lang="en-US" dirty="0" smtClean="0"/>
              <a:t>Arm-hand steadiness</a:t>
            </a:r>
          </a:p>
          <a:p>
            <a:pPr lvl="1"/>
            <a:r>
              <a:rPr lang="en-US" dirty="0" smtClean="0"/>
              <a:t>Manual dexterity</a:t>
            </a:r>
          </a:p>
          <a:p>
            <a:pPr lvl="1"/>
            <a:r>
              <a:rPr lang="en-US" dirty="0" smtClean="0"/>
              <a:t>Finger dexterity</a:t>
            </a:r>
          </a:p>
          <a:p>
            <a:pPr lvl="1"/>
            <a:r>
              <a:rPr lang="en-US" dirty="0" smtClean="0"/>
              <a:t>Control precision</a:t>
            </a:r>
          </a:p>
          <a:p>
            <a:pPr lvl="1"/>
            <a:r>
              <a:rPr lang="en-US" dirty="0" smtClean="0"/>
              <a:t>Response orientation</a:t>
            </a:r>
          </a:p>
          <a:p>
            <a:pPr lvl="1"/>
            <a:r>
              <a:rPr lang="en-US" dirty="0" smtClean="0"/>
              <a:t>Rate control</a:t>
            </a:r>
          </a:p>
          <a:p>
            <a:pPr lvl="1"/>
            <a:r>
              <a:rPr lang="en-US" dirty="0" smtClean="0"/>
              <a:t>Reaction time</a:t>
            </a:r>
          </a:p>
          <a:p>
            <a:pPr lvl="1"/>
            <a:r>
              <a:rPr lang="en-US" dirty="0" smtClean="0"/>
              <a:t>Wrist-finger speed</a:t>
            </a:r>
            <a:endParaRPr lang="en-US" dirty="0"/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6019800" y="2438402"/>
            <a:ext cx="396240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marL="742910" lvl="1" indent="-285734">
              <a:spcBef>
                <a:spcPct val="20000"/>
              </a:spcBef>
              <a:buClr>
                <a:srgbClr val="CF6810"/>
              </a:buClr>
            </a:pP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Labels, facts, rules, procedures, plans, or goals pertaining to objects, events, processes, conditions, goals, objectives, or the </a:t>
            </a:r>
            <a:r>
              <a:rPr lang="en-US" i="1" dirty="0" smtClean="0"/>
              <a:t>self </a:t>
            </a:r>
            <a:r>
              <a:rPr lang="en-US" sz="1900" dirty="0" smtClean="0"/>
              <a:t>(Campbell</a:t>
            </a:r>
            <a:r>
              <a:rPr lang="en-US" sz="1900" dirty="0" smtClean="0"/>
              <a:t>, 2001)</a:t>
            </a:r>
          </a:p>
          <a:p>
            <a:r>
              <a:rPr lang="en-US" dirty="0" smtClean="0"/>
              <a:t>Several </a:t>
            </a:r>
            <a:r>
              <a:rPr lang="en-US" dirty="0" smtClean="0"/>
              <a:t>proposed structures</a:t>
            </a:r>
          </a:p>
          <a:p>
            <a:pPr lvl="1"/>
            <a:r>
              <a:rPr lang="en-US" dirty="0" smtClean="0"/>
              <a:t>Cognitive psychology</a:t>
            </a:r>
          </a:p>
          <a:p>
            <a:pPr lvl="2"/>
            <a:r>
              <a:rPr lang="en-US" dirty="0" smtClean="0"/>
              <a:t>Declarative knowledge and procedural knowledge</a:t>
            </a:r>
          </a:p>
          <a:p>
            <a:pPr lvl="1"/>
            <a:r>
              <a:rPr lang="en-US" dirty="0" smtClean="0"/>
              <a:t>Sternberg</a:t>
            </a:r>
          </a:p>
          <a:p>
            <a:pPr lvl="2"/>
            <a:r>
              <a:rPr lang="en-US" dirty="0" smtClean="0"/>
              <a:t>Academic and tacit </a:t>
            </a:r>
            <a:r>
              <a:rPr lang="en-US" dirty="0" smtClean="0"/>
              <a:t>knowledge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/>
              <a:t>in </a:t>
            </a:r>
            <a:r>
              <a:rPr lang="en-US" dirty="0" smtClean="0"/>
              <a:t>organizations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9521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Module 3.1 – Introduction to Individual Differences</a:t>
            </a:r>
          </a:p>
          <a:p>
            <a:r>
              <a:rPr lang="en-US" dirty="0" smtClean="0"/>
              <a:t>Module 3.2 – Human Attributes</a:t>
            </a:r>
            <a:endParaRPr lang="en-US" dirty="0" smtClean="0"/>
          </a:p>
          <a:p>
            <a:r>
              <a:rPr lang="en-US" dirty="0" smtClean="0"/>
              <a:t>Module 3.3 – Foundations of Assessment</a:t>
            </a:r>
          </a:p>
          <a:p>
            <a:r>
              <a:rPr lang="en-US" dirty="0" smtClean="0"/>
              <a:t>Module 3.4 – Assessment Procedures</a:t>
            </a:r>
            <a:endParaRPr lang="en-US" dirty="0" smtClean="0"/>
          </a:p>
          <a:p>
            <a:r>
              <a:rPr lang="en-US" dirty="0"/>
              <a:t>Module 3.5 </a:t>
            </a:r>
            <a:r>
              <a:rPr lang="en-US" dirty="0" smtClean="0"/>
              <a:t>– Special </a:t>
            </a:r>
            <a:r>
              <a:rPr lang="en-US" dirty="0" smtClean="0"/>
              <a:t>Topics in </a:t>
            </a:r>
            <a:r>
              <a:rPr lang="en-US" dirty="0" smtClean="0"/>
              <a:t>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4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major categories</a:t>
            </a:r>
          </a:p>
          <a:p>
            <a:pPr lvl="1"/>
            <a:r>
              <a:rPr lang="en-US" b="1" u="sng" dirty="0" smtClean="0"/>
              <a:t> </a:t>
            </a:r>
            <a:endParaRPr lang="en-US" b="1" u="sng" dirty="0" smtClean="0"/>
          </a:p>
          <a:p>
            <a:pPr lvl="2"/>
            <a:r>
              <a:rPr lang="en-US" dirty="0" smtClean="0"/>
              <a:t>Application of knowledge to solve a specific problem with a known solution</a:t>
            </a:r>
          </a:p>
          <a:p>
            <a:pPr lvl="1"/>
            <a:r>
              <a:rPr lang="en-US" b="1" u="sng" dirty="0" smtClean="0"/>
              <a:t> </a:t>
            </a:r>
            <a:endParaRPr lang="en-US" b="1" u="sng" dirty="0" smtClean="0"/>
          </a:p>
          <a:p>
            <a:pPr lvl="2"/>
            <a:r>
              <a:rPr lang="en-US" dirty="0" smtClean="0"/>
              <a:t>Application of knowledge and observable skills to solve problems without a known solution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 in organizations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7675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Vocational Interests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One of the oldest individual difference measures</a:t>
            </a:r>
          </a:p>
          <a:p>
            <a:r>
              <a:rPr lang="en-US" dirty="0" smtClean="0"/>
              <a:t>Tendency </a:t>
            </a:r>
            <a:r>
              <a:rPr lang="en-US" dirty="0" smtClean="0"/>
              <a:t>to enjoy particular surroundings or activities</a:t>
            </a:r>
          </a:p>
          <a:p>
            <a:r>
              <a:rPr lang="en-US" dirty="0" smtClean="0"/>
              <a:t>Holland’s </a:t>
            </a:r>
            <a:r>
              <a:rPr lang="en-US" dirty="0" smtClean="0"/>
              <a:t>vocational typology tends to dominate this entire area</a:t>
            </a:r>
          </a:p>
          <a:p>
            <a:pPr lvl="1"/>
            <a:r>
              <a:rPr lang="en-US" dirty="0" smtClean="0"/>
              <a:t>Realistic</a:t>
            </a:r>
          </a:p>
          <a:p>
            <a:pPr lvl="1"/>
            <a:r>
              <a:rPr lang="en-US" dirty="0" smtClean="0"/>
              <a:t>Investigative</a:t>
            </a:r>
          </a:p>
          <a:p>
            <a:pPr lvl="1"/>
            <a:r>
              <a:rPr lang="en-US" dirty="0" smtClean="0"/>
              <a:t>Artistic</a:t>
            </a:r>
          </a:p>
          <a:p>
            <a:pPr lvl="1"/>
            <a:r>
              <a:rPr lang="en-US" dirty="0" smtClean="0"/>
              <a:t>Social</a:t>
            </a:r>
          </a:p>
          <a:p>
            <a:pPr lvl="1"/>
            <a:r>
              <a:rPr lang="en-US" dirty="0" smtClean="0"/>
              <a:t>Enterprising</a:t>
            </a:r>
          </a:p>
          <a:p>
            <a:pPr lvl="1"/>
            <a:r>
              <a:rPr lang="en-US" dirty="0" smtClean="0"/>
              <a:t>Conventional</a:t>
            </a:r>
            <a:endParaRPr lang="en-US" dirty="0"/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Holland’s Vocational Typology</a:t>
            </a:r>
            <a:endParaRPr lang="en-US" dirty="0"/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8077201" y="4953002"/>
            <a:ext cx="1832167" cy="101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 b="1"/>
              <a:t>Figure 3.4</a:t>
            </a:r>
            <a:endParaRPr lang="en-US" sz="1000"/>
          </a:p>
          <a:p>
            <a:r>
              <a:rPr lang="en-US" sz="1000"/>
              <a:t>Interest Types</a:t>
            </a:r>
          </a:p>
          <a:p>
            <a:r>
              <a:rPr lang="en-US" sz="1000"/>
              <a:t>Underlying the Hexagonal</a:t>
            </a:r>
          </a:p>
          <a:p>
            <a:r>
              <a:rPr lang="en-US" sz="1000"/>
              <a:t>Representation of Holland</a:t>
            </a:r>
            <a:r>
              <a:rPr lang="ja-JP" altLang="en-US" sz="1000"/>
              <a:t>’</a:t>
            </a:r>
            <a:r>
              <a:rPr lang="en-US" sz="1000"/>
              <a:t>s</a:t>
            </a:r>
          </a:p>
          <a:p>
            <a:r>
              <a:rPr lang="en-US" sz="1000"/>
              <a:t>Vocational Typology</a:t>
            </a:r>
          </a:p>
          <a:p>
            <a:r>
              <a:rPr lang="en-US" sz="1000"/>
              <a:t>Source: Hogan &amp; Blake (1996).</a:t>
            </a:r>
            <a:endParaRPr lang="en-US" sz="1000" b="1"/>
          </a:p>
        </p:txBody>
      </p:sp>
      <p:pic>
        <p:nvPicPr>
          <p:cNvPr id="34821" name="Picture 6" descr="C:\Documents and Settings\Administrator\My Documents\Boobie Pics\Figures\Lan30220_03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81200"/>
            <a:ext cx="4605338" cy="417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Vocational Interests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vocational interests predict (1) academic performance or (2) job performance?</a:t>
            </a:r>
          </a:p>
          <a:p>
            <a:r>
              <a:rPr lang="en-US" dirty="0"/>
              <a:t>Nye, Su, Rounds, &amp; </a:t>
            </a:r>
            <a:r>
              <a:rPr lang="en-US" dirty="0" err="1"/>
              <a:t>Drasgow</a:t>
            </a:r>
            <a:r>
              <a:rPr lang="en-US" dirty="0"/>
              <a:t> (2012) conducted a meta-analysis</a:t>
            </a:r>
          </a:p>
          <a:p>
            <a:pPr lvl="1"/>
            <a:r>
              <a:rPr lang="en-US" dirty="0"/>
              <a:t>Interest score &amp; academic </a:t>
            </a:r>
            <a:r>
              <a:rPr lang="en-US" dirty="0" smtClean="0"/>
              <a:t>performance,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.23</a:t>
            </a:r>
          </a:p>
          <a:p>
            <a:pPr lvl="1"/>
            <a:r>
              <a:rPr lang="en-US" dirty="0"/>
              <a:t>Interest match &amp; academic </a:t>
            </a:r>
            <a:r>
              <a:rPr lang="en-US" dirty="0" smtClean="0"/>
              <a:t>performance,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.32</a:t>
            </a:r>
          </a:p>
          <a:p>
            <a:pPr lvl="1"/>
            <a:r>
              <a:rPr lang="en-US" dirty="0"/>
              <a:t>Interest score &amp; job </a:t>
            </a:r>
            <a:r>
              <a:rPr lang="en-US" dirty="0" smtClean="0"/>
              <a:t>performance,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.20</a:t>
            </a:r>
          </a:p>
          <a:p>
            <a:pPr lvl="1"/>
            <a:r>
              <a:rPr lang="en-US" dirty="0"/>
              <a:t>Interest match &amp; job </a:t>
            </a:r>
            <a:r>
              <a:rPr lang="en-US" dirty="0" smtClean="0"/>
              <a:t>performance,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.36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7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Current major focus in I/O</a:t>
            </a:r>
          </a:p>
          <a:p>
            <a:r>
              <a:rPr lang="en-US" dirty="0" smtClean="0"/>
              <a:t>Generally</a:t>
            </a:r>
            <a:r>
              <a:rPr lang="en-US" dirty="0" smtClean="0"/>
              <a:t>, a relatively stable set of characteristics, tendencies and traits </a:t>
            </a:r>
            <a:br>
              <a:rPr lang="en-US" dirty="0" smtClean="0"/>
            </a:br>
            <a:r>
              <a:rPr lang="en-US" dirty="0" smtClean="0"/>
              <a:t>(not states)</a:t>
            </a:r>
          </a:p>
          <a:p>
            <a:r>
              <a:rPr lang="en-US" dirty="0" smtClean="0"/>
              <a:t>Why </a:t>
            </a:r>
            <a:r>
              <a:rPr lang="en-US" dirty="0" smtClean="0"/>
              <a:t>does this matter?</a:t>
            </a:r>
          </a:p>
          <a:p>
            <a:r>
              <a:rPr lang="en-US" dirty="0" smtClean="0"/>
              <a:t>Many </a:t>
            </a:r>
            <a:r>
              <a:rPr lang="en-US" dirty="0" smtClean="0"/>
              <a:t>potential personality </a:t>
            </a:r>
            <a:r>
              <a:rPr lang="en-US" dirty="0" smtClean="0"/>
              <a:t>traits</a:t>
            </a:r>
            <a:endParaRPr lang="en-US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Personality interacts with the situation to influence behavior</a:t>
            </a:r>
          </a:p>
          <a:p>
            <a:endParaRPr lang="en-US" dirty="0" smtClean="0"/>
          </a:p>
          <a:p>
            <a:r>
              <a:rPr lang="en-US" dirty="0" smtClean="0"/>
              <a:t>Personality </a:t>
            </a:r>
            <a:r>
              <a:rPr lang="en-US" dirty="0" smtClean="0"/>
              <a:t>can help predict job performance</a:t>
            </a:r>
          </a:p>
          <a:p>
            <a:endParaRPr lang="en-US" dirty="0" smtClean="0"/>
          </a:p>
          <a:p>
            <a:r>
              <a:rPr lang="en-US" dirty="0" smtClean="0"/>
              <a:t>Measurement </a:t>
            </a:r>
            <a:r>
              <a:rPr lang="en-US" dirty="0" smtClean="0"/>
              <a:t>of psychopathology vs. normal personality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Personality Measure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Empirically-derived</a:t>
            </a:r>
          </a:p>
          <a:p>
            <a:pPr lvl="1"/>
            <a:r>
              <a:rPr lang="en-US" dirty="0" smtClean="0"/>
              <a:t>Items written first, no cohesive theory</a:t>
            </a:r>
          </a:p>
          <a:p>
            <a:pPr lvl="1"/>
            <a:r>
              <a:rPr lang="en-US" dirty="0" smtClean="0"/>
              <a:t>Hathaway’s Minnesota Multiphasic Personality Inventory (MMPI) </a:t>
            </a:r>
          </a:p>
          <a:p>
            <a:r>
              <a:rPr lang="en-US" dirty="0" smtClean="0"/>
              <a:t>Theoretically-derived</a:t>
            </a:r>
          </a:p>
          <a:p>
            <a:pPr lvl="1"/>
            <a:r>
              <a:rPr lang="en-US" dirty="0" smtClean="0"/>
              <a:t>Meyers-Briggs Type Inventory (MBTI)</a:t>
            </a:r>
          </a:p>
          <a:p>
            <a:r>
              <a:rPr lang="en-US" dirty="0" smtClean="0"/>
              <a:t>Rational or Trait approach</a:t>
            </a:r>
          </a:p>
          <a:p>
            <a:pPr lvl="1"/>
            <a:r>
              <a:rPr lang="en-US" dirty="0" smtClean="0"/>
              <a:t>Organizes personality into a hierarchy</a:t>
            </a:r>
          </a:p>
          <a:p>
            <a:pPr lvl="1"/>
            <a:r>
              <a:rPr lang="en-US" dirty="0" smtClean="0"/>
              <a:t>Big Five / Five Factor Model</a:t>
            </a:r>
          </a:p>
          <a:p>
            <a:pPr lvl="2"/>
            <a:r>
              <a:rPr lang="en-US" dirty="0" smtClean="0"/>
              <a:t>Costa &amp; McCrae, </a:t>
            </a:r>
            <a:r>
              <a:rPr lang="en-US" dirty="0" smtClean="0"/>
              <a:t>Goldberg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Five Factor Model (FFM)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Five Factors and their respective Facets:</a:t>
            </a:r>
          </a:p>
          <a:p>
            <a:pPr lvl="1"/>
            <a:r>
              <a:rPr lang="en-US" dirty="0" smtClean="0"/>
              <a:t>“OCEAN” </a:t>
            </a:r>
          </a:p>
          <a:p>
            <a:pPr lvl="2"/>
            <a:r>
              <a:rPr lang="en-US" dirty="0" smtClean="0"/>
              <a:t>Openness to Experience</a:t>
            </a:r>
          </a:p>
          <a:p>
            <a:pPr lvl="2"/>
            <a:r>
              <a:rPr lang="en-US" dirty="0" smtClean="0"/>
              <a:t>Conscientiousness</a:t>
            </a:r>
          </a:p>
          <a:p>
            <a:pPr lvl="2"/>
            <a:r>
              <a:rPr lang="en-US" dirty="0" smtClean="0"/>
              <a:t>Extraversion</a:t>
            </a:r>
          </a:p>
          <a:p>
            <a:pPr lvl="2"/>
            <a:r>
              <a:rPr lang="en-US" dirty="0" smtClean="0"/>
              <a:t>Agreeableness</a:t>
            </a:r>
          </a:p>
          <a:p>
            <a:pPr lvl="2"/>
            <a:r>
              <a:rPr lang="en-US" dirty="0" smtClean="0"/>
              <a:t>Neuroticism / Emotional Stability</a:t>
            </a:r>
          </a:p>
          <a:p>
            <a:endParaRPr lang="en-US" dirty="0" smtClean="0"/>
          </a:p>
          <a:p>
            <a:r>
              <a:rPr lang="en-US" dirty="0" smtClean="0"/>
              <a:t>(Mostly) Universal</a:t>
            </a:r>
            <a:r>
              <a:rPr lang="en-US" dirty="0" smtClean="0"/>
              <a:t>, cross-cultural </a:t>
            </a:r>
            <a:r>
              <a:rPr lang="en-US" dirty="0" smtClean="0"/>
              <a:t>hierarchy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Openness to Experience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Those high in openness tend to be more curious, imaginative, playful, and artistically inclined than others. </a:t>
            </a:r>
          </a:p>
          <a:p>
            <a:r>
              <a:rPr lang="en-US" dirty="0" smtClean="0"/>
              <a:t>Facets</a:t>
            </a:r>
          </a:p>
          <a:p>
            <a:pPr lvl="1"/>
            <a:r>
              <a:rPr lang="en-US" dirty="0" smtClean="0"/>
              <a:t>Fantasy, Aesthetics</a:t>
            </a:r>
            <a:r>
              <a:rPr lang="en-US" dirty="0" smtClean="0"/>
              <a:t>, Feelings, Ideas, Actions</a:t>
            </a:r>
          </a:p>
          <a:p>
            <a:r>
              <a:rPr lang="en-US" dirty="0" smtClean="0"/>
              <a:t>Example Item</a:t>
            </a:r>
          </a:p>
          <a:p>
            <a:pPr lvl="1"/>
            <a:r>
              <a:rPr lang="en-US" dirty="0" smtClean="0"/>
              <a:t>I spend time reflecting on things. (+)</a:t>
            </a:r>
          </a:p>
          <a:p>
            <a:pPr lvl="1"/>
            <a:r>
              <a:rPr lang="en-US" dirty="0" smtClean="0"/>
              <a:t>On a vacation, I prefer to go back to a tried and true spot. (–)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03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Conscientiousness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Favors organization, dependability, and achievement-orientation. </a:t>
            </a:r>
          </a:p>
          <a:p>
            <a:r>
              <a:rPr lang="en-US" smtClean="0"/>
              <a:t>Facets</a:t>
            </a:r>
          </a:p>
          <a:p>
            <a:pPr lvl="1"/>
            <a:r>
              <a:rPr lang="en-US" smtClean="0"/>
              <a:t>Competence, Order, Dutifulness, Achievement-Striving, Self-Discipline, Deliberation</a:t>
            </a:r>
          </a:p>
          <a:p>
            <a:r>
              <a:rPr lang="en-US" smtClean="0"/>
              <a:t>Example Item</a:t>
            </a:r>
          </a:p>
          <a:p>
            <a:pPr lvl="1"/>
            <a:r>
              <a:rPr lang="en-US" smtClean="0"/>
              <a:t>I am exacting in my work. (+)</a:t>
            </a:r>
          </a:p>
          <a:p>
            <a:pPr lvl="1"/>
            <a:r>
              <a:rPr lang="en-US" smtClean="0"/>
              <a:t>Over the years I’ve done some pretty stupid things. (–) 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4778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3.1 – Introduction to Individual </a:t>
            </a: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0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Extraversion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Sociability of an individual</a:t>
            </a:r>
          </a:p>
          <a:p>
            <a:r>
              <a:rPr lang="en-US" smtClean="0"/>
              <a:t>Facets </a:t>
            </a:r>
          </a:p>
          <a:p>
            <a:pPr lvl="1"/>
            <a:r>
              <a:rPr lang="en-US" smtClean="0"/>
              <a:t>Gregariousness, Activity, Excitement-Seeking, Positive Emotions, Assertiveness</a:t>
            </a:r>
          </a:p>
          <a:p>
            <a:r>
              <a:rPr lang="en-US" smtClean="0"/>
              <a:t>Example Item</a:t>
            </a:r>
          </a:p>
          <a:p>
            <a:pPr lvl="1"/>
            <a:r>
              <a:rPr lang="en-US" smtClean="0"/>
              <a:t>I am dominant, forceful, and assertive. (+)</a:t>
            </a:r>
          </a:p>
          <a:p>
            <a:pPr lvl="1"/>
            <a:r>
              <a:rPr lang="en-US" smtClean="0"/>
              <a:t>I often feel uncomfortable around others. (–) </a:t>
            </a:r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Agreeableness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degree of courtesy, trusting, cooperation, and tolerance a person exhibits. </a:t>
            </a:r>
          </a:p>
          <a:p>
            <a:r>
              <a:rPr lang="en-US" smtClean="0"/>
              <a:t>Facets</a:t>
            </a:r>
          </a:p>
          <a:p>
            <a:pPr lvl="1"/>
            <a:r>
              <a:rPr lang="en-US" smtClean="0"/>
              <a:t>Straightforwardness, Modesty, Altruism, Compliance, Trust</a:t>
            </a:r>
          </a:p>
          <a:p>
            <a:r>
              <a:rPr lang="en-US" smtClean="0"/>
              <a:t>Example Items</a:t>
            </a:r>
          </a:p>
          <a:p>
            <a:pPr lvl="1"/>
            <a:r>
              <a:rPr lang="en-US" smtClean="0"/>
              <a:t>I sympathize with others’ feelings. (+)</a:t>
            </a:r>
          </a:p>
          <a:p>
            <a:pPr lvl="1"/>
            <a:r>
              <a:rPr lang="en-US" smtClean="0"/>
              <a:t>I am not interested in other people’s problems. (–) </a:t>
            </a:r>
          </a:p>
          <a:p>
            <a:pPr lvl="1"/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Neuroticism / Emotional Stability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Neurotic individuals tend to lack emotional adjustment </a:t>
            </a:r>
          </a:p>
          <a:p>
            <a:r>
              <a:rPr lang="en-US" dirty="0" smtClean="0"/>
              <a:t>Facets</a:t>
            </a:r>
          </a:p>
          <a:p>
            <a:pPr lvl="1"/>
            <a:r>
              <a:rPr lang="en-US" dirty="0" smtClean="0"/>
              <a:t>Anxiety, Anger, Depression, Vulnerability, Impulsiveness </a:t>
            </a:r>
          </a:p>
          <a:p>
            <a:r>
              <a:rPr lang="en-US" dirty="0" smtClean="0"/>
              <a:t>Example Item </a:t>
            </a:r>
          </a:p>
          <a:p>
            <a:pPr lvl="1"/>
            <a:r>
              <a:rPr lang="en-US" dirty="0" smtClean="0"/>
              <a:t>I get upset easily. (+N/-ES)</a:t>
            </a:r>
          </a:p>
          <a:p>
            <a:pPr lvl="1"/>
            <a:r>
              <a:rPr lang="en-US" dirty="0" smtClean="0"/>
              <a:t>I am relaxed most of the time (–N/+ES) 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FFM Test Characteristics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Reliability</a:t>
            </a:r>
          </a:p>
          <a:p>
            <a:pPr lvl="1"/>
            <a:r>
              <a:rPr lang="en-US" dirty="0" smtClean="0"/>
              <a:t>Generally high: a = 0.8-0.9</a:t>
            </a:r>
          </a:p>
          <a:p>
            <a:r>
              <a:rPr lang="en-US" dirty="0" smtClean="0"/>
              <a:t>Valid</a:t>
            </a:r>
            <a:endParaRPr lang="en-US" dirty="0" smtClean="0"/>
          </a:p>
          <a:p>
            <a:pPr lvl="1"/>
            <a:r>
              <a:rPr lang="en-US" dirty="0" smtClean="0"/>
              <a:t>Barrick &amp; Mount (1991)’s meta-analysis of criterion-related validity</a:t>
            </a:r>
          </a:p>
          <a:p>
            <a:pPr lvl="2"/>
            <a:r>
              <a:rPr lang="en-US" dirty="0" smtClean="0"/>
              <a:t>Conscientiousness – job performance = .22</a:t>
            </a:r>
          </a:p>
          <a:p>
            <a:pPr lvl="2"/>
            <a:r>
              <a:rPr lang="en-US" dirty="0" smtClean="0"/>
              <a:t>Extraversion – training performance = .26</a:t>
            </a:r>
          </a:p>
          <a:p>
            <a:pPr lvl="2"/>
            <a:r>
              <a:rPr lang="en-US" dirty="0" smtClean="0"/>
              <a:t>Openness – training performance = .25</a:t>
            </a:r>
          </a:p>
          <a:p>
            <a:pPr lvl="2"/>
            <a:r>
              <a:rPr lang="en-US" dirty="0" smtClean="0"/>
              <a:t>Others – both = ~.00</a:t>
            </a:r>
          </a:p>
          <a:p>
            <a:pPr lvl="1"/>
            <a:r>
              <a:rPr lang="en-US" dirty="0" smtClean="0"/>
              <a:t>Compound </a:t>
            </a:r>
            <a:r>
              <a:rPr lang="en-US" dirty="0" smtClean="0"/>
              <a:t>traits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FFM Test Characteristics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More Barrick &amp; Mount (1991)</a:t>
            </a:r>
          </a:p>
          <a:p>
            <a:pPr lvl="1"/>
            <a:r>
              <a:rPr lang="en-US" dirty="0" smtClean="0"/>
              <a:t>Conscientiousness criterion-related validities</a:t>
            </a:r>
          </a:p>
          <a:p>
            <a:pPr lvl="3"/>
            <a:r>
              <a:rPr lang="en-US" dirty="0" smtClean="0"/>
              <a:t>Job performance = .22</a:t>
            </a:r>
          </a:p>
          <a:p>
            <a:pPr lvl="3"/>
            <a:r>
              <a:rPr lang="en-US" dirty="0" smtClean="0"/>
              <a:t>Training performance = .23</a:t>
            </a:r>
          </a:p>
          <a:p>
            <a:pPr lvl="3"/>
            <a:r>
              <a:rPr lang="en-US" dirty="0" smtClean="0"/>
              <a:t>Productivity = .17</a:t>
            </a:r>
          </a:p>
          <a:p>
            <a:pPr lvl="3"/>
            <a:r>
              <a:rPr lang="en-US" dirty="0" smtClean="0"/>
              <a:t>Salary = .17</a:t>
            </a:r>
          </a:p>
          <a:p>
            <a:pPr lvl="2"/>
            <a:r>
              <a:rPr lang="en-US" dirty="0" smtClean="0"/>
              <a:t>Consistently valid predictor across all occupational groups studied and all criterion types</a:t>
            </a:r>
          </a:p>
          <a:p>
            <a:r>
              <a:rPr lang="en-US" dirty="0" err="1" smtClean="0"/>
              <a:t>Hurtz</a:t>
            </a:r>
            <a:r>
              <a:rPr lang="en-US" dirty="0" smtClean="0"/>
              <a:t> </a:t>
            </a:r>
            <a:r>
              <a:rPr lang="en-US" dirty="0" smtClean="0"/>
              <a:t>&amp; Donovan (2000) expanded</a:t>
            </a:r>
          </a:p>
          <a:p>
            <a:pPr lvl="1"/>
            <a:r>
              <a:rPr lang="en-US" dirty="0" smtClean="0"/>
              <a:t>Agreeableness &amp; neuroticism predict contextual </a:t>
            </a:r>
            <a:r>
              <a:rPr lang="en-US" dirty="0" smtClean="0"/>
              <a:t>performance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Quality of being honest, reliable, and ethical</a:t>
            </a:r>
          </a:p>
          <a:p>
            <a:r>
              <a:rPr lang="en-US" dirty="0" smtClean="0"/>
              <a:t>Overt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E.g., How often have you arrived at work under the influence of alcohol?</a:t>
            </a:r>
          </a:p>
          <a:p>
            <a:pPr lvl="1"/>
            <a:r>
              <a:rPr lang="en-US" dirty="0" smtClean="0"/>
              <a:t>Predict overall job performance better</a:t>
            </a:r>
          </a:p>
          <a:p>
            <a:r>
              <a:rPr lang="en-US" dirty="0" smtClean="0"/>
              <a:t>Personality-based </a:t>
            </a:r>
            <a:r>
              <a:rPr lang="en-US" dirty="0" smtClean="0"/>
              <a:t>measures</a:t>
            </a:r>
          </a:p>
          <a:p>
            <a:pPr lvl="1"/>
            <a:r>
              <a:rPr lang="en-US" dirty="0" smtClean="0"/>
              <a:t>E.g., Are you a risk taker?</a:t>
            </a:r>
          </a:p>
          <a:p>
            <a:pPr lvl="1"/>
            <a:r>
              <a:rPr lang="en-US" dirty="0" smtClean="0"/>
              <a:t>Predict CWBs better</a:t>
            </a:r>
          </a:p>
          <a:p>
            <a:r>
              <a:rPr lang="en-US" dirty="0" smtClean="0"/>
              <a:t>Concerns </a:t>
            </a:r>
            <a:r>
              <a:rPr lang="en-US" dirty="0" smtClean="0"/>
              <a:t>about faking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3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Personality &amp; Faking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Occurrence</a:t>
            </a:r>
          </a:p>
          <a:p>
            <a:pPr lvl="1"/>
            <a:r>
              <a:rPr lang="en-US" dirty="0" smtClean="0"/>
              <a:t>In the lab</a:t>
            </a:r>
          </a:p>
          <a:p>
            <a:pPr lvl="2"/>
            <a:r>
              <a:rPr lang="en-US" dirty="0" smtClean="0"/>
              <a:t>The “fake good” and “fake bad” methods</a:t>
            </a:r>
          </a:p>
          <a:p>
            <a:pPr lvl="1"/>
            <a:r>
              <a:rPr lang="en-US" dirty="0" smtClean="0"/>
              <a:t>In the field</a:t>
            </a:r>
          </a:p>
          <a:p>
            <a:pPr lvl="2"/>
            <a:r>
              <a:rPr lang="en-US" dirty="0" smtClean="0"/>
              <a:t>High-stakes testing</a:t>
            </a:r>
          </a:p>
          <a:p>
            <a:pPr lvl="2"/>
            <a:r>
              <a:rPr lang="en-US" dirty="0" smtClean="0"/>
              <a:t>Hard to detect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Detection</a:t>
            </a:r>
          </a:p>
          <a:p>
            <a:pPr lvl="1"/>
            <a:r>
              <a:rPr lang="en-US" dirty="0"/>
              <a:t>Lie detection scales</a:t>
            </a:r>
          </a:p>
          <a:p>
            <a:pPr lvl="1"/>
            <a:r>
              <a:rPr lang="en-US" dirty="0"/>
              <a:t>Overt vs. personality-based integrity testing</a:t>
            </a:r>
          </a:p>
          <a:p>
            <a:r>
              <a:rPr lang="en-US" dirty="0"/>
              <a:t>Effect on </a:t>
            </a:r>
            <a:r>
              <a:rPr lang="en-US" dirty="0" smtClean="0"/>
              <a:t>Validity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Group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Consider the job of “professor.”  Which of these individual differences are relevant to this job?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518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3.3 – Foundations of Assessment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6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Test?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 &amp; standardized procedure for measuring a psychological construct using a sample of behavior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Attributes to be assessed           </a:t>
            </a:r>
            <a:r>
              <a:rPr lang="en-US" dirty="0"/>
              <a:t>	 </a:t>
            </a:r>
            <a:r>
              <a:rPr lang="en-US" dirty="0" smtClean="0"/>
              <a:t>     _______________ </a:t>
            </a:r>
          </a:p>
          <a:p>
            <a:pPr lvl="1"/>
            <a:r>
              <a:rPr lang="en-US" dirty="0" smtClean="0"/>
              <a:t>Ways </a:t>
            </a:r>
            <a:r>
              <a:rPr lang="en-US" dirty="0" smtClean="0"/>
              <a:t>to assess attributes	    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_______________ </a:t>
            </a:r>
            <a:endParaRPr lang="en-US" dirty="0" smtClean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  <p:sp>
        <p:nvSpPr>
          <p:cNvPr id="21510" name="AutoShape 6"/>
          <p:cNvSpPr>
            <a:spLocks noChangeArrowheads="1"/>
          </p:cNvSpPr>
          <p:nvPr/>
        </p:nvSpPr>
        <p:spPr bwMode="auto">
          <a:xfrm>
            <a:off x="4243754" y="4831386"/>
            <a:ext cx="640080" cy="257175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AutoShape 7"/>
          <p:cNvSpPr>
            <a:spLocks noChangeArrowheads="1"/>
          </p:cNvSpPr>
          <p:nvPr/>
        </p:nvSpPr>
        <p:spPr bwMode="auto">
          <a:xfrm>
            <a:off x="4243754" y="4366846"/>
            <a:ext cx="640080" cy="257175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2349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 smtClean="0"/>
              <a:t>to Individual </a:t>
            </a:r>
            <a:r>
              <a:rPr lang="en-US" dirty="0" smtClean="0"/>
              <a:t>Differences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Individual Differences – dissimilarities between or among two or more people</a:t>
            </a:r>
          </a:p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1890 – </a:t>
            </a:r>
            <a:r>
              <a:rPr lang="en-US" dirty="0" err="1" smtClean="0"/>
              <a:t>Cattell</a:t>
            </a:r>
            <a:r>
              <a:rPr lang="en-US" dirty="0" smtClean="0"/>
              <a:t> &amp; concept of </a:t>
            </a:r>
            <a:r>
              <a:rPr lang="ja-JP" altLang="en-US" dirty="0" smtClean="0"/>
              <a:t>“</a:t>
            </a:r>
            <a:r>
              <a:rPr lang="en-US" dirty="0" smtClean="0"/>
              <a:t>mental test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2"/>
            <a:r>
              <a:rPr lang="en-US" b="1" u="sng" dirty="0" smtClean="0"/>
              <a:t>Mental test</a:t>
            </a:r>
            <a:r>
              <a:rPr lang="en-US" dirty="0" smtClean="0"/>
              <a:t> – instrument designed to measure a subject’s ability to reason, plan, and solve problems</a:t>
            </a:r>
          </a:p>
          <a:p>
            <a:pPr lvl="2"/>
            <a:r>
              <a:rPr lang="en-US" altLang="en-US" b="1" u="sng" dirty="0" smtClean="0"/>
              <a:t>Differential </a:t>
            </a:r>
            <a:r>
              <a:rPr lang="en-US" altLang="en-US" b="1" u="sng" dirty="0"/>
              <a:t>psychology</a:t>
            </a:r>
            <a:r>
              <a:rPr lang="en-US" altLang="en-US" b="1" dirty="0"/>
              <a:t> </a:t>
            </a:r>
            <a:r>
              <a:rPr lang="en-US" altLang="en-US" dirty="0" smtClean="0"/>
              <a:t>– study of individual differences</a:t>
            </a:r>
          </a:p>
          <a:p>
            <a:pPr lvl="1"/>
            <a:r>
              <a:rPr lang="en-US" b="1" u="sng" dirty="0" smtClean="0"/>
              <a:t>Psychometrics</a:t>
            </a:r>
            <a:r>
              <a:rPr lang="en-US" dirty="0" smtClean="0"/>
              <a:t> </a:t>
            </a:r>
            <a:r>
              <a:rPr lang="en-US" dirty="0" smtClean="0"/>
              <a:t>– practice of measuring a characteristic such as mental ability, placing it on a scale or metric</a:t>
            </a:r>
            <a:endParaRPr lang="en-US" dirty="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a Test</a:t>
            </a:r>
            <a:endParaRPr lang="en-US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meaning of a test score?</a:t>
            </a:r>
          </a:p>
          <a:p>
            <a:pPr lvl="1"/>
            <a:r>
              <a:rPr lang="en-US" dirty="0" err="1" smtClean="0"/>
              <a:t>Norming</a:t>
            </a:r>
            <a:r>
              <a:rPr lang="en-US" dirty="0" smtClean="0"/>
              <a:t> &amp; norm groups used to interpret and give meaning to a score</a:t>
            </a:r>
          </a:p>
          <a:p>
            <a:endParaRPr lang="en-US" dirty="0" smtClean="0"/>
          </a:p>
          <a:p>
            <a:r>
              <a:rPr lang="en-US" dirty="0" smtClean="0"/>
              <a:t>Test users &amp; test interpretation</a:t>
            </a:r>
          </a:p>
          <a:p>
            <a:pPr lvl="1"/>
            <a:r>
              <a:rPr lang="en-US" dirty="0" smtClean="0"/>
              <a:t>Importance of training test administrators to correctly understand &amp; interpret results</a:t>
            </a:r>
          </a:p>
          <a:p>
            <a:endParaRPr lang="en-US" dirty="0" smtClean="0"/>
          </a:p>
          <a:p>
            <a:r>
              <a:rPr lang="en-US" dirty="0" smtClean="0"/>
              <a:t>Test battery</a:t>
            </a:r>
          </a:p>
          <a:p>
            <a:pPr lvl="1"/>
            <a:r>
              <a:rPr lang="en-US" dirty="0" smtClean="0"/>
              <a:t>Collection of tests assessing variety of different attributes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5519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Administrative Test Categories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vs. power tests</a:t>
            </a:r>
          </a:p>
          <a:p>
            <a:pPr lvl="1"/>
            <a:r>
              <a:rPr lang="en-US" dirty="0"/>
              <a:t>_______________ have </a:t>
            </a:r>
            <a:r>
              <a:rPr lang="en-US" dirty="0" smtClean="0"/>
              <a:t>rigid &amp; demanding time limits</a:t>
            </a:r>
          </a:p>
          <a:p>
            <a:pPr lvl="2"/>
            <a:r>
              <a:rPr lang="en-US" dirty="0" smtClean="0"/>
              <a:t>Provide greater variability among candidates</a:t>
            </a:r>
          </a:p>
          <a:p>
            <a:pPr lvl="2"/>
            <a:r>
              <a:rPr lang="en-US" dirty="0" smtClean="0"/>
              <a:t>Issue of relevance to job</a:t>
            </a:r>
          </a:p>
          <a:p>
            <a:pPr lvl="2"/>
            <a:r>
              <a:rPr lang="en-US" dirty="0" smtClean="0"/>
              <a:t>May increase the risk of legal challenges</a:t>
            </a:r>
          </a:p>
          <a:p>
            <a:pPr lvl="2"/>
            <a:endParaRPr lang="en-US" dirty="0" smtClean="0"/>
          </a:p>
          <a:p>
            <a:pPr lvl="1"/>
            <a:r>
              <a:rPr lang="en-US" dirty="0"/>
              <a:t>_______________ have </a:t>
            </a:r>
            <a:r>
              <a:rPr lang="en-US" dirty="0" smtClean="0"/>
              <a:t>no rigid time limits</a:t>
            </a:r>
          </a:p>
          <a:p>
            <a:pPr lvl="2"/>
            <a:r>
              <a:rPr lang="en-US" dirty="0" smtClean="0"/>
              <a:t>Questions answered correctly by a smaller percentage of test takers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3837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Administrative Test Categories</a:t>
            </a:r>
            <a:endParaRPr lang="en-US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Group vs. individual tests</a:t>
            </a:r>
          </a:p>
          <a:p>
            <a:pPr lvl="1"/>
            <a:r>
              <a:rPr lang="en-US" smtClean="0"/>
              <a:t>Individual tests useful in assessing a candidate’s style of problem solving</a:t>
            </a:r>
          </a:p>
          <a:p>
            <a:pPr lvl="1"/>
            <a:r>
              <a:rPr lang="en-US" smtClean="0"/>
              <a:t>Group testing is valuable in reducing costs</a:t>
            </a:r>
          </a:p>
          <a:p>
            <a:endParaRPr lang="en-US" smtClean="0"/>
          </a:p>
          <a:p>
            <a:r>
              <a:rPr lang="en-US" smtClean="0"/>
              <a:t>Paper &amp; pencil vs. performance tests</a:t>
            </a:r>
          </a:p>
          <a:p>
            <a:pPr lvl="1"/>
            <a:r>
              <a:rPr lang="en-US" smtClean="0"/>
              <a:t>Performance tests assess skill in performing tasks &amp; knowledge of how to carry out actions</a:t>
            </a:r>
            <a:endParaRPr lang="en-US" dirty="0" smtClean="0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6267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Testing &amp; Culture</a:t>
            </a:r>
            <a:endParaRPr lang="en-US" altLang="en-US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Bias</a:t>
            </a:r>
          </a:p>
          <a:p>
            <a:pPr lvl="1"/>
            <a:r>
              <a:rPr lang="en-US" altLang="en-US" smtClean="0"/>
              <a:t>Situation in which a given test results in statistical errors of prediction for a subgroup</a:t>
            </a:r>
          </a:p>
          <a:p>
            <a:pPr lvl="3"/>
            <a:endParaRPr lang="en-US" altLang="en-US" smtClean="0"/>
          </a:p>
          <a:p>
            <a:r>
              <a:rPr lang="en-US" altLang="en-US" smtClean="0"/>
              <a:t>Fairness</a:t>
            </a:r>
          </a:p>
          <a:p>
            <a:pPr lvl="1"/>
            <a:r>
              <a:rPr lang="en-US" altLang="en-US" smtClean="0"/>
              <a:t>Value judgment about actions or decisions based on test scores</a:t>
            </a:r>
            <a:endParaRPr lang="en-US" altLang="en-US" smtClean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454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3.4 – Assessment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81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Cognitive Ability Tests</a:t>
            </a:r>
            <a:endParaRPr 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Allow individuals to demonstrate what they know, perceive, remember, understand, or can work mentally</a:t>
            </a:r>
          </a:p>
          <a:p>
            <a:endParaRPr lang="en-US" smtClean="0"/>
          </a:p>
          <a:p>
            <a:r>
              <a:rPr lang="en-US" smtClean="0"/>
              <a:t>Includes problem-solving, perceptual skills, developing or evaluating ideas, and remembering what one has learned</a:t>
            </a:r>
          </a:p>
          <a:p>
            <a:pPr lvl="1"/>
            <a:endParaRPr lang="en-US" dirty="0"/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1676" y="6356351"/>
            <a:ext cx="2346325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29683" indent="-37472507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3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5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CD7E299F-8B61-C848-A9E0-FD2FD7ACB8A6}" type="slidenum">
              <a:rPr lang="en-US" sz="1400"/>
              <a:pPr/>
              <a:t>45</a:t>
            </a:fld>
            <a:endParaRPr lang="en-US" sz="1400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Cognitive Ability Tests (cont'd)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that produce a single score</a:t>
            </a:r>
          </a:p>
          <a:p>
            <a:pPr lvl="1"/>
            <a:r>
              <a:rPr lang="en-US" dirty="0" smtClean="0"/>
              <a:t>e.g., </a:t>
            </a:r>
            <a:r>
              <a:rPr lang="en-US" dirty="0" err="1" smtClean="0"/>
              <a:t>Wonderlic</a:t>
            </a:r>
            <a:r>
              <a:rPr lang="en-US" dirty="0" smtClean="0"/>
              <a:t> Personnel Test (WPT) – 50 items to assess verbal, numerical, and spatial abilities</a:t>
            </a:r>
          </a:p>
          <a:p>
            <a:pPr lvl="2"/>
            <a:r>
              <a:rPr lang="en-US" dirty="0" smtClean="0"/>
              <a:t>12 minute administration (speed test)</a:t>
            </a:r>
          </a:p>
          <a:p>
            <a:pPr lvl="2"/>
            <a:r>
              <a:rPr lang="en-US" dirty="0" smtClean="0"/>
              <a:t>High reliability and strong correlations with other, more elaborate, intelligence tests</a:t>
            </a:r>
          </a:p>
          <a:p>
            <a:pPr lvl="2"/>
            <a:r>
              <a:rPr lang="en-US" dirty="0" smtClean="0"/>
              <a:t>Used by the NFL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25" y="1953880"/>
            <a:ext cx="3360738" cy="4101179"/>
          </a:xfrm>
        </p:spPr>
      </p:pic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Cognitive Ability Tests (cont'd)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Tests of specific abilities</a:t>
            </a:r>
          </a:p>
          <a:p>
            <a:pPr lvl="1"/>
            <a:r>
              <a:rPr lang="en-US" dirty="0" smtClean="0"/>
              <a:t>e.g., Bennett Test of Mechanical Comprehension</a:t>
            </a:r>
          </a:p>
          <a:p>
            <a:pPr lvl="1"/>
            <a:r>
              <a:rPr lang="en-US" dirty="0" smtClean="0"/>
              <a:t>Other tests measure perceptual accuracy, memory, spatial relations, etc.</a:t>
            </a:r>
          </a:p>
          <a:p>
            <a:r>
              <a:rPr lang="en-US" dirty="0" smtClean="0"/>
              <a:t>Cognitive test batteries</a:t>
            </a:r>
          </a:p>
          <a:p>
            <a:pPr lvl="1"/>
            <a:r>
              <a:rPr lang="en-US" dirty="0" smtClean="0"/>
              <a:t>Collection of tests that assess a variety of cognitive aptitudes or abilities</a:t>
            </a:r>
          </a:p>
          <a:p>
            <a:pPr lvl="2"/>
            <a:r>
              <a:rPr lang="en-US" dirty="0" smtClean="0"/>
              <a:t>General Aptitude Test Battery (GATB)</a:t>
            </a:r>
          </a:p>
          <a:p>
            <a:pPr lvl="3"/>
            <a:r>
              <a:rPr lang="en-US" dirty="0" smtClean="0"/>
              <a:t>Federal government uses in selection</a:t>
            </a:r>
          </a:p>
          <a:p>
            <a:pPr lvl="2"/>
            <a:r>
              <a:rPr lang="en-US" dirty="0" smtClean="0"/>
              <a:t>Armed Services Vocational Aptitude Battery (ASVAB) </a:t>
            </a:r>
            <a:endParaRPr lang="en-US" dirty="0"/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</a:t>
            </a:r>
            <a:r>
              <a:rPr lang="en-US" dirty="0" smtClean="0"/>
              <a:t>Ability Tests for Firefighters</a:t>
            </a:r>
          </a:p>
        </p:txBody>
      </p:sp>
      <p:pic>
        <p:nvPicPr>
          <p:cNvPr id="3584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81200"/>
            <a:ext cx="5791200" cy="4399016"/>
          </a:xfrm>
        </p:spPr>
      </p:pic>
    </p:spTree>
    <p:extLst>
      <p:ext uri="{BB962C8B-B14F-4D97-AF65-F5344CB8AC3E}">
        <p14:creationId xmlns:p14="http://schemas.microsoft.com/office/powerpoint/2010/main" val="5479442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Interview</a:t>
            </a:r>
          </a:p>
          <a:p>
            <a:r>
              <a:rPr lang="en-US" smtClean="0"/>
              <a:t>Assessment Center</a:t>
            </a:r>
          </a:p>
          <a:p>
            <a:r>
              <a:rPr lang="en-US" smtClean="0"/>
              <a:t>Work Samples</a:t>
            </a:r>
          </a:p>
          <a:p>
            <a:r>
              <a:rPr lang="en-US" smtClean="0"/>
              <a:t>Situational Judgment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290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Goals </a:t>
            </a:r>
            <a:r>
              <a:rPr lang="en-US" dirty="0" smtClean="0"/>
              <a:t>in Identifying Useful Individual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Reliable</a:t>
            </a:r>
          </a:p>
          <a:p>
            <a:pPr lvl="1"/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Construct Valid</a:t>
            </a:r>
          </a:p>
          <a:p>
            <a:pPr lvl="1"/>
            <a:r>
              <a:rPr lang="en-US" dirty="0" smtClean="0"/>
              <a:t>Correlated with what it should be (convergent validity)</a:t>
            </a:r>
          </a:p>
          <a:p>
            <a:pPr lvl="1"/>
            <a:r>
              <a:rPr lang="en-US" dirty="0" smtClean="0"/>
              <a:t>Not correlated with what it shouldn’t be (discriminant validity)</a:t>
            </a:r>
          </a:p>
          <a:p>
            <a:pPr lvl="1"/>
            <a:r>
              <a:rPr lang="en-US" dirty="0" smtClean="0"/>
              <a:t>Criterion-related </a:t>
            </a:r>
            <a:r>
              <a:rPr lang="en-US" dirty="0" smtClean="0"/>
              <a:t>validity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421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Tend to cover job knowledge, abilities, skills, personality, &amp; person-org. fit</a:t>
            </a:r>
          </a:p>
          <a:p>
            <a:r>
              <a:rPr lang="en-US" dirty="0" smtClean="0"/>
              <a:t>Structured </a:t>
            </a:r>
            <a:r>
              <a:rPr lang="en-US" dirty="0" smtClean="0"/>
              <a:t>vs. Unstructured Interviews</a:t>
            </a:r>
          </a:p>
          <a:p>
            <a:pPr lvl="1"/>
            <a:r>
              <a:rPr lang="en-US" dirty="0" smtClean="0"/>
              <a:t>Structured interviews have higher validity</a:t>
            </a:r>
          </a:p>
          <a:p>
            <a:pPr lvl="1"/>
            <a:r>
              <a:rPr lang="en-US" dirty="0" smtClean="0"/>
              <a:t>Unstructured interviews tend to be preferred by hiring managers</a:t>
            </a:r>
          </a:p>
          <a:p>
            <a:r>
              <a:rPr lang="en-US" dirty="0" smtClean="0"/>
              <a:t>Situational </a:t>
            </a:r>
            <a:r>
              <a:rPr lang="en-US" dirty="0" smtClean="0"/>
              <a:t>vs. Behavioral Interviews</a:t>
            </a:r>
          </a:p>
          <a:p>
            <a:pPr lvl="1"/>
            <a:r>
              <a:rPr lang="en-US" dirty="0" smtClean="0"/>
              <a:t>Situational: what would you do if… </a:t>
            </a:r>
          </a:p>
          <a:p>
            <a:pPr lvl="1"/>
            <a:r>
              <a:rPr lang="en-US" dirty="0" smtClean="0"/>
              <a:t>Behavioral: what did you do when… </a:t>
            </a:r>
          </a:p>
        </p:txBody>
      </p:sp>
    </p:spTree>
    <p:extLst>
      <p:ext uri="{BB962C8B-B14F-4D97-AF65-F5344CB8AC3E}">
        <p14:creationId xmlns:p14="http://schemas.microsoft.com/office/powerpoint/2010/main" val="2942672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Assessment Centers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procedures used for evaluation, often for possible promotion</a:t>
            </a:r>
          </a:p>
          <a:p>
            <a:pPr lvl="3"/>
            <a:endParaRPr lang="en-US" dirty="0" smtClean="0"/>
          </a:p>
          <a:p>
            <a:r>
              <a:rPr lang="en-US" dirty="0" smtClean="0"/>
              <a:t>Typical characteristics</a:t>
            </a:r>
          </a:p>
          <a:p>
            <a:pPr lvl="1"/>
            <a:r>
              <a:rPr lang="en-US" dirty="0" smtClean="0"/>
              <a:t>Assessment done in groups</a:t>
            </a:r>
          </a:p>
          <a:p>
            <a:pPr lvl="1"/>
            <a:r>
              <a:rPr lang="en-US" dirty="0" smtClean="0"/>
              <a:t>Assessment done by groups (i.e., assessors) </a:t>
            </a:r>
          </a:p>
          <a:p>
            <a:pPr lvl="1"/>
            <a:r>
              <a:rPr lang="en-US" dirty="0" smtClean="0"/>
              <a:t>Multiple methods of assessment employed</a:t>
            </a:r>
          </a:p>
          <a:p>
            <a:pPr lvl="1"/>
            <a:r>
              <a:rPr lang="en-US" dirty="0" smtClean="0"/>
              <a:t>Assessment centers have “feel” of </a:t>
            </a:r>
            <a:r>
              <a:rPr lang="en-US" dirty="0" smtClean="0"/>
              <a:t>relevance</a:t>
            </a:r>
            <a:endParaRPr lang="en-US" dirty="0" smtClean="0"/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7496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 Sample Tests</a:t>
            </a:r>
            <a:endParaRPr lang="en-US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 job skills by taking samples of behavior under realistic, job-like conditions</a:t>
            </a:r>
          </a:p>
          <a:p>
            <a:endParaRPr lang="en-US" dirty="0" smtClean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Rudder control test for pilots</a:t>
            </a:r>
          </a:p>
          <a:p>
            <a:pPr lvl="1"/>
            <a:r>
              <a:rPr lang="en-US" dirty="0" smtClean="0"/>
              <a:t>Speech interview for foreign student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28786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Situational Judgment Tests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candidate with written scenario, then ask candidate to choose best response from series of alternatives</a:t>
            </a:r>
          </a:p>
          <a:p>
            <a:endParaRPr lang="en-US" dirty="0" smtClean="0"/>
          </a:p>
          <a:p>
            <a:r>
              <a:rPr lang="en-US" dirty="0" smtClean="0"/>
              <a:t>Important characteristics:</a:t>
            </a:r>
          </a:p>
          <a:p>
            <a:pPr lvl="1"/>
            <a:r>
              <a:rPr lang="en-US" dirty="0" smtClean="0"/>
              <a:t>Job-related</a:t>
            </a:r>
          </a:p>
          <a:p>
            <a:pPr lvl="1"/>
            <a:r>
              <a:rPr lang="en-US" dirty="0" smtClean="0"/>
              <a:t>Well-accepted by test takers</a:t>
            </a:r>
          </a:p>
          <a:p>
            <a:pPr lvl="1"/>
            <a:r>
              <a:rPr lang="en-US" dirty="0" smtClean="0"/>
              <a:t>Reduced adverse impact compared to other devices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09661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3.5 – Special </a:t>
            </a:r>
            <a:r>
              <a:rPr lang="en-US" dirty="0" smtClean="0"/>
              <a:t>Topics in Assessment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Biodata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Biodata</a:t>
            </a:r>
          </a:p>
          <a:p>
            <a:pPr lvl="1"/>
            <a:r>
              <a:rPr lang="en-US" dirty="0" smtClean="0"/>
              <a:t>Includes type of information collected on an application blank</a:t>
            </a:r>
          </a:p>
          <a:p>
            <a:pPr lvl="2"/>
            <a:r>
              <a:rPr lang="en-US" dirty="0" smtClean="0"/>
              <a:t>e.g., previous jobs, education, &amp; special training</a:t>
            </a:r>
          </a:p>
          <a:p>
            <a:r>
              <a:rPr lang="en-US" dirty="0" smtClean="0"/>
              <a:t>Ecology model</a:t>
            </a:r>
          </a:p>
          <a:p>
            <a:pPr lvl="1"/>
            <a:r>
              <a:rPr lang="en-US" dirty="0" smtClean="0"/>
              <a:t>Events constituting person’s history represent choices made by individual to interact with his/her environment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277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Grades &amp; Letters of Recommendation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May be able to predict job offers, but not job success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Little serious research on validity &amp; fairness of these devices</a:t>
            </a: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 sz="12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02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Computer-Based Assessment</a:t>
            </a: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we measuring the same thing we do with paper &amp; pencil test or interview?</a:t>
            </a:r>
          </a:p>
          <a:p>
            <a:pPr marL="0" indent="0" algn="ctr">
              <a:buNone/>
            </a:pPr>
            <a:r>
              <a:rPr lang="en-US" dirty="0" smtClean="0"/>
              <a:t>Yes AND No</a:t>
            </a:r>
          </a:p>
          <a:p>
            <a:r>
              <a:rPr lang="en-US" dirty="0" smtClean="0"/>
              <a:t>Personality tests – YES </a:t>
            </a:r>
            <a:r>
              <a:rPr lang="en-US" sz="2400" dirty="0"/>
              <a:t>(Salgado </a:t>
            </a:r>
            <a:r>
              <a:rPr lang="en-US" sz="2400" dirty="0"/>
              <a:t>&amp; </a:t>
            </a:r>
            <a:r>
              <a:rPr lang="en-US" sz="2400" dirty="0" err="1"/>
              <a:t>Moscoso</a:t>
            </a:r>
            <a:r>
              <a:rPr lang="en-US" sz="2400" dirty="0"/>
              <a:t>, 2003</a:t>
            </a:r>
            <a:r>
              <a:rPr lang="en-US" sz="2400" dirty="0"/>
              <a:t>)</a:t>
            </a:r>
            <a:endParaRPr lang="en-US" sz="2400" dirty="0"/>
          </a:p>
          <a:p>
            <a:r>
              <a:rPr lang="en-US" dirty="0" smtClean="0"/>
              <a:t>SJT, biodata, and personality – YES </a:t>
            </a:r>
            <a:r>
              <a:rPr lang="en-US" sz="2400" dirty="0"/>
              <a:t>(</a:t>
            </a:r>
            <a:r>
              <a:rPr lang="en-US" sz="2400" dirty="0" err="1"/>
              <a:t>Ployhart</a:t>
            </a:r>
            <a:r>
              <a:rPr lang="en-US" sz="2400" dirty="0"/>
              <a:t> </a:t>
            </a:r>
            <a:r>
              <a:rPr lang="en-US" sz="2400" dirty="0"/>
              <a:t>et al</a:t>
            </a:r>
            <a:r>
              <a:rPr lang="en-US" sz="2400" dirty="0"/>
              <a:t>., 2003</a:t>
            </a:r>
            <a:r>
              <a:rPr lang="en-US" sz="2400" dirty="0"/>
              <a:t>)</a:t>
            </a:r>
            <a:endParaRPr lang="en-US" sz="2400" dirty="0"/>
          </a:p>
          <a:p>
            <a:r>
              <a:rPr lang="en-US" dirty="0" smtClean="0"/>
              <a:t>g – generally yes, unless test is speeded </a:t>
            </a:r>
          </a:p>
          <a:p>
            <a:r>
              <a:rPr lang="en-US" dirty="0" smtClean="0"/>
              <a:t>Computer-based testing puts limits on test-taking </a:t>
            </a:r>
            <a:r>
              <a:rPr lang="ja-JP" altLang="en-US" dirty="0" smtClean="0"/>
              <a:t>“</a:t>
            </a:r>
            <a:r>
              <a:rPr lang="en-US" dirty="0" smtClean="0"/>
              <a:t>style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r>
              <a:rPr lang="en-US" dirty="0" smtClean="0"/>
              <a:t>Sometimes can’t go back and forth</a:t>
            </a:r>
          </a:p>
          <a:p>
            <a:pPr lvl="1"/>
            <a:r>
              <a:rPr lang="en-US" dirty="0" smtClean="0"/>
              <a:t>Screen may only display one or two items</a:t>
            </a:r>
            <a:endParaRPr lang="en-US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924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expensive – more useful for organizations that screen a large number of applicants</a:t>
            </a:r>
          </a:p>
          <a:p>
            <a:endParaRPr lang="en-US" dirty="0" smtClean="0"/>
          </a:p>
          <a:p>
            <a:r>
              <a:rPr lang="en-US" dirty="0" err="1" smtClean="0"/>
              <a:t>Unproctored</a:t>
            </a:r>
            <a:r>
              <a:rPr lang="en-US" dirty="0" smtClean="0"/>
              <a:t> – concerns about faking and cheating</a:t>
            </a:r>
          </a:p>
          <a:p>
            <a:pPr lvl="1"/>
            <a:r>
              <a:rPr lang="en-US" dirty="0" smtClean="0"/>
              <a:t>Need to verify answers before </a:t>
            </a:r>
            <a:r>
              <a:rPr lang="en-US" dirty="0" smtClean="0"/>
              <a:t>hiring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074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Internet-Based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Who is the a candidate</a:t>
            </a:r>
          </a:p>
          <a:p>
            <a:pPr lvl="1"/>
            <a:r>
              <a:rPr lang="en-US" smtClean="0"/>
              <a:t>Individual submits expression of interest in employment</a:t>
            </a:r>
          </a:p>
          <a:p>
            <a:pPr lvl="1"/>
            <a:r>
              <a:rPr lang="en-US" smtClean="0"/>
              <a:t>Employer considers individual for employment</a:t>
            </a:r>
          </a:p>
          <a:p>
            <a:pPr lvl="1"/>
            <a:r>
              <a:rPr lang="en-US" smtClean="0"/>
              <a:t>Individual possesses basic qualifications for the position</a:t>
            </a:r>
          </a:p>
          <a:p>
            <a:pPr lvl="1"/>
            <a:r>
              <a:rPr lang="en-US" smtClean="0"/>
              <a:t>Individual does not withdraw from further consideration</a:t>
            </a:r>
          </a:p>
          <a:p>
            <a:endParaRPr lang="en-US" smtClean="0"/>
          </a:p>
          <a:p>
            <a:r>
              <a:rPr lang="en-US" smtClean="0"/>
              <a:t>Computer Adaptive Testing – test identifies test taker’s level of ability and only asks questions to further refine ability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60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Fundamental Assumptions in Applying Individual Differences Model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Adults have a variety of attributes that are </a:t>
            </a:r>
            <a:r>
              <a:rPr lang="en-US" dirty="0" smtClean="0"/>
              <a:t>_______________ </a:t>
            </a:r>
            <a:r>
              <a:rPr lang="en-US" dirty="0"/>
              <a:t>over </a:t>
            </a:r>
            <a:r>
              <a:rPr lang="en-US" dirty="0" smtClean="0"/>
              <a:t>a period of time</a:t>
            </a:r>
          </a:p>
          <a:p>
            <a:r>
              <a:rPr lang="en-US" dirty="0" smtClean="0"/>
              <a:t>________________ </a:t>
            </a:r>
            <a:r>
              <a:rPr lang="en-US" dirty="0" smtClean="0"/>
              <a:t>with respect to those attributes</a:t>
            </a:r>
          </a:p>
          <a:p>
            <a:r>
              <a:rPr lang="en-US" dirty="0" smtClean="0"/>
              <a:t>Relative differences among people on these attributes </a:t>
            </a:r>
            <a:r>
              <a:rPr lang="en-US" dirty="0" smtClean="0"/>
              <a:t>______________________</a:t>
            </a:r>
            <a:endParaRPr lang="en-US" b="1" u="sng" dirty="0" smtClean="0"/>
          </a:p>
          <a:p>
            <a:r>
              <a:rPr lang="en-US" dirty="0" smtClean="0"/>
              <a:t>Different </a:t>
            </a:r>
            <a:r>
              <a:rPr lang="en-US" dirty="0" smtClean="0"/>
              <a:t>_____________________________</a:t>
            </a:r>
            <a:endParaRPr lang="en-US" b="1" u="sng" dirty="0" smtClean="0"/>
          </a:p>
          <a:p>
            <a:r>
              <a:rPr lang="en-US" dirty="0" smtClean="0"/>
              <a:t>These attributes </a:t>
            </a:r>
            <a:r>
              <a:rPr lang="en-US" dirty="0" smtClean="0"/>
              <a:t>___________________</a:t>
            </a:r>
            <a:endParaRPr lang="en-US" b="1" u="sng" dirty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21676" y="6356351"/>
            <a:ext cx="2346325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29683" indent="-37472507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35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52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34ACBFF8-4BDE-3848-A1FF-1AC2AF494F34}" type="slidenum">
              <a:rPr lang="en-US" sz="1400"/>
              <a:pPr/>
              <a:t>6</a:t>
            </a:fld>
            <a:endParaRPr lang="en-US" sz="140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3" tIns="44448" rIns="90483" bIns="44448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 Test in Computer </a:t>
            </a:r>
            <a:r>
              <a:rPr lang="en-US" dirty="0" smtClean="0"/>
              <a:t>Adaptive </a:t>
            </a:r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74756" name="Text Box 3"/>
          <p:cNvSpPr txBox="1">
            <a:spLocks noChangeArrowheads="1"/>
          </p:cNvSpPr>
          <p:nvPr/>
        </p:nvSpPr>
        <p:spPr bwMode="auto">
          <a:xfrm>
            <a:off x="8610602" y="5867401"/>
            <a:ext cx="834123" cy="24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000" b="1"/>
              <a:t>Figure 3.13</a:t>
            </a:r>
            <a:r>
              <a:rPr lang="en-US" sz="1000"/>
              <a:t>.</a:t>
            </a:r>
            <a:endParaRPr lang="en-US" sz="1000" b="1"/>
          </a:p>
        </p:txBody>
      </p:sp>
      <p:pic>
        <p:nvPicPr>
          <p:cNvPr id="74757" name="Picture 4" descr="C:\Documents and Settings\Administrator\My Documents\Boobie Pics\Figures\Lan30220_03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62200"/>
            <a:ext cx="76962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87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Individual Differences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Commonly referred to as KSAOs </a:t>
            </a:r>
            <a:endParaRPr lang="en-US" dirty="0" smtClean="0"/>
          </a:p>
          <a:p>
            <a:pPr lvl="1"/>
            <a:r>
              <a:rPr lang="en-US" dirty="0" smtClean="0"/>
              <a:t>Cognitive </a:t>
            </a:r>
            <a:r>
              <a:rPr lang="en-US" dirty="0" smtClean="0"/>
              <a:t>Abilities (A)</a:t>
            </a:r>
          </a:p>
          <a:p>
            <a:pPr lvl="1"/>
            <a:r>
              <a:rPr lang="en-US" dirty="0" smtClean="0"/>
              <a:t>Physical Capabilities (A/O)</a:t>
            </a:r>
          </a:p>
          <a:p>
            <a:pPr lvl="1"/>
            <a:r>
              <a:rPr lang="en-US" dirty="0" smtClean="0"/>
              <a:t>Knowledge (K)</a:t>
            </a:r>
          </a:p>
          <a:p>
            <a:pPr lvl="1"/>
            <a:r>
              <a:rPr lang="en-US" dirty="0" smtClean="0"/>
              <a:t>Skills (S)</a:t>
            </a:r>
          </a:p>
          <a:p>
            <a:pPr lvl="1"/>
            <a:r>
              <a:rPr lang="en-US" dirty="0" smtClean="0"/>
              <a:t>Interests (O)</a:t>
            </a:r>
          </a:p>
          <a:p>
            <a:pPr lvl="1"/>
            <a:r>
              <a:rPr lang="en-US" dirty="0" smtClean="0"/>
              <a:t>Personality (O)</a:t>
            </a:r>
          </a:p>
          <a:p>
            <a:pPr lvl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13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3.2 – Human Attributes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7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Cognitive 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 smtClean="0"/>
              <a:t>Involves ability to reason, plan, solve problems, comprehend complex ideas, &amp; learn from experience</a:t>
            </a:r>
          </a:p>
          <a:p>
            <a:pPr lvl="1"/>
            <a:r>
              <a:rPr lang="en-US" dirty="0" smtClean="0"/>
              <a:t>aka intelligence, general mental ability (GMA), cognitive ability, intellectual capacity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Old Way</a:t>
            </a:r>
          </a:p>
          <a:p>
            <a:pPr lvl="1"/>
            <a:r>
              <a:rPr lang="en-US" dirty="0" smtClean="0"/>
              <a:t>Intelligence Quotient (IQ)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New Way</a:t>
            </a:r>
          </a:p>
          <a:p>
            <a:pPr lvl="1"/>
            <a:r>
              <a:rPr lang="en-US" dirty="0" smtClean="0"/>
              <a:t>Spearman’s g </a:t>
            </a:r>
          </a:p>
          <a:p>
            <a:pPr lvl="1"/>
            <a:r>
              <a:rPr lang="en-US" dirty="0" smtClean="0"/>
              <a:t>Fleishman’s s</a:t>
            </a:r>
          </a:p>
          <a:p>
            <a:pPr lvl="1"/>
            <a:r>
              <a:rPr lang="en-US" dirty="0" err="1" smtClean="0"/>
              <a:t>Cattell’s</a:t>
            </a:r>
            <a:r>
              <a:rPr lang="en-US" dirty="0" smtClean="0"/>
              <a:t> theory</a:t>
            </a:r>
          </a:p>
          <a:p>
            <a:pPr lvl="2"/>
            <a:r>
              <a:rPr lang="en-US" dirty="0" smtClean="0"/>
              <a:t>Crystallized intelligence </a:t>
            </a:r>
          </a:p>
          <a:p>
            <a:pPr lvl="2"/>
            <a:r>
              <a:rPr lang="en-US" dirty="0" smtClean="0"/>
              <a:t>Fluid intelligence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9815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POWERPOINTVERSION" val="12.0"/>
  <p:tag name="PPVERSION" val="12.0"/>
  <p:tag name="DELIMITERS" val="3.1"/>
  <p:tag name="SHOWBARVISIBLE" val="True"/>
  <p:tag name="EXPANDSHOWBAR" val="True"/>
  <p:tag name="USESECONDARYMONITOR" val="True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POLLINGCYCLE" val="2"/>
  <p:tag name="CHARTCOLORS" val="0"/>
  <p:tag name="CHARTLABELS" val="0"/>
  <p:tag name="RESETCHARTS" val="True"/>
  <p:tag name="INCLUDENONRESPONDERS" val="False"/>
  <p:tag name="MULTIRESPDIVISOR" val="1"/>
  <p:tag name="PARTLISTDEFAULT" val="0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LUIDIAENABL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0057EF662334065AA06216420A3116E"/>
  <p:tag name="SLIDETYPE" val="E"/>
  <p:tag name="CORRECTPOINTVALUE" val="100"/>
  <p:tag name="INCORRECTPOINTVALUE" val="0"/>
  <p:tag name="FIBDISPLAYRESULTS" val="True"/>
  <p:tag name="FIBDISPLAYKEYWORDS" val="True"/>
  <p:tag name="FIBINCLUDEOTHER" val="True"/>
  <p:tag name="FIBNUMRESULTS" val="5"/>
  <p:tag name="SLIDEORDER" val="2"/>
  <p:tag name="SLIDEGUID" val="5CA38B4BD4074EBC825A021C4B6A03BA"/>
  <p:tag name="DELIMITERS" val="3.1"/>
  <p:tag name="RESPONSESGATHERED" val="True"/>
  <p:tag name="TOTALRESPONSES" val="6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IXED" val="True"/>
  <p:tag name="ISRESPTABL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9361</TotalTime>
  <Words>2250</Words>
  <Application>Microsoft Office PowerPoint</Application>
  <PresentationFormat>Widescreen</PresentationFormat>
  <Paragraphs>509</Paragraphs>
  <Slides>60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ＭＳ Ｐゴシック</vt:lpstr>
      <vt:lpstr>Arial</vt:lpstr>
      <vt:lpstr>Calibri</vt:lpstr>
      <vt:lpstr>Gill Sans MT</vt:lpstr>
      <vt:lpstr>HGｺﾞｼｯｸE</vt:lpstr>
      <vt:lpstr>Times New Roman</vt:lpstr>
      <vt:lpstr>Verdana</vt:lpstr>
      <vt:lpstr>Wingdings 2</vt:lpstr>
      <vt:lpstr>Dividend</vt:lpstr>
      <vt:lpstr>Individual Differences &amp; Assessment</vt:lpstr>
      <vt:lpstr>Overview</vt:lpstr>
      <vt:lpstr>Module 3.1 – Introduction to Individual Differences</vt:lpstr>
      <vt:lpstr>Introduction to Individual Differences</vt:lpstr>
      <vt:lpstr>Reminder: Goals in Identifying Useful Individual Differences</vt:lpstr>
      <vt:lpstr>Fundamental Assumptions in Applying Individual Differences Model</vt:lpstr>
      <vt:lpstr>Today’s Individual Differences</vt:lpstr>
      <vt:lpstr>Module 3.2 – Human Attributes</vt:lpstr>
      <vt:lpstr>Cognitive Ability</vt:lpstr>
      <vt:lpstr>Carroll’s Hierarchical Model</vt:lpstr>
      <vt:lpstr>g and Time</vt:lpstr>
      <vt:lpstr>Racial Differences in g</vt:lpstr>
      <vt:lpstr>Cognitive Ability Tests (cont’d)</vt:lpstr>
      <vt:lpstr>“Supplemental Types” of Intelligence</vt:lpstr>
      <vt:lpstr>Physical Abilities</vt:lpstr>
      <vt:lpstr>A Model of Physical Abilities</vt:lpstr>
      <vt:lpstr>Sensory Abilities</vt:lpstr>
      <vt:lpstr>Psychomotor Abilities</vt:lpstr>
      <vt:lpstr>Knowledge</vt:lpstr>
      <vt:lpstr>Skills</vt:lpstr>
      <vt:lpstr>Vocational Interests</vt:lpstr>
      <vt:lpstr>Holland’s Vocational Typology</vt:lpstr>
      <vt:lpstr>Vocational Interests</vt:lpstr>
      <vt:lpstr>Personality</vt:lpstr>
      <vt:lpstr>Personality</vt:lpstr>
      <vt:lpstr>Personality Measure Development</vt:lpstr>
      <vt:lpstr>The Five Factor Model (FFM)</vt:lpstr>
      <vt:lpstr>Openness to Experience</vt:lpstr>
      <vt:lpstr>Conscientiousness</vt:lpstr>
      <vt:lpstr>Extraversion</vt:lpstr>
      <vt:lpstr>Agreeableness</vt:lpstr>
      <vt:lpstr>Neuroticism / Emotional Stability </vt:lpstr>
      <vt:lpstr>FFM Test Characteristics </vt:lpstr>
      <vt:lpstr>FFM Test Characteristics </vt:lpstr>
      <vt:lpstr>Integrity</vt:lpstr>
      <vt:lpstr>Personality &amp; Faking</vt:lpstr>
      <vt:lpstr>Group Discussion</vt:lpstr>
      <vt:lpstr>Module 3.3 – Foundations of Assessment</vt:lpstr>
      <vt:lpstr>What is a Test?</vt:lpstr>
      <vt:lpstr>What is a Test</vt:lpstr>
      <vt:lpstr>Administrative Test Categories</vt:lpstr>
      <vt:lpstr>Administrative Test Categories</vt:lpstr>
      <vt:lpstr>Testing &amp; Culture</vt:lpstr>
      <vt:lpstr>Module 3.4 – Assessment Procedures</vt:lpstr>
      <vt:lpstr>Cognitive Ability Tests</vt:lpstr>
      <vt:lpstr>Cognitive Ability Tests (cont'd)</vt:lpstr>
      <vt:lpstr>Cognitive Ability Tests (cont'd)</vt:lpstr>
      <vt:lpstr>Physical Ability Tests for Firefighters</vt:lpstr>
      <vt:lpstr>Testing Methods</vt:lpstr>
      <vt:lpstr>Interview</vt:lpstr>
      <vt:lpstr>Assessment Centers</vt:lpstr>
      <vt:lpstr>Work Sample Tests</vt:lpstr>
      <vt:lpstr>Situational Judgment Tests</vt:lpstr>
      <vt:lpstr>Module 3.5 – Special Topics in Assessment</vt:lpstr>
      <vt:lpstr>Biodata</vt:lpstr>
      <vt:lpstr>Grades &amp; Letters of Recommendation</vt:lpstr>
      <vt:lpstr>Computer-Based Assessment</vt:lpstr>
      <vt:lpstr>Internet-Based Testing</vt:lpstr>
      <vt:lpstr>Internet-Based Testing</vt:lpstr>
      <vt:lpstr>Routing Test in Computer Adaptive Testing</vt:lpstr>
    </vt:vector>
  </TitlesOfParts>
  <Company>University of Minnesota, Twin Cities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I/O Psychology Lecture 2: A Brief History of I/O (Quiz 1: What Is I/O?)</dc:title>
  <dc:creator>Richard N. Landers</dc:creator>
  <cp:lastModifiedBy>Kristina</cp:lastModifiedBy>
  <cp:revision>711</cp:revision>
  <dcterms:created xsi:type="dcterms:W3CDTF">2008-09-03T17:07:17Z</dcterms:created>
  <dcterms:modified xsi:type="dcterms:W3CDTF">2017-02-01T21:30:04Z</dcterms:modified>
</cp:coreProperties>
</file>