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tags/tag11.xml" ContentType="application/vnd.openxmlformats-officedocument.presentationml.tags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1"/>
  </p:notesMasterIdLst>
  <p:sldIdLst>
    <p:sldId id="256" r:id="rId2"/>
    <p:sldId id="257" r:id="rId3"/>
    <p:sldId id="272" r:id="rId4"/>
    <p:sldId id="276" r:id="rId5"/>
    <p:sldId id="277" r:id="rId6"/>
    <p:sldId id="278" r:id="rId7"/>
    <p:sldId id="315" r:id="rId8"/>
    <p:sldId id="280" r:id="rId9"/>
    <p:sldId id="273" r:id="rId10"/>
    <p:sldId id="322" r:id="rId11"/>
    <p:sldId id="282" r:id="rId12"/>
    <p:sldId id="316" r:id="rId13"/>
    <p:sldId id="285" r:id="rId14"/>
    <p:sldId id="323" r:id="rId15"/>
    <p:sldId id="286" r:id="rId16"/>
    <p:sldId id="324" r:id="rId17"/>
    <p:sldId id="318" r:id="rId18"/>
    <p:sldId id="325" r:id="rId19"/>
    <p:sldId id="287" r:id="rId20"/>
    <p:sldId id="274" r:id="rId21"/>
    <p:sldId id="289" r:id="rId22"/>
    <p:sldId id="326" r:id="rId23"/>
    <p:sldId id="321" r:id="rId24"/>
    <p:sldId id="328" r:id="rId25"/>
    <p:sldId id="329" r:id="rId26"/>
    <p:sldId id="294" r:id="rId27"/>
    <p:sldId id="295" r:id="rId28"/>
    <p:sldId id="296" r:id="rId29"/>
    <p:sldId id="298" r:id="rId30"/>
    <p:sldId id="299" r:id="rId31"/>
    <p:sldId id="300" r:id="rId32"/>
    <p:sldId id="301" r:id="rId33"/>
    <p:sldId id="302" r:id="rId34"/>
    <p:sldId id="327" r:id="rId35"/>
    <p:sldId id="275" r:id="rId36"/>
    <p:sldId id="330" r:id="rId37"/>
    <p:sldId id="331" r:id="rId38"/>
    <p:sldId id="304" r:id="rId39"/>
    <p:sldId id="303" r:id="rId4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6" autoAdjust="0"/>
    <p:restoredTop sz="71759" autoAdjust="0"/>
  </p:normalViewPr>
  <p:slideViewPr>
    <p:cSldViewPr>
      <p:cViewPr varScale="1">
        <p:scale>
          <a:sx n="59" d="100"/>
          <a:sy n="59" d="100"/>
        </p:scale>
        <p:origin x="159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1951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5B3C8-E5C7-4E79-BBF9-6EB62FF65857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25090-6B9B-4F9F-8792-E93729090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25090-6B9B-4F9F-8792-E93729090D0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30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75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41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25090-6B9B-4F9F-8792-E93729090D0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36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57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5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74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17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69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42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25090-6B9B-4F9F-8792-E93729090D0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05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11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4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88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7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A20F475-5738-EE44-B02B-62239738FACF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9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2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</a:t>
            </a:r>
            <a:r>
              <a:rPr lang="en-US" baseline="0" dirty="0"/>
              <a:t> of possible influences points out complexity of performance rating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25090-6B9B-4F9F-8792-E93729090D0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59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http://www.cengage.com/management/pierce/ch08/sld013.htm</a:t>
            </a:r>
          </a:p>
        </p:txBody>
      </p:sp>
    </p:spTree>
    <p:extLst>
      <p:ext uri="{BB962C8B-B14F-4D97-AF65-F5344CB8AC3E}">
        <p14:creationId xmlns:p14="http://schemas.microsoft.com/office/powerpoint/2010/main" val="340168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2A6F-709F-DC4A-9C57-A7E44653DCC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6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https://dlc.erieri.com/index.cfm?fuseaction=textbook.chpt14</a:t>
            </a:r>
          </a:p>
        </p:txBody>
      </p:sp>
    </p:spTree>
    <p:extLst>
      <p:ext uri="{BB962C8B-B14F-4D97-AF65-F5344CB8AC3E}">
        <p14:creationId xmlns:p14="http://schemas.microsoft.com/office/powerpoint/2010/main" val="382263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25090-6B9B-4F9F-8792-E93729090D0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6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98A49B-42B1-4A0C-AAC9-6C6F5CD6CB78}" type="datetime1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C02706-0F7E-45DF-8F65-34CCC73E6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55031"/>
      </p:ext>
    </p:extLst>
  </p:cSld>
  <p:clrMapOvr>
    <a:masterClrMapping/>
  </p:clrMapOvr>
  <p:transition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E307-C8B6-4835-8789-5236B4257F24}" type="datetime1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706-0F7E-45DF-8F65-34CCC73E6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75580"/>
      </p:ext>
    </p:extLst>
  </p:cSld>
  <p:clrMapOvr>
    <a:masterClrMapping/>
  </p:clrMapOvr>
  <p:transition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5AA92F-2DB2-4484-93F4-0E5E69B881F5}" type="datetime1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C02706-0F7E-45DF-8F65-34CCC73E6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39976"/>
      </p:ext>
    </p:extLst>
  </p:cSld>
  <p:clrMapOvr>
    <a:masterClrMapping/>
  </p:clrMapOvr>
  <p:transition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0771-3DFC-429B-8AB9-A6579249CF70}" type="datetime1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4C02706-0F7E-45DF-8F65-34CCC73E6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28578"/>
      </p:ext>
    </p:extLst>
  </p:cSld>
  <p:clrMapOvr>
    <a:masterClrMapping/>
  </p:clrMapOvr>
  <p:transition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FF337-56BC-4715-B6AD-A7702FAF53DF}" type="datetime1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C02706-0F7E-45DF-8F65-34CCC73E6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6359"/>
      </p:ext>
    </p:extLst>
  </p:cSld>
  <p:clrMapOvr>
    <a:masterClrMapping/>
  </p:clrMapOvr>
  <p:transition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B253-32D8-40C4-B17A-DF9E75C85477}" type="datetime1">
              <a:rPr lang="en-US" smtClean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706-0F7E-45DF-8F65-34CCC73E6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13028"/>
      </p:ext>
    </p:extLst>
  </p:cSld>
  <p:clrMapOvr>
    <a:masterClrMapping/>
  </p:clrMapOvr>
  <p:transition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3CE30-09D1-428F-AB87-7EB357ED2149}" type="datetime1">
              <a:rPr lang="en-US" smtClean="0"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706-0F7E-45DF-8F65-34CCC73E6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91315"/>
      </p:ext>
    </p:extLst>
  </p:cSld>
  <p:clrMapOvr>
    <a:masterClrMapping/>
  </p:clrMapOvr>
  <p:transition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B951-97BC-441A-AE53-AE20BF29525C}" type="datetime1">
              <a:rPr lang="en-US" smtClean="0"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706-0F7E-45DF-8F65-34CCC73E6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95275"/>
      </p:ext>
    </p:extLst>
  </p:cSld>
  <p:clrMapOvr>
    <a:masterClrMapping/>
  </p:clrMapOvr>
  <p:transition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C4D2-507B-4494-AF77-BF48313AFC2F}" type="datetime1">
              <a:rPr lang="en-US" smtClean="0"/>
              <a:t>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706-0F7E-45DF-8F65-34CCC73E6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06324"/>
      </p:ext>
    </p:extLst>
  </p:cSld>
  <p:clrMapOvr>
    <a:masterClrMapping/>
  </p:clrMapOvr>
  <p:transition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F69088-3B4D-438D-8B8F-2AD671DBEC51}" type="datetime1">
              <a:rPr lang="en-US" smtClean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C02706-0F7E-45DF-8F65-34CCC73E6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26942"/>
      </p:ext>
    </p:extLst>
  </p:cSld>
  <p:clrMapOvr>
    <a:masterClrMapping/>
  </p:clrMapOvr>
  <p:transition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BC68-0220-4376-9005-9BC66D94584C}" type="datetime1">
              <a:rPr lang="en-US" smtClean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706-0F7E-45DF-8F65-34CCC73E6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00707"/>
      </p:ext>
    </p:extLst>
  </p:cSld>
  <p:clrMapOvr>
    <a:masterClrMapping/>
  </p:clrMapOvr>
  <p:transition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6CD30B8-014C-4B4F-9BD3-9B73FAB5FC8B}" type="datetime1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4C02706-0F7E-45DF-8F65-34CCC73E6B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292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cover dir="d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78198073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Measurement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1534388055"/>
      </p:ext>
    </p:extLst>
  </p:cSld>
  <p:clrMapOvr>
    <a:masterClrMapping/>
  </p:clrMapOvr>
  <p:transition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80420" y="583936"/>
            <a:ext cx="7772400" cy="78263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Process Model of Performance Rating</a:t>
            </a:r>
          </a:p>
        </p:txBody>
      </p:sp>
      <p:pic>
        <p:nvPicPr>
          <p:cNvPr id="1229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20" y="1366574"/>
            <a:ext cx="7772400" cy="523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9448800" y="2103864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 dirty="0"/>
              <a:t>SOURCE: </a:t>
            </a:r>
            <a:r>
              <a:rPr lang="en-US" sz="1000" dirty="0" err="1"/>
              <a:t>Landy</a:t>
            </a:r>
            <a:r>
              <a:rPr lang="en-US" sz="1000" dirty="0"/>
              <a:t> &amp; Farr (1980).</a:t>
            </a:r>
          </a:p>
        </p:txBody>
      </p:sp>
    </p:spTree>
    <p:extLst>
      <p:ext uri="{BB962C8B-B14F-4D97-AF65-F5344CB8AC3E}">
        <p14:creationId xmlns:p14="http://schemas.microsoft.com/office/powerpoint/2010/main" val="338077337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Ratings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______________________ </a:t>
            </a:r>
          </a:p>
          <a:p>
            <a:pPr lvl="1"/>
            <a:r>
              <a:rPr lang="en-US" dirty="0"/>
              <a:t>Influenced by </a:t>
            </a:r>
          </a:p>
          <a:p>
            <a:pPr lvl="2"/>
            <a:r>
              <a:rPr lang="en-US" dirty="0"/>
              <a:t>Task performance</a:t>
            </a:r>
          </a:p>
          <a:p>
            <a:pPr lvl="2"/>
            <a:r>
              <a:rPr lang="en-US" dirty="0"/>
              <a:t>OCBs </a:t>
            </a:r>
          </a:p>
          <a:p>
            <a:pPr lvl="2"/>
            <a:r>
              <a:rPr lang="en-US" dirty="0"/>
              <a:t>CWBs</a:t>
            </a:r>
          </a:p>
          <a:p>
            <a:pPr lvl="1"/>
            <a:r>
              <a:rPr lang="en-US" dirty="0"/>
              <a:t>Use driven by desire for simplicity, using for administrative purposes</a:t>
            </a:r>
          </a:p>
          <a:p>
            <a:pPr lvl="1"/>
            <a:r>
              <a:rPr lang="en-US" dirty="0"/>
              <a:t>Practically not useful – no conceptual meaning</a:t>
            </a:r>
          </a:p>
        </p:txBody>
      </p:sp>
    </p:spTree>
    <p:extLst>
      <p:ext uri="{BB962C8B-B14F-4D97-AF65-F5344CB8AC3E}">
        <p14:creationId xmlns:p14="http://schemas.microsoft.com/office/powerpoint/2010/main" val="3068862926"/>
      </p:ext>
    </p:extLst>
  </p:cSld>
  <p:clrMapOvr>
    <a:masterClrMapping/>
  </p:clrMapOvr>
  <p:transition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Ratings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Trait Ratings = ______!</a:t>
            </a:r>
          </a:p>
          <a:p>
            <a:pPr lvl="1"/>
            <a:r>
              <a:rPr lang="en-US" dirty="0"/>
              <a:t>Not actions or behaviors</a:t>
            </a:r>
          </a:p>
          <a:p>
            <a:pPr lvl="1"/>
            <a:r>
              <a:rPr lang="en-US" dirty="0"/>
              <a:t>Not defensible</a:t>
            </a:r>
          </a:p>
          <a:p>
            <a:endParaRPr lang="en-US" dirty="0"/>
          </a:p>
          <a:p>
            <a:r>
              <a:rPr lang="en-US" dirty="0"/>
              <a:t>Task-Based Ratings &amp; Critical Incidents = ______!</a:t>
            </a:r>
          </a:p>
          <a:p>
            <a:pPr lvl="1"/>
            <a:r>
              <a:rPr lang="en-US" dirty="0"/>
              <a:t>Typically supervisors rate tasks on scale anchored by critical incidents</a:t>
            </a:r>
          </a:p>
        </p:txBody>
      </p:sp>
    </p:spTree>
    <p:extLst>
      <p:ext uri="{BB962C8B-B14F-4D97-AF65-F5344CB8AC3E}">
        <p14:creationId xmlns:p14="http://schemas.microsoft.com/office/powerpoint/2010/main" val="3586383012"/>
      </p:ext>
    </p:extLst>
  </p:cSld>
  <p:clrMapOvr>
    <a:masterClrMapping/>
  </p:clrMapOvr>
  <p:transition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Rating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Graphic Rating Scales</a:t>
            </a:r>
          </a:p>
          <a:p>
            <a:pPr lvl="1"/>
            <a:r>
              <a:rPr lang="en-US" dirty="0"/>
              <a:t>Graphically display performance scores running from high to low</a:t>
            </a:r>
          </a:p>
          <a:p>
            <a:pPr lvl="1"/>
            <a:r>
              <a:rPr lang="en-US" dirty="0"/>
              <a:t>Most common</a:t>
            </a:r>
          </a:p>
          <a:p>
            <a:endParaRPr lang="en-US" dirty="0"/>
          </a:p>
          <a:p>
            <a:r>
              <a:rPr lang="en-US" dirty="0"/>
              <a:t>Checklists &amp; Weighted Checklists</a:t>
            </a:r>
          </a:p>
          <a:p>
            <a:pPr lvl="1"/>
            <a:r>
              <a:rPr lang="en-US" dirty="0"/>
              <a:t>List of behaviors presented to rater who places a check next to items that best (or least) describe the </a:t>
            </a:r>
            <a:r>
              <a:rPr lang="en-US" dirty="0" err="1"/>
              <a:t>ratee</a:t>
            </a:r>
            <a:endParaRPr lang="en-US" dirty="0"/>
          </a:p>
          <a:p>
            <a:pPr lvl="1"/>
            <a:r>
              <a:rPr lang="en-US" dirty="0"/>
              <a:t>Weighted checklists assign value to each task</a:t>
            </a:r>
          </a:p>
          <a:p>
            <a:pPr lvl="1"/>
            <a:r>
              <a:rPr lang="en-US" dirty="0"/>
              <a:t>Forced-choice – requires rater to choose specified number of statements that apply to </a:t>
            </a:r>
            <a:r>
              <a:rPr lang="en-US" dirty="0" err="1"/>
              <a:t>ratee</a:t>
            </a:r>
            <a:endParaRPr lang="en-US" dirty="0"/>
          </a:p>
          <a:p>
            <a:pPr lvl="1"/>
            <a:r>
              <a:rPr lang="en-US" dirty="0"/>
              <a:t>Good for easy generation of score; bad for feedback</a:t>
            </a:r>
          </a:p>
        </p:txBody>
      </p:sp>
    </p:spTree>
    <p:extLst>
      <p:ext uri="{BB962C8B-B14F-4D97-AF65-F5344CB8AC3E}">
        <p14:creationId xmlns:p14="http://schemas.microsoft.com/office/powerpoint/2010/main" val="2000301003"/>
      </p:ext>
    </p:extLst>
  </p:cSld>
  <p:clrMapOvr>
    <a:masterClrMapping/>
  </p:clrMapOvr>
  <p:transition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143000"/>
            <a:ext cx="6723012" cy="4929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814030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Rating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Behaviorally Anchored Rating Scales</a:t>
            </a:r>
          </a:p>
          <a:p>
            <a:pPr lvl="1"/>
            <a:r>
              <a:rPr lang="en-US" dirty="0"/>
              <a:t>Includes behavioral anchors describing what worker has done, or is expected to do, in a particular duty area</a:t>
            </a:r>
          </a:p>
          <a:p>
            <a:pPr lvl="1"/>
            <a:r>
              <a:rPr lang="en-US" dirty="0"/>
              <a:t>Time consuming to create</a:t>
            </a:r>
          </a:p>
          <a:p>
            <a:pPr lvl="1"/>
            <a:r>
              <a:rPr lang="en-US" dirty="0"/>
              <a:t>Increased perceptions of fairness &amp; good for feedback</a:t>
            </a:r>
          </a:p>
        </p:txBody>
      </p:sp>
    </p:spTree>
    <p:extLst>
      <p:ext uri="{BB962C8B-B14F-4D97-AF65-F5344CB8AC3E}">
        <p14:creationId xmlns:p14="http://schemas.microsoft.com/office/powerpoint/2010/main" val="1146809946"/>
      </p:ext>
    </p:extLst>
  </p:cSld>
  <p:clrMapOvr>
    <a:masterClrMapping/>
  </p:clrMapOvr>
  <p:transition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flatworldknowledge.com/portolesedias/portolesedias-fig11_004.jpg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4092"/>
          <a:stretch/>
        </p:blipFill>
        <p:spPr bwMode="auto">
          <a:xfrm>
            <a:off x="2057400" y="1524000"/>
            <a:ext cx="80962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38393"/>
      </p:ext>
    </p:extLst>
  </p:cSld>
  <p:clrMapOvr>
    <a:masterClrMapping/>
  </p:clrMapOvr>
  <p:transition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Behavioral Observation Scales (BOS)</a:t>
            </a:r>
          </a:p>
          <a:p>
            <a:pPr lvl="1"/>
            <a:r>
              <a:rPr lang="en-US" dirty="0"/>
              <a:t>Response scale based on frequency (e.g., “almost never” to “almost always”)</a:t>
            </a:r>
          </a:p>
          <a:p>
            <a:pPr lvl="1"/>
            <a:r>
              <a:rPr lang="en-US" dirty="0"/>
              <a:t>Idea was that this would be more objective, and easier for the rater</a:t>
            </a:r>
          </a:p>
          <a:p>
            <a:pPr lvl="2"/>
            <a:r>
              <a:rPr lang="en-US" dirty="0"/>
              <a:t>Mixed findings regarding managers ability to recall frequencies.</a:t>
            </a:r>
          </a:p>
          <a:p>
            <a:pPr lvl="1"/>
            <a:r>
              <a:rPr lang="en-US" dirty="0" err="1"/>
              <a:t>Tziner</a:t>
            </a:r>
            <a:r>
              <a:rPr lang="en-US" dirty="0"/>
              <a:t> and Kopelman (2002) – BOS was most preferred method by raters</a:t>
            </a:r>
          </a:p>
        </p:txBody>
      </p:sp>
    </p:spTree>
    <p:extLst>
      <p:ext uri="{BB962C8B-B14F-4D97-AF65-F5344CB8AC3E}">
        <p14:creationId xmlns:p14="http://schemas.microsoft.com/office/powerpoint/2010/main" val="3143042320"/>
      </p:ext>
    </p:extLst>
  </p:cSld>
  <p:clrMapOvr>
    <a:masterClrMapping/>
  </p:clrMapOvr>
  <p:transition>
    <p:cover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0" y="731322"/>
            <a:ext cx="6283823" cy="5821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0919427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Types of Comparison</a:t>
            </a:r>
          </a:p>
          <a:p>
            <a:pPr lvl="1"/>
            <a:r>
              <a:rPr lang="en-US" dirty="0"/>
              <a:t>Simple ranking</a:t>
            </a:r>
          </a:p>
          <a:p>
            <a:pPr lvl="2"/>
            <a:r>
              <a:rPr lang="en-US" dirty="0"/>
              <a:t>Employees ranked from top to bottom according to assessed proficiency</a:t>
            </a:r>
          </a:p>
          <a:p>
            <a:pPr lvl="1"/>
            <a:r>
              <a:rPr lang="en-US" dirty="0"/>
              <a:t>Paired comparison</a:t>
            </a:r>
          </a:p>
          <a:p>
            <a:pPr lvl="2"/>
            <a:r>
              <a:rPr lang="en-US" dirty="0"/>
              <a:t>Each employee in a group is compared with each other individual in the group</a:t>
            </a:r>
          </a:p>
          <a:p>
            <a:pPr lvl="2"/>
            <a:r>
              <a:rPr lang="en-US" dirty="0"/>
              <a:t>Not good for large groups – # of comparisons = n(n-1)/2</a:t>
            </a:r>
          </a:p>
          <a:p>
            <a:endParaRPr lang="en-US" dirty="0"/>
          </a:p>
          <a:p>
            <a:r>
              <a:rPr lang="en-US" dirty="0"/>
              <a:t>Good for termination decisions; bad for feedback or performance management</a:t>
            </a:r>
          </a:p>
          <a:p>
            <a:endParaRPr lang="en-US" dirty="0"/>
          </a:p>
          <a:p>
            <a:r>
              <a:rPr lang="en-US" dirty="0"/>
              <a:t>Difficult to compare across groups</a:t>
            </a:r>
          </a:p>
        </p:txBody>
      </p:sp>
    </p:spTree>
    <p:extLst>
      <p:ext uri="{BB962C8B-B14F-4D97-AF65-F5344CB8AC3E}">
        <p14:creationId xmlns:p14="http://schemas.microsoft.com/office/powerpoint/2010/main" val="2013460892"/>
      </p:ext>
    </p:extLst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5.1: Basic Performance Measurement Concepts</a:t>
            </a:r>
          </a:p>
          <a:p>
            <a:r>
              <a:rPr lang="en-US" dirty="0"/>
              <a:t>Module 5.2: Performance Rating – Substance </a:t>
            </a:r>
          </a:p>
          <a:p>
            <a:r>
              <a:rPr lang="en-US" dirty="0"/>
              <a:t>Module 5.3: Performance Rating – Process </a:t>
            </a:r>
          </a:p>
          <a:p>
            <a:r>
              <a:rPr lang="en-US" dirty="0"/>
              <a:t>Module 5.4: </a:t>
            </a:r>
            <a:r>
              <a:rPr lang="en-US" dirty="0"/>
              <a:t>Social &amp; Legal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34065"/>
      </p:ext>
    </p:extLst>
  </p:cSld>
  <p:clrMapOvr>
    <a:masterClrMapping/>
  </p:clrMapOvr>
  <p:transition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5.3: Performance Rating – Process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7574"/>
      </p:ext>
    </p:extLst>
  </p:cSld>
  <p:clrMapOvr>
    <a:masterClrMapping/>
  </p:clrMapOvr>
  <p:transition>
    <p:cover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Conducts Appraisal?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Supervisors (most common)</a:t>
            </a:r>
          </a:p>
          <a:p>
            <a:r>
              <a:rPr lang="en-US" dirty="0"/>
              <a:t>Peers</a:t>
            </a:r>
          </a:p>
          <a:p>
            <a:r>
              <a:rPr lang="en-US" dirty="0"/>
              <a:t>Self</a:t>
            </a:r>
          </a:p>
          <a:p>
            <a:r>
              <a:rPr lang="en-US" dirty="0"/>
              <a:t>Subordinate</a:t>
            </a:r>
          </a:p>
          <a:p>
            <a:r>
              <a:rPr lang="en-US" dirty="0"/>
              <a:t>Customers (if directly related to performance)</a:t>
            </a:r>
          </a:p>
          <a:p>
            <a:r>
              <a:rPr lang="en-US" dirty="0"/>
              <a:t>Consultants</a:t>
            </a:r>
          </a:p>
          <a:p>
            <a:r>
              <a:rPr lang="en-US" u="sng" dirty="0"/>
              <a:t>Appropriate source depends on the purpose of the appraisal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4402"/>
      </p:ext>
    </p:extLst>
  </p:cSld>
  <p:clrMapOvr>
    <a:masterClrMapping/>
  </p:clrMapOvr>
  <p:transition>
    <p:cover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Agreement Between 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476500" y="2209800"/>
          <a:ext cx="7239000" cy="4411666"/>
        </p:xfrm>
        <a:graphic>
          <a:graphicData uri="http://schemas.openxmlformats.org/drawingml/2006/table">
            <a:tbl>
              <a:tblPr/>
              <a:tblGrid>
                <a:gridCol w="4423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eorgia" pitchFamily="18" charset="0"/>
                        </a:rPr>
                        <a:t>Between…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eorgia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Two supervisors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Two peers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Two subordinates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Supervisors and peers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Supervisors and subordinates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Supervisor and self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Peers and subordinates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Peers and self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74076887"/>
      </p:ext>
    </p:extLst>
  </p:cSld>
  <p:clrMapOvr>
    <a:masterClrMapping/>
  </p:clrMapOvr>
  <p:transition>
    <p:cover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360 Degree Appraisal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 &amp; provide an employee with feedback that comes from many sources</a:t>
            </a:r>
          </a:p>
          <a:p>
            <a:r>
              <a:rPr lang="en-US" dirty="0"/>
              <a:t>Often used for employee development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Sources of Variability</a:t>
            </a:r>
          </a:p>
          <a:p>
            <a:pPr lvl="1"/>
            <a:r>
              <a:rPr lang="en-US" dirty="0"/>
              <a:t>Event rather than a process</a:t>
            </a:r>
          </a:p>
          <a:p>
            <a:r>
              <a:rPr lang="en-US" dirty="0"/>
              <a:t>Validity</a:t>
            </a:r>
          </a:p>
          <a:p>
            <a:pPr lvl="1"/>
            <a:r>
              <a:rPr lang="en-US" dirty="0"/>
              <a:t>Related to assessment center ratings</a:t>
            </a:r>
          </a:p>
          <a:p>
            <a:pPr lvl="1"/>
            <a:r>
              <a:rPr lang="en-US" dirty="0"/>
              <a:t>Related to supervisory performance evaluations</a:t>
            </a:r>
          </a:p>
        </p:txBody>
      </p:sp>
      <p:sp>
        <p:nvSpPr>
          <p:cNvPr id="33797" name="Rectangle 1029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65471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Kluger</a:t>
            </a:r>
            <a:r>
              <a:rPr lang="en-US" dirty="0"/>
              <a:t> &amp; </a:t>
            </a:r>
            <a:r>
              <a:rPr lang="en-US" dirty="0" err="1"/>
              <a:t>DeNisi’s</a:t>
            </a:r>
            <a:r>
              <a:rPr lang="en-US" dirty="0"/>
              <a:t> (1996) meta-analysis</a:t>
            </a:r>
          </a:p>
          <a:p>
            <a:pPr lvl="1"/>
            <a:r>
              <a:rPr lang="en-US" dirty="0"/>
              <a:t>Across 23,000 participants, the average improvement due to feedback is d = 0.41</a:t>
            </a:r>
          </a:p>
          <a:p>
            <a:pPr lvl="1"/>
            <a:r>
              <a:rPr lang="en-US" dirty="0"/>
              <a:t>One third of the time, feedback decreased performance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Specificity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Timeliness</a:t>
            </a:r>
          </a:p>
          <a:p>
            <a:pPr lvl="1"/>
            <a:r>
              <a:rPr lang="en-US" dirty="0"/>
              <a:t>Negativity/Constructive Criticism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896280"/>
      </p:ext>
    </p:extLst>
  </p:cSld>
  <p:clrMapOvr>
    <a:masterClrMapping/>
  </p:clrMapOvr>
  <p:transition>
    <p:cover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Employee more likely to accept negative feedback if he/she believes:</a:t>
            </a:r>
          </a:p>
          <a:p>
            <a:pPr lvl="2"/>
            <a:r>
              <a:rPr lang="en-US" altLang="en-US" dirty="0"/>
              <a:t>Supervisor has sufficient “sample” of subordinate’s actual behavior</a:t>
            </a:r>
          </a:p>
          <a:p>
            <a:pPr lvl="2"/>
            <a:r>
              <a:rPr lang="en-US" altLang="en-US" dirty="0"/>
              <a:t>Supervisor &amp; subordinate agree on subordinate’s job duties</a:t>
            </a:r>
          </a:p>
          <a:p>
            <a:pPr lvl="2"/>
            <a:r>
              <a:rPr lang="en-US" altLang="en-US" dirty="0"/>
              <a:t>Supervisor &amp; subordinate agree on definition of good &amp; poor performance</a:t>
            </a:r>
          </a:p>
          <a:p>
            <a:pPr lvl="2"/>
            <a:r>
              <a:rPr lang="en-US" altLang="en-US" dirty="0"/>
              <a:t>Supervisor focuses on ways to improve performance</a:t>
            </a:r>
          </a:p>
          <a:p>
            <a:pPr lvl="2"/>
            <a:r>
              <a:rPr lang="en-US" altLang="en-US" dirty="0"/>
              <a:t>“Praise-criticism-praise sandwich”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2845084"/>
      </p:ext>
    </p:extLst>
  </p:cSld>
  <p:clrMapOvr>
    <a:masterClrMapping/>
  </p:clrMapOvr>
  <p:transition>
    <p:cover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Rating Distortions (Errors?)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______</a:t>
            </a:r>
            <a:r>
              <a:rPr lang="en-US" dirty="0"/>
              <a:t> – rater assigns the same rating to a </a:t>
            </a:r>
            <a:r>
              <a:rPr lang="en-US" dirty="0" err="1"/>
              <a:t>ratee</a:t>
            </a:r>
            <a:r>
              <a:rPr lang="en-US" dirty="0"/>
              <a:t> on a series of dimensions</a:t>
            </a:r>
          </a:p>
          <a:p>
            <a:r>
              <a:rPr lang="en-US" b="1" dirty="0"/>
              <a:t>____________</a:t>
            </a:r>
            <a:r>
              <a:rPr lang="en-US" dirty="0"/>
              <a:t> – rater provides generally high scores across dimensions</a:t>
            </a:r>
          </a:p>
          <a:p>
            <a:r>
              <a:rPr lang="en-US" b="1" dirty="0"/>
              <a:t>__________</a:t>
            </a:r>
            <a:r>
              <a:rPr lang="en-US" dirty="0"/>
              <a:t> – rater provides generally low scores across dimensions</a:t>
            </a:r>
          </a:p>
          <a:p>
            <a:r>
              <a:rPr lang="en-US" b="1" dirty="0"/>
              <a:t>____________________ </a:t>
            </a:r>
            <a:r>
              <a:rPr lang="en-US" dirty="0"/>
              <a:t>– raters marks the midpoint of a scale on a series of dimensions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99170"/>
      </p:ext>
    </p:extLst>
  </p:cSld>
  <p:clrMapOvr>
    <a:masterClrMapping/>
  </p:clrMapOvr>
  <p:transition>
    <p:cover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of Rater Error &amp; The Social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Rater personality</a:t>
            </a:r>
          </a:p>
          <a:p>
            <a:r>
              <a:rPr lang="en-US" dirty="0"/>
              <a:t>Rater mood</a:t>
            </a:r>
          </a:p>
          <a:p>
            <a:r>
              <a:rPr lang="en-US" dirty="0"/>
              <a:t>Rater motivation</a:t>
            </a:r>
          </a:p>
          <a:p>
            <a:r>
              <a:rPr lang="en-US" dirty="0"/>
              <a:t>Race/Gender/Similarity</a:t>
            </a:r>
          </a:p>
          <a:p>
            <a:r>
              <a:rPr lang="en-US" dirty="0"/>
              <a:t>Managers’ fear of reactions to negative feedback</a:t>
            </a:r>
          </a:p>
          <a:p>
            <a:r>
              <a:rPr lang="en-US" dirty="0"/>
              <a:t>Opportunity to observe</a:t>
            </a:r>
          </a:p>
          <a:p>
            <a:r>
              <a:rPr lang="en-US" dirty="0"/>
              <a:t>Goal of appraisal process</a:t>
            </a:r>
          </a:p>
          <a:p>
            <a:r>
              <a:rPr lang="en-US" dirty="0"/>
              <a:t>Political factors?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7640948"/>
      </p:ext>
    </p:extLst>
  </p:cSld>
  <p:clrMapOvr>
    <a:masterClrMapping/>
  </p:clrMapOvr>
  <p:transition>
    <p:cover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Minimizing Rater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well-defined behavioral anchors</a:t>
            </a:r>
          </a:p>
          <a:p>
            <a:r>
              <a:rPr lang="en-US" dirty="0"/>
              <a:t>Train raters?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5568861"/>
      </p:ext>
    </p:extLst>
  </p:cSld>
  <p:clrMapOvr>
    <a:masterClrMapping/>
  </p:clrMapOvr>
  <p:transition>
    <p:cover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Rater Error (Psychometric)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  <a:p>
            <a:pPr lvl="1"/>
            <a:r>
              <a:rPr lang="en-US" dirty="0"/>
              <a:t>Raters can avoid common rater errors if they are aware of them.</a:t>
            </a:r>
          </a:p>
          <a:p>
            <a:pPr lvl="1"/>
            <a:endParaRPr lang="en-US" dirty="0"/>
          </a:p>
          <a:p>
            <a:r>
              <a:rPr lang="en-US" u="sng" dirty="0"/>
              <a:t>Does</a:t>
            </a:r>
            <a:r>
              <a:rPr lang="en-US" dirty="0"/>
              <a:t> reduce halo.</a:t>
            </a:r>
          </a:p>
          <a:p>
            <a:r>
              <a:rPr lang="en-US" u="sng" dirty="0"/>
              <a:t>Does not</a:t>
            </a:r>
            <a:r>
              <a:rPr lang="en-US" dirty="0"/>
              <a:t> increase accuracy.</a:t>
            </a:r>
          </a:p>
          <a:p>
            <a:pPr lvl="1"/>
            <a:r>
              <a:rPr lang="en-US" dirty="0"/>
              <a:t>May actually harm accuracy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477668"/>
      </p:ext>
    </p:extLst>
  </p:cSld>
  <p:clrMapOvr>
    <a:masterClrMapping/>
  </p:clrMapOvr>
  <p:transition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Module 5.1: Basic Performance Measurement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50353"/>
      </p:ext>
    </p:extLst>
  </p:cSld>
  <p:clrMapOvr>
    <a:masterClrMapping/>
  </p:clrMapOvr>
  <p:transition>
    <p:cover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Dimension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Premise </a:t>
            </a:r>
          </a:p>
          <a:p>
            <a:pPr lvl="1"/>
            <a:r>
              <a:rPr lang="en-US" dirty="0"/>
              <a:t>Raters can better identify dimensions if they are trained on what behaviors they involve.</a:t>
            </a:r>
          </a:p>
          <a:p>
            <a:pPr lvl="2"/>
            <a:r>
              <a:rPr lang="en-US" dirty="0"/>
              <a:t>We make judgments as behaviors occur.</a:t>
            </a:r>
          </a:p>
          <a:p>
            <a:pPr lvl="2"/>
            <a:r>
              <a:rPr lang="en-US" dirty="0"/>
              <a:t>If we put judgments into categories as we observe the behavior, halo might be reduced. </a:t>
            </a:r>
          </a:p>
          <a:p>
            <a:endParaRPr lang="en-US" dirty="0"/>
          </a:p>
          <a:p>
            <a:r>
              <a:rPr lang="en-US" u="sng" dirty="0"/>
              <a:t>Does</a:t>
            </a:r>
            <a:r>
              <a:rPr lang="en-US" dirty="0"/>
              <a:t> reduce halo </a:t>
            </a:r>
          </a:p>
          <a:p>
            <a:r>
              <a:rPr lang="en-US" u="sng" dirty="0"/>
              <a:t>Does not</a:t>
            </a:r>
            <a:r>
              <a:rPr lang="en-US" dirty="0"/>
              <a:t> improve leniency/severity</a:t>
            </a:r>
          </a:p>
          <a:p>
            <a:r>
              <a:rPr lang="en-US" u="sng" dirty="0"/>
              <a:t>Does</a:t>
            </a:r>
            <a:r>
              <a:rPr lang="en-US" dirty="0"/>
              <a:t> improve accuracy, slightly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0856203"/>
      </p:ext>
    </p:extLst>
  </p:cSld>
  <p:clrMapOvr>
    <a:masterClrMapping/>
  </p:clrMapOvr>
  <p:transition>
    <p:cover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of Reference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Premise </a:t>
            </a:r>
          </a:p>
          <a:p>
            <a:pPr lvl="1"/>
            <a:r>
              <a:rPr lang="en-US" dirty="0"/>
              <a:t>Raters can be more consistent if they calibrate their understanding of the scales.</a:t>
            </a:r>
          </a:p>
          <a:p>
            <a:endParaRPr lang="en-US" dirty="0"/>
          </a:p>
          <a:p>
            <a:r>
              <a:rPr lang="en-US" u="sng" dirty="0"/>
              <a:t>Does</a:t>
            </a:r>
            <a:r>
              <a:rPr lang="en-US" dirty="0"/>
              <a:t> improve accuracy</a:t>
            </a:r>
          </a:p>
          <a:p>
            <a:r>
              <a:rPr lang="en-US" u="sng" dirty="0"/>
              <a:t>Does not</a:t>
            </a:r>
            <a:r>
              <a:rPr lang="en-US" dirty="0"/>
              <a:t> improve halo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3873525"/>
      </p:ext>
    </p:extLst>
  </p:cSld>
  <p:clrMapOvr>
    <a:masterClrMapping/>
  </p:clrMapOvr>
  <p:transition>
    <p:cover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Observational Accuracy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is to improve memory of job performance incidents.</a:t>
            </a:r>
          </a:p>
          <a:p>
            <a:pPr lvl="1"/>
            <a:r>
              <a:rPr lang="en-US" dirty="0"/>
              <a:t>Keep records of “key” events</a:t>
            </a:r>
          </a:p>
          <a:p>
            <a:pPr lvl="1"/>
            <a:r>
              <a:rPr lang="en-US" dirty="0"/>
              <a:t>Diary or PDA</a:t>
            </a:r>
          </a:p>
          <a:p>
            <a:endParaRPr lang="en-US" dirty="0"/>
          </a:p>
          <a:p>
            <a:r>
              <a:rPr lang="en-US" u="sng" dirty="0"/>
              <a:t>Does</a:t>
            </a:r>
            <a:r>
              <a:rPr lang="en-US" dirty="0"/>
              <a:t> improve accuracy</a:t>
            </a:r>
          </a:p>
          <a:p>
            <a:r>
              <a:rPr lang="en-US" u="sng" dirty="0"/>
              <a:t>Does not</a:t>
            </a:r>
            <a:r>
              <a:rPr lang="en-US" dirty="0"/>
              <a:t> reduce halo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1313065"/>
      </p:ext>
    </p:extLst>
  </p:cSld>
  <p:clrMapOvr>
    <a:masterClrMapping/>
  </p:clrMapOvr>
  <p:transition>
    <p:cover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 vs.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halo matter if the ratings are accurate?</a:t>
            </a:r>
          </a:p>
          <a:p>
            <a:endParaRPr lang="en-US" dirty="0"/>
          </a:p>
          <a:p>
            <a:r>
              <a:rPr lang="en-US" dirty="0"/>
              <a:t>Is halo error?</a:t>
            </a:r>
          </a:p>
          <a:p>
            <a:endParaRPr lang="en-US" dirty="0"/>
          </a:p>
          <a:p>
            <a:r>
              <a:rPr lang="en-US" dirty="0"/>
              <a:t>Are other distortions errors?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166999"/>
      </p:ext>
    </p:extLst>
  </p:cSld>
  <p:clrMapOvr>
    <a:masterClrMapping/>
  </p:clrMapOvr>
  <p:transition>
    <p:cover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Reliability &amp; Validity of Performance Ratings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Reliability</a:t>
            </a:r>
          </a:p>
          <a:p>
            <a:pPr lvl="1"/>
            <a:r>
              <a:rPr lang="en-US" altLang="en-US"/>
              <a:t>Currently the subject of lively debate</a:t>
            </a:r>
          </a:p>
          <a:p>
            <a:pPr lvl="1"/>
            <a:r>
              <a:rPr lang="en-US" altLang="en-US"/>
              <a:t>Inter-rater reliability considered poor but this isn’t necessarily bad considering each rater relies on a different perspective</a:t>
            </a:r>
          </a:p>
          <a:p>
            <a:pPr lvl="1"/>
            <a:endParaRPr lang="en-US" altLang="en-US"/>
          </a:p>
          <a:p>
            <a:r>
              <a:rPr lang="en-US" altLang="en-US"/>
              <a:t>Validity</a:t>
            </a:r>
          </a:p>
          <a:p>
            <a:pPr lvl="1"/>
            <a:r>
              <a:rPr lang="en-US" altLang="en-US"/>
              <a:t>Depends on manner by which rating scales were conceived &amp; developed</a:t>
            </a:r>
            <a:endParaRPr lang="en-US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207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5.4: </a:t>
            </a:r>
            <a:r>
              <a:rPr lang="en-US" dirty="0"/>
              <a:t>Social &amp; Legal Context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46557"/>
      </p:ext>
    </p:extLst>
  </p:cSld>
  <p:clrMapOvr>
    <a:masterClrMapping/>
  </p:clrMapOvr>
  <p:transition>
    <p:cover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Motivation to rate</a:t>
            </a:r>
            <a:endParaRPr lang="en-US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4369" y="3581400"/>
            <a:ext cx="3566160" cy="2743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r>
              <a:rPr lang="en-US" altLang="en-US" dirty="0"/>
              <a:t>Rater Goals</a:t>
            </a:r>
          </a:p>
          <a:p>
            <a:pPr lvl="1"/>
            <a:r>
              <a:rPr lang="en-US" altLang="en-US" dirty="0"/>
              <a:t>Task performance</a:t>
            </a:r>
          </a:p>
          <a:p>
            <a:pPr lvl="1"/>
            <a:r>
              <a:rPr lang="en-US" altLang="en-US" dirty="0"/>
              <a:t>Interpersonal</a:t>
            </a:r>
          </a:p>
          <a:p>
            <a:pPr lvl="1"/>
            <a:r>
              <a:rPr lang="en-US" altLang="en-US" dirty="0"/>
              <a:t>Strategic</a:t>
            </a:r>
          </a:p>
          <a:p>
            <a:pPr lvl="1"/>
            <a:r>
              <a:rPr lang="en-US" altLang="en-US" dirty="0"/>
              <a:t>Internalized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8122776" y="3581400"/>
            <a:ext cx="3566160" cy="27432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r>
              <a:rPr lang="en-US" dirty="0"/>
              <a:t>Organizational Goals</a:t>
            </a:r>
          </a:p>
          <a:p>
            <a:pPr lvl="1"/>
            <a:r>
              <a:rPr lang="en-US" dirty="0"/>
              <a:t>Between-person uses</a:t>
            </a:r>
          </a:p>
          <a:p>
            <a:pPr lvl="1"/>
            <a:r>
              <a:rPr lang="en-US" dirty="0"/>
              <a:t>Within-person uses</a:t>
            </a:r>
          </a:p>
          <a:p>
            <a:pPr lvl="1"/>
            <a:r>
              <a:rPr lang="en-US" dirty="0"/>
              <a:t>Systems-maintenance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192" y="3657600"/>
            <a:ext cx="345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298573" y="3581400"/>
            <a:ext cx="3566160" cy="2743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Ratee Goals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Information gathering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Information dissemination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440" y="2217003"/>
            <a:ext cx="11138369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PA/PM process as a means to an end, either personal or organizational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Performance appraisal as a goal-directed activity with at least 3 stakeholders</a:t>
            </a:r>
          </a:p>
        </p:txBody>
      </p:sp>
    </p:spTree>
    <p:extLst>
      <p:ext uri="{BB962C8B-B14F-4D97-AF65-F5344CB8AC3E}">
        <p14:creationId xmlns:p14="http://schemas.microsoft.com/office/powerpoint/2010/main" val="1113380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20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 Conflict</a:t>
            </a:r>
            <a:endParaRPr lang="en-US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single system is used to satisfy multiple goals from different stakeholders, rater must choose which goal to satisfy before assigning a rating</a:t>
            </a:r>
          </a:p>
          <a:p>
            <a:pPr lvl="3"/>
            <a:endParaRPr lang="en-US" altLang="en-US"/>
          </a:p>
          <a:p>
            <a:r>
              <a:rPr lang="en-US" altLang="en-US"/>
              <a:t>Possible solutions</a:t>
            </a:r>
          </a:p>
          <a:p>
            <a:pPr lvl="1"/>
            <a:r>
              <a:rPr lang="en-US" altLang="en-US"/>
              <a:t>Use multiple performance evaluation systems</a:t>
            </a:r>
          </a:p>
          <a:p>
            <a:pPr lvl="1"/>
            <a:r>
              <a:rPr lang="en-US" altLang="en-US"/>
              <a:t>Obtain involvement of stakeholders in developing the system</a:t>
            </a:r>
          </a:p>
          <a:p>
            <a:pPr lvl="1"/>
            <a:r>
              <a:rPr lang="en-US" altLang="en-US"/>
              <a:t>Reward supervisors for accurate ratings</a:t>
            </a:r>
            <a:endParaRPr lang="en-US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216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Evaluation &amp; the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Ford Motor Company &amp; forced distribution rating system</a:t>
            </a:r>
          </a:p>
          <a:p>
            <a:pPr lvl="1"/>
            <a:r>
              <a:rPr lang="en-US" dirty="0"/>
              <a:t>Evaluators were required to place managers into performance categories based on predetermined percentages (10%, 80%, 10%)</a:t>
            </a:r>
          </a:p>
          <a:p>
            <a:pPr lvl="1"/>
            <a:r>
              <a:rPr lang="en-US" dirty="0"/>
              <a:t>Ford paid $10.5 million to litigants</a:t>
            </a:r>
          </a:p>
          <a:p>
            <a:endParaRPr lang="en-US" dirty="0"/>
          </a:p>
          <a:p>
            <a:r>
              <a:rPr lang="en-US" dirty="0"/>
              <a:t>Werner &amp; </a:t>
            </a:r>
            <a:r>
              <a:rPr lang="en-US" dirty="0" err="1"/>
              <a:t>Bolino’s</a:t>
            </a:r>
            <a:r>
              <a:rPr lang="en-US" dirty="0"/>
              <a:t> (1997) review of court cases</a:t>
            </a:r>
          </a:p>
          <a:p>
            <a:pPr lvl="1"/>
            <a:r>
              <a:rPr lang="en-US" dirty="0"/>
              <a:t>Analyzed 295 cases from 1980-1995</a:t>
            </a:r>
          </a:p>
          <a:p>
            <a:pPr lvl="1"/>
            <a:r>
              <a:rPr lang="en-US" dirty="0"/>
              <a:t>Judges primarily concerned with issues of fairness rather than technical characteristics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266430583"/>
      </p:ext>
    </p:extLst>
  </p:cSld>
  <p:clrMapOvr>
    <a:masterClrMapping/>
  </p:clrMapOvr>
  <p:transition>
    <p:cover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Standardized and uniform – based on JA</a:t>
            </a:r>
          </a:p>
          <a:p>
            <a:r>
              <a:rPr lang="en-US" dirty="0"/>
              <a:t>Formally communicated</a:t>
            </a:r>
          </a:p>
          <a:p>
            <a:r>
              <a:rPr lang="en-US" dirty="0"/>
              <a:t>Provide prompt notice of performance deficiencies</a:t>
            </a:r>
          </a:p>
          <a:p>
            <a:pPr lvl="1"/>
            <a:r>
              <a:rPr lang="en-US" dirty="0"/>
              <a:t>Opportunities to correct</a:t>
            </a:r>
          </a:p>
          <a:p>
            <a:r>
              <a:rPr lang="en-US" dirty="0"/>
              <a:t>Employees should have access to their reviews</a:t>
            </a:r>
          </a:p>
          <a:p>
            <a:r>
              <a:rPr lang="en-US" dirty="0"/>
              <a:t>Provide methods to contest</a:t>
            </a:r>
          </a:p>
          <a:p>
            <a:r>
              <a:rPr lang="en-US" dirty="0"/>
              <a:t>Use multiple, diverse, unbiased raters who receive written instructions</a:t>
            </a:r>
          </a:p>
          <a:p>
            <a:r>
              <a:rPr lang="en-US" dirty="0"/>
              <a:t>Require thorough, consistent documentation</a:t>
            </a:r>
          </a:p>
          <a:p>
            <a:r>
              <a:rPr lang="en-US" dirty="0"/>
              <a:t>System to detect discriminatory effects</a:t>
            </a:r>
          </a:p>
          <a:p>
            <a:r>
              <a:rPr lang="en-US" dirty="0"/>
              <a:t>Performance management systems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649914"/>
      </p:ext>
    </p:extLst>
  </p:cSld>
  <p:clrMapOvr>
    <a:masterClrMapping/>
  </p:clrMapOvr>
  <p:transition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Performance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Criterion Data</a:t>
            </a:r>
          </a:p>
          <a:p>
            <a:r>
              <a:rPr lang="en-US"/>
              <a:t>Employee development</a:t>
            </a:r>
          </a:p>
          <a:p>
            <a:r>
              <a:rPr lang="en-US"/>
              <a:t>Motivation </a:t>
            </a:r>
          </a:p>
          <a:p>
            <a:r>
              <a:rPr lang="en-US"/>
              <a:t>Rewards</a:t>
            </a:r>
          </a:p>
          <a:p>
            <a:r>
              <a:rPr lang="en-US"/>
              <a:t>Transfer</a:t>
            </a:r>
          </a:p>
          <a:p>
            <a:r>
              <a:rPr lang="en-US"/>
              <a:t>Promotion</a:t>
            </a:r>
          </a:p>
          <a:p>
            <a:r>
              <a:rPr lang="en-US"/>
              <a:t>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57065"/>
      </p:ext>
    </p:extLst>
  </p:cSld>
  <p:clrMapOvr>
    <a:masterClrMapping/>
  </p:clrMapOvr>
  <p:transition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Measures &amp; Interrelationships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______________________ measures</a:t>
            </a:r>
          </a:p>
          <a:p>
            <a:pPr lvl="1"/>
            <a:r>
              <a:rPr lang="en-US" dirty="0"/>
              <a:t>Sales data</a:t>
            </a:r>
          </a:p>
          <a:p>
            <a:pPr lvl="1"/>
            <a:r>
              <a:rPr lang="en-US" dirty="0"/>
              <a:t>Electronic performance monitoring</a:t>
            </a:r>
          </a:p>
          <a:p>
            <a:pPr lvl="1"/>
            <a:endParaRPr lang="en-US" dirty="0"/>
          </a:p>
          <a:p>
            <a:r>
              <a:rPr lang="en-US" dirty="0"/>
              <a:t>______________________ measures</a:t>
            </a:r>
          </a:p>
          <a:p>
            <a:pPr lvl="1"/>
            <a:r>
              <a:rPr lang="en-US" dirty="0"/>
              <a:t>Supervisor ratings</a:t>
            </a:r>
          </a:p>
          <a:p>
            <a:endParaRPr lang="en-US" dirty="0"/>
          </a:p>
          <a:p>
            <a:r>
              <a:rPr lang="en-US" dirty="0"/>
              <a:t>Hands-on performance measure</a:t>
            </a:r>
          </a:p>
          <a:p>
            <a:pPr lvl="1"/>
            <a:r>
              <a:rPr lang="en-US" dirty="0"/>
              <a:t>Could be classified as objective but eliminates some contaminating influences of objective measures (e.g., inadequate equipment, interrupting coworkers)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07508"/>
      </p:ext>
    </p:extLst>
  </p:cSld>
  <p:clrMapOvr>
    <a:masterClrMapping/>
  </p:clrMapOvr>
  <p:transition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Management vs. Performance appraisal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Emphasizes link between individual behavior &amp; organizational strategies &amp; goals</a:t>
            </a:r>
          </a:p>
          <a:p>
            <a:endParaRPr lang="en-US"/>
          </a:p>
          <a:p>
            <a:r>
              <a:rPr lang="en-US"/>
              <a:t>Components</a:t>
            </a:r>
          </a:p>
          <a:p>
            <a:pPr lvl="1"/>
            <a:r>
              <a:rPr lang="en-US"/>
              <a:t>Definition of performance</a:t>
            </a:r>
          </a:p>
          <a:p>
            <a:pPr lvl="1"/>
            <a:r>
              <a:rPr lang="en-US"/>
              <a:t>Actual measurement process</a:t>
            </a:r>
          </a:p>
          <a:p>
            <a:pPr lvl="1"/>
            <a:r>
              <a:rPr lang="en-US"/>
              <a:t>Communication between supervisor &amp; subordinate about individual behavior &amp; organ. expectations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45987"/>
      </p:ext>
    </p:extLst>
  </p:cSld>
  <p:clrMapOvr>
    <a:masterClrMapping/>
  </p:clrMapOvr>
  <p:transition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Appraisal vs. Performance Management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1" cy="536005"/>
          </a:xfrm>
        </p:spPr>
        <p:txBody>
          <a:bodyPr/>
          <a:lstStyle/>
          <a:p>
            <a:r>
              <a:rPr lang="en-US" b="1" u="sng" dirty="0"/>
              <a:t>PA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Rare (e.g., once a year)</a:t>
            </a:r>
          </a:p>
          <a:p>
            <a:r>
              <a:rPr lang="en-US"/>
              <a:t>Initiated by HR</a:t>
            </a:r>
          </a:p>
          <a:p>
            <a:r>
              <a:rPr lang="en-US"/>
              <a:t>Developed by HR and given to managers</a:t>
            </a:r>
          </a:p>
          <a:p>
            <a:r>
              <a:rPr lang="en-US"/>
              <a:t>Feedback is rare (e.g., once a year)</a:t>
            </a:r>
          </a:p>
          <a:p>
            <a:r>
              <a:rPr lang="en-US"/>
              <a:t>Nonstrategic</a:t>
            </a:r>
          </a:p>
          <a:p>
            <a:r>
              <a:rPr lang="en-US"/>
              <a:t>Focus on 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217709" y="2250892"/>
            <a:ext cx="5393099" cy="553373"/>
          </a:xfrm>
        </p:spPr>
        <p:txBody>
          <a:bodyPr/>
          <a:lstStyle/>
          <a:p>
            <a:r>
              <a:rPr lang="en-US" b="1" u="sng" dirty="0"/>
              <a:t>PM</a:t>
            </a:r>
          </a:p>
        </p:txBody>
      </p:sp>
      <p:sp>
        <p:nvSpPr>
          <p:cNvPr id="20485" name="Rectangle 6"/>
          <p:cNvSpPr>
            <a:spLocks noGrp="1" noChangeArrowheads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More frequent</a:t>
            </a:r>
          </a:p>
          <a:p>
            <a:r>
              <a:rPr lang="en-US"/>
              <a:t>Initiated by HR, manager, subordinate</a:t>
            </a:r>
          </a:p>
          <a:p>
            <a:r>
              <a:rPr lang="en-US"/>
              <a:t>Developed by managers and subordinates</a:t>
            </a:r>
          </a:p>
          <a:p>
            <a:r>
              <a:rPr lang="en-US"/>
              <a:t>Ongoing feedback</a:t>
            </a:r>
          </a:p>
          <a:p>
            <a:r>
              <a:rPr lang="en-US"/>
              <a:t>Strategic</a:t>
            </a:r>
          </a:p>
          <a:p>
            <a:r>
              <a:rPr lang="en-US"/>
              <a:t>Focus on understanding strategic performance criteria and behavior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80751"/>
      </p:ext>
    </p:extLst>
  </p:cSld>
  <p:clrMapOvr>
    <a:masterClrMapping/>
  </p:clrMapOvr>
  <p:transition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Worry About Formal Appraisal?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Helps people recognize how to do their jobs better</a:t>
            </a:r>
          </a:p>
          <a:p>
            <a:r>
              <a:rPr lang="en-US" dirty="0"/>
              <a:t>Identifies unknown selection and training needs</a:t>
            </a:r>
          </a:p>
          <a:p>
            <a:r>
              <a:rPr lang="en-US" dirty="0"/>
              <a:t>Rewards good performance and identify failures that are “untrainable” or not cost effective</a:t>
            </a:r>
          </a:p>
          <a:p>
            <a:r>
              <a:rPr lang="en-US" dirty="0"/>
              <a:t>Maintains fairness in salaries, benefits, hiring, firing</a:t>
            </a:r>
          </a:p>
          <a:p>
            <a:r>
              <a:rPr lang="en-US" dirty="0"/>
              <a:t>Protects against charges of discrimination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5000779"/>
      </p:ext>
    </p:extLst>
  </p:cSld>
  <p:clrMapOvr>
    <a:masterClrMapping/>
  </p:clrMapOvr>
  <p:transition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5.2: Performance Rating – Substance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79645"/>
      </p:ext>
    </p:extLst>
  </p:cSld>
  <p:clrMapOvr>
    <a:masterClrMapping/>
  </p:clrMapOvr>
  <p:transition>
    <p:cover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C0000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782</TotalTime>
  <Words>1385</Words>
  <Application>Microsoft Office PowerPoint</Application>
  <PresentationFormat>Widescreen</PresentationFormat>
  <Paragraphs>282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ＭＳ Ｐゴシック</vt:lpstr>
      <vt:lpstr>Arial</vt:lpstr>
      <vt:lpstr>Calibri</vt:lpstr>
      <vt:lpstr>Georgia</vt:lpstr>
      <vt:lpstr>Gill Sans MT</vt:lpstr>
      <vt:lpstr>Times New Roman</vt:lpstr>
      <vt:lpstr>Verdana</vt:lpstr>
      <vt:lpstr>Wingdings</vt:lpstr>
      <vt:lpstr>Wingdings 2</vt:lpstr>
      <vt:lpstr>Dividend</vt:lpstr>
      <vt:lpstr>Performance Measurement</vt:lpstr>
      <vt:lpstr>Overview</vt:lpstr>
      <vt:lpstr>Module 5.1: Basic Performance Measurement Concepts</vt:lpstr>
      <vt:lpstr>Uses of Performance Information</vt:lpstr>
      <vt:lpstr>Types of Measures &amp; Interrelationships</vt:lpstr>
      <vt:lpstr>Performance Management vs. Performance appraisal</vt:lpstr>
      <vt:lpstr>Performance Appraisal vs. Performance Management</vt:lpstr>
      <vt:lpstr>Why Worry About Formal Appraisal?</vt:lpstr>
      <vt:lpstr>Module 5.2: Performance Rating – Substance</vt:lpstr>
      <vt:lpstr>Process Model of Performance Rating</vt:lpstr>
      <vt:lpstr>Types of Ratings</vt:lpstr>
      <vt:lpstr>Types of Ratings</vt:lpstr>
      <vt:lpstr>Rating Scales</vt:lpstr>
      <vt:lpstr>PowerPoint Presentation</vt:lpstr>
      <vt:lpstr>Rating Scales</vt:lpstr>
      <vt:lpstr>PowerPoint Presentation</vt:lpstr>
      <vt:lpstr>Rating Scales</vt:lpstr>
      <vt:lpstr>PowerPoint Presentation</vt:lpstr>
      <vt:lpstr>Comparison Methods</vt:lpstr>
      <vt:lpstr>Module 5.3: Performance Rating – Process</vt:lpstr>
      <vt:lpstr>Who Conducts Appraisal?</vt:lpstr>
      <vt:lpstr>Agreement Between Sources</vt:lpstr>
      <vt:lpstr>360 Degree Appraisal</vt:lpstr>
      <vt:lpstr>Feedback</vt:lpstr>
      <vt:lpstr>Feedback</vt:lpstr>
      <vt:lpstr>Rating Distortions (Errors?)</vt:lpstr>
      <vt:lpstr>Sources of Rater Error &amp; The Social Context</vt:lpstr>
      <vt:lpstr>Minimizing Rater Error</vt:lpstr>
      <vt:lpstr>Rater Error (Psychometric) Training</vt:lpstr>
      <vt:lpstr>Performance Dimension Training</vt:lpstr>
      <vt:lpstr>Frame of Reference Training</vt:lpstr>
      <vt:lpstr>Observational Accuracy Training</vt:lpstr>
      <vt:lpstr>Accuracy vs. Error</vt:lpstr>
      <vt:lpstr>Reliability &amp; Validity of Performance Ratings</vt:lpstr>
      <vt:lpstr>Module 5.4: Social &amp; Legal Context</vt:lpstr>
      <vt:lpstr>Motivation to rate</vt:lpstr>
      <vt:lpstr>Goal Conflict</vt:lpstr>
      <vt:lpstr>Performance Evaluation &amp; the Law</vt:lpstr>
      <vt:lpstr>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Psychology Chapter 3 – Performance Measurement</dc:title>
  <dc:creator>Kristina Bauer</dc:creator>
  <cp:lastModifiedBy>Kristina Bauer</cp:lastModifiedBy>
  <cp:revision>49</cp:revision>
  <dcterms:created xsi:type="dcterms:W3CDTF">2013-05-31T20:09:14Z</dcterms:created>
  <dcterms:modified xsi:type="dcterms:W3CDTF">2017-02-22T16:23:39Z</dcterms:modified>
</cp:coreProperties>
</file>