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ppt/tags/tag3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4.xml" ContentType="application/vnd.openxmlformats-officedocument.presentationml.tags+xml"/>
  <Override PartName="/ppt/notesSlides/notesSlide7.xml" ContentType="application/vnd.openxmlformats-officedocument.presentationml.notesSlide+xml"/>
  <Override PartName="/ppt/tags/tag5.xml" ContentType="application/vnd.openxmlformats-officedocument.presentationml.tags+xml"/>
  <Override PartName="/ppt/notesSlides/notesSlide8.xml" ContentType="application/vnd.openxmlformats-officedocument.presentationml.notesSlide+xml"/>
  <Override PartName="/ppt/tags/tag6.xml" ContentType="application/vnd.openxmlformats-officedocument.presentationml.tags+xml"/>
  <Override PartName="/ppt/notesSlides/notesSlide9.xml" ContentType="application/vnd.openxmlformats-officedocument.presentationml.notesSlide+xml"/>
  <Override PartName="/ppt/tags/tag7.xml" ContentType="application/vnd.openxmlformats-officedocument.presentationml.tags+xml"/>
  <Override PartName="/ppt/notesSlides/notesSlide10.xml" ContentType="application/vnd.openxmlformats-officedocument.presentationml.notesSlide+xml"/>
  <Override PartName="/ppt/tags/tag8.xml" ContentType="application/vnd.openxmlformats-officedocument.presentationml.tags+xml"/>
  <Override PartName="/ppt/notesSlides/notesSlide11.xml" ContentType="application/vnd.openxmlformats-officedocument.presentationml.notesSlide+xml"/>
  <Override PartName="/ppt/tags/tag9.xml" ContentType="application/vnd.openxmlformats-officedocument.presentationml.tags+xml"/>
  <Override PartName="/ppt/notesSlides/notesSlide12.xml" ContentType="application/vnd.openxmlformats-officedocument.presentationml.notesSlide+xml"/>
  <Override PartName="/ppt/tags/tag10.xml" ContentType="application/vnd.openxmlformats-officedocument.presentationml.tags+xml"/>
  <Override PartName="/ppt/notesSlides/notesSlide13.xml" ContentType="application/vnd.openxmlformats-officedocument.presentationml.notesSlide+xml"/>
  <Override PartName="/ppt/tags/tag11.xml" ContentType="application/vnd.openxmlformats-officedocument.presentationml.tags+xml"/>
  <Override PartName="/ppt/notesSlides/notesSlide14.xml" ContentType="application/vnd.openxmlformats-officedocument.presentationml.notesSlide+xml"/>
  <Override PartName="/ppt/tags/tag12.xml" ContentType="application/vnd.openxmlformats-officedocument.presentationml.tags+xml"/>
  <Override PartName="/ppt/notesSlides/notesSlide15.xml" ContentType="application/vnd.openxmlformats-officedocument.presentationml.notesSlide+xml"/>
  <Override PartName="/ppt/tags/tag13.xml" ContentType="application/vnd.openxmlformats-officedocument.presentationml.tags+xml"/>
  <Override PartName="/ppt/notesSlides/notesSlide16.xml" ContentType="application/vnd.openxmlformats-officedocument.presentationml.notesSlide+xml"/>
  <Override PartName="/ppt/tags/tag14.xml" ContentType="application/vnd.openxmlformats-officedocument.presentationml.tags+xml"/>
  <Override PartName="/ppt/notesSlides/notesSlide17.xml" ContentType="application/vnd.openxmlformats-officedocument.presentationml.notesSlide+xml"/>
  <Override PartName="/ppt/tags/tag15.xml" ContentType="application/vnd.openxmlformats-officedocument.presentationml.tags+xml"/>
  <Override PartName="/ppt/notesSlides/notesSlide18.xml" ContentType="application/vnd.openxmlformats-officedocument.presentationml.notesSlide+xml"/>
  <Override PartName="/ppt/tags/tag16.xml" ContentType="application/vnd.openxmlformats-officedocument.presentationml.tags+xml"/>
  <Override PartName="/ppt/notesSlides/notesSlide19.xml" ContentType="application/vnd.openxmlformats-officedocument.presentationml.notesSlide+xml"/>
  <Override PartName="/ppt/tags/tag17.xml" ContentType="application/vnd.openxmlformats-officedocument.presentationml.tags+xml"/>
  <Override PartName="/ppt/notesSlides/notesSlide20.xml" ContentType="application/vnd.openxmlformats-officedocument.presentationml.notesSlide+xml"/>
  <Override PartName="/ppt/tags/tag18.xml" ContentType="application/vnd.openxmlformats-officedocument.presentationml.tags+xml"/>
  <Override PartName="/ppt/notesSlides/notesSlide21.xml" ContentType="application/vnd.openxmlformats-officedocument.presentationml.notesSlide+xml"/>
  <Override PartName="/ppt/tags/tag19.xml" ContentType="application/vnd.openxmlformats-officedocument.presentationml.tags+xml"/>
  <Override PartName="/ppt/notesSlides/notesSlide22.xml" ContentType="application/vnd.openxmlformats-officedocument.presentationml.notesSlide+xml"/>
  <Override PartName="/ppt/tags/tag20.xml" ContentType="application/vnd.openxmlformats-officedocument.presentationml.tags+xml"/>
  <Override PartName="/ppt/notesSlides/notesSlide23.xml" ContentType="application/vnd.openxmlformats-officedocument.presentationml.notesSlide+xml"/>
  <Override PartName="/ppt/tags/tag21.xml" ContentType="application/vnd.openxmlformats-officedocument.presentationml.tags+xml"/>
  <Override PartName="/ppt/notesSlides/notesSlide24.xml" ContentType="application/vnd.openxmlformats-officedocument.presentationml.notesSlide+xml"/>
  <Override PartName="/ppt/tags/tag22.xml" ContentType="application/vnd.openxmlformats-officedocument.presentationml.tags+xml"/>
  <Override PartName="/ppt/notesSlides/notesSlide25.xml" ContentType="application/vnd.openxmlformats-officedocument.presentationml.notesSlide+xml"/>
  <Override PartName="/ppt/tags/tag23.xml" ContentType="application/vnd.openxmlformats-officedocument.presentationml.tags+xml"/>
  <Override PartName="/ppt/notesSlides/notesSlide26.xml" ContentType="application/vnd.openxmlformats-officedocument.presentationml.notesSlide+xml"/>
  <Override PartName="/ppt/tags/tag24.xml" ContentType="application/vnd.openxmlformats-officedocument.presentationml.tags+xml"/>
  <Override PartName="/ppt/notesSlides/notesSlide27.xml" ContentType="application/vnd.openxmlformats-officedocument.presentationml.notesSlide+xml"/>
  <Override PartName="/ppt/tags/tag25.xml" ContentType="application/vnd.openxmlformats-officedocument.presentationml.tags+xml"/>
  <Override PartName="/ppt/notesSlides/notesSlide28.xml" ContentType="application/vnd.openxmlformats-officedocument.presentationml.notesSlide+xml"/>
  <Override PartName="/ppt/tags/tag26.xml" ContentType="application/vnd.openxmlformats-officedocument.presentationml.tags+xml"/>
  <Override PartName="/ppt/notesSlides/notesSlide29.xml" ContentType="application/vnd.openxmlformats-officedocument.presentationml.notesSlide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notesSlides/notesSlide30.xml" ContentType="application/vnd.openxmlformats-officedocument.presentationml.notesSlide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notesSlides/notesSlide31.xml" ContentType="application/vnd.openxmlformats-officedocument.presentationml.notesSlide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notesSlides/notesSlide32.xml" ContentType="application/vnd.openxmlformats-officedocument.presentationml.notesSlide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notesSlides/notesSlide33.xml" ContentType="application/vnd.openxmlformats-officedocument.presentationml.notesSlide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54"/>
  </p:notesMasterIdLst>
  <p:sldIdLst>
    <p:sldId id="256" r:id="rId2"/>
    <p:sldId id="257" r:id="rId3"/>
    <p:sldId id="259" r:id="rId4"/>
    <p:sldId id="283" r:id="rId5"/>
    <p:sldId id="348" r:id="rId6"/>
    <p:sldId id="280" r:id="rId7"/>
    <p:sldId id="281" r:id="rId8"/>
    <p:sldId id="284" r:id="rId9"/>
    <p:sldId id="285" r:id="rId10"/>
    <p:sldId id="286" r:id="rId11"/>
    <p:sldId id="292" r:id="rId12"/>
    <p:sldId id="289" r:id="rId13"/>
    <p:sldId id="290" r:id="rId14"/>
    <p:sldId id="291" r:id="rId15"/>
    <p:sldId id="293" r:id="rId16"/>
    <p:sldId id="308" r:id="rId17"/>
    <p:sldId id="294" r:id="rId18"/>
    <p:sldId id="295" r:id="rId19"/>
    <p:sldId id="260" r:id="rId20"/>
    <p:sldId id="349" r:id="rId21"/>
    <p:sldId id="296" r:id="rId22"/>
    <p:sldId id="297" r:id="rId23"/>
    <p:sldId id="298" r:id="rId24"/>
    <p:sldId id="299" r:id="rId25"/>
    <p:sldId id="300" r:id="rId26"/>
    <p:sldId id="301" r:id="rId27"/>
    <p:sldId id="343" r:id="rId28"/>
    <p:sldId id="344" r:id="rId29"/>
    <p:sldId id="302" r:id="rId30"/>
    <p:sldId id="303" r:id="rId31"/>
    <p:sldId id="304" r:id="rId32"/>
    <p:sldId id="351" r:id="rId33"/>
    <p:sldId id="306" r:id="rId34"/>
    <p:sldId id="307" r:id="rId35"/>
    <p:sldId id="350" r:id="rId36"/>
    <p:sldId id="262" r:id="rId37"/>
    <p:sldId id="345" r:id="rId38"/>
    <p:sldId id="346" r:id="rId39"/>
    <p:sldId id="347" r:id="rId40"/>
    <p:sldId id="316" r:id="rId41"/>
    <p:sldId id="312" r:id="rId42"/>
    <p:sldId id="317" r:id="rId43"/>
    <p:sldId id="318" r:id="rId44"/>
    <p:sldId id="319" r:id="rId45"/>
    <p:sldId id="320" r:id="rId46"/>
    <p:sldId id="323" r:id="rId47"/>
    <p:sldId id="324" r:id="rId48"/>
    <p:sldId id="325" r:id="rId49"/>
    <p:sldId id="326" r:id="rId50"/>
    <p:sldId id="328" r:id="rId51"/>
    <p:sldId id="329" r:id="rId52"/>
    <p:sldId id="330" r:id="rId53"/>
  </p:sldIdLst>
  <p:sldSz cx="12192000" cy="6858000"/>
  <p:notesSz cx="6881813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295" autoAdjust="0"/>
  </p:normalViewPr>
  <p:slideViewPr>
    <p:cSldViewPr>
      <p:cViewPr varScale="1">
        <p:scale>
          <a:sx n="76" d="100"/>
          <a:sy n="76" d="100"/>
        </p:scale>
        <p:origin x="840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8102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fld id="{5F030637-B122-45E8-8B3A-584A9A9B5775}" type="datetimeFigureOut">
              <a:rPr lang="en-US" smtClean="0"/>
              <a:t>2/14/2017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429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46" tIns="46223" rIns="92446" bIns="4622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182" y="4415790"/>
            <a:ext cx="5505450" cy="4183380"/>
          </a:xfrm>
          <a:prstGeom prst="rect">
            <a:avLst/>
          </a:prstGeom>
        </p:spPr>
        <p:txBody>
          <a:bodyPr vert="horz" lIns="92446" tIns="46223" rIns="92446" bIns="46223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E0CBED94-5FA0-4909-B999-97808DD2C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472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CBED94-5FA0-4909-B999-97808DD2CB8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3427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429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BC170-6E06-499C-8021-4216DE75B41F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02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429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BC170-6E06-499C-8021-4216DE75B41F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6110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429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BC170-6E06-499C-8021-4216DE75B41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4372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429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BC170-6E06-499C-8021-4216DE75B41F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0046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429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BC170-6E06-499C-8021-4216DE75B41F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6683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429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BC170-6E06-499C-8021-4216DE75B41F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7963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429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BC170-6E06-499C-8021-4216DE75B41F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0679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429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BC170-6E06-499C-8021-4216DE75B41F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522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429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BC170-6E06-499C-8021-4216DE75B41F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6190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429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BC170-6E06-499C-8021-4216DE75B41F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2576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429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CBED94-5FA0-4909-B999-97808DD2CB8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2279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429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BC170-6E06-499C-8021-4216DE75B41F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15897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429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BC170-6E06-499C-8021-4216DE75B41F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7394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429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BC170-6E06-499C-8021-4216DE75B41F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16606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429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BC170-6E06-499C-8021-4216DE75B41F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35479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429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BC170-6E06-499C-8021-4216DE75B41F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12342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429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BC170-6E06-499C-8021-4216DE75B41F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65294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429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BC170-6E06-499C-8021-4216DE75B41F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52451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429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BC170-6E06-499C-8021-4216DE75B41F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0237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429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BC170-6E06-499C-8021-4216DE75B41F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84360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429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BC170-6E06-499C-8021-4216DE75B41F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3441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429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BC170-6E06-499C-8021-4216DE75B41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42524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429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BC170-6E06-499C-8021-4216DE75B41F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77931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429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BC170-6E06-499C-8021-4216DE75B41F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05228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429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BC170-6E06-499C-8021-4216DE75B41F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64166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429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BC170-6E06-499C-8021-4216DE75B41F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25723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429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BC170-6E06-499C-8021-4216DE75B41F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5344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429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BC170-6E06-499C-8021-4216DE75B41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98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429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BC170-6E06-499C-8021-4216DE75B41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954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429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>
              <a:solidFill>
                <a:srgbClr val="000000"/>
              </a:solidFill>
              <a:latin typeface="Calibri (Body)"/>
              <a:ea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CBED94-5FA0-4909-B999-97808DD2CB8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8624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429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BC170-6E06-499C-8021-4216DE75B41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3550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429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BC170-6E06-499C-8021-4216DE75B41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108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429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BC170-6E06-499C-8021-4216DE75B41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8524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A49044E-0076-4C8E-829B-5A52A3EFBEA2}" type="datetime1">
              <a:rPr lang="en-US" smtClean="0"/>
              <a:t>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EB08B6E-834D-402A-8AF3-87C07F8AF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549054"/>
      </p:ext>
    </p:extLst>
  </p:cSld>
  <p:clrMapOvr>
    <a:masterClrMapping/>
  </p:clrMapOvr>
  <p:transition>
    <p:cover dir="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562F6-8496-433D-BB57-7951CC07BC1C}" type="datetime1">
              <a:rPr lang="en-US" smtClean="0"/>
              <a:t>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08B6E-834D-402A-8AF3-87C07F8AF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395007"/>
      </p:ext>
    </p:extLst>
  </p:cSld>
  <p:clrMapOvr>
    <a:masterClrMapping/>
  </p:clrMapOvr>
  <p:transition>
    <p:cover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B658C13-AD66-4EC5-B3DB-981414BE2DDE}" type="datetime1">
              <a:rPr lang="en-US" smtClean="0"/>
              <a:t>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EB08B6E-834D-402A-8AF3-87C07F8AF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934380"/>
      </p:ext>
    </p:extLst>
  </p:cSld>
  <p:clrMapOvr>
    <a:masterClrMapping/>
  </p:clrMapOvr>
  <p:transition>
    <p:cover dir="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46897-0E44-4A9E-8CFB-11459696B44F}" type="datetime1">
              <a:rPr lang="en-US" smtClean="0"/>
              <a:t>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E5042-539D-47BB-816A-7C5AD67B96B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367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F2BF6-25B9-4A6A-84AA-7AEDAF90473E}" type="datetime1">
              <a:rPr lang="en-US" smtClean="0"/>
              <a:t>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0EB08B6E-834D-402A-8AF3-87C07F8AF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633606"/>
      </p:ext>
    </p:extLst>
  </p:cSld>
  <p:clrMapOvr>
    <a:masterClrMapping/>
  </p:clrMapOvr>
  <p:transition>
    <p:cover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D41D1B5-DB8E-4813-B3E6-2BD0EEE92523}" type="datetime1">
              <a:rPr lang="en-US" smtClean="0"/>
              <a:t>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EB08B6E-834D-402A-8AF3-87C07F8AF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199185"/>
      </p:ext>
    </p:extLst>
  </p:cSld>
  <p:clrMapOvr>
    <a:masterClrMapping/>
  </p:clrMapOvr>
  <p:transition>
    <p:cover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6C0F1-9E07-44FE-BC4B-28A7C3445236}" type="datetime1">
              <a:rPr lang="en-US" smtClean="0"/>
              <a:t>2/14/2017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08B6E-834D-402A-8AF3-87C07F8AF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951529"/>
      </p:ext>
    </p:extLst>
  </p:cSld>
  <p:clrMapOvr>
    <a:masterClrMapping/>
  </p:clrMapOvr>
  <p:transition>
    <p:cover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1A1DC-7778-41FB-BDAC-720F3544436C}" type="datetime1">
              <a:rPr lang="en-US" smtClean="0"/>
              <a:t>2/14/2017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08B6E-834D-402A-8AF3-87C07F8AF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102020"/>
      </p:ext>
    </p:extLst>
  </p:cSld>
  <p:clrMapOvr>
    <a:masterClrMapping/>
  </p:clrMapOvr>
  <p:transition>
    <p:cover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9E04B-655C-40FB-98C8-D2A8ED33B4C5}" type="datetime1">
              <a:rPr lang="en-US" smtClean="0"/>
              <a:t>2/14/2017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08B6E-834D-402A-8AF3-87C07F8AF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546914"/>
      </p:ext>
    </p:extLst>
  </p:cSld>
  <p:clrMapOvr>
    <a:masterClrMapping/>
  </p:clrMapOvr>
  <p:transition>
    <p:cover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FF391-8ED5-43FD-9C85-A28472791F30}" type="datetime1">
              <a:rPr lang="en-US" smtClean="0"/>
              <a:t>2/14/2017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08B6E-834D-402A-8AF3-87C07F8AF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891891"/>
      </p:ext>
    </p:extLst>
  </p:cSld>
  <p:clrMapOvr>
    <a:masterClrMapping/>
  </p:clrMapOvr>
  <p:transition>
    <p:cover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48B915D-6240-4AFC-AC04-66D6A8B46FE0}" type="datetime1">
              <a:rPr lang="en-US" smtClean="0"/>
              <a:t>2/14/2017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EB08B6E-834D-402A-8AF3-87C07F8AF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238422"/>
      </p:ext>
    </p:extLst>
  </p:cSld>
  <p:clrMapOvr>
    <a:masterClrMapping/>
  </p:clrMapOvr>
  <p:transition>
    <p:cover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7D856-9B76-4D39-8A36-D359A85C6038}" type="datetime1">
              <a:rPr lang="en-US" smtClean="0"/>
              <a:t>2/14/2017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08B6E-834D-402A-8AF3-87C07F8AF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57754"/>
      </p:ext>
    </p:extLst>
  </p:cSld>
  <p:clrMapOvr>
    <a:masterClrMapping/>
  </p:clrMapOvr>
  <p:transition>
    <p:cover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38B4C5CF-CA2B-4847-A6C5-71895FEC56CF}" type="datetime1">
              <a:rPr lang="en-US" smtClean="0"/>
              <a:t>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0EB08B6E-834D-402A-8AF3-87C07F8AF6C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9747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</p:sldLayoutIdLst>
  <p:transition>
    <p:cover dir="d"/>
  </p:transition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6.xml"/><Relationship Id="rId4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4" Type="http://schemas.openxmlformats.org/officeDocument/2006/relationships/notesSlide" Target="../notesSlides/notesSlide30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4" Type="http://schemas.openxmlformats.org/officeDocument/2006/relationships/notesSlide" Target="../notesSlides/notesSlide3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4" Type="http://schemas.openxmlformats.org/officeDocument/2006/relationships/notesSlide" Target="../notesSlides/notesSlide3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4" Type="http://schemas.openxmlformats.org/officeDocument/2006/relationships/notesSlide" Target="../notesSlides/notesSlide3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4" Type="http://schemas.openxmlformats.org/officeDocument/2006/relationships/notesSlide" Target="../notesSlides/notesSlide3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I/O Psychology</a:t>
            </a:r>
            <a:br>
              <a:rPr lang="en-US" dirty="0"/>
            </a:br>
            <a:r>
              <a:rPr lang="en-US" dirty="0"/>
              <a:t>Chapter 6 – Staffing Decisions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AKA Selection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086674"/>
      </p:ext>
    </p:extLst>
  </p:cSld>
  <p:clrMapOvr>
    <a:masterClrMapping/>
  </p:clrMapOvr>
  <p:transition>
    <p:cover dir="d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Typical Selection Methods –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Questionnaires/Measures/Tests</a:t>
            </a:r>
          </a:p>
          <a:p>
            <a:r>
              <a:rPr lang="en-US" dirty="0"/>
              <a:t>Assessment Centers</a:t>
            </a:r>
          </a:p>
          <a:p>
            <a:pPr lvl="1"/>
            <a:r>
              <a:rPr lang="en-US" dirty="0"/>
              <a:t>In-baskets, leaderless group discussions, oral presentation, etc.</a:t>
            </a:r>
          </a:p>
          <a:p>
            <a:pPr lvl="1"/>
            <a:r>
              <a:rPr lang="en-US" dirty="0"/>
              <a:t>Measuring traits across exercises </a:t>
            </a:r>
          </a:p>
          <a:p>
            <a:r>
              <a:rPr lang="en-US" dirty="0"/>
              <a:t>Interviews</a:t>
            </a:r>
          </a:p>
          <a:p>
            <a:pPr lvl="1"/>
            <a:r>
              <a:rPr lang="en-US" dirty="0"/>
              <a:t>Structured vs. unstructured interviews</a:t>
            </a:r>
          </a:p>
          <a:p>
            <a:r>
              <a:rPr lang="en-US" dirty="0"/>
              <a:t>Biodata (the method)</a:t>
            </a:r>
          </a:p>
          <a:p>
            <a:r>
              <a:rPr lang="en-US" dirty="0"/>
              <a:t>Realistic Job Previews</a:t>
            </a:r>
          </a:p>
          <a:p>
            <a:r>
              <a:rPr lang="en-US" dirty="0"/>
              <a:t>Work Sample Tests / situational judgment tests (SJT)</a:t>
            </a:r>
          </a:p>
          <a:p>
            <a:r>
              <a:rPr lang="en-US" dirty="0"/>
              <a:t>Internet-based Testing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32529664"/>
      </p:ext>
    </p:extLst>
  </p:cSld>
  <p:clrMapOvr>
    <a:masterClrMapping/>
  </p:clrMapOvr>
  <p:transition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Combining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_____________________ </a:t>
            </a:r>
            <a:r>
              <a:rPr lang="en-US" dirty="0"/>
              <a:t>decision making</a:t>
            </a:r>
          </a:p>
          <a:p>
            <a:pPr lvl="1"/>
            <a:r>
              <a:rPr lang="en-US" dirty="0"/>
              <a:t>Uses judgment to combine information </a:t>
            </a:r>
          </a:p>
          <a:p>
            <a:pPr lvl="2"/>
            <a:r>
              <a:rPr lang="en-US" dirty="0"/>
              <a:t>“Intuitive” method – decision maker examines multiple pieces of information, weights them in his/her head, and makes a decision</a:t>
            </a:r>
          </a:p>
          <a:p>
            <a:r>
              <a:rPr lang="en-US" dirty="0"/>
              <a:t>_____________________ decision making (“actuarial”)</a:t>
            </a:r>
          </a:p>
          <a:p>
            <a:pPr lvl="1"/>
            <a:r>
              <a:rPr lang="en-US" dirty="0"/>
              <a:t>Uses mathematical formula to combine information</a:t>
            </a:r>
          </a:p>
          <a:p>
            <a:pPr lvl="1"/>
            <a:endParaRPr lang="en-US" sz="1200" dirty="0"/>
          </a:p>
          <a:p>
            <a:r>
              <a:rPr lang="en-US" dirty="0"/>
              <a:t>Which approach would you expect to be associated with more accurate decisions/predictions? 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A = holistic, B = mechanical</a:t>
            </a:r>
          </a:p>
        </p:txBody>
      </p:sp>
    </p:spTree>
    <p:extLst>
      <p:ext uri="{BB962C8B-B14F-4D97-AF65-F5344CB8AC3E}">
        <p14:creationId xmlns:p14="http://schemas.microsoft.com/office/powerpoint/2010/main" val="885767864"/>
      </p:ext>
    </p:extLst>
  </p:cSld>
  <p:clrMapOvr>
    <a:masterClrMapping/>
  </p:clrMapOvr>
  <p:transition>
    <p:cover dir="d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Combining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Compensatory systems</a:t>
            </a:r>
          </a:p>
          <a:p>
            <a:pPr lvl="1"/>
            <a:r>
              <a:rPr lang="en-US" dirty="0"/>
              <a:t>Additive systems</a:t>
            </a:r>
          </a:p>
          <a:p>
            <a:pPr lvl="1"/>
            <a:r>
              <a:rPr lang="en-US" dirty="0"/>
              <a:t>Optimal weighting systems (multiple regression)</a:t>
            </a:r>
          </a:p>
          <a:p>
            <a:pPr lvl="2"/>
            <a:r>
              <a:rPr lang="en-US" dirty="0"/>
              <a:t>y‘ = 5.3 + 1.6*(GMA) + 2.5*(Conscientiousness)</a:t>
            </a:r>
          </a:p>
          <a:p>
            <a:pPr lvl="1"/>
            <a:endParaRPr lang="en-US" dirty="0"/>
          </a:p>
          <a:p>
            <a:r>
              <a:rPr lang="en-US" dirty="0"/>
              <a:t>Hurdle systems</a:t>
            </a:r>
          </a:p>
          <a:p>
            <a:pPr lvl="1"/>
            <a:r>
              <a:rPr lang="en-US" dirty="0"/>
              <a:t>Ordering of hurdles matters</a:t>
            </a:r>
          </a:p>
          <a:p>
            <a:pPr lvl="1"/>
            <a:r>
              <a:rPr lang="en-US" dirty="0"/>
              <a:t>Usually only appropriate when</a:t>
            </a:r>
          </a:p>
          <a:p>
            <a:pPr lvl="2"/>
            <a:r>
              <a:rPr lang="en-US" dirty="0"/>
              <a:t>a specific number of positions is available, or</a:t>
            </a:r>
          </a:p>
          <a:p>
            <a:pPr lvl="2"/>
            <a:r>
              <a:rPr lang="en-US" dirty="0"/>
              <a:t>an empirically validated selection system would cost too much to administer to every applicant, or</a:t>
            </a:r>
          </a:p>
          <a:p>
            <a:pPr lvl="2"/>
            <a:r>
              <a:rPr lang="en-US" dirty="0"/>
              <a:t>to prevent cheating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15673311"/>
      </p:ext>
    </p:extLst>
  </p:cSld>
  <p:clrMapOvr>
    <a:masterClrMapping/>
  </p:clrMapOvr>
  <p:transition>
    <p:cover dir="d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Problems with Compensatory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Can sometimes create undesirable combinations of traits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352799" y="3048000"/>
            <a:ext cx="5445767" cy="3349070"/>
            <a:chOff x="3657600" y="3429000"/>
            <a:chExt cx="5445767" cy="3349070"/>
          </a:xfrm>
        </p:grpSpPr>
        <p:cxnSp>
          <p:nvCxnSpPr>
            <p:cNvPr id="5" name="Straight Connector 4"/>
            <p:cNvCxnSpPr/>
            <p:nvPr/>
          </p:nvCxnSpPr>
          <p:spPr>
            <a:xfrm rot="5400000">
              <a:off x="4735295" y="4924774"/>
              <a:ext cx="2993136" cy="158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3657600" y="4799012"/>
              <a:ext cx="5029200" cy="158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8140498" y="4482577"/>
              <a:ext cx="9628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Integrity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814502" y="6408738"/>
              <a:ext cx="838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GMA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477000" y="3694871"/>
              <a:ext cx="21305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Honest, Intelligent</a:t>
              </a:r>
            </a:p>
            <a:p>
              <a:pPr algn="ctr"/>
              <a:r>
                <a:rPr lang="en-US" dirty="0"/>
                <a:t>(definitely hired)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477000" y="5105400"/>
              <a:ext cx="213055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Honest,</a:t>
              </a:r>
            </a:p>
            <a:p>
              <a:pPr algn="ctr"/>
              <a:r>
                <a:rPr lang="en-US" dirty="0"/>
                <a:t>Not as Intelligent</a:t>
              </a:r>
            </a:p>
            <a:p>
              <a:pPr algn="ctr"/>
              <a:r>
                <a:rPr lang="en-US" dirty="0"/>
                <a:t>(potentially hired)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833559" y="5109478"/>
              <a:ext cx="213055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Dishonest,</a:t>
              </a:r>
            </a:p>
            <a:p>
              <a:pPr algn="ctr"/>
              <a:r>
                <a:rPr lang="en-US" dirty="0"/>
                <a:t>Not as Intelligent</a:t>
              </a:r>
            </a:p>
            <a:p>
              <a:pPr algn="ctr"/>
              <a:r>
                <a:rPr lang="en-US" dirty="0"/>
                <a:t>(not hired)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832035" y="3688347"/>
              <a:ext cx="2133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Dishonest, Intelligent</a:t>
              </a:r>
            </a:p>
            <a:p>
              <a:pPr algn="ctr"/>
              <a:r>
                <a:rPr lang="en-US" dirty="0"/>
                <a:t>(potentially hired)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595897161"/>
      </p:ext>
    </p:extLst>
  </p:cSld>
  <p:clrMapOvr>
    <a:masterClrMapping/>
  </p:clrMapOvr>
  <p:transition>
    <p:cover dir="d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Hurdle Systems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961600539"/>
              </p:ext>
            </p:extLst>
          </p:nvPr>
        </p:nvGraphicFramePr>
        <p:xfrm>
          <a:off x="539328" y="3117426"/>
          <a:ext cx="530352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4480">
                  <a:extLst>
                    <a:ext uri="{9D8B030D-6E8A-4147-A177-3AD203B41FA5}">
                      <a16:colId xmlns:a16="http://schemas.microsoft.com/office/drawing/2014/main" val="1497624496"/>
                    </a:ext>
                  </a:extLst>
                </a:gridCol>
                <a:gridCol w="2194560">
                  <a:extLst>
                    <a:ext uri="{9D8B030D-6E8A-4147-A177-3AD203B41FA5}">
                      <a16:colId xmlns:a16="http://schemas.microsoft.com/office/drawing/2014/main" val="3642908445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val="37718573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Candidate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Conscientiousness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1872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G. House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8666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L. Cuddy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70389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J. Wilson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7502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R. Chase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7359207"/>
                  </a:ext>
                </a:extLst>
              </a:tr>
            </a:tbl>
          </a:graphicData>
        </a:graphic>
      </p:graphicFrame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Hurdle System 1 (</a:t>
            </a:r>
            <a:r>
              <a:rPr lang="en-US" dirty="0" err="1"/>
              <a:t>Consc</a:t>
            </a:r>
            <a:r>
              <a:rPr lang="en-US" dirty="0"/>
              <a:t>. 50% &gt; GMA 50%)</a:t>
            </a:r>
          </a:p>
          <a:p>
            <a:pPr lvl="1"/>
            <a:r>
              <a:rPr lang="en-US" dirty="0"/>
              <a:t>Cuddy and Wilson survive first stage</a:t>
            </a:r>
          </a:p>
          <a:p>
            <a:pPr lvl="1"/>
            <a:r>
              <a:rPr lang="en-US" dirty="0"/>
              <a:t>Wilson is hired</a:t>
            </a:r>
          </a:p>
          <a:p>
            <a:endParaRPr lang="en-US" dirty="0"/>
          </a:p>
          <a:p>
            <a:r>
              <a:rPr lang="en-US" dirty="0"/>
              <a:t>Hurdle System 2 (GMA 50% &gt; </a:t>
            </a:r>
            <a:r>
              <a:rPr lang="en-US" dirty="0" err="1"/>
              <a:t>Consc</a:t>
            </a:r>
            <a:r>
              <a:rPr lang="en-US" dirty="0"/>
              <a:t>. 50%)</a:t>
            </a:r>
          </a:p>
          <a:p>
            <a:pPr lvl="1"/>
            <a:r>
              <a:rPr lang="en-US" dirty="0"/>
              <a:t>House and Chase survive first stage</a:t>
            </a:r>
          </a:p>
          <a:p>
            <a:pPr lvl="1"/>
            <a:r>
              <a:rPr lang="en-US" dirty="0"/>
              <a:t>House is hired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35193588"/>
      </p:ext>
    </p:extLst>
  </p:cSld>
  <p:clrMapOvr>
    <a:masterClrMapping/>
  </p:clrMapOvr>
  <p:transition>
    <p:cover dir="d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Score Banding</a:t>
            </a:r>
          </a:p>
          <a:p>
            <a:pPr lvl="1"/>
            <a:r>
              <a:rPr lang="en-US" dirty="0"/>
              <a:t>Individuals with similar test scores are grouped together &amp; selection from category is made based on other information</a:t>
            </a:r>
          </a:p>
          <a:p>
            <a:pPr lvl="1"/>
            <a:r>
              <a:rPr lang="en-US" dirty="0"/>
              <a:t>Scores within a standard error of measurement (SE)</a:t>
            </a:r>
          </a:p>
          <a:p>
            <a:pPr lvl="1"/>
            <a:r>
              <a:rPr lang="en-US" dirty="0"/>
              <a:t>Creation of bands complex</a:t>
            </a:r>
          </a:p>
          <a:p>
            <a:pPr lvl="1"/>
            <a:r>
              <a:rPr lang="en-US" dirty="0"/>
              <a:t>Controversial </a:t>
            </a:r>
          </a:p>
          <a:p>
            <a:endParaRPr lang="en-US" dirty="0"/>
          </a:p>
          <a:p>
            <a:r>
              <a:rPr lang="en-US" dirty="0"/>
              <a:t>Subgroup Norming</a:t>
            </a:r>
          </a:p>
          <a:p>
            <a:pPr lvl="1"/>
            <a:r>
              <a:rPr lang="en-US" dirty="0"/>
              <a:t>Develops separate lists/rankings for individuals within different demographic groups</a:t>
            </a:r>
          </a:p>
          <a:p>
            <a:pPr lvl="1"/>
            <a:r>
              <a:rPr lang="en-US" dirty="0"/>
              <a:t>Illegal under Civil Rights Act of 1991</a:t>
            </a:r>
          </a:p>
        </p:txBody>
      </p:sp>
    </p:spTree>
    <p:extLst>
      <p:ext uri="{BB962C8B-B14F-4D97-AF65-F5344CB8AC3E}">
        <p14:creationId xmlns:p14="http://schemas.microsoft.com/office/powerpoint/2010/main" val="3367079436"/>
      </p:ext>
    </p:extLst>
  </p:cSld>
  <p:clrMapOvr>
    <a:masterClrMapping/>
  </p:clrMapOvr>
  <p:transition>
    <p:cover dir="d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Establishing Cut Scores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___________________________: </a:t>
            </a:r>
            <a:r>
              <a:rPr lang="en-US" dirty="0"/>
              <a:t>established by considering desired level of performance and finding the test score that correspond to the desired level of performance</a:t>
            </a:r>
          </a:p>
          <a:p>
            <a:endParaRPr lang="en-US" sz="1200" dirty="0"/>
          </a:p>
          <a:p>
            <a:r>
              <a:rPr lang="en-US" dirty="0" smtClean="0"/>
              <a:t>___________________________: </a:t>
            </a:r>
            <a:r>
              <a:rPr lang="en-US" dirty="0"/>
              <a:t>based on some index of the test takers’ scores (e.g., percentage) </a:t>
            </a:r>
          </a:p>
          <a:p>
            <a:endParaRPr lang="en-US" sz="1200" dirty="0"/>
          </a:p>
          <a:p>
            <a:r>
              <a:rPr lang="en-US" dirty="0"/>
              <a:t>Use criterion-referenced cut scores</a:t>
            </a:r>
          </a:p>
          <a:p>
            <a:pPr lvl="1"/>
            <a:r>
              <a:rPr lang="en-US" dirty="0"/>
              <a:t>Specified by Uniform Guidelines</a:t>
            </a:r>
          </a:p>
          <a:p>
            <a:pPr lvl="1"/>
            <a:r>
              <a:rPr lang="en-US" dirty="0"/>
              <a:t>Lanning v. SEPTA – norm-referenced cut scores fare poorly</a:t>
            </a:r>
          </a:p>
        </p:txBody>
      </p:sp>
    </p:spTree>
    <p:extLst>
      <p:ext uri="{BB962C8B-B14F-4D97-AF65-F5344CB8AC3E}">
        <p14:creationId xmlns:p14="http://schemas.microsoft.com/office/powerpoint/2010/main" val="1640859095"/>
      </p:ext>
    </p:extLst>
  </p:cSld>
  <p:clrMapOvr>
    <a:masterClrMapping/>
  </p:clrMapOvr>
  <p:transition>
    <p:cover dir="d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Termination for cause – fired for wrongdoing or poor performance</a:t>
            </a:r>
          </a:p>
          <a:p>
            <a:pPr lvl="1"/>
            <a:r>
              <a:rPr lang="en-US" dirty="0"/>
              <a:t>Usually have warning</a:t>
            </a:r>
          </a:p>
          <a:p>
            <a:pPr lvl="1"/>
            <a:r>
              <a:rPr lang="en-US" dirty="0"/>
              <a:t>Perceptions of fairness less  important</a:t>
            </a:r>
          </a:p>
          <a:p>
            <a:endParaRPr lang="en-US" dirty="0"/>
          </a:p>
          <a:p>
            <a:r>
              <a:rPr lang="en-US" dirty="0"/>
              <a:t>Layoff – fired due to downsizing or reductions in force</a:t>
            </a:r>
          </a:p>
          <a:p>
            <a:pPr lvl="1"/>
            <a:r>
              <a:rPr lang="en-US" dirty="0"/>
              <a:t>Often comes without warning</a:t>
            </a:r>
          </a:p>
          <a:p>
            <a:pPr lvl="1"/>
            <a:r>
              <a:rPr lang="en-US" dirty="0"/>
              <a:t>Perceptions of fairness important</a:t>
            </a:r>
          </a:p>
          <a:p>
            <a:pPr lvl="1"/>
            <a:r>
              <a:rPr lang="en-US" dirty="0"/>
              <a:t>Should use statistical combinations </a:t>
            </a:r>
          </a:p>
        </p:txBody>
      </p:sp>
    </p:spTree>
    <p:extLst>
      <p:ext uri="{BB962C8B-B14F-4D97-AF65-F5344CB8AC3E}">
        <p14:creationId xmlns:p14="http://schemas.microsoft.com/office/powerpoint/2010/main" val="208899583"/>
      </p:ext>
    </p:extLst>
  </p:cSld>
  <p:clrMapOvr>
    <a:masterClrMapping/>
  </p:clrMapOvr>
  <p:transition>
    <p:cover dir="d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of Decisions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Large Staffing Projects </a:t>
            </a:r>
          </a:p>
          <a:p>
            <a:pPr lvl="1"/>
            <a:r>
              <a:rPr lang="en-US" dirty="0"/>
              <a:t>E.g., TSA and Large Police Departments</a:t>
            </a:r>
          </a:p>
          <a:p>
            <a:pPr lvl="1"/>
            <a:r>
              <a:rPr lang="en-US" dirty="0"/>
              <a:t>Need efficient screen out tests</a:t>
            </a:r>
          </a:p>
          <a:p>
            <a:endParaRPr lang="en-US" dirty="0"/>
          </a:p>
          <a:p>
            <a:r>
              <a:rPr lang="en-US" dirty="0"/>
              <a:t>Small Staffing Projects</a:t>
            </a:r>
          </a:p>
          <a:p>
            <a:pPr lvl="1"/>
            <a:r>
              <a:rPr lang="en-US" dirty="0"/>
              <a:t>Local coffee shop or family owned restaurant</a:t>
            </a:r>
          </a:p>
          <a:p>
            <a:pPr lvl="1"/>
            <a:r>
              <a:rPr lang="en-US" dirty="0"/>
              <a:t>Can use wider range of selection methods</a:t>
            </a:r>
          </a:p>
          <a:p>
            <a:endParaRPr lang="en-US" dirty="0"/>
          </a:p>
          <a:p>
            <a:r>
              <a:rPr lang="en-US" dirty="0"/>
              <a:t>Need valid selection system regardless</a:t>
            </a:r>
          </a:p>
        </p:txBody>
      </p:sp>
    </p:spTree>
    <p:extLst>
      <p:ext uri="{BB962C8B-B14F-4D97-AF65-F5344CB8AC3E}">
        <p14:creationId xmlns:p14="http://schemas.microsoft.com/office/powerpoint/2010/main" val="2241541079"/>
      </p:ext>
    </p:extLst>
  </p:cSld>
  <p:clrMapOvr>
    <a:masterClrMapping/>
  </p:clrMapOvr>
  <p:transition>
    <p:cover dir="d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6.2 – Evaluation </a:t>
            </a:r>
            <a:r>
              <a:rPr lang="en-US" dirty="0"/>
              <a:t>of Staffing Outcomes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778120"/>
      </p:ext>
    </p:extLst>
  </p:cSld>
  <p:clrMapOvr>
    <a:masterClrMapping/>
  </p:clrMapOvr>
  <p:transition>
    <p:cover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Modules 6.1 &amp; 6.3 – Conceptual </a:t>
            </a:r>
            <a:r>
              <a:rPr lang="en-US" dirty="0"/>
              <a:t>&amp; Practical Issues in Staffing</a:t>
            </a:r>
          </a:p>
          <a:p>
            <a:r>
              <a:rPr lang="en-US" dirty="0" smtClean="0"/>
              <a:t>Module 6.2 – Evaluation </a:t>
            </a:r>
            <a:r>
              <a:rPr lang="en-US" dirty="0"/>
              <a:t>of Staffing Outcomes</a:t>
            </a:r>
          </a:p>
          <a:p>
            <a:r>
              <a:rPr lang="en-US" dirty="0" smtClean="0"/>
              <a:t>Module 6.4 – Legal </a:t>
            </a:r>
            <a:r>
              <a:rPr lang="en-US" dirty="0"/>
              <a:t>Issues </a:t>
            </a:r>
            <a:r>
              <a:rPr lang="en-US" dirty="0" smtClean="0"/>
              <a:t>in Staffing Decisions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933936"/>
      </p:ext>
    </p:extLst>
  </p:cSld>
  <p:clrMapOvr>
    <a:masterClrMapping/>
  </p:clrMapOvr>
  <p:transition>
    <p:cover dir="d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ways to evaluate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Validity</a:t>
            </a:r>
          </a:p>
          <a:p>
            <a:r>
              <a:rPr lang="en-US" dirty="0" smtClean="0"/>
              <a:t>Utility</a:t>
            </a:r>
          </a:p>
          <a:p>
            <a:r>
              <a:rPr lang="en-US" dirty="0" smtClean="0"/>
              <a:t>Fairness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768638"/>
      </p:ext>
    </p:extLst>
  </p:cSld>
  <p:clrMapOvr>
    <a:masterClrMapping/>
  </p:clrMapOvr>
  <p:transition>
    <p:cover dir="d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Incremental Validity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sz="2000" dirty="0"/>
              <a:t>Benefit to criterion-related validity to use one set of predictors over another set</a:t>
            </a:r>
          </a:p>
          <a:p>
            <a:r>
              <a:rPr lang="en-US" sz="2000" dirty="0"/>
              <a:t>Predictive overlap in predictors is not cost effective, if avoidable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4343400" y="3276600"/>
            <a:ext cx="2438400" cy="2438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Job Performance</a:t>
            </a:r>
          </a:p>
        </p:txBody>
      </p:sp>
      <p:sp>
        <p:nvSpPr>
          <p:cNvPr id="5" name="Oval 4"/>
          <p:cNvSpPr/>
          <p:nvPr/>
        </p:nvSpPr>
        <p:spPr>
          <a:xfrm>
            <a:off x="3733800" y="3886200"/>
            <a:ext cx="1905000" cy="1828800"/>
          </a:xfrm>
          <a:prstGeom prst="ellipse">
            <a:avLst/>
          </a:prstGeom>
          <a:solidFill>
            <a:schemeClr val="accent6">
              <a:lumMod val="75000"/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GMA</a:t>
            </a:r>
          </a:p>
        </p:txBody>
      </p:sp>
      <p:sp>
        <p:nvSpPr>
          <p:cNvPr id="7" name="Oval 6"/>
          <p:cNvSpPr/>
          <p:nvPr/>
        </p:nvSpPr>
        <p:spPr>
          <a:xfrm>
            <a:off x="5181600" y="4343400"/>
            <a:ext cx="1905000" cy="1828800"/>
          </a:xfrm>
          <a:prstGeom prst="ellipse">
            <a:avLst/>
          </a:prstGeom>
          <a:solidFill>
            <a:srgbClr val="C00000">
              <a:alpha val="7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Job History</a:t>
            </a:r>
          </a:p>
        </p:txBody>
      </p:sp>
      <p:sp>
        <p:nvSpPr>
          <p:cNvPr id="6" name="Oval 5"/>
          <p:cNvSpPr/>
          <p:nvPr/>
        </p:nvSpPr>
        <p:spPr>
          <a:xfrm>
            <a:off x="4876800" y="4572000"/>
            <a:ext cx="1905000" cy="1828800"/>
          </a:xfrm>
          <a:prstGeom prst="ellipse">
            <a:avLst/>
          </a:prstGeom>
          <a:solidFill>
            <a:schemeClr val="accent5">
              <a:lumMod val="75000"/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Integrity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80830209"/>
      </p:ext>
    </p:extLst>
  </p:cSld>
  <p:clrMapOvr>
    <a:masterClrMapping/>
  </p:clrMapOvr>
  <p:transition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Testing for Criterion-related Validity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Simple zero-order correlation matrix</a:t>
            </a:r>
          </a:p>
          <a:p>
            <a:pPr lvl="1"/>
            <a:r>
              <a:rPr lang="en-US" dirty="0"/>
              <a:t>Does not give overall criterion-related validity estimate across all predictors</a:t>
            </a:r>
          </a:p>
          <a:p>
            <a:r>
              <a:rPr lang="en-US" b="1" dirty="0"/>
              <a:t>Multiple regression</a:t>
            </a:r>
          </a:p>
          <a:p>
            <a:pPr lvl="1"/>
            <a:r>
              <a:rPr lang="en-US" b="1" dirty="0"/>
              <a:t>R</a:t>
            </a:r>
            <a:r>
              <a:rPr lang="en-US" b="1" baseline="30000" dirty="0"/>
              <a:t>2</a:t>
            </a:r>
            <a:r>
              <a:rPr lang="en-US" dirty="0"/>
              <a:t>/</a:t>
            </a:r>
            <a:r>
              <a:rPr lang="en-US" b="1" dirty="0"/>
              <a:t>coefficient of multiple determination</a:t>
            </a:r>
            <a:r>
              <a:rPr lang="en-US" dirty="0"/>
              <a:t>: proportion of variability in the criterion explained by the predictors</a:t>
            </a:r>
          </a:p>
          <a:p>
            <a:endParaRPr lang="en-US" b="1" dirty="0"/>
          </a:p>
          <a:p>
            <a:r>
              <a:rPr lang="en-US" dirty="0"/>
              <a:t>Testing for </a:t>
            </a:r>
            <a:r>
              <a:rPr lang="en-US" dirty="0" smtClean="0"/>
              <a:t>__________________</a:t>
            </a:r>
            <a:endParaRPr lang="en-US" b="1" u="sng" dirty="0"/>
          </a:p>
          <a:p>
            <a:pPr lvl="1"/>
            <a:r>
              <a:rPr lang="en-US" b="1" dirty="0"/>
              <a:t>Hierarchical multiple regression</a:t>
            </a:r>
          </a:p>
          <a:p>
            <a:pPr marL="1191006" lvl="2" indent="-514350">
              <a:buFont typeface="+mj-lt"/>
              <a:buAutoNum type="arabicPeriod"/>
            </a:pPr>
            <a:r>
              <a:rPr lang="en-US" dirty="0"/>
              <a:t>Run multiple regression testing model fit of your initial set of predictors (R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  <a:p>
            <a:pPr marL="1191006" lvl="2" indent="-514350">
              <a:buFont typeface="+mj-lt"/>
              <a:buAutoNum type="arabicPeriod"/>
            </a:pPr>
            <a:r>
              <a:rPr lang="en-US" dirty="0"/>
              <a:t>Run multiple regression testing model fit of your initial set of predictors plus your new predictors (R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  <a:p>
            <a:pPr marL="1191006" lvl="2" indent="-514350">
              <a:buFont typeface="+mj-lt"/>
              <a:buAutoNum type="arabicPeriod"/>
            </a:pPr>
            <a:r>
              <a:rPr lang="en-US" dirty="0"/>
              <a:t>Check if there is a difference in R</a:t>
            </a:r>
            <a:r>
              <a:rPr lang="en-US" baseline="30000" dirty="0"/>
              <a:t>2</a:t>
            </a:r>
            <a:r>
              <a:rPr lang="en-US" dirty="0"/>
              <a:t>s (</a:t>
            </a:r>
            <a:r>
              <a:rPr lang="en-US" dirty="0">
                <a:latin typeface="Symbol" pitchFamily="18" charset="2"/>
              </a:rPr>
              <a:t>D</a:t>
            </a:r>
            <a:r>
              <a:rPr lang="en-US" dirty="0"/>
              <a:t>R</a:t>
            </a:r>
            <a:r>
              <a:rPr lang="en-US" baseline="30000" dirty="0"/>
              <a:t>2</a:t>
            </a:r>
            <a:r>
              <a:rPr lang="en-US" dirty="0" smtClean="0"/>
              <a:t>)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42170601"/>
      </p:ext>
    </p:extLst>
  </p:cSld>
  <p:clrMapOvr>
    <a:masterClrMapping/>
  </p:clrMapOvr>
  <p:transition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Hierarchical Multiple Regression and Incremental Validity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Correlations</a:t>
            </a:r>
          </a:p>
          <a:p>
            <a:pPr lvl="1"/>
            <a:r>
              <a:rPr lang="en-US" dirty="0"/>
              <a:t>C v. JP: </a:t>
            </a:r>
            <a:r>
              <a:rPr lang="en-US" i="1" dirty="0"/>
              <a:t>r</a:t>
            </a:r>
            <a:r>
              <a:rPr lang="en-US" dirty="0"/>
              <a:t> = 0.22 (</a:t>
            </a:r>
            <a:r>
              <a:rPr lang="en-US" i="1" dirty="0"/>
              <a:t>r</a:t>
            </a:r>
            <a:r>
              <a:rPr lang="en-US" i="1" baseline="30000" dirty="0"/>
              <a:t>2</a:t>
            </a:r>
            <a:r>
              <a:rPr lang="en-US" dirty="0"/>
              <a:t> = 0.05)</a:t>
            </a:r>
          </a:p>
          <a:p>
            <a:pPr lvl="1"/>
            <a:r>
              <a:rPr lang="en-US" i="1" dirty="0"/>
              <a:t>g</a:t>
            </a:r>
            <a:r>
              <a:rPr lang="en-US" dirty="0"/>
              <a:t> v. JP: </a:t>
            </a:r>
            <a:r>
              <a:rPr lang="en-US" i="1" dirty="0"/>
              <a:t>r</a:t>
            </a:r>
            <a:r>
              <a:rPr lang="en-US" dirty="0"/>
              <a:t> = 0.39 (</a:t>
            </a:r>
            <a:r>
              <a:rPr lang="en-US" i="1" dirty="0"/>
              <a:t>r</a:t>
            </a:r>
            <a:r>
              <a:rPr lang="en-US" i="1" baseline="30000" dirty="0"/>
              <a:t>2</a:t>
            </a:r>
            <a:r>
              <a:rPr lang="en-US" dirty="0"/>
              <a:t> = 0.15)</a:t>
            </a:r>
          </a:p>
          <a:p>
            <a:pPr lvl="1"/>
            <a:r>
              <a:rPr lang="en-US" dirty="0"/>
              <a:t>Integrity v. JP: </a:t>
            </a:r>
            <a:r>
              <a:rPr lang="en-US" i="1" dirty="0"/>
              <a:t>r</a:t>
            </a:r>
            <a:r>
              <a:rPr lang="en-US" dirty="0"/>
              <a:t> = 0.35 (</a:t>
            </a:r>
            <a:r>
              <a:rPr lang="en-US" i="1" dirty="0"/>
              <a:t>r</a:t>
            </a:r>
            <a:r>
              <a:rPr lang="en-US" i="1" baseline="30000" dirty="0"/>
              <a:t>2</a:t>
            </a:r>
            <a:r>
              <a:rPr lang="en-US" dirty="0"/>
              <a:t> = 0.12)</a:t>
            </a:r>
          </a:p>
          <a:p>
            <a:endParaRPr lang="en-US" dirty="0"/>
          </a:p>
          <a:p>
            <a:r>
              <a:rPr lang="en-US" dirty="0"/>
              <a:t>Model 1: I + </a:t>
            </a:r>
            <a:r>
              <a:rPr lang="en-US" i="1" dirty="0"/>
              <a:t>g</a:t>
            </a:r>
            <a:r>
              <a:rPr lang="en-US" dirty="0"/>
              <a:t> </a:t>
            </a:r>
          </a:p>
          <a:p>
            <a:pPr lvl="1"/>
            <a:r>
              <a:rPr lang="en-US" i="1" dirty="0"/>
              <a:t>R</a:t>
            </a:r>
            <a:r>
              <a:rPr lang="en-US" i="1" baseline="30000" dirty="0"/>
              <a:t>2</a:t>
            </a:r>
            <a:r>
              <a:rPr lang="en-US" dirty="0"/>
              <a:t> = 0.30</a:t>
            </a:r>
          </a:p>
          <a:p>
            <a:r>
              <a:rPr lang="en-US" dirty="0"/>
              <a:t>Model 2: I + </a:t>
            </a:r>
            <a:r>
              <a:rPr lang="en-US" i="1" dirty="0"/>
              <a:t>g</a:t>
            </a:r>
            <a:r>
              <a:rPr lang="en-US" dirty="0"/>
              <a:t> + C</a:t>
            </a:r>
          </a:p>
          <a:p>
            <a:pPr lvl="1"/>
            <a:r>
              <a:rPr lang="en-US" i="1" dirty="0"/>
              <a:t>R</a:t>
            </a:r>
            <a:r>
              <a:rPr lang="en-US" i="1" baseline="30000" dirty="0"/>
              <a:t>2 </a:t>
            </a:r>
            <a:r>
              <a:rPr lang="en-US" dirty="0"/>
              <a:t>= 0.31</a:t>
            </a:r>
          </a:p>
          <a:p>
            <a:r>
              <a:rPr lang="en-US" dirty="0">
                <a:latin typeface="Symbol" pitchFamily="18" charset="2"/>
              </a:rPr>
              <a:t>D</a:t>
            </a:r>
            <a:r>
              <a:rPr lang="en-US" dirty="0"/>
              <a:t>R</a:t>
            </a:r>
            <a:r>
              <a:rPr lang="en-US" baseline="30000" dirty="0"/>
              <a:t>2</a:t>
            </a:r>
            <a:r>
              <a:rPr lang="en-US" dirty="0"/>
              <a:t> = 0.01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65850069"/>
      </p:ext>
    </p:extLst>
  </p:cSld>
  <p:clrMapOvr>
    <a:masterClrMapping/>
  </p:clrMapOvr>
  <p:transition>
    <p:cover dir="d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Strategies and Concerns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2104644" y="2362200"/>
            <a:ext cx="8001000" cy="3657600"/>
            <a:chOff x="685800" y="2895600"/>
            <a:chExt cx="8001000" cy="3657600"/>
          </a:xfrm>
        </p:grpSpPr>
        <p:sp>
          <p:nvSpPr>
            <p:cNvPr id="4" name="Line 3"/>
            <p:cNvSpPr>
              <a:spLocks noChangeShapeType="1"/>
            </p:cNvSpPr>
            <p:nvPr/>
          </p:nvSpPr>
          <p:spPr bwMode="auto">
            <a:xfrm flipH="1">
              <a:off x="685800" y="2895600"/>
              <a:ext cx="3352800" cy="3657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Line 4"/>
            <p:cNvSpPr>
              <a:spLocks noChangeShapeType="1"/>
            </p:cNvSpPr>
            <p:nvPr/>
          </p:nvSpPr>
          <p:spPr bwMode="auto">
            <a:xfrm>
              <a:off x="685800" y="6553200"/>
              <a:ext cx="6705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Line 5"/>
            <p:cNvSpPr>
              <a:spLocks noChangeShapeType="1"/>
            </p:cNvSpPr>
            <p:nvPr/>
          </p:nvSpPr>
          <p:spPr bwMode="auto">
            <a:xfrm>
              <a:off x="4038600" y="2895600"/>
              <a:ext cx="3352800" cy="3657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Line 6"/>
            <p:cNvSpPr>
              <a:spLocks noChangeShapeType="1"/>
            </p:cNvSpPr>
            <p:nvPr/>
          </p:nvSpPr>
          <p:spPr bwMode="auto">
            <a:xfrm>
              <a:off x="3429000" y="3581400"/>
              <a:ext cx="12435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Line 7"/>
            <p:cNvSpPr>
              <a:spLocks noChangeShapeType="1"/>
            </p:cNvSpPr>
            <p:nvPr/>
          </p:nvSpPr>
          <p:spPr bwMode="auto">
            <a:xfrm>
              <a:off x="2855248" y="4190999"/>
              <a:ext cx="2377440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>
              <a:off x="2147248" y="4953000"/>
              <a:ext cx="37856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>
              <a:off x="1447800" y="5715000"/>
              <a:ext cx="5181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 Box 10"/>
            <p:cNvSpPr txBox="1">
              <a:spLocks noChangeArrowheads="1"/>
            </p:cNvSpPr>
            <p:nvPr/>
          </p:nvSpPr>
          <p:spPr bwMode="auto">
            <a:xfrm>
              <a:off x="4953000" y="3062287"/>
              <a:ext cx="14478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dirty="0"/>
                <a:t>Hires</a:t>
              </a:r>
            </a:p>
          </p:txBody>
        </p:sp>
        <p:sp>
          <p:nvSpPr>
            <p:cNvPr id="12" name="Text Box 11"/>
            <p:cNvSpPr txBox="1">
              <a:spLocks noChangeArrowheads="1"/>
            </p:cNvSpPr>
            <p:nvPr/>
          </p:nvSpPr>
          <p:spPr bwMode="auto">
            <a:xfrm>
              <a:off x="5410200" y="3671887"/>
              <a:ext cx="20574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dirty="0"/>
                <a:t>Offers</a:t>
              </a:r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6019800" y="4433887"/>
              <a:ext cx="17526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dirty="0"/>
                <a:t>Interviews</a:t>
              </a:r>
            </a:p>
          </p:txBody>
        </p:sp>
        <p:sp>
          <p:nvSpPr>
            <p:cNvPr id="14" name="Text Box 13"/>
            <p:cNvSpPr txBox="1">
              <a:spLocks noChangeArrowheads="1"/>
            </p:cNvSpPr>
            <p:nvPr/>
          </p:nvSpPr>
          <p:spPr bwMode="auto">
            <a:xfrm>
              <a:off x="6705600" y="5105400"/>
              <a:ext cx="13716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dirty="0"/>
                <a:t>Invites</a:t>
              </a:r>
            </a:p>
          </p:txBody>
        </p:sp>
        <p:sp>
          <p:nvSpPr>
            <p:cNvPr id="15" name="Text Box 14"/>
            <p:cNvSpPr txBox="1">
              <a:spLocks noChangeArrowheads="1"/>
            </p:cNvSpPr>
            <p:nvPr/>
          </p:nvSpPr>
          <p:spPr bwMode="auto">
            <a:xfrm>
              <a:off x="7315200" y="5957887"/>
              <a:ext cx="13716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dirty="0"/>
                <a:t>Leads</a:t>
              </a:r>
            </a:p>
          </p:txBody>
        </p:sp>
        <p:sp>
          <p:nvSpPr>
            <p:cNvPr id="20" name="Text Box 19"/>
            <p:cNvSpPr txBox="1">
              <a:spLocks noChangeArrowheads="1"/>
            </p:cNvSpPr>
            <p:nvPr/>
          </p:nvSpPr>
          <p:spPr bwMode="auto">
            <a:xfrm>
              <a:off x="685800" y="5105400"/>
              <a:ext cx="67056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dirty="0"/>
                <a:t>50</a:t>
              </a:r>
            </a:p>
          </p:txBody>
        </p:sp>
        <p:sp>
          <p:nvSpPr>
            <p:cNvPr id="21" name="Text Box 19"/>
            <p:cNvSpPr txBox="1">
              <a:spLocks noChangeArrowheads="1"/>
            </p:cNvSpPr>
            <p:nvPr/>
          </p:nvSpPr>
          <p:spPr bwMode="auto">
            <a:xfrm>
              <a:off x="685800" y="5957887"/>
              <a:ext cx="67056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dirty="0"/>
                <a:t>100</a:t>
              </a:r>
            </a:p>
          </p:txBody>
        </p:sp>
        <p:sp>
          <p:nvSpPr>
            <p:cNvPr id="22" name="Text Box 19"/>
            <p:cNvSpPr txBox="1">
              <a:spLocks noChangeArrowheads="1"/>
            </p:cNvSpPr>
            <p:nvPr/>
          </p:nvSpPr>
          <p:spPr bwMode="auto">
            <a:xfrm>
              <a:off x="685800" y="4419600"/>
              <a:ext cx="67056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dirty="0"/>
                <a:t>40</a:t>
              </a:r>
            </a:p>
          </p:txBody>
        </p:sp>
        <p:sp>
          <p:nvSpPr>
            <p:cNvPr id="23" name="Text Box 19"/>
            <p:cNvSpPr txBox="1">
              <a:spLocks noChangeArrowheads="1"/>
            </p:cNvSpPr>
            <p:nvPr/>
          </p:nvSpPr>
          <p:spPr bwMode="auto">
            <a:xfrm>
              <a:off x="685800" y="3671887"/>
              <a:ext cx="67056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dirty="0"/>
                <a:t>10</a:t>
              </a:r>
            </a:p>
          </p:txBody>
        </p:sp>
        <p:sp>
          <p:nvSpPr>
            <p:cNvPr id="24" name="Text Box 19"/>
            <p:cNvSpPr txBox="1">
              <a:spLocks noChangeArrowheads="1"/>
            </p:cNvSpPr>
            <p:nvPr/>
          </p:nvSpPr>
          <p:spPr bwMode="auto">
            <a:xfrm>
              <a:off x="685800" y="3048000"/>
              <a:ext cx="67056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dirty="0"/>
                <a:t>5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685324953"/>
      </p:ext>
    </p:extLst>
  </p:cSld>
  <p:clrMapOvr>
    <a:masterClrMapping/>
  </p:clrMapOvr>
  <p:transition>
    <p:cover dir="d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Ratio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Index of ultimate goals of hiring </a:t>
            </a:r>
          </a:p>
          <a:p>
            <a:pPr lvl="1"/>
            <a:r>
              <a:rPr lang="en-US" dirty="0"/>
              <a:t>Ratio of number of positions/hires to number of applicants</a:t>
            </a:r>
          </a:p>
          <a:p>
            <a:pPr lvl="1"/>
            <a:r>
              <a:rPr lang="en-US" dirty="0"/>
              <a:t>Example: 10 positions for 100 applicants: </a:t>
            </a:r>
            <a:br>
              <a:rPr lang="en-US" dirty="0"/>
            </a:br>
            <a:r>
              <a:rPr lang="en-US" dirty="0"/>
              <a:t>u = 0.1</a:t>
            </a:r>
          </a:p>
          <a:p>
            <a:pPr lvl="1"/>
            <a:endParaRPr lang="en-US" dirty="0"/>
          </a:p>
          <a:p>
            <a:r>
              <a:rPr lang="en-US" dirty="0"/>
              <a:t>Importance</a:t>
            </a:r>
          </a:p>
          <a:p>
            <a:pPr lvl="1"/>
            <a:r>
              <a:rPr lang="en-US" dirty="0"/>
              <a:t>The more difficult it is for any individual to be hired, the bigger the difference between average hired and not-hired job performance will be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82171191"/>
      </p:ext>
    </p:extLst>
  </p:cSld>
  <p:clrMapOvr>
    <a:masterClrMapping/>
  </p:clrMapOvr>
  <p:transition>
    <p:cover dir="d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Ratio and Cut Scores</a:t>
            </a:r>
          </a:p>
        </p:txBody>
      </p:sp>
      <p:sp>
        <p:nvSpPr>
          <p:cNvPr id="5" name="Oval 4"/>
          <p:cNvSpPr/>
          <p:nvPr/>
        </p:nvSpPr>
        <p:spPr>
          <a:xfrm>
            <a:off x="5257800" y="2133600"/>
            <a:ext cx="1371600" cy="3276600"/>
          </a:xfrm>
          <a:prstGeom prst="ellipse">
            <a:avLst/>
          </a:prstGeom>
          <a:scene3d>
            <a:camera prst="orthographicFront">
              <a:rot lat="0" lon="0" rev="18900000"/>
            </a:camera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rot="5400000" flipH="1" flipV="1">
            <a:off x="2171700" y="3771900"/>
            <a:ext cx="32766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3810000" y="5410200"/>
            <a:ext cx="40386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895600" y="3276601"/>
            <a:ext cx="68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JP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419600" y="5486401"/>
            <a:ext cx="2971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Predictor</a:t>
            </a:r>
          </a:p>
        </p:txBody>
      </p:sp>
      <p:sp>
        <p:nvSpPr>
          <p:cNvPr id="13" name="Oval 12"/>
          <p:cNvSpPr/>
          <p:nvPr/>
        </p:nvSpPr>
        <p:spPr>
          <a:xfrm>
            <a:off x="6553201" y="2667001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553201" y="3992882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431282" y="3124201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6705601" y="3048001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6324601" y="2819401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5791201" y="3429001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334001" y="3581401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6324601" y="3383282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5486401" y="3307082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019801" y="4145282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324601" y="3916682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6096001" y="3581401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5410201" y="4145282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6583682" y="3276601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6736082" y="3429001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6858001" y="3581401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6324601" y="4221482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4953001" y="4221482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5029201" y="4038601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486401" y="3733801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135882" y="4191001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5791201" y="4038601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4876801" y="4450082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6096001" y="4343401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5715001" y="4343401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5638801" y="4648201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5181601" y="4800601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5105401" y="4602482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5257801" y="4526282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5410201" y="4678682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4800601" y="4831082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6812282" y="2590801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6858001" y="2743201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6934201" y="2667001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7086601" y="2667001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7010401" y="3200401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6096001" y="3048001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6248401" y="3200401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5821682" y="3154682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6324601" y="3611882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6629401" y="3764282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5974082" y="2849882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6126482" y="3459482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6934201" y="3383282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6431282" y="3764282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Arrow Connector 58"/>
          <p:cNvCxnSpPr/>
          <p:nvPr/>
        </p:nvCxnSpPr>
        <p:spPr>
          <a:xfrm rot="10800000">
            <a:off x="7239000" y="3048000"/>
            <a:ext cx="9144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8077200" y="2706470"/>
            <a:ext cx="243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Criterion-related Validity</a:t>
            </a:r>
          </a:p>
        </p:txBody>
      </p:sp>
      <p:cxnSp>
        <p:nvCxnSpPr>
          <p:cNvPr id="65" name="Straight Connector 64"/>
          <p:cNvCxnSpPr/>
          <p:nvPr/>
        </p:nvCxnSpPr>
        <p:spPr>
          <a:xfrm>
            <a:off x="3886200" y="3351212"/>
            <a:ext cx="3886200" cy="158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7696200" y="3048001"/>
            <a:ext cx="243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Desirable Performance Level</a:t>
            </a:r>
          </a:p>
        </p:txBody>
      </p:sp>
      <p:cxnSp>
        <p:nvCxnSpPr>
          <p:cNvPr id="68" name="Straight Connector 67"/>
          <p:cNvCxnSpPr/>
          <p:nvPr/>
        </p:nvCxnSpPr>
        <p:spPr>
          <a:xfrm rot="5400000">
            <a:off x="4685506" y="3771900"/>
            <a:ext cx="32766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6405577" y="4724400"/>
            <a:ext cx="1167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Cut Score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30617959"/>
      </p:ext>
    </p:extLst>
  </p:cSld>
  <p:clrMapOvr>
    <a:masterClrMapping/>
  </p:clrMapOvr>
  <p:transition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0" grpId="0"/>
      <p:bldP spid="60" grpId="1"/>
      <p:bldP spid="66" grpId="0"/>
      <p:bldP spid="6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is worse???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 =</a:t>
            </a:r>
            <a:r>
              <a:rPr lang="en-US" dirty="0"/>
              <a:t> Hiring someone who ends up being a bad employee</a:t>
            </a:r>
          </a:p>
          <a:p>
            <a:r>
              <a:rPr lang="en-US" dirty="0">
                <a:solidFill>
                  <a:srgbClr val="FF0000"/>
                </a:solidFill>
              </a:rPr>
              <a:t>B =</a:t>
            </a:r>
            <a:r>
              <a:rPr lang="en-US" dirty="0"/>
              <a:t> </a:t>
            </a:r>
            <a:r>
              <a:rPr lang="en-US" u="sng" dirty="0"/>
              <a:t>Not</a:t>
            </a:r>
            <a:r>
              <a:rPr lang="en-US" dirty="0"/>
              <a:t> hiring someone who would have been been a good employee</a:t>
            </a:r>
          </a:p>
          <a:p>
            <a:endParaRPr lang="en-US" dirty="0"/>
          </a:p>
          <a:p>
            <a:r>
              <a:rPr lang="en-US" dirty="0"/>
              <a:t>Would your answer change based on the job?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A = Yes, B = No</a:t>
            </a:r>
          </a:p>
        </p:txBody>
      </p:sp>
    </p:spTree>
    <p:extLst>
      <p:ext uri="{BB962C8B-B14F-4D97-AF65-F5344CB8AC3E}">
        <p14:creationId xmlns:p14="http://schemas.microsoft.com/office/powerpoint/2010/main" val="2140912252"/>
      </p:ext>
    </p:extLst>
  </p:cSld>
  <p:clrMapOvr>
    <a:masterClrMapping/>
  </p:clrMapOvr>
  <p:transition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Selection Decisions</a:t>
            </a:r>
            <a:endParaRPr lang="en-US" dirty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_____________</a:t>
            </a:r>
            <a:endParaRPr lang="en-US" b="1" u="sng" dirty="0"/>
          </a:p>
          <a:p>
            <a:pPr lvl="1"/>
            <a:r>
              <a:rPr lang="en-US" dirty="0"/>
              <a:t>Applicant accepted but performed poorly</a:t>
            </a:r>
          </a:p>
          <a:p>
            <a:r>
              <a:rPr lang="en-US" dirty="0"/>
              <a:t>_____________</a:t>
            </a:r>
            <a:endParaRPr lang="en-US" b="1" u="sng" dirty="0"/>
          </a:p>
          <a:p>
            <a:pPr lvl="1"/>
            <a:r>
              <a:rPr lang="en-US" dirty="0"/>
              <a:t>Applicant rejected but would have performed well</a:t>
            </a:r>
          </a:p>
          <a:p>
            <a:r>
              <a:rPr lang="en-US" dirty="0"/>
              <a:t>_____________</a:t>
            </a:r>
            <a:endParaRPr lang="en-US" b="1" u="sng" dirty="0"/>
          </a:p>
          <a:p>
            <a:pPr lvl="1"/>
            <a:r>
              <a:rPr lang="en-US" dirty="0"/>
              <a:t>Applicant accepted &amp; performed well</a:t>
            </a:r>
          </a:p>
          <a:p>
            <a:r>
              <a:rPr lang="en-US" dirty="0"/>
              <a:t>_____________</a:t>
            </a:r>
            <a:endParaRPr lang="en-US" b="1" u="sng" dirty="0"/>
          </a:p>
          <a:p>
            <a:pPr lvl="1"/>
            <a:r>
              <a:rPr lang="en-US" dirty="0"/>
              <a:t>Applicant rejected &amp; would have performed poorly</a:t>
            </a:r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9829800" y="6403975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algn="ctr"/>
            <a:endParaRPr lang="en-US" sz="1200" b="1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4128827"/>
      </p:ext>
    </p:extLst>
  </p:cSld>
  <p:clrMapOvr>
    <a:masterClrMapping/>
  </p:clrMapOvr>
  <p:transition>
    <p:cover dir="d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Ratio and Cut Scores</a:t>
            </a:r>
          </a:p>
        </p:txBody>
      </p:sp>
      <p:sp>
        <p:nvSpPr>
          <p:cNvPr id="5" name="Oval 4"/>
          <p:cNvSpPr/>
          <p:nvPr/>
        </p:nvSpPr>
        <p:spPr>
          <a:xfrm>
            <a:off x="5257800" y="2133600"/>
            <a:ext cx="1371600" cy="3276600"/>
          </a:xfrm>
          <a:prstGeom prst="ellipse">
            <a:avLst/>
          </a:prstGeom>
          <a:scene3d>
            <a:camera prst="orthographicFront">
              <a:rot lat="0" lon="0" rev="18900000"/>
            </a:camera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rot="5400000" flipH="1" flipV="1">
            <a:off x="2171700" y="3771900"/>
            <a:ext cx="32766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3810000" y="5410200"/>
            <a:ext cx="40386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895600" y="3276601"/>
            <a:ext cx="68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JP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419600" y="5486401"/>
            <a:ext cx="2971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Predictor</a:t>
            </a:r>
          </a:p>
        </p:txBody>
      </p:sp>
      <p:sp>
        <p:nvSpPr>
          <p:cNvPr id="13" name="Oval 12"/>
          <p:cNvSpPr/>
          <p:nvPr/>
        </p:nvSpPr>
        <p:spPr>
          <a:xfrm>
            <a:off x="6553201" y="2667001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553201" y="3992882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431282" y="3124201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6705601" y="3048001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6324601" y="2819401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5791201" y="3429001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334001" y="3581401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6324601" y="3383282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5486401" y="3307082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019801" y="4145282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324601" y="3916682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6096001" y="3581401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5410201" y="4145282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6583682" y="3276601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6736082" y="3429001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6858001" y="3581401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6324601" y="4221482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4953001" y="4221482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5029201" y="4038601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486401" y="3733801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135882" y="4191001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5791201" y="4038601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4876801" y="4450082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6096001" y="4343401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5715001" y="4343401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5638801" y="4648201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5181601" y="4800601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5105401" y="4602482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5257801" y="4526282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5410201" y="4678682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4800601" y="4831082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6812282" y="2590801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6858001" y="2743201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6934201" y="2667001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7086601" y="2667001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7010401" y="3200401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6096001" y="3048001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6248401" y="3200401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5821682" y="3154682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6324601" y="3611882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6629401" y="3764282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5974082" y="2849882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6126482" y="3459482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6934201" y="3383282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6431282" y="3764282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Connector 64"/>
          <p:cNvCxnSpPr/>
          <p:nvPr/>
        </p:nvCxnSpPr>
        <p:spPr>
          <a:xfrm>
            <a:off x="3886200" y="3351212"/>
            <a:ext cx="3886200" cy="158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rot="5400000">
            <a:off x="4685506" y="3771900"/>
            <a:ext cx="32766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7162801" y="2590800"/>
            <a:ext cx="1295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Good Hires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886200" y="4648201"/>
            <a:ext cx="9831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Good</a:t>
            </a:r>
          </a:p>
          <a:p>
            <a:r>
              <a:rPr lang="en-US" dirty="0"/>
              <a:t>No-Hire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4343401" y="2362201"/>
            <a:ext cx="10937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False</a:t>
            </a:r>
          </a:p>
          <a:p>
            <a:r>
              <a:rPr lang="en-US" dirty="0"/>
              <a:t>Negatives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6934200" y="4038601"/>
            <a:ext cx="9853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False</a:t>
            </a:r>
          </a:p>
          <a:p>
            <a:r>
              <a:rPr lang="en-US" dirty="0"/>
              <a:t>Positives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2215180"/>
      </p:ext>
    </p:extLst>
  </p:cSld>
  <p:clrMapOvr>
    <a:masterClrMapping/>
  </p:clrMapOvr>
  <p:transition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63" grpId="0"/>
      <p:bldP spid="64" grpId="0"/>
      <p:bldP spid="7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Modules 6.1 &amp; 6.3 – Conceptual &amp; Practical Issues in </a:t>
            </a:r>
            <a:r>
              <a:rPr lang="en-US" dirty="0" smtClean="0"/>
              <a:t>Staffing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191929"/>
      </p:ext>
    </p:extLst>
  </p:cSld>
  <p:clrMapOvr>
    <a:masterClrMapping/>
  </p:clrMapOvr>
  <p:transition>
    <p:cover dir="d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Ratio and Cut Scores</a:t>
            </a:r>
          </a:p>
        </p:txBody>
      </p:sp>
      <p:sp>
        <p:nvSpPr>
          <p:cNvPr id="5" name="Oval 4"/>
          <p:cNvSpPr/>
          <p:nvPr/>
        </p:nvSpPr>
        <p:spPr>
          <a:xfrm>
            <a:off x="5257800" y="2133600"/>
            <a:ext cx="1371600" cy="3276600"/>
          </a:xfrm>
          <a:prstGeom prst="ellipse">
            <a:avLst/>
          </a:prstGeom>
          <a:scene3d>
            <a:camera prst="orthographicFront">
              <a:rot lat="0" lon="0" rev="18900000"/>
            </a:camera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rot="5400000" flipH="1" flipV="1">
            <a:off x="2171700" y="3771900"/>
            <a:ext cx="32766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3810000" y="5410200"/>
            <a:ext cx="40386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895600" y="3276601"/>
            <a:ext cx="68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JP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419600" y="5486401"/>
            <a:ext cx="2971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Predictor</a:t>
            </a:r>
          </a:p>
        </p:txBody>
      </p:sp>
      <p:sp>
        <p:nvSpPr>
          <p:cNvPr id="13" name="Oval 12"/>
          <p:cNvSpPr/>
          <p:nvPr/>
        </p:nvSpPr>
        <p:spPr>
          <a:xfrm>
            <a:off x="6553201" y="2667001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553201" y="3992882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431282" y="3124201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6705601" y="3048001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6324601" y="2819401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5791201" y="3429001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334001" y="3581401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6324601" y="3383282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5486401" y="3307082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019801" y="4145282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324601" y="3916682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6096001" y="3581401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5410201" y="4145282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6583682" y="3276601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6736082" y="3429001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6858001" y="3581401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6324601" y="4221482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4953001" y="4221482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5029201" y="4038601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486401" y="3733801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135882" y="4191001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5791201" y="4038601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4876801" y="4450082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6096001" y="4343401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5715001" y="4343401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5638801" y="4648201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5181601" y="4800601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5105401" y="4602482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5257801" y="4526282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5410201" y="4678682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4800601" y="4831082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6812282" y="2590801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6858001" y="2743201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6934201" y="2667001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7086601" y="2667001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7010401" y="3200401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6096001" y="3048001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6248401" y="3200401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5821682" y="3154682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6324601" y="3611882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6629401" y="3764282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5974082" y="2849882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6126482" y="3459482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6934201" y="3383282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6431282" y="3764282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Connector 64"/>
          <p:cNvCxnSpPr/>
          <p:nvPr/>
        </p:nvCxnSpPr>
        <p:spPr>
          <a:xfrm>
            <a:off x="3886200" y="3351212"/>
            <a:ext cx="3886200" cy="158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rot="5400000">
            <a:off x="4687094" y="3771900"/>
            <a:ext cx="32766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7162801" y="2590800"/>
            <a:ext cx="1295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Good Hires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886200" y="4648201"/>
            <a:ext cx="9831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Good</a:t>
            </a:r>
          </a:p>
          <a:p>
            <a:r>
              <a:rPr lang="en-US" dirty="0"/>
              <a:t>No-Hire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4343401" y="2362201"/>
            <a:ext cx="10937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False</a:t>
            </a:r>
          </a:p>
          <a:p>
            <a:r>
              <a:rPr lang="en-US" dirty="0"/>
              <a:t>Negatives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6934200" y="4038601"/>
            <a:ext cx="9853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False</a:t>
            </a:r>
          </a:p>
          <a:p>
            <a:r>
              <a:rPr lang="en-US" dirty="0"/>
              <a:t>Positives</a:t>
            </a:r>
          </a:p>
        </p:txBody>
      </p:sp>
      <p:cxnSp>
        <p:nvCxnSpPr>
          <p:cNvPr id="69" name="Straight Connector 68"/>
          <p:cNvCxnSpPr/>
          <p:nvPr/>
        </p:nvCxnSpPr>
        <p:spPr>
          <a:xfrm>
            <a:off x="6324600" y="3352800"/>
            <a:ext cx="1005840" cy="1588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943016955"/>
      </p:ext>
    </p:extLst>
  </p:cSld>
  <p:clrMapOvr>
    <a:masterClrMapping/>
  </p:clrMapOvr>
  <p:transition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0 L 0.05816 0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5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1.11111E-6 L 0.06164 -0.0555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" y="-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Ratio and Cut Scores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rot="5400000" flipH="1" flipV="1">
            <a:off x="2171700" y="3771900"/>
            <a:ext cx="32766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3810000" y="5410200"/>
            <a:ext cx="40386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895600" y="3276601"/>
            <a:ext cx="68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JP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419600" y="5486401"/>
            <a:ext cx="2971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Predictor</a:t>
            </a:r>
          </a:p>
        </p:txBody>
      </p:sp>
      <p:sp>
        <p:nvSpPr>
          <p:cNvPr id="13" name="Oval 12"/>
          <p:cNvSpPr/>
          <p:nvPr/>
        </p:nvSpPr>
        <p:spPr>
          <a:xfrm>
            <a:off x="6781801" y="2849882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507482" y="3124201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6629401" y="2971801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6583682" y="3078482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6324601" y="3383282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5867401" y="3733801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6096001" y="3581401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5516882" y="4145282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4953001" y="4678682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5593082" y="4038601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135882" y="4526282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5791201" y="3886201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4876801" y="4754882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5791201" y="3810001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5638801" y="3962401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5334001" y="4267201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5181601" y="4495801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5029201" y="4602482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5257801" y="4373882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5410201" y="4221482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4800601" y="4831082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7040882" y="2590801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6858001" y="2743201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6934201" y="2667001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6934201" y="2667001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6431282" y="3200401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5974082" y="3688082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6248401" y="3383282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6126482" y="3459482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6172201" y="3459482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Connector 64"/>
          <p:cNvCxnSpPr/>
          <p:nvPr/>
        </p:nvCxnSpPr>
        <p:spPr>
          <a:xfrm>
            <a:off x="3886200" y="3351212"/>
            <a:ext cx="3886200" cy="158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rot="5400000">
            <a:off x="4687094" y="3771106"/>
            <a:ext cx="32766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7162801" y="2590800"/>
            <a:ext cx="1295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Good Hires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886200" y="4648201"/>
            <a:ext cx="9831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Good</a:t>
            </a:r>
          </a:p>
          <a:p>
            <a:r>
              <a:rPr lang="en-US" dirty="0"/>
              <a:t>No-Hire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4343401" y="2362201"/>
            <a:ext cx="10937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False</a:t>
            </a:r>
          </a:p>
          <a:p>
            <a:r>
              <a:rPr lang="en-US" dirty="0"/>
              <a:t>Negatives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6934200" y="4038601"/>
            <a:ext cx="9853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False</a:t>
            </a:r>
          </a:p>
          <a:p>
            <a:r>
              <a:rPr lang="en-US" dirty="0"/>
              <a:t>Positives</a:t>
            </a:r>
          </a:p>
        </p:txBody>
      </p:sp>
      <p:cxnSp>
        <p:nvCxnSpPr>
          <p:cNvPr id="63" name="Straight Connector 62"/>
          <p:cNvCxnSpPr/>
          <p:nvPr/>
        </p:nvCxnSpPr>
        <p:spPr>
          <a:xfrm rot="5400000">
            <a:off x="4648200" y="2209800"/>
            <a:ext cx="2819400" cy="2819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705843884"/>
      </p:ext>
    </p:extLst>
  </p:cSld>
  <p:clrMapOvr>
    <a:masterClrMapping/>
  </p:clrMapOvr>
  <p:transition>
    <p:cover dir="d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Utility of a Selection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Utility in I/O = ROI in Business</a:t>
            </a:r>
          </a:p>
          <a:p>
            <a:endParaRPr lang="en-US" dirty="0"/>
          </a:p>
          <a:p>
            <a:r>
              <a:rPr lang="en-US" dirty="0"/>
              <a:t>Increase Utility from Selection Systems by:</a:t>
            </a:r>
          </a:p>
          <a:p>
            <a:pPr lvl="1"/>
            <a:r>
              <a:rPr lang="en-US" dirty="0"/>
              <a:t>Testing more applicants / hiring fewer people</a:t>
            </a:r>
          </a:p>
          <a:p>
            <a:pPr lvl="1"/>
            <a:r>
              <a:rPr lang="en-US" dirty="0"/>
              <a:t>Reducing cost of assessment per person</a:t>
            </a:r>
          </a:p>
          <a:p>
            <a:pPr lvl="1"/>
            <a:r>
              <a:rPr lang="en-US" dirty="0"/>
              <a:t>Using assessment procedures with high validity</a:t>
            </a:r>
          </a:p>
          <a:p>
            <a:pPr lvl="1"/>
            <a:endParaRPr lang="en-US" dirty="0"/>
          </a:p>
          <a:p>
            <a:r>
              <a:rPr lang="en-US" dirty="0"/>
              <a:t>Also affected by:</a:t>
            </a:r>
          </a:p>
          <a:p>
            <a:pPr lvl="1"/>
            <a:r>
              <a:rPr lang="en-US" dirty="0"/>
              <a:t>SD of JP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 anchor="b"/>
          <a:lstStyle/>
          <a:p>
            <a:r>
              <a:rPr lang="en-US" sz="2000" i="1" dirty="0" smtClean="0"/>
              <a:t>N</a:t>
            </a:r>
            <a:r>
              <a:rPr lang="en-US" sz="2000" baseline="-25000" dirty="0" smtClean="0"/>
              <a:t>s</a:t>
            </a:r>
            <a:r>
              <a:rPr lang="en-US" sz="2000" dirty="0" smtClean="0"/>
              <a:t> = # selected</a:t>
            </a:r>
          </a:p>
          <a:p>
            <a:r>
              <a:rPr lang="en-US" sz="2000" i="1" dirty="0" err="1" smtClean="0"/>
              <a:t>r</a:t>
            </a:r>
            <a:r>
              <a:rPr lang="en-US" sz="2000" baseline="-25000" dirty="0" err="1" smtClean="0"/>
              <a:t>yx</a:t>
            </a:r>
            <a:r>
              <a:rPr lang="en-US" sz="2000" dirty="0" smtClean="0"/>
              <a:t> = validity coefficient</a:t>
            </a:r>
          </a:p>
          <a:p>
            <a:r>
              <a:rPr lang="en-US" sz="2000" i="1" dirty="0" err="1" smtClean="0"/>
              <a:t>s.r.</a:t>
            </a:r>
            <a:r>
              <a:rPr lang="en-US" sz="2000" i="1" dirty="0" smtClean="0"/>
              <a:t> </a:t>
            </a:r>
            <a:r>
              <a:rPr lang="en-US" sz="2000" dirty="0" smtClean="0"/>
              <a:t>= selection ratio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λ = height of standard normal curve at selection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cutpoint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 = Cost/person of testing</a:t>
            </a:r>
          </a:p>
          <a:p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000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SD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of performance in dollars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/>
          <a:srcRect l="3533" t="2945"/>
          <a:stretch/>
        </p:blipFill>
        <p:spPr>
          <a:xfrm>
            <a:off x="6477000" y="2180496"/>
            <a:ext cx="4271202" cy="62867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31405165"/>
      </p:ext>
    </p:extLst>
  </p:cSld>
  <p:clrMapOvr>
    <a:masterClrMapping/>
  </p:clrMapOvr>
  <p:transition>
    <p:cover dir="d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Utility</a:t>
            </a:r>
          </a:p>
        </p:txBody>
      </p:sp>
      <p:sp>
        <p:nvSpPr>
          <p:cNvPr id="5" name="Oval 4"/>
          <p:cNvSpPr/>
          <p:nvPr/>
        </p:nvSpPr>
        <p:spPr>
          <a:xfrm>
            <a:off x="5257800" y="2133600"/>
            <a:ext cx="1371600" cy="3276600"/>
          </a:xfrm>
          <a:prstGeom prst="ellipse">
            <a:avLst/>
          </a:prstGeom>
          <a:scene3d>
            <a:camera prst="orthographicFront">
              <a:rot lat="0" lon="0" rev="18900000"/>
            </a:camera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rot="5400000" flipH="1" flipV="1">
            <a:off x="2171700" y="3771900"/>
            <a:ext cx="32766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3810000" y="5410200"/>
            <a:ext cx="40386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895600" y="3276601"/>
            <a:ext cx="68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JP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419600" y="5486401"/>
            <a:ext cx="2971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Predictor</a:t>
            </a:r>
          </a:p>
        </p:txBody>
      </p:sp>
      <p:sp>
        <p:nvSpPr>
          <p:cNvPr id="13" name="Oval 12"/>
          <p:cNvSpPr/>
          <p:nvPr/>
        </p:nvSpPr>
        <p:spPr>
          <a:xfrm>
            <a:off x="6553201" y="2667001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553201" y="3992882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431282" y="3124201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6705601" y="3048001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6324601" y="2819401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5791201" y="3429001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334001" y="3581401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6324601" y="3383282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5486401" y="3307082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019801" y="4145282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324601" y="3916682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6096001" y="3581401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5410201" y="4145282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6583682" y="3276601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6736082" y="3429001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6858001" y="3581401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6324601" y="4221482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4953001" y="4221482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5029201" y="4038601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486401" y="3733801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135882" y="4191001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5791201" y="4038601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4876801" y="4450082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6096001" y="4343401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5715001" y="4343401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5638801" y="4648201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5181601" y="4800601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5105401" y="4602482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5257801" y="4526282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5410201" y="4678682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4800601" y="4831082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6812282" y="2590801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6858001" y="2743201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6934201" y="2667001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7086601" y="2667001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7010401" y="3200401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6096001" y="3048001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6248401" y="3200401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5821682" y="3154682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6324601" y="3611882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6629401" y="3764282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5974082" y="2849882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6126482" y="3459482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6934201" y="3383282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6431282" y="3764282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Connector 64"/>
          <p:cNvCxnSpPr/>
          <p:nvPr/>
        </p:nvCxnSpPr>
        <p:spPr>
          <a:xfrm>
            <a:off x="3886200" y="3351212"/>
            <a:ext cx="3886200" cy="158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rot="5400000">
            <a:off x="4685506" y="3771900"/>
            <a:ext cx="32766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7162801" y="2590800"/>
            <a:ext cx="1295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Good Hires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886200" y="4648201"/>
            <a:ext cx="9831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Good</a:t>
            </a:r>
          </a:p>
          <a:p>
            <a:r>
              <a:rPr lang="en-US" dirty="0"/>
              <a:t>No-Hire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4343401" y="2362201"/>
            <a:ext cx="10937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False</a:t>
            </a:r>
          </a:p>
          <a:p>
            <a:r>
              <a:rPr lang="en-US" dirty="0"/>
              <a:t>Negatives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6934200" y="4038601"/>
            <a:ext cx="9853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False</a:t>
            </a:r>
          </a:p>
          <a:p>
            <a:r>
              <a:rPr lang="en-US" dirty="0"/>
              <a:t>Positives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4191000" y="2526268"/>
            <a:ext cx="1222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Waste of $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6781800" y="4202668"/>
            <a:ext cx="1222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Waste of $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47636524"/>
      </p:ext>
    </p:extLst>
  </p:cSld>
  <p:clrMapOvr>
    <a:masterClrMapping/>
  </p:clrMapOvr>
  <p:transition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70" grpId="0"/>
      <p:bldP spid="59" grpId="0"/>
      <p:bldP spid="60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Utility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rot="5400000" flipH="1" flipV="1">
            <a:off x="2171700" y="3771900"/>
            <a:ext cx="32766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3810000" y="5410200"/>
            <a:ext cx="40386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895600" y="3276601"/>
            <a:ext cx="68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JP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419600" y="5486401"/>
            <a:ext cx="2971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Predictor</a:t>
            </a:r>
          </a:p>
        </p:txBody>
      </p:sp>
      <p:sp>
        <p:nvSpPr>
          <p:cNvPr id="13" name="Oval 12"/>
          <p:cNvSpPr/>
          <p:nvPr/>
        </p:nvSpPr>
        <p:spPr>
          <a:xfrm>
            <a:off x="6781801" y="2849882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507482" y="3124201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6629401" y="2971801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6583682" y="3078482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6324601" y="3383282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5867401" y="3733801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6096001" y="3581401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5516882" y="4145282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4953001" y="4678682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5593082" y="4038601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135882" y="4526282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5791201" y="3886201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4876801" y="4754882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5791201" y="3810001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5638801" y="3962401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5334001" y="4267201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5181601" y="4495801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5029201" y="4602482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5257801" y="4373882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5410201" y="4221482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4800601" y="4831082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7040882" y="2590801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6858001" y="2743201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6934201" y="2667001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6934201" y="2667001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6431282" y="3200401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5974082" y="3688082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6248401" y="3383282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6126482" y="3459482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6172201" y="3459482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Connector 62"/>
          <p:cNvCxnSpPr/>
          <p:nvPr/>
        </p:nvCxnSpPr>
        <p:spPr>
          <a:xfrm rot="5400000">
            <a:off x="4648200" y="2209800"/>
            <a:ext cx="2819400" cy="2819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rot="5400000">
            <a:off x="5372894" y="3771106"/>
            <a:ext cx="32766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3810000" y="2667000"/>
            <a:ext cx="3886200" cy="158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668090033"/>
      </p:ext>
    </p:extLst>
  </p:cSld>
  <p:clrMapOvr>
    <a:masterClrMapping/>
  </p:clrMapOvr>
  <p:transition>
    <p:cover dir="d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Feelings of unfairness regarding Staffing Strategies can lead to:</a:t>
            </a:r>
            <a:endParaRPr lang="en-US" altLang="en-US" dirty="0" smtClean="0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Initiation of lawsuits</a:t>
            </a:r>
          </a:p>
          <a:p>
            <a:r>
              <a:rPr lang="en-US" altLang="en-US" dirty="0" smtClean="0"/>
              <a:t>Filing of formal grievances with company representatives</a:t>
            </a:r>
          </a:p>
          <a:p>
            <a:r>
              <a:rPr lang="en-US" altLang="en-US" dirty="0" smtClean="0"/>
              <a:t>Counterproductive work behavior</a:t>
            </a:r>
            <a:endParaRPr lang="en-US" altLang="en-US" dirty="0"/>
          </a:p>
        </p:txBody>
      </p:sp>
      <p:sp>
        <p:nvSpPr>
          <p:cNvPr id="17413" name="Rectangle 5"/>
          <p:cNvSpPr>
            <a:spLocks noChangeArrowheads="1"/>
          </p:cNvSpPr>
          <p:nvPr/>
        </p:nvSpPr>
        <p:spPr bwMode="auto">
          <a:xfrm>
            <a:off x="9829800" y="6403975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 sz="1200" b="1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449112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9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9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5" grpId="0" build="p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6.4 – Legal Issues in Staffing decisions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551530"/>
      </p:ext>
    </p:extLst>
  </p:cSld>
  <p:clrMapOvr>
    <a:masterClrMapping/>
  </p:clrMapOvr>
  <p:transition>
    <p:cover dir="d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Picture 6" descr="2"/>
          <p:cNvPicPr>
            <a:picLocks noChangeAspect="1" noChangeArrowheads="1"/>
          </p:cNvPicPr>
          <p:nvPr/>
        </p:nvPicPr>
        <p:blipFill>
          <a:blip r:embed="rId2">
            <a:lum bright="50000" contrast="-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0" y="2009776"/>
            <a:ext cx="5715000" cy="378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Legal Issues in Staffing Decisions</a:t>
            </a:r>
            <a:endParaRPr lang="en-US" dirty="0"/>
          </a:p>
        </p:txBody>
      </p:sp>
      <p:sp>
        <p:nvSpPr>
          <p:cNvPr id="4710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Charges of employment discrimination</a:t>
            </a:r>
          </a:p>
          <a:p>
            <a:pPr lvl="1"/>
            <a:r>
              <a:rPr lang="en-US" dirty="0"/>
              <a:t>Involve violations of </a:t>
            </a:r>
            <a:r>
              <a:rPr lang="en-US" dirty="0">
                <a:solidFill>
                  <a:srgbClr val="FF0000"/>
                </a:solidFill>
              </a:rPr>
              <a:t>Title VII of 1964 Civil Rights Act</a:t>
            </a:r>
            <a:r>
              <a:rPr lang="en-US" dirty="0"/>
              <a:t>, the </a:t>
            </a:r>
            <a:r>
              <a:rPr lang="en-US" dirty="0">
                <a:solidFill>
                  <a:srgbClr val="002060"/>
                </a:solidFill>
              </a:rPr>
              <a:t>Age Discrimination in Employment Act of 1967 (ADEA)</a:t>
            </a:r>
            <a:r>
              <a:rPr lang="en-US" dirty="0">
                <a:solidFill>
                  <a:schemeClr val="tx1"/>
                </a:solidFill>
              </a:rPr>
              <a:t>,</a:t>
            </a:r>
            <a:r>
              <a:rPr lang="en-US" dirty="0"/>
              <a:t> or the </a:t>
            </a:r>
            <a:r>
              <a:rPr lang="en-US" dirty="0">
                <a:solidFill>
                  <a:srgbClr val="FF0000"/>
                </a:solidFill>
              </a:rPr>
              <a:t>Americans with Disabilities Act of 1990 (ADA)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I-O psychologists often serve as expert witnesses in these lawsuits</a:t>
            </a:r>
          </a:p>
          <a:p>
            <a:pPr lvl="1"/>
            <a:r>
              <a:rPr lang="en-US" dirty="0"/>
              <a:t>Consequences can be substantial</a:t>
            </a:r>
          </a:p>
          <a:p>
            <a:pPr lvl="1"/>
            <a:r>
              <a:rPr lang="en-US" dirty="0"/>
              <a:t>Most often brought by individual claiming unfair termination</a:t>
            </a:r>
          </a:p>
        </p:txBody>
      </p:sp>
      <p:sp>
        <p:nvSpPr>
          <p:cNvPr id="47110" name="Rectangle 5"/>
          <p:cNvSpPr>
            <a:spLocks noChangeArrowheads="1"/>
          </p:cNvSpPr>
          <p:nvPr/>
        </p:nvSpPr>
        <p:spPr bwMode="auto">
          <a:xfrm>
            <a:off x="9829800" y="6403975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algn="ctr"/>
            <a:endParaRPr lang="en-US" sz="1200" b="1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4276793"/>
      </p:ext>
    </p:extLst>
  </p:cSld>
  <p:clrMapOvr>
    <a:masterClrMapping/>
  </p:clrMapOvr>
  <p:transition>
    <p:cover dir="d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Employment Discrimination</a:t>
            </a:r>
            <a:endParaRPr lang="en-US" dirty="0"/>
          </a:p>
        </p:txBody>
      </p:sp>
      <p:sp>
        <p:nvSpPr>
          <p:cNvPr id="4813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u="sng" dirty="0">
                <a:solidFill>
                  <a:srgbClr val="FF0000"/>
                </a:solidFill>
              </a:rPr>
              <a:t>Title VII of the Civil Rights Act of 1964</a:t>
            </a:r>
          </a:p>
          <a:p>
            <a:pPr lvl="1"/>
            <a:r>
              <a:rPr lang="en-US" dirty="0"/>
              <a:t>Established unlawful employment practices on basis of 5 protected groups:</a:t>
            </a:r>
          </a:p>
          <a:p>
            <a:pPr lvl="2"/>
            <a:r>
              <a:rPr lang="en-US" dirty="0"/>
              <a:t>Race</a:t>
            </a:r>
          </a:p>
          <a:p>
            <a:pPr lvl="2"/>
            <a:r>
              <a:rPr lang="en-US" dirty="0"/>
              <a:t>Gender</a:t>
            </a:r>
          </a:p>
          <a:p>
            <a:pPr lvl="2"/>
            <a:r>
              <a:rPr lang="en-US" dirty="0"/>
              <a:t>Religion</a:t>
            </a:r>
          </a:p>
          <a:p>
            <a:pPr lvl="2"/>
            <a:r>
              <a:rPr lang="en-US" dirty="0"/>
              <a:t>Color</a:t>
            </a:r>
          </a:p>
          <a:p>
            <a:pPr lvl="2"/>
            <a:r>
              <a:rPr lang="en-US" dirty="0"/>
              <a:t>National origin</a:t>
            </a:r>
          </a:p>
          <a:p>
            <a:pPr lvl="1"/>
            <a:r>
              <a:rPr lang="en-US" dirty="0"/>
              <a:t>May not fail to or refuse to hire, or discharge based on the basis of any of the 5 groups</a:t>
            </a:r>
          </a:p>
          <a:p>
            <a:pPr lvl="1"/>
            <a:r>
              <a:rPr lang="en-US" dirty="0"/>
              <a:t>May not separate or classify on the basis of any of the 5 groups</a:t>
            </a:r>
          </a:p>
          <a:p>
            <a:pPr lvl="1"/>
            <a:r>
              <a:rPr lang="en-US" dirty="0"/>
              <a:t>Employment advertising and training preferences may not indicate preferences for any group</a:t>
            </a:r>
          </a:p>
        </p:txBody>
      </p:sp>
    </p:spTree>
    <p:extLst>
      <p:ext uri="{BB962C8B-B14F-4D97-AF65-F5344CB8AC3E}">
        <p14:creationId xmlns:p14="http://schemas.microsoft.com/office/powerpoint/2010/main" val="4235992170"/>
      </p:ext>
    </p:extLst>
  </p:cSld>
  <p:clrMapOvr>
    <a:masterClrMapping/>
  </p:clrMapOvr>
  <p:transition>
    <p:cover dir="d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Employment Discrimination</a:t>
            </a:r>
            <a:endParaRPr lang="en-US" dirty="0"/>
          </a:p>
        </p:txBody>
      </p:sp>
      <p:sp>
        <p:nvSpPr>
          <p:cNvPr id="4915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u="sng" dirty="0">
                <a:solidFill>
                  <a:srgbClr val="002060"/>
                </a:solidFill>
              </a:rPr>
              <a:t>ADEA</a:t>
            </a:r>
          </a:p>
          <a:p>
            <a:pPr lvl="1"/>
            <a:r>
              <a:rPr lang="en-US" dirty="0"/>
              <a:t>Extended the same legal protection granted to the 5 groups to people aged 40 and over</a:t>
            </a:r>
          </a:p>
          <a:p>
            <a:endParaRPr lang="en-US" dirty="0"/>
          </a:p>
          <a:p>
            <a:r>
              <a:rPr lang="en-US" b="1" u="sng" dirty="0">
                <a:solidFill>
                  <a:srgbClr val="FF0000"/>
                </a:solidFill>
              </a:rPr>
              <a:t>ADA</a:t>
            </a:r>
          </a:p>
          <a:p>
            <a:pPr lvl="1"/>
            <a:r>
              <a:rPr lang="en-US" dirty="0"/>
              <a:t>Reasonable accommodation</a:t>
            </a:r>
          </a:p>
          <a:p>
            <a:pPr lvl="1"/>
            <a:r>
              <a:rPr lang="en-US" dirty="0"/>
              <a:t>Employers are required to modify or accommodate their business practices in a reasonable fashion to meet the needs of disabled persons</a:t>
            </a:r>
          </a:p>
          <a:p>
            <a:pPr lvl="1"/>
            <a:r>
              <a:rPr lang="en-US" dirty="0"/>
              <a:t>e.g., providing elevators or ramps, providing readers, etc.</a:t>
            </a:r>
          </a:p>
        </p:txBody>
      </p:sp>
    </p:spTree>
    <p:extLst>
      <p:ext uri="{BB962C8B-B14F-4D97-AF65-F5344CB8AC3E}">
        <p14:creationId xmlns:p14="http://schemas.microsoft.com/office/powerpoint/2010/main" val="3552236798"/>
      </p:ext>
    </p:extLst>
  </p:cSld>
  <p:clrMapOvr>
    <a:masterClrMapping/>
  </p:clrMapOvr>
  <p:transition>
    <p:cover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Staffing decision?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Decision associated with recruiting, selecting, promoting, &amp; separating employees</a:t>
            </a:r>
          </a:p>
          <a:p>
            <a:endParaRPr lang="en-US" dirty="0"/>
          </a:p>
          <a:p>
            <a:r>
              <a:rPr lang="en-US" dirty="0"/>
              <a:t>Stakeholders</a:t>
            </a:r>
          </a:p>
          <a:p>
            <a:pPr lvl="1"/>
            <a:r>
              <a:rPr lang="en-US" dirty="0" smtClean="0"/>
              <a:t> </a:t>
            </a:r>
            <a:endParaRPr lang="en-US" dirty="0"/>
          </a:p>
          <a:p>
            <a:pPr lvl="1"/>
            <a:r>
              <a:rPr lang="en-US" dirty="0" smtClean="0"/>
              <a:t> </a:t>
            </a:r>
            <a:endParaRPr lang="en-US" dirty="0"/>
          </a:p>
          <a:p>
            <a:pPr lvl="1"/>
            <a:r>
              <a:rPr lang="en-US" dirty="0" smtClean="0"/>
              <a:t> </a:t>
            </a:r>
            <a:endParaRPr lang="en-US" dirty="0"/>
          </a:p>
          <a:p>
            <a:pPr lvl="1"/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458242"/>
      </p:ext>
    </p:extLst>
  </p:cSld>
  <p:clrMapOvr>
    <a:masterClrMapping/>
  </p:clrMapOvr>
  <p:transition>
    <p:cover dir="d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Costly Risk to Ignore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Scharf &amp; Jones (2000)</a:t>
            </a:r>
          </a:p>
          <a:p>
            <a:pPr lvl="1"/>
            <a:r>
              <a:rPr lang="en-US" dirty="0"/>
              <a:t>Texaco, 1996	$176,100,000 for RACE</a:t>
            </a:r>
          </a:p>
          <a:p>
            <a:pPr lvl="1"/>
            <a:r>
              <a:rPr lang="en-US" dirty="0"/>
              <a:t>Shoney’s, 1993	$105,000,000 for RACE</a:t>
            </a:r>
          </a:p>
          <a:p>
            <a:pPr lvl="1"/>
            <a:r>
              <a:rPr lang="en-US" dirty="0"/>
              <a:t>Home Depot, 1997	$65,000,000 for SEX</a:t>
            </a:r>
          </a:p>
          <a:p>
            <a:pPr lvl="1"/>
            <a:r>
              <a:rPr lang="en-US" dirty="0"/>
              <a:t>Hooters, 1997 	$3,750,000 for SEX</a:t>
            </a:r>
          </a:p>
          <a:p>
            <a:pPr lvl="1"/>
            <a:r>
              <a:rPr lang="en-US" dirty="0"/>
              <a:t>Lockheed-Martin, 1996 	$14,000,000 for AGE</a:t>
            </a:r>
          </a:p>
          <a:p>
            <a:pPr lvl="1"/>
            <a:r>
              <a:rPr lang="en-US" dirty="0"/>
              <a:t>Coca-Cola, 1995 	$7,100,000 for DISABIL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01031959"/>
      </p:ext>
    </p:extLst>
  </p:cSld>
  <p:clrMapOvr>
    <a:masterClrMapping/>
  </p:clrMapOvr>
  <p:transition>
    <p:cover dir="d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Theories of Discrimination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____________________________________</a:t>
            </a:r>
            <a:endParaRPr lang="en-US" b="1" u="sng" dirty="0"/>
          </a:p>
          <a:p>
            <a:pPr lvl="1"/>
            <a:r>
              <a:rPr lang="en-US" dirty="0"/>
              <a:t>Intentionally applying a standard or practice (e.g. hiring, training) to one group but not another</a:t>
            </a:r>
          </a:p>
          <a:p>
            <a:endParaRPr lang="en-US" dirty="0"/>
          </a:p>
          <a:p>
            <a:r>
              <a:rPr lang="en-US" dirty="0" smtClean="0"/>
              <a:t>__________________________</a:t>
            </a:r>
            <a:endParaRPr lang="en-US" b="1" u="sng" dirty="0" smtClean="0"/>
          </a:p>
          <a:p>
            <a:pPr lvl="1"/>
            <a:r>
              <a:rPr lang="en-US" dirty="0" smtClean="0"/>
              <a:t>A standard or procedure (e.g., hiring) is applied equally to all, but disproportionately (and unintentionally) excludes a higher proportion of one group than another.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9742226"/>
      </p:ext>
    </p:extLst>
  </p:cSld>
  <p:clrMapOvr>
    <a:masterClrMapping/>
  </p:clrMapOvr>
  <p:transition>
    <p:cover dir="d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Equal Employment Opportunity Commission (EEOC)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Established the Uniform Guidelines on Employee Selection Procedures (1978)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Gave a practical and easy to compute method to determine AI – the 4/5ths Rule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04022661"/>
      </p:ext>
    </p:extLst>
  </p:cSld>
  <p:clrMapOvr>
    <a:masterClrMapping/>
  </p:clrMapOvr>
  <p:transition>
    <p:cover dir="d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4/5ths Rule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Passing rate of protected class must be no less than 4/5ths of the passing rate for the non-protected group</a:t>
            </a:r>
          </a:p>
          <a:p>
            <a:endParaRPr lang="en-US" dirty="0"/>
          </a:p>
          <a:p>
            <a:r>
              <a:rPr lang="en-US" dirty="0"/>
              <a:t>Compute an </a:t>
            </a:r>
            <a:r>
              <a:rPr lang="en-US" b="1" dirty="0"/>
              <a:t>odds ratio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Selection Ratio of Discriminated Group divided by</a:t>
            </a:r>
            <a:br>
              <a:rPr lang="en-US" dirty="0"/>
            </a:br>
            <a:r>
              <a:rPr lang="en-US" dirty="0"/>
              <a:t>Selection Ratio of Non-Discriminated Group</a:t>
            </a:r>
          </a:p>
          <a:p>
            <a:r>
              <a:rPr lang="en-US" dirty="0"/>
              <a:t>Compare odds ratio with 4/5 (0.8)</a:t>
            </a:r>
          </a:p>
          <a:p>
            <a:pPr lvl="1"/>
            <a:endParaRPr lang="en-US" dirty="0"/>
          </a:p>
          <a:p>
            <a:r>
              <a:rPr lang="en-US" dirty="0"/>
              <a:t>Non-Discriminated Group defined by Discriminated Group (i.e. compare women with men, African Americans with European Americans, etc.), all within a protected class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2058341"/>
      </p:ext>
    </p:extLst>
  </p:cSld>
  <p:clrMapOvr>
    <a:masterClrMapping/>
  </p:clrMapOvr>
  <p:transition>
    <p:cover dir="d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4/5ths Rule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tabLst>
                <a:tab pos="4344988" algn="l"/>
              </a:tabLst>
            </a:pPr>
            <a:r>
              <a:rPr lang="en-US" dirty="0"/>
              <a:t>Applicant pool	Hired</a:t>
            </a:r>
          </a:p>
          <a:p>
            <a:pPr lvl="1">
              <a:tabLst>
                <a:tab pos="4344988" algn="l"/>
                <a:tab pos="5029200" algn="l"/>
              </a:tabLst>
            </a:pPr>
            <a:r>
              <a:rPr lang="en-US" dirty="0"/>
              <a:t>40 European Amer.	18 European Amer.</a:t>
            </a:r>
          </a:p>
          <a:p>
            <a:pPr lvl="1">
              <a:tabLst>
                <a:tab pos="4344988" algn="l"/>
                <a:tab pos="5029200" algn="l"/>
              </a:tabLst>
            </a:pPr>
            <a:r>
              <a:rPr lang="en-US" dirty="0"/>
              <a:t>30 African Amer.	12 African Amer.</a:t>
            </a:r>
          </a:p>
          <a:p>
            <a:endParaRPr lang="en-US" dirty="0"/>
          </a:p>
          <a:p>
            <a:r>
              <a:rPr lang="en-US" dirty="0"/>
              <a:t>Steps</a:t>
            </a:r>
          </a:p>
          <a:p>
            <a:pPr lvl="1"/>
            <a:r>
              <a:rPr lang="en-US" dirty="0"/>
              <a:t>Compute selection ratios</a:t>
            </a:r>
          </a:p>
          <a:p>
            <a:pPr lvl="2"/>
            <a:r>
              <a:rPr lang="en-US" dirty="0"/>
              <a:t>18/40 = 0.45</a:t>
            </a:r>
          </a:p>
          <a:p>
            <a:pPr lvl="2"/>
            <a:r>
              <a:rPr lang="en-US" dirty="0"/>
              <a:t>12/30 = 0.4</a:t>
            </a:r>
          </a:p>
          <a:p>
            <a:pPr lvl="1"/>
            <a:r>
              <a:rPr lang="en-US" dirty="0"/>
              <a:t>Compute odds ratio</a:t>
            </a:r>
          </a:p>
          <a:p>
            <a:pPr lvl="2"/>
            <a:r>
              <a:rPr lang="en-US" dirty="0"/>
              <a:t>0.4 / 0.45 = 0.89</a:t>
            </a:r>
          </a:p>
          <a:p>
            <a:pPr lvl="1"/>
            <a:r>
              <a:rPr lang="en-US" dirty="0"/>
              <a:t>Compare to 0.8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88564998"/>
      </p:ext>
    </p:extLst>
  </p:cSld>
  <p:clrMapOvr>
    <a:masterClrMapping/>
  </p:clrMapOvr>
  <p:transition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Adverse Impact is suspected…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24078" indent="-514350">
              <a:buFont typeface="+mj-lt"/>
              <a:buAutoNum type="arabicPeriod"/>
            </a:pPr>
            <a:r>
              <a:rPr lang="en-US" dirty="0"/>
              <a:t>Plaintiff’s lawyer petitions judge for records that would indicate adverse impact from the defendant organization</a:t>
            </a:r>
          </a:p>
          <a:p>
            <a:pPr marL="624078" indent="-514350">
              <a:buFont typeface="+mj-lt"/>
              <a:buAutoNum type="arabicPeriod"/>
            </a:pPr>
            <a:r>
              <a:rPr lang="en-US" dirty="0"/>
              <a:t>Plaintiff (or plaintiff’s legal team) demonstrates AI (using 4/5ths rule, for example) &amp; that plaintiff is member of protected class</a:t>
            </a:r>
          </a:p>
          <a:p>
            <a:pPr marL="624078" indent="-514350">
              <a:buFont typeface="+mj-lt"/>
              <a:buAutoNum type="arabicPeriod"/>
            </a:pPr>
            <a:r>
              <a:rPr lang="en-US" dirty="0"/>
              <a:t>Company must then demonstrate:</a:t>
            </a:r>
          </a:p>
          <a:p>
            <a:pPr marL="916686" lvl="1" indent="-514350">
              <a:buFont typeface="+mj-lt"/>
              <a:buAutoNum type="alphaLcParenR"/>
            </a:pPr>
            <a:r>
              <a:rPr lang="en-US" dirty="0"/>
              <a:t>The test is job related (through demonstration of content validity, criterion-related validity, or </a:t>
            </a:r>
            <a:r>
              <a:rPr lang="en-US" b="1" dirty="0"/>
              <a:t>BFOQ</a:t>
            </a:r>
            <a:r>
              <a:rPr lang="en-US" dirty="0"/>
              <a:t>).</a:t>
            </a:r>
          </a:p>
          <a:p>
            <a:pPr marL="916686" lvl="1" indent="-514350">
              <a:buFont typeface="+mj-lt"/>
              <a:buAutoNum type="alphaLcParenR"/>
            </a:pPr>
            <a:r>
              <a:rPr lang="en-US" dirty="0"/>
              <a:t>There is no alternate valid, job-related test with less AI that could have been used.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05184914"/>
      </p:ext>
    </p:extLst>
  </p:cSld>
  <p:clrMapOvr>
    <a:masterClrMapping/>
  </p:clrMapOvr>
  <p:transition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Legal vs. Illegal Discrimination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Job of “Bag Lifter” requires lifting 100 lb. bags and moving them 10 feet.</a:t>
            </a:r>
          </a:p>
          <a:p>
            <a:endParaRPr lang="en-US" sz="1100" dirty="0"/>
          </a:p>
          <a:p>
            <a:r>
              <a:rPr lang="en-US" dirty="0"/>
              <a:t>Only assessment for hiring is a work sample.</a:t>
            </a:r>
          </a:p>
          <a:p>
            <a:endParaRPr lang="en-US" sz="1100" dirty="0"/>
          </a:p>
          <a:p>
            <a:r>
              <a:rPr lang="en-US" dirty="0"/>
              <a:t>Selection procedure shows adverse impact against women.</a:t>
            </a:r>
          </a:p>
          <a:p>
            <a:endParaRPr lang="en-US" sz="1100" dirty="0"/>
          </a:p>
          <a:p>
            <a:r>
              <a:rPr lang="en-US" dirty="0"/>
              <a:t>Is it legal?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53508157"/>
      </p:ext>
    </p:extLst>
  </p:cSld>
  <p:clrMapOvr>
    <a:masterClrMapping/>
  </p:clrMapOvr>
  <p:transition>
    <p:cover dir="d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Mistakes Regarding AI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Company hires 5 women and 80 men. </a:t>
            </a:r>
          </a:p>
          <a:p>
            <a:pPr lvl="1"/>
            <a:r>
              <a:rPr lang="en-US" sz="2400" dirty="0"/>
              <a:t>Is there adverse impact?</a:t>
            </a:r>
            <a:endParaRPr lang="en-US" sz="2400" dirty="0">
              <a:solidFill>
                <a:srgbClr val="CC0000"/>
              </a:solidFill>
            </a:endParaRPr>
          </a:p>
          <a:p>
            <a:endParaRPr lang="en-US" dirty="0"/>
          </a:p>
          <a:p>
            <a:r>
              <a:rPr lang="en-US" dirty="0"/>
              <a:t>Equating adverse impact with bias</a:t>
            </a:r>
          </a:p>
          <a:p>
            <a:endParaRPr lang="en-US" dirty="0"/>
          </a:p>
          <a:p>
            <a:r>
              <a:rPr lang="en-US" dirty="0"/>
              <a:t>Misinterpreting mean differences</a:t>
            </a:r>
          </a:p>
          <a:p>
            <a:pPr lvl="1"/>
            <a:r>
              <a:rPr lang="en-US" dirty="0"/>
              <a:t>“Women, on average, score lower than men” does not mean “all women score lower than all men” nor “this woman won’t score well”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97418228"/>
      </p:ext>
    </p:extLst>
  </p:cSld>
  <p:clrMapOvr>
    <a:masterClrMapping/>
  </p:clrMapOvr>
  <p:transition>
    <p:cover dir="d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PQuestion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It is illegal to use a selection practice that discriminates against women.</a:t>
            </a:r>
          </a:p>
        </p:txBody>
      </p:sp>
      <p:sp>
        <p:nvSpPr>
          <p:cNvPr id="3" name="TPAnswers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True</a:t>
            </a:r>
          </a:p>
          <a:p>
            <a:pPr marL="0" indent="0">
              <a:buNone/>
            </a:pPr>
            <a:r>
              <a:rPr lang="en-US" dirty="0"/>
              <a:t>False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58310590"/>
      </p:ext>
    </p:extLst>
  </p:cSld>
  <p:clrMapOvr>
    <a:masterClrMapping/>
  </p:clrMapOvr>
  <p:transition>
    <p:cover dir="d"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PQuestion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It is illegal for an employer to use a medical test (such as MMPI for mental illness).</a:t>
            </a:r>
          </a:p>
        </p:txBody>
      </p:sp>
      <p:sp>
        <p:nvSpPr>
          <p:cNvPr id="3" name="TPAnswers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True</a:t>
            </a:r>
          </a:p>
          <a:p>
            <a:pPr marL="0" indent="0">
              <a:buNone/>
            </a:pPr>
            <a:r>
              <a:rPr lang="en-US" dirty="0"/>
              <a:t>False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87010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Staffing from International Perspective</a:t>
            </a:r>
            <a:endParaRPr lang="en-US" altLang="en-US" dirty="0" smtClean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Job descriptions used universally</a:t>
            </a:r>
          </a:p>
          <a:p>
            <a:r>
              <a:rPr lang="en-US" altLang="en-US" dirty="0" smtClean="0"/>
              <a:t>Educational qualifications &amp; application forms widely used for initial screening</a:t>
            </a:r>
          </a:p>
          <a:p>
            <a:r>
              <a:rPr lang="en-US" altLang="en-US" dirty="0" smtClean="0"/>
              <a:t>Interviews &amp; references are common post-screening techniques</a:t>
            </a:r>
          </a:p>
          <a:p>
            <a:r>
              <a:rPr lang="en-US" altLang="en-US" dirty="0" smtClean="0"/>
              <a:t>Cognitive ability tests used less frequently; personality tests used more frequently</a:t>
            </a:r>
            <a:endParaRPr lang="en-US" altLang="en-US" dirty="0" smtClean="0"/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9829800" y="6403975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 sz="1200" b="1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73780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3" grpId="0" build="p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PQuestion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It is illegal to fire someone at age 65.</a:t>
            </a:r>
          </a:p>
        </p:txBody>
      </p:sp>
      <p:sp>
        <p:nvSpPr>
          <p:cNvPr id="3" name="TPAnswers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True</a:t>
            </a:r>
          </a:p>
          <a:p>
            <a:pPr marL="0" indent="0">
              <a:buNone/>
            </a:pPr>
            <a:r>
              <a:rPr lang="en-US" dirty="0"/>
              <a:t>False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4715689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PQuestion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It is illegal to hire more whites than Latinos if your company is in a Latino neighborhood.</a:t>
            </a:r>
          </a:p>
        </p:txBody>
      </p:sp>
      <p:sp>
        <p:nvSpPr>
          <p:cNvPr id="3" name="TPAnswers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True</a:t>
            </a:r>
          </a:p>
          <a:p>
            <a:pPr marL="0" indent="0">
              <a:buNone/>
            </a:pPr>
            <a:r>
              <a:rPr lang="en-US" dirty="0"/>
              <a:t>False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5879793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PQuestion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It is legal to consider an applicants’ physical disability in the hiring process.  </a:t>
            </a:r>
          </a:p>
        </p:txBody>
      </p:sp>
      <p:sp>
        <p:nvSpPr>
          <p:cNvPr id="3" name="TPAnswers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True</a:t>
            </a:r>
          </a:p>
          <a:p>
            <a:pPr marL="0" indent="0">
              <a:buNone/>
            </a:pPr>
            <a:r>
              <a:rPr lang="en-US" dirty="0"/>
              <a:t>False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00924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5" name="Rectangle 410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5" name="Rectangle 7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7" name="Rectangle 7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9" name="Rectangle 7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1" name="Rectangle 8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83" name="Rectangle 8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6079" y="723899"/>
            <a:ext cx="5009388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101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7022" y="723899"/>
            <a:ext cx="5949978" cy="5682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7261934" y="1419225"/>
            <a:ext cx="4115917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The Staffing Process</a:t>
            </a:r>
          </a:p>
        </p:txBody>
      </p:sp>
    </p:spTree>
    <p:extLst>
      <p:ext uri="{BB962C8B-B14F-4D97-AF65-F5344CB8AC3E}">
        <p14:creationId xmlns:p14="http://schemas.microsoft.com/office/powerpoint/2010/main" val="2670563539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Impact of Staffing on Firm Performance</a:t>
            </a:r>
            <a:endParaRPr lang="en-US" dirty="0"/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High-performance work practices</a:t>
            </a:r>
          </a:p>
          <a:p>
            <a:pPr lvl="1"/>
            <a:r>
              <a:rPr lang="en-US" dirty="0"/>
              <a:t>Include use of formal job analyses, selection from within for key positions, amount of training received by employees, merit-based promotions, &amp; use of formal assessment devices for selection</a:t>
            </a:r>
          </a:p>
          <a:p>
            <a:pPr lvl="1"/>
            <a:r>
              <a:rPr lang="en-US" dirty="0"/>
              <a:t>Term has ___________________________</a:t>
            </a:r>
          </a:p>
          <a:p>
            <a:pPr lvl="3"/>
            <a:endParaRPr lang="en-US" dirty="0"/>
          </a:p>
          <a:p>
            <a:r>
              <a:rPr lang="en-US" dirty="0"/>
              <a:t>Staffing practices have positive associations with firm performance</a:t>
            </a:r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9829800" y="6403975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algn="ctr"/>
            <a:endParaRPr lang="en-US" sz="1200" b="1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38231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9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vs. Placement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Selection</a:t>
            </a:r>
          </a:p>
          <a:p>
            <a:pPr lvl="1"/>
            <a:r>
              <a:rPr lang="en-US" dirty="0"/>
              <a:t>Measuring individual differences and hiring based upon them</a:t>
            </a:r>
          </a:p>
          <a:p>
            <a:pPr lvl="1"/>
            <a:r>
              <a:rPr lang="en-US" dirty="0"/>
              <a:t>Example: Any modern organization</a:t>
            </a:r>
          </a:p>
          <a:p>
            <a:pPr lvl="1"/>
            <a:endParaRPr lang="en-US" dirty="0"/>
          </a:p>
          <a:p>
            <a:r>
              <a:rPr lang="en-US" b="1" dirty="0"/>
              <a:t>Placement</a:t>
            </a:r>
          </a:p>
          <a:p>
            <a:pPr lvl="1"/>
            <a:r>
              <a:rPr lang="en-US" dirty="0"/>
              <a:t>Measuring individual differences that are already hired and placing them in the job best for them</a:t>
            </a:r>
          </a:p>
          <a:p>
            <a:pPr lvl="1"/>
            <a:r>
              <a:rPr lang="en-US" dirty="0"/>
              <a:t>Example: US Army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87328242"/>
      </p:ext>
    </p:extLst>
  </p:cSld>
  <p:clrMapOvr>
    <a:masterClrMapping/>
  </p:clrMapOvr>
  <p:transition>
    <p:cover dir="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Staffing Concerns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Choice of assessment methods</a:t>
            </a:r>
          </a:p>
          <a:p>
            <a:r>
              <a:rPr lang="en-US" dirty="0"/>
              <a:t>Combining assessment methods</a:t>
            </a:r>
          </a:p>
          <a:p>
            <a:r>
              <a:rPr lang="en-US" dirty="0"/>
              <a:t>Determine incremental validity of selection instruments</a:t>
            </a:r>
          </a:p>
          <a:p>
            <a:r>
              <a:rPr lang="en-US" dirty="0"/>
              <a:t>Determine a selection ratio</a:t>
            </a:r>
          </a:p>
          <a:p>
            <a:r>
              <a:rPr lang="en-US" dirty="0"/>
              <a:t>Determine utility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50137192"/>
      </p:ext>
    </p:extLst>
  </p:cSld>
  <p:clrMapOvr>
    <a:masterClrMapping/>
  </p:clrMapOvr>
  <p:transition>
    <p:cover dir="d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GUID" val="66CDF48DD1D144ABB002FC033C9F6BD9"/>
  <p:tag name="SLIDEID" val="66CDF48DD1D144ABB002FC033C9F6BD9"/>
  <p:tag name="SLIDEORDER" val="1"/>
  <p:tag name="SLIDETYPE" val="Q"/>
  <p:tag name="DEMOGRAPHIC" val="False"/>
  <p:tag name="TEAMASSIGN" val="False"/>
  <p:tag name="SPEEDSCORING" val="False"/>
  <p:tag name="CORRECTPOINTVALUE" val="100"/>
  <p:tag name="INCORRECTPOINTVALUE" val="0"/>
  <p:tag name="ZEROBASED" val="False"/>
  <p:tag name="QUESTIONALIAS" val="What is your opinion?"/>
  <p:tag name="ANSWERSALIAS" val="True|smicln|False"/>
  <p:tag name="DELIMITERS" val="3.1"/>
  <p:tag name="VALUEFORMAT" val="0%"/>
  <p:tag name="RESPONSESGATHERED" val="True"/>
  <p:tag name="TOTALRESPONSES" val="62"/>
  <p:tag name="RESPONSECOUNT" val="62"/>
  <p:tag name="SLICED" val="False"/>
  <p:tag name="RESPONSES" val="2;1;2;1;1;-;1;2;1;1;2;2;1;1;1;1;-;1;1;-;2;1;1;2;-;-;1;1;1;1;2;1;1;2;1;1;1;1;1;1;2;1;1;1;1;1;1;1;1;1;1;-;1;2;1;1;2;1;1;-;2;1;1;1;1;1;1;2;1;"/>
  <p:tag name="CHARTSTRINGSTD" val="48 14"/>
  <p:tag name="CHARTSTRINGREV" val="14 48"/>
  <p:tag name="CHARTSTRINGSTDPER" val="0.774193548387097 0.225806451612903"/>
  <p:tag name="CHARTSTRINGREVPER" val="0.225806451612903 0.774193548387097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SWERBULLETS" val="3"/>
  <p:tag name="OLDNUMANSWERS" val="2"/>
  <p:tag name="TEXTLENGTH" val="10"/>
  <p:tag name="FONTSIZE" val="28"/>
  <p:tag name="BULLETTYPE" val="ppBulletArabicPeriod"/>
  <p:tag name="ANSWERTEXT" val="True&#10;Fals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ID" val="66CDF48DD1D144ABB002FC033C9F6BD9"/>
  <p:tag name="SLIDETYPE" val="Q"/>
  <p:tag name="DEMOGRAPHIC" val="False"/>
  <p:tag name="TEAMASSIGN" val="False"/>
  <p:tag name="SPEEDSCORING" val="False"/>
  <p:tag name="CORRECTPOINTVALUE" val="100"/>
  <p:tag name="INCORRECTPOINTVALUE" val="0"/>
  <p:tag name="ZEROBASED" val="False"/>
  <p:tag name="QUESTIONALIAS" val="What is your opinion?"/>
  <p:tag name="ANSWERSALIAS" val="True|smicln|False"/>
  <p:tag name="DELIMITERS" val="3.1"/>
  <p:tag name="VALUEFORMAT" val="0%"/>
  <p:tag name="SLIDEORDER" val="2"/>
  <p:tag name="SLIDEGUID" val="5FA4AA41AF5E46858E2D600F063AFD61"/>
  <p:tag name="RESPONSESGATHERED" val="True"/>
  <p:tag name="TOTALRESPONSES" val="63"/>
  <p:tag name="RESPONSECOUNT" val="63"/>
  <p:tag name="SLICED" val="False"/>
  <p:tag name="RESPONSES" val="2;2;1;2;2;-;2;2;1;1;2;2;2;1;2;2;-;2;2;2;2;2;2;2;2;-;1;2;1;2;-;2;2;1;1;2;1;1;2;2;2;2;1;2;1;1;2;2;1;1;1;-;2;1;2;1;2;2;2;-;2;2;1;2;2;2;2;2;1;"/>
  <p:tag name="CHARTSTRINGSTD" val="20 43"/>
  <p:tag name="CHARTSTRINGREV" val="43 20"/>
  <p:tag name="CHARTSTRINGSTDPER" val="0.317460317460317 0.682539682539683"/>
  <p:tag name="CHARTSTRINGREVPER" val="0.682539682539683 0.31746031746031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SWERBULLETS" val="3"/>
  <p:tag name="OLDNUMANSWERS" val="2"/>
  <p:tag name="TEXTLENGTH" val="10"/>
  <p:tag name="FONTSIZE" val="28"/>
  <p:tag name="BULLETTYPE" val="ppBulletArabicPeriod"/>
  <p:tag name="ANSWERTEXT" val="True&#10;Fals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ID" val="66CDF48DD1D144ABB002FC033C9F6BD9"/>
  <p:tag name="SLIDETYPE" val="Q"/>
  <p:tag name="DEMOGRAPHIC" val="False"/>
  <p:tag name="TEAMASSIGN" val="False"/>
  <p:tag name="SPEEDSCORING" val="False"/>
  <p:tag name="CORRECTPOINTVALUE" val="100"/>
  <p:tag name="INCORRECTPOINTVALUE" val="0"/>
  <p:tag name="ZEROBASED" val="False"/>
  <p:tag name="QUESTIONALIAS" val="What is your opinion?"/>
  <p:tag name="ANSWERSALIAS" val="True|smicln|False"/>
  <p:tag name="DELIMITERS" val="3.1"/>
  <p:tag name="VALUEFORMAT" val="0%"/>
  <p:tag name="SLIDEORDER" val="4"/>
  <p:tag name="SLIDEGUID" val="1E3FCBD9E51548309D0785EDDD257B79"/>
  <p:tag name="RESPONSESGATHERED" val="True"/>
  <p:tag name="TOTALRESPONSES" val="62"/>
  <p:tag name="RESPONSECOUNT" val="62"/>
  <p:tag name="SLICED" val="False"/>
  <p:tag name="RESPONSES" val="2;2;2;1;1;-;2;2;2;1;2;2;1;1;2;2;-;2;1;1;2;2;1;2;2;-;2;2;2;2;2;2;2;1;1;2;-;1;2;1;2;2;2;1;1;1;1;1;1;-;1;-;1;1;1;2;2;1;1;-;1;1;2;1;2;2;1;2;1;"/>
  <p:tag name="CHARTSTRINGSTD" val="29 33"/>
  <p:tag name="CHARTSTRINGREV" val="33 29"/>
  <p:tag name="CHARTSTRINGSTDPER" val="0.467741935483871 0.532258064516129"/>
  <p:tag name="CHARTSTRINGREVPER" val="0.532258064516129 0.46774193548387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SWERBULLETS" val="3"/>
  <p:tag name="OLDNUMANSWERS" val="2"/>
  <p:tag name="TEXTLENGTH" val="10"/>
  <p:tag name="FONTSIZE" val="28"/>
  <p:tag name="BULLETTYPE" val="ppBulletArabicPeriod"/>
  <p:tag name="ANSWERTEXT" val="True&#10;Fals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ID" val="66CDF48DD1D144ABB002FC033C9F6BD9"/>
  <p:tag name="SLIDETYPE" val="Q"/>
  <p:tag name="DEMOGRAPHIC" val="False"/>
  <p:tag name="TEAMASSIGN" val="False"/>
  <p:tag name="SPEEDSCORING" val="False"/>
  <p:tag name="CORRECTPOINTVALUE" val="100"/>
  <p:tag name="INCORRECTPOINTVALUE" val="0"/>
  <p:tag name="ZEROBASED" val="False"/>
  <p:tag name="QUESTIONALIAS" val="What is your opinion?"/>
  <p:tag name="ANSWERSALIAS" val="True|smicln|False"/>
  <p:tag name="DELIMITERS" val="3.1"/>
  <p:tag name="VALUEFORMAT" val="0%"/>
  <p:tag name="SLIDEORDER" val="5"/>
  <p:tag name="SLIDEGUID" val="6289AE0815DB446F977DB928BCA8E094"/>
  <p:tag name="RESPONSESGATHERED" val="True"/>
  <p:tag name="TOTALRESPONSES" val="62"/>
  <p:tag name="RESPONSECOUNT" val="62"/>
  <p:tag name="SLICED" val="False"/>
  <p:tag name="RESPONSES" val="2;2;2;2;2;-;2;2;1;2;2;2;2;2;2;2;-;2;-;2;2;2;2;2;2;-;2;2;2;2;2;2;2;2;2;2;2;2;2;1;2;2;2;2;1;2;2;2;2;-;2;-;2;2;2;2;2;2;2;-;2;2;2;2;2;2;2;2;1;"/>
  <p:tag name="CHARTSTRINGSTD" val="4 58"/>
  <p:tag name="CHARTSTRINGREV" val="58 4"/>
  <p:tag name="CHARTSTRINGSTDPER" val="0.0645161290322581 0.935483870967742"/>
  <p:tag name="CHARTSTRINGREVPER" val="0.935483870967742 0.064516129032258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SWERBULLETS" val="3"/>
  <p:tag name="OLDNUMANSWERS" val="2"/>
  <p:tag name="TEXTLENGTH" val="10"/>
  <p:tag name="FONTSIZE" val="28"/>
  <p:tag name="BULLETTYPE" val="ppBulletArabicPeriod"/>
  <p:tag name="ANSWERTEXT" val="True&#10;Fals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ID" val="66CDF48DD1D144ABB002FC033C9F6BD9"/>
  <p:tag name="SLIDETYPE" val="Q"/>
  <p:tag name="DEMOGRAPHIC" val="False"/>
  <p:tag name="TEAMASSIGN" val="False"/>
  <p:tag name="SPEEDSCORING" val="False"/>
  <p:tag name="CORRECTPOINTVALUE" val="100"/>
  <p:tag name="INCORRECTPOINTVALUE" val="0"/>
  <p:tag name="ZEROBASED" val="False"/>
  <p:tag name="QUESTIONALIAS" val="What is your opinion?"/>
  <p:tag name="ANSWERSALIAS" val="True|smicln|False"/>
  <p:tag name="DELIMITERS" val="3.1"/>
  <p:tag name="VALUEFORMAT" val="0%"/>
  <p:tag name="SLIDEORDER" val="6"/>
  <p:tag name="SLIDEGUID" val="9BD886610FC34F1CBA3AFD84B507AEA7"/>
  <p:tag name="RESPONSESGATHERED" val="True"/>
  <p:tag name="TOTALRESPONSES" val="60"/>
  <p:tag name="RESPONSECOUNT" val="60"/>
  <p:tag name="SLICED" val="False"/>
  <p:tag name="RESPONSES" val="1;2;-;1;2;-;2;2;1;2;2;2;1;2;1;1;-;2;-;-;1;1;1;2;1;-;1;1;1;1;1;2;1;1;2;2;2;2;1;1;2;1;1;1;2;1;2;2;1;-;2;-;2;2;2;2;2;2;2;-;1;1;2;1;1;1;2;1;2;"/>
  <p:tag name="CHARTSTRINGSTD" val="30 30"/>
  <p:tag name="CHARTSTRINGREV" val="30 30"/>
  <p:tag name="CHARTSTRINGSTDPER" val="0.5 0.5"/>
  <p:tag name="CHARTSTRINGREVPER" val="0.5 0.5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SWERBULLETS" val="3"/>
  <p:tag name="OLDNUMANSWERS" val="2"/>
  <p:tag name="TEXTLENGTH" val="10"/>
  <p:tag name="FONTSIZE" val="28"/>
  <p:tag name="BULLETTYPE" val="ppBulletArabicPeriod"/>
  <p:tag name="ANSWERTEXT" val="True&#10;Fals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heme/theme1.xml><?xml version="1.0" encoding="utf-8"?>
<a:theme xmlns:a="http://schemas.openxmlformats.org/drawingml/2006/main" name="Dividend">
  <a:themeElements>
    <a:clrScheme name="Custom 1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65359"/>
      </a:accent1>
      <a:accent2>
        <a:srgbClr val="C00000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1160</TotalTime>
  <Words>1851</Words>
  <Application>Microsoft Office PowerPoint</Application>
  <PresentationFormat>Widescreen</PresentationFormat>
  <Paragraphs>422</Paragraphs>
  <Slides>52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61" baseType="lpstr">
      <vt:lpstr>ＭＳ Ｐゴシック</vt:lpstr>
      <vt:lpstr>Arial</vt:lpstr>
      <vt:lpstr>Calibri</vt:lpstr>
      <vt:lpstr>Calibri (Body)</vt:lpstr>
      <vt:lpstr>Gill Sans MT</vt:lpstr>
      <vt:lpstr>Symbol</vt:lpstr>
      <vt:lpstr>Times New Roman</vt:lpstr>
      <vt:lpstr>Wingdings 2</vt:lpstr>
      <vt:lpstr>Dividend</vt:lpstr>
      <vt:lpstr>I/O Psychology Chapter 6 – Staffing Decisions</vt:lpstr>
      <vt:lpstr>Overview</vt:lpstr>
      <vt:lpstr>Modules 6.1 &amp; 6.3 – Conceptual &amp; Practical Issues in Staffing</vt:lpstr>
      <vt:lpstr>What is a Staffing decision?</vt:lpstr>
      <vt:lpstr>Staffing from International Perspective</vt:lpstr>
      <vt:lpstr>The Staffing Process</vt:lpstr>
      <vt:lpstr>Impact of Staffing on Firm Performance</vt:lpstr>
      <vt:lpstr>Selection vs. Placement</vt:lpstr>
      <vt:lpstr>General Staffing Concerns</vt:lpstr>
      <vt:lpstr>Typical Selection Methods – Review</vt:lpstr>
      <vt:lpstr>Combining Information</vt:lpstr>
      <vt:lpstr>Combining Information</vt:lpstr>
      <vt:lpstr>Problems with Compensatory Systems</vt:lpstr>
      <vt:lpstr>Problems with Hurdle Systems</vt:lpstr>
      <vt:lpstr>Combining Information</vt:lpstr>
      <vt:lpstr>Establishing Cut Scores</vt:lpstr>
      <vt:lpstr>Deselection</vt:lpstr>
      <vt:lpstr>Number of Decisions</vt:lpstr>
      <vt:lpstr>Module 6.2 – Evaluation of Staffing Outcomes</vt:lpstr>
      <vt:lpstr>Three ways to evaluate</vt:lpstr>
      <vt:lpstr>Incremental Validity</vt:lpstr>
      <vt:lpstr>Testing for Criterion-related Validity</vt:lpstr>
      <vt:lpstr>Hierarchical Multiple Regression and Incremental Validity Example</vt:lpstr>
      <vt:lpstr>Selection Strategies and Concerns</vt:lpstr>
      <vt:lpstr>Selection Ratio</vt:lpstr>
      <vt:lpstr>Selection Ratio and Cut Scores</vt:lpstr>
      <vt:lpstr>Which is worse???</vt:lpstr>
      <vt:lpstr>Selection Decisions</vt:lpstr>
      <vt:lpstr>Selection Ratio and Cut Scores</vt:lpstr>
      <vt:lpstr>Selection Ratio and Cut Scores</vt:lpstr>
      <vt:lpstr>Selection Ratio and Cut Scores</vt:lpstr>
      <vt:lpstr>Utility of a Selection System</vt:lpstr>
      <vt:lpstr>Utility</vt:lpstr>
      <vt:lpstr>Maximum Utility</vt:lpstr>
      <vt:lpstr>Feelings of unfairness regarding Staffing Strategies can lead to:</vt:lpstr>
      <vt:lpstr>Module 6.4 – Legal Issues in Staffing decisions</vt:lpstr>
      <vt:lpstr>Legal Issues in Staffing Decisions</vt:lpstr>
      <vt:lpstr>Employment Discrimination</vt:lpstr>
      <vt:lpstr>Employment Discrimination</vt:lpstr>
      <vt:lpstr>Costly Risk to Ignore</vt:lpstr>
      <vt:lpstr>Theories of Discrimination</vt:lpstr>
      <vt:lpstr>Standards</vt:lpstr>
      <vt:lpstr>4/5ths Rule</vt:lpstr>
      <vt:lpstr>4/5ths Rule Example</vt:lpstr>
      <vt:lpstr>If Adverse Impact is suspected…</vt:lpstr>
      <vt:lpstr>Legal vs. Illegal Discrimination</vt:lpstr>
      <vt:lpstr>Common Mistakes Regarding AI</vt:lpstr>
      <vt:lpstr>It is illegal to use a selection practice that discriminates against women.</vt:lpstr>
      <vt:lpstr>It is illegal for an employer to use a medical test (such as MMPI for mental illness).</vt:lpstr>
      <vt:lpstr>It is illegal to fire someone at age 65.</vt:lpstr>
      <vt:lpstr>It is illegal to hire more whites than Latinos if your company is in a Latino neighborhood.</vt:lpstr>
      <vt:lpstr>It is legal to consider an applicants’ physical disability in the hiring process.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I/O Psychology Chapter 6 – Staffing Decisions</dc:title>
  <dc:creator>Kristina Bauer</dc:creator>
  <cp:lastModifiedBy>Kristina</cp:lastModifiedBy>
  <cp:revision>55</cp:revision>
  <dcterms:created xsi:type="dcterms:W3CDTF">2013-06-01T03:00:59Z</dcterms:created>
  <dcterms:modified xsi:type="dcterms:W3CDTF">2017-02-14T19:56:33Z</dcterms:modified>
</cp:coreProperties>
</file>