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0.xml" ContentType="application/vnd.openxmlformats-officedocument.presentationml.tags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tags/tag12.xml" ContentType="application/vnd.openxmlformats-officedocument.presentationml.tags+xml"/>
  <Override PartName="/ppt/notesSlides/notesSlide15.xml" ContentType="application/vnd.openxmlformats-officedocument.presentationml.notesSlide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notesSlides/notesSlide17.xml" ContentType="application/vnd.openxmlformats-officedocument.presentationml.notesSlide+xml"/>
  <Override PartName="/ppt/tags/tag1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6.xml" ContentType="application/vnd.openxmlformats-officedocument.presentationml.tags+xml"/>
  <Override PartName="/ppt/notesSlides/notesSlide20.xml" ContentType="application/vnd.openxmlformats-officedocument.presentationml.notesSlide+xml"/>
  <Override PartName="/ppt/tags/tag1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8.xml" ContentType="application/vnd.openxmlformats-officedocument.presentationml.tags+xml"/>
  <Override PartName="/ppt/notesSlides/notesSlide23.xml" ContentType="application/vnd.openxmlformats-officedocument.presentationml.notesSlide+xml"/>
  <Override PartName="/ppt/tags/tag19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50"/>
  </p:notesMasterIdLst>
  <p:handoutMasterIdLst>
    <p:handoutMasterId r:id="rId51"/>
  </p:handoutMasterIdLst>
  <p:sldIdLst>
    <p:sldId id="257" r:id="rId2"/>
    <p:sldId id="319" r:id="rId3"/>
    <p:sldId id="320" r:id="rId4"/>
    <p:sldId id="334" r:id="rId5"/>
    <p:sldId id="335" r:id="rId6"/>
    <p:sldId id="380" r:id="rId7"/>
    <p:sldId id="337" r:id="rId8"/>
    <p:sldId id="338" r:id="rId9"/>
    <p:sldId id="383" r:id="rId10"/>
    <p:sldId id="343" r:id="rId11"/>
    <p:sldId id="403" r:id="rId12"/>
    <p:sldId id="382" r:id="rId13"/>
    <p:sldId id="386" r:id="rId14"/>
    <p:sldId id="391" r:id="rId15"/>
    <p:sldId id="392" r:id="rId16"/>
    <p:sldId id="387" r:id="rId17"/>
    <p:sldId id="388" r:id="rId18"/>
    <p:sldId id="389" r:id="rId19"/>
    <p:sldId id="390" r:id="rId20"/>
    <p:sldId id="352" r:id="rId21"/>
    <p:sldId id="354" r:id="rId22"/>
    <p:sldId id="353" r:id="rId23"/>
    <p:sldId id="404" r:id="rId24"/>
    <p:sldId id="405" r:id="rId25"/>
    <p:sldId id="406" r:id="rId26"/>
    <p:sldId id="407" r:id="rId27"/>
    <p:sldId id="408" r:id="rId28"/>
    <p:sldId id="321" r:id="rId29"/>
    <p:sldId id="339" r:id="rId30"/>
    <p:sldId id="340" r:id="rId31"/>
    <p:sldId id="394" r:id="rId32"/>
    <p:sldId id="385" r:id="rId33"/>
    <p:sldId id="393" r:id="rId34"/>
    <p:sldId id="322" r:id="rId35"/>
    <p:sldId id="356" r:id="rId36"/>
    <p:sldId id="355" r:id="rId37"/>
    <p:sldId id="395" r:id="rId38"/>
    <p:sldId id="396" r:id="rId39"/>
    <p:sldId id="401" r:id="rId40"/>
    <p:sldId id="402" r:id="rId41"/>
    <p:sldId id="359" r:id="rId42"/>
    <p:sldId id="360" r:id="rId43"/>
    <p:sldId id="361" r:id="rId44"/>
    <p:sldId id="363" r:id="rId45"/>
    <p:sldId id="364" r:id="rId46"/>
    <p:sldId id="365" r:id="rId47"/>
    <p:sldId id="366" r:id="rId48"/>
    <p:sldId id="367" r:id="rId49"/>
  </p:sldIdLst>
  <p:sldSz cx="12192000" cy="6858000"/>
  <p:notesSz cx="6858000" cy="9144000"/>
  <p:custDataLst>
    <p:tags r:id="rId5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034" autoAdjust="0"/>
  </p:normalViewPr>
  <p:slideViewPr>
    <p:cSldViewPr>
      <p:cViewPr varScale="1">
        <p:scale>
          <a:sx n="104" d="100"/>
          <a:sy n="104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447B9-30FB-4777-9B2F-00285EE5754B}" type="doc">
      <dgm:prSet loTypeId="urn:microsoft.com/office/officeart/2005/8/layout/process1" loCatId="process" qsTypeId="urn:microsoft.com/office/officeart/2005/8/quickstyle/simple1#9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5DE224C2-B6C9-40BB-9FBC-1DCB04EC208C}">
      <dgm:prSet phldrT="[Text]" custT="1"/>
      <dgm:spPr/>
      <dgm:t>
        <a:bodyPr/>
        <a:lstStyle/>
        <a:p>
          <a:pPr algn="l"/>
          <a:r>
            <a:rPr lang="en-US" sz="1600" b="1" dirty="0"/>
            <a:t>Attention</a:t>
          </a:r>
        </a:p>
        <a:p>
          <a:pPr algn="l"/>
          <a:r>
            <a:rPr lang="en-US" sz="1400" dirty="0"/>
            <a:t>• Model Stimuli</a:t>
          </a:r>
        </a:p>
        <a:p>
          <a:pPr algn="l"/>
          <a:r>
            <a:rPr lang="en-US" sz="1400" dirty="0"/>
            <a:t>• Trainee Characteristics</a:t>
          </a:r>
        </a:p>
      </dgm:t>
    </dgm:pt>
    <dgm:pt modelId="{8CB315A7-F1D5-4EF9-A677-069A0B46EF59}" type="parTrans" cxnId="{8869B671-B70E-49D4-A828-C081B67A28D8}">
      <dgm:prSet/>
      <dgm:spPr/>
      <dgm:t>
        <a:bodyPr/>
        <a:lstStyle/>
        <a:p>
          <a:endParaRPr lang="en-US"/>
        </a:p>
      </dgm:t>
    </dgm:pt>
    <dgm:pt modelId="{36E34550-4016-4C1F-AB00-E1FAF4E0B1D7}" type="sibTrans" cxnId="{8869B671-B70E-49D4-A828-C081B67A28D8}">
      <dgm:prSet/>
      <dgm:spPr/>
      <dgm:t>
        <a:bodyPr/>
        <a:lstStyle/>
        <a:p>
          <a:endParaRPr lang="en-US"/>
        </a:p>
      </dgm:t>
    </dgm:pt>
    <dgm:pt modelId="{71D71813-C4AC-4A03-8430-1D812DE1FAED}">
      <dgm:prSet phldrT="[Text]" custT="1"/>
      <dgm:spPr/>
      <dgm:t>
        <a:bodyPr/>
        <a:lstStyle/>
        <a:p>
          <a:pPr algn="l"/>
          <a:r>
            <a:rPr lang="en-US" sz="1600" b="1" dirty="0"/>
            <a:t>Retention</a:t>
          </a:r>
        </a:p>
        <a:p>
          <a:pPr algn="l"/>
          <a:r>
            <a:rPr lang="en-US" sz="1400" dirty="0"/>
            <a:t>• Coding</a:t>
          </a:r>
        </a:p>
        <a:p>
          <a:pPr algn="l"/>
          <a:r>
            <a:rPr lang="en-US" sz="1400" dirty="0"/>
            <a:t>• Organization</a:t>
          </a:r>
        </a:p>
        <a:p>
          <a:pPr algn="l"/>
          <a:r>
            <a:rPr lang="en-US" sz="1400" dirty="0"/>
            <a:t>• Rehearsal</a:t>
          </a:r>
        </a:p>
      </dgm:t>
    </dgm:pt>
    <dgm:pt modelId="{38A8309E-FA5F-4314-B138-39E72C583BCC}" type="parTrans" cxnId="{DEE3106D-F411-48AB-873B-0FF0FCA360C2}">
      <dgm:prSet/>
      <dgm:spPr/>
      <dgm:t>
        <a:bodyPr/>
        <a:lstStyle/>
        <a:p>
          <a:endParaRPr lang="en-US"/>
        </a:p>
      </dgm:t>
    </dgm:pt>
    <dgm:pt modelId="{290FA36F-9F0F-4CAC-BF6F-DAAA7E8CD96E}" type="sibTrans" cxnId="{DEE3106D-F411-48AB-873B-0FF0FCA360C2}">
      <dgm:prSet/>
      <dgm:spPr/>
      <dgm:t>
        <a:bodyPr/>
        <a:lstStyle/>
        <a:p>
          <a:endParaRPr lang="en-US"/>
        </a:p>
      </dgm:t>
    </dgm:pt>
    <dgm:pt modelId="{4D6AB191-1260-4E9D-8B4E-7B4C9FC1846F}">
      <dgm:prSet phldrT="[Text]" custT="1"/>
      <dgm:spPr/>
      <dgm:t>
        <a:bodyPr/>
        <a:lstStyle/>
        <a:p>
          <a:pPr algn="l"/>
          <a:r>
            <a:rPr lang="en-US" sz="1600" b="1" dirty="0"/>
            <a:t>Motor</a:t>
          </a:r>
        </a:p>
        <a:p>
          <a:pPr algn="l"/>
          <a:r>
            <a:rPr lang="en-US" sz="1600" b="1" dirty="0"/>
            <a:t>Reproduction</a:t>
          </a:r>
        </a:p>
        <a:p>
          <a:pPr algn="l"/>
          <a:r>
            <a:rPr lang="en-US" sz="1400" dirty="0"/>
            <a:t>• Physical Capability</a:t>
          </a:r>
        </a:p>
        <a:p>
          <a:pPr algn="l"/>
          <a:r>
            <a:rPr lang="en-US" sz="1400" dirty="0"/>
            <a:t>• Accuracy</a:t>
          </a:r>
        </a:p>
        <a:p>
          <a:pPr algn="l"/>
          <a:r>
            <a:rPr lang="en-US" sz="1400" dirty="0"/>
            <a:t>• Feedback</a:t>
          </a:r>
        </a:p>
      </dgm:t>
    </dgm:pt>
    <dgm:pt modelId="{53EA10E5-A9D4-43A4-B869-45F81EA0B9CD}" type="parTrans" cxnId="{11EF6723-B92D-4C7B-99C2-E3E945C80FC7}">
      <dgm:prSet/>
      <dgm:spPr/>
      <dgm:t>
        <a:bodyPr/>
        <a:lstStyle/>
        <a:p>
          <a:endParaRPr lang="en-US"/>
        </a:p>
      </dgm:t>
    </dgm:pt>
    <dgm:pt modelId="{8ABC5BA7-8A8A-4DA4-8C7E-923F3FDEB541}" type="sibTrans" cxnId="{11EF6723-B92D-4C7B-99C2-E3E945C80FC7}">
      <dgm:prSet/>
      <dgm:spPr/>
      <dgm:t>
        <a:bodyPr/>
        <a:lstStyle/>
        <a:p>
          <a:endParaRPr lang="en-US"/>
        </a:p>
      </dgm:t>
    </dgm:pt>
    <dgm:pt modelId="{E8BD12C0-3719-496C-9D9E-0DDC0E09F48E}">
      <dgm:prSet custT="1"/>
      <dgm:spPr/>
      <dgm:t>
        <a:bodyPr/>
        <a:lstStyle/>
        <a:p>
          <a:pPr algn="l"/>
          <a:r>
            <a:rPr lang="en-US" sz="1600" b="1" dirty="0"/>
            <a:t>Motivational</a:t>
          </a:r>
        </a:p>
        <a:p>
          <a:pPr algn="l"/>
          <a:r>
            <a:rPr lang="en-US" sz="1600" b="1" dirty="0"/>
            <a:t>Processes</a:t>
          </a:r>
        </a:p>
        <a:p>
          <a:pPr algn="l"/>
          <a:r>
            <a:rPr lang="en-US" sz="1400" dirty="0"/>
            <a:t>• Reinforcement</a:t>
          </a:r>
        </a:p>
      </dgm:t>
    </dgm:pt>
    <dgm:pt modelId="{20D047F5-3F65-4A2A-9250-891E7576A5A9}" type="parTrans" cxnId="{4AC3B2CF-C7F0-4C29-85D1-36C6EB819D67}">
      <dgm:prSet/>
      <dgm:spPr/>
      <dgm:t>
        <a:bodyPr/>
        <a:lstStyle/>
        <a:p>
          <a:endParaRPr lang="en-US"/>
        </a:p>
      </dgm:t>
    </dgm:pt>
    <dgm:pt modelId="{F57D6F18-0C5D-4B59-88C5-90E2D43E576D}" type="sibTrans" cxnId="{4AC3B2CF-C7F0-4C29-85D1-36C6EB819D67}">
      <dgm:prSet/>
      <dgm:spPr/>
      <dgm:t>
        <a:bodyPr/>
        <a:lstStyle/>
        <a:p>
          <a:endParaRPr lang="en-US"/>
        </a:p>
      </dgm:t>
    </dgm:pt>
    <dgm:pt modelId="{C75C7C1F-67DD-40E3-83A0-BD5B8F5B9389}">
      <dgm:prSet/>
      <dgm:spPr/>
      <dgm:t>
        <a:bodyPr/>
        <a:lstStyle/>
        <a:p>
          <a:pPr algn="l"/>
          <a:r>
            <a:rPr lang="en-US" b="1" dirty="0"/>
            <a:t>Match</a:t>
          </a:r>
        </a:p>
        <a:p>
          <a:pPr algn="l"/>
          <a:r>
            <a:rPr lang="en-US" b="1" dirty="0"/>
            <a:t>Modeled</a:t>
          </a:r>
        </a:p>
        <a:p>
          <a:pPr algn="l"/>
          <a:r>
            <a:rPr lang="en-US" b="1" dirty="0"/>
            <a:t>Performance</a:t>
          </a:r>
        </a:p>
      </dgm:t>
    </dgm:pt>
    <dgm:pt modelId="{D24D0BB4-2357-432E-A0FE-07300753DE08}" type="sibTrans" cxnId="{E6CD0174-308E-4AEF-8D9E-73B6ED00BD77}">
      <dgm:prSet/>
      <dgm:spPr/>
      <dgm:t>
        <a:bodyPr/>
        <a:lstStyle/>
        <a:p>
          <a:endParaRPr lang="en-US"/>
        </a:p>
      </dgm:t>
    </dgm:pt>
    <dgm:pt modelId="{8363793B-B9FC-4D72-8218-1A526EC3FB05}" type="parTrans" cxnId="{E6CD0174-308E-4AEF-8D9E-73B6ED00BD77}">
      <dgm:prSet/>
      <dgm:spPr/>
      <dgm:t>
        <a:bodyPr/>
        <a:lstStyle/>
        <a:p>
          <a:endParaRPr lang="en-US"/>
        </a:p>
      </dgm:t>
    </dgm:pt>
    <dgm:pt modelId="{1812A721-691D-4F0C-8F5F-E920CA1E9640}" type="pres">
      <dgm:prSet presAssocID="{9FF447B9-30FB-4777-9B2F-00285EE5754B}" presName="Name0" presStyleCnt="0">
        <dgm:presLayoutVars>
          <dgm:dir/>
          <dgm:resizeHandles val="exact"/>
        </dgm:presLayoutVars>
      </dgm:prSet>
      <dgm:spPr/>
    </dgm:pt>
    <dgm:pt modelId="{9D4E6BE9-C393-40A6-AC1C-0C22F9AF44E4}" type="pres">
      <dgm:prSet presAssocID="{5DE224C2-B6C9-40BB-9FBC-1DCB04EC208C}" presName="node" presStyleLbl="node1" presStyleIdx="0" presStyleCnt="5" custScaleX="122935" custScaleY="126844">
        <dgm:presLayoutVars>
          <dgm:bulletEnabled val="1"/>
        </dgm:presLayoutVars>
      </dgm:prSet>
      <dgm:spPr/>
    </dgm:pt>
    <dgm:pt modelId="{A8CB3D26-6A58-4258-B6DD-64A1669FFBE6}" type="pres">
      <dgm:prSet presAssocID="{36E34550-4016-4C1F-AB00-E1FAF4E0B1D7}" presName="sibTrans" presStyleLbl="sibTrans2D1" presStyleIdx="0" presStyleCnt="4"/>
      <dgm:spPr/>
    </dgm:pt>
    <dgm:pt modelId="{BB96470B-351E-4619-A6A3-51700C242B9D}" type="pres">
      <dgm:prSet presAssocID="{36E34550-4016-4C1F-AB00-E1FAF4E0B1D7}" presName="connectorText" presStyleLbl="sibTrans2D1" presStyleIdx="0" presStyleCnt="4"/>
      <dgm:spPr/>
    </dgm:pt>
    <dgm:pt modelId="{5B53F84F-97C9-4FB3-BF92-16D2097C4745}" type="pres">
      <dgm:prSet presAssocID="{71D71813-C4AC-4A03-8430-1D812DE1FAED}" presName="node" presStyleLbl="node1" presStyleIdx="1" presStyleCnt="5" custScaleX="119593" custScaleY="126553">
        <dgm:presLayoutVars>
          <dgm:bulletEnabled val="1"/>
        </dgm:presLayoutVars>
      </dgm:prSet>
      <dgm:spPr/>
    </dgm:pt>
    <dgm:pt modelId="{D1E978CD-F2FA-4887-82E6-C04B326E6045}" type="pres">
      <dgm:prSet presAssocID="{290FA36F-9F0F-4CAC-BF6F-DAAA7E8CD96E}" presName="sibTrans" presStyleLbl="sibTrans2D1" presStyleIdx="1" presStyleCnt="4"/>
      <dgm:spPr/>
    </dgm:pt>
    <dgm:pt modelId="{8862A395-4ED6-4FA1-AAC9-58E5BF6A5662}" type="pres">
      <dgm:prSet presAssocID="{290FA36F-9F0F-4CAC-BF6F-DAAA7E8CD96E}" presName="connectorText" presStyleLbl="sibTrans2D1" presStyleIdx="1" presStyleCnt="4"/>
      <dgm:spPr/>
    </dgm:pt>
    <dgm:pt modelId="{D68BCE7B-37B4-4BE2-94B2-1B345696C187}" type="pres">
      <dgm:prSet presAssocID="{4D6AB191-1260-4E9D-8B4E-7B4C9FC1846F}" presName="node" presStyleLbl="node1" presStyleIdx="2" presStyleCnt="5" custScaleX="127540" custScaleY="125046">
        <dgm:presLayoutVars>
          <dgm:bulletEnabled val="1"/>
        </dgm:presLayoutVars>
      </dgm:prSet>
      <dgm:spPr/>
    </dgm:pt>
    <dgm:pt modelId="{37A25817-14E9-4E52-AE60-446EC1211E4A}" type="pres">
      <dgm:prSet presAssocID="{8ABC5BA7-8A8A-4DA4-8C7E-923F3FDEB541}" presName="sibTrans" presStyleLbl="sibTrans2D1" presStyleIdx="2" presStyleCnt="4"/>
      <dgm:spPr/>
    </dgm:pt>
    <dgm:pt modelId="{86DD12A8-F394-411D-B152-659621ACECF4}" type="pres">
      <dgm:prSet presAssocID="{8ABC5BA7-8A8A-4DA4-8C7E-923F3FDEB541}" presName="connectorText" presStyleLbl="sibTrans2D1" presStyleIdx="2" presStyleCnt="4"/>
      <dgm:spPr/>
    </dgm:pt>
    <dgm:pt modelId="{1BAA8879-BDA5-4679-B0E2-9FFFFB5B83CF}" type="pres">
      <dgm:prSet presAssocID="{E8BD12C0-3719-496C-9D9E-0DDC0E09F48E}" presName="node" presStyleLbl="node1" presStyleIdx="3" presStyleCnt="5" custScaleX="128420" custScaleY="125046">
        <dgm:presLayoutVars>
          <dgm:bulletEnabled val="1"/>
        </dgm:presLayoutVars>
      </dgm:prSet>
      <dgm:spPr/>
    </dgm:pt>
    <dgm:pt modelId="{718C1E95-EA7E-409F-87F0-794E8F872469}" type="pres">
      <dgm:prSet presAssocID="{F57D6F18-0C5D-4B59-88C5-90E2D43E576D}" presName="sibTrans" presStyleLbl="sibTrans2D1" presStyleIdx="3" presStyleCnt="4"/>
      <dgm:spPr/>
    </dgm:pt>
    <dgm:pt modelId="{A75388C4-5CE2-4EC2-B819-3E44A0D00434}" type="pres">
      <dgm:prSet presAssocID="{F57D6F18-0C5D-4B59-88C5-90E2D43E576D}" presName="connectorText" presStyleLbl="sibTrans2D1" presStyleIdx="3" presStyleCnt="4"/>
      <dgm:spPr/>
    </dgm:pt>
    <dgm:pt modelId="{1E954480-88E3-4DBB-96CC-99F3AAEA16A2}" type="pres">
      <dgm:prSet presAssocID="{C75C7C1F-67DD-40E3-83A0-BD5B8F5B9389}" presName="node" presStyleLbl="node1" presStyleIdx="4" presStyleCnt="5" custScaleY="117735">
        <dgm:presLayoutVars>
          <dgm:bulletEnabled val="1"/>
        </dgm:presLayoutVars>
      </dgm:prSet>
      <dgm:spPr/>
    </dgm:pt>
  </dgm:ptLst>
  <dgm:cxnLst>
    <dgm:cxn modelId="{DD718605-D75E-4D89-8632-08CCEA9499CE}" type="presOf" srcId="{290FA36F-9F0F-4CAC-BF6F-DAAA7E8CD96E}" destId="{8862A395-4ED6-4FA1-AAC9-58E5BF6A5662}" srcOrd="1" destOrd="0" presId="urn:microsoft.com/office/officeart/2005/8/layout/process1"/>
    <dgm:cxn modelId="{927A9205-7098-4685-8210-E00D7610DB09}" type="presOf" srcId="{9FF447B9-30FB-4777-9B2F-00285EE5754B}" destId="{1812A721-691D-4F0C-8F5F-E920CA1E9640}" srcOrd="0" destOrd="0" presId="urn:microsoft.com/office/officeart/2005/8/layout/process1"/>
    <dgm:cxn modelId="{11EF6723-B92D-4C7B-99C2-E3E945C80FC7}" srcId="{9FF447B9-30FB-4777-9B2F-00285EE5754B}" destId="{4D6AB191-1260-4E9D-8B4E-7B4C9FC1846F}" srcOrd="2" destOrd="0" parTransId="{53EA10E5-A9D4-43A4-B869-45F81EA0B9CD}" sibTransId="{8ABC5BA7-8A8A-4DA4-8C7E-923F3FDEB541}"/>
    <dgm:cxn modelId="{1D11ED24-F3C6-4867-892D-EC50C18AD9D2}" type="presOf" srcId="{F57D6F18-0C5D-4B59-88C5-90E2D43E576D}" destId="{A75388C4-5CE2-4EC2-B819-3E44A0D00434}" srcOrd="1" destOrd="0" presId="urn:microsoft.com/office/officeart/2005/8/layout/process1"/>
    <dgm:cxn modelId="{9FB23462-C736-4BB8-AFE0-3876B364B0D5}" type="presOf" srcId="{36E34550-4016-4C1F-AB00-E1FAF4E0B1D7}" destId="{A8CB3D26-6A58-4258-B6DD-64A1669FFBE6}" srcOrd="0" destOrd="0" presId="urn:microsoft.com/office/officeart/2005/8/layout/process1"/>
    <dgm:cxn modelId="{99E4C847-4749-494F-8D77-381647AE049D}" type="presOf" srcId="{71D71813-C4AC-4A03-8430-1D812DE1FAED}" destId="{5B53F84F-97C9-4FB3-BF92-16D2097C4745}" srcOrd="0" destOrd="0" presId="urn:microsoft.com/office/officeart/2005/8/layout/process1"/>
    <dgm:cxn modelId="{EFD3CE49-A4B7-4D79-9063-DEE9D3FB601F}" type="presOf" srcId="{4D6AB191-1260-4E9D-8B4E-7B4C9FC1846F}" destId="{D68BCE7B-37B4-4BE2-94B2-1B345696C187}" srcOrd="0" destOrd="0" presId="urn:microsoft.com/office/officeart/2005/8/layout/process1"/>
    <dgm:cxn modelId="{4F9CCF6C-73D7-44A0-B5CD-2FC6D6539107}" type="presOf" srcId="{290FA36F-9F0F-4CAC-BF6F-DAAA7E8CD96E}" destId="{D1E978CD-F2FA-4887-82E6-C04B326E6045}" srcOrd="0" destOrd="0" presId="urn:microsoft.com/office/officeart/2005/8/layout/process1"/>
    <dgm:cxn modelId="{DEE3106D-F411-48AB-873B-0FF0FCA360C2}" srcId="{9FF447B9-30FB-4777-9B2F-00285EE5754B}" destId="{71D71813-C4AC-4A03-8430-1D812DE1FAED}" srcOrd="1" destOrd="0" parTransId="{38A8309E-FA5F-4314-B138-39E72C583BCC}" sibTransId="{290FA36F-9F0F-4CAC-BF6F-DAAA7E8CD96E}"/>
    <dgm:cxn modelId="{8869B671-B70E-49D4-A828-C081B67A28D8}" srcId="{9FF447B9-30FB-4777-9B2F-00285EE5754B}" destId="{5DE224C2-B6C9-40BB-9FBC-1DCB04EC208C}" srcOrd="0" destOrd="0" parTransId="{8CB315A7-F1D5-4EF9-A677-069A0B46EF59}" sibTransId="{36E34550-4016-4C1F-AB00-E1FAF4E0B1D7}"/>
    <dgm:cxn modelId="{E6CD0174-308E-4AEF-8D9E-73B6ED00BD77}" srcId="{9FF447B9-30FB-4777-9B2F-00285EE5754B}" destId="{C75C7C1F-67DD-40E3-83A0-BD5B8F5B9389}" srcOrd="4" destOrd="0" parTransId="{8363793B-B9FC-4D72-8218-1A526EC3FB05}" sibTransId="{D24D0BB4-2357-432E-A0FE-07300753DE08}"/>
    <dgm:cxn modelId="{17103D83-307E-4712-AACD-DCA2CEE3E754}" type="presOf" srcId="{E8BD12C0-3719-496C-9D9E-0DDC0E09F48E}" destId="{1BAA8879-BDA5-4679-B0E2-9FFFFB5B83CF}" srcOrd="0" destOrd="0" presId="urn:microsoft.com/office/officeart/2005/8/layout/process1"/>
    <dgm:cxn modelId="{BF56F18C-A4B0-412E-BF17-5EA3A6796A88}" type="presOf" srcId="{5DE224C2-B6C9-40BB-9FBC-1DCB04EC208C}" destId="{9D4E6BE9-C393-40A6-AC1C-0C22F9AF44E4}" srcOrd="0" destOrd="0" presId="urn:microsoft.com/office/officeart/2005/8/layout/process1"/>
    <dgm:cxn modelId="{7BA54C9A-1684-4B5A-A25E-6CD379710A76}" type="presOf" srcId="{C75C7C1F-67DD-40E3-83A0-BD5B8F5B9389}" destId="{1E954480-88E3-4DBB-96CC-99F3AAEA16A2}" srcOrd="0" destOrd="0" presId="urn:microsoft.com/office/officeart/2005/8/layout/process1"/>
    <dgm:cxn modelId="{0D9E26A0-DD76-4FB4-9CCC-0BFCB24D7BE0}" type="presOf" srcId="{8ABC5BA7-8A8A-4DA4-8C7E-923F3FDEB541}" destId="{86DD12A8-F394-411D-B152-659621ACECF4}" srcOrd="1" destOrd="0" presId="urn:microsoft.com/office/officeart/2005/8/layout/process1"/>
    <dgm:cxn modelId="{74CEDAB1-F910-490B-9701-D3710BC50C58}" type="presOf" srcId="{F57D6F18-0C5D-4B59-88C5-90E2D43E576D}" destId="{718C1E95-EA7E-409F-87F0-794E8F872469}" srcOrd="0" destOrd="0" presId="urn:microsoft.com/office/officeart/2005/8/layout/process1"/>
    <dgm:cxn modelId="{A380DABB-30F3-4708-AE2F-CDAEEAFC3501}" type="presOf" srcId="{8ABC5BA7-8A8A-4DA4-8C7E-923F3FDEB541}" destId="{37A25817-14E9-4E52-AE60-446EC1211E4A}" srcOrd="0" destOrd="0" presId="urn:microsoft.com/office/officeart/2005/8/layout/process1"/>
    <dgm:cxn modelId="{4AC3B2CF-C7F0-4C29-85D1-36C6EB819D67}" srcId="{9FF447B9-30FB-4777-9B2F-00285EE5754B}" destId="{E8BD12C0-3719-496C-9D9E-0DDC0E09F48E}" srcOrd="3" destOrd="0" parTransId="{20D047F5-3F65-4A2A-9250-891E7576A5A9}" sibTransId="{F57D6F18-0C5D-4B59-88C5-90E2D43E576D}"/>
    <dgm:cxn modelId="{C5E4B6D3-B929-447E-8A32-C47DA958A8B2}" type="presOf" srcId="{36E34550-4016-4C1F-AB00-E1FAF4E0B1D7}" destId="{BB96470B-351E-4619-A6A3-51700C242B9D}" srcOrd="1" destOrd="0" presId="urn:microsoft.com/office/officeart/2005/8/layout/process1"/>
    <dgm:cxn modelId="{0ECC4FA4-27AA-42AB-920C-93618EB355A0}" type="presParOf" srcId="{1812A721-691D-4F0C-8F5F-E920CA1E9640}" destId="{9D4E6BE9-C393-40A6-AC1C-0C22F9AF44E4}" srcOrd="0" destOrd="0" presId="urn:microsoft.com/office/officeart/2005/8/layout/process1"/>
    <dgm:cxn modelId="{38B02F41-5092-4043-BF37-9795B8243C04}" type="presParOf" srcId="{1812A721-691D-4F0C-8F5F-E920CA1E9640}" destId="{A8CB3D26-6A58-4258-B6DD-64A1669FFBE6}" srcOrd="1" destOrd="0" presId="urn:microsoft.com/office/officeart/2005/8/layout/process1"/>
    <dgm:cxn modelId="{1E159C8E-80CA-4DA6-A426-9F4BACAA958D}" type="presParOf" srcId="{A8CB3D26-6A58-4258-B6DD-64A1669FFBE6}" destId="{BB96470B-351E-4619-A6A3-51700C242B9D}" srcOrd="0" destOrd="0" presId="urn:microsoft.com/office/officeart/2005/8/layout/process1"/>
    <dgm:cxn modelId="{688F4087-C0D6-4604-93A8-80818C17396C}" type="presParOf" srcId="{1812A721-691D-4F0C-8F5F-E920CA1E9640}" destId="{5B53F84F-97C9-4FB3-BF92-16D2097C4745}" srcOrd="2" destOrd="0" presId="urn:microsoft.com/office/officeart/2005/8/layout/process1"/>
    <dgm:cxn modelId="{2EAB6FBB-AD80-4EE4-A9AC-729E200187BA}" type="presParOf" srcId="{1812A721-691D-4F0C-8F5F-E920CA1E9640}" destId="{D1E978CD-F2FA-4887-82E6-C04B326E6045}" srcOrd="3" destOrd="0" presId="urn:microsoft.com/office/officeart/2005/8/layout/process1"/>
    <dgm:cxn modelId="{286D3B8E-9AB3-4CE5-948B-B6DCD0FFD0AB}" type="presParOf" srcId="{D1E978CD-F2FA-4887-82E6-C04B326E6045}" destId="{8862A395-4ED6-4FA1-AAC9-58E5BF6A5662}" srcOrd="0" destOrd="0" presId="urn:microsoft.com/office/officeart/2005/8/layout/process1"/>
    <dgm:cxn modelId="{92DC9579-45E9-4653-BCF3-E45664318C49}" type="presParOf" srcId="{1812A721-691D-4F0C-8F5F-E920CA1E9640}" destId="{D68BCE7B-37B4-4BE2-94B2-1B345696C187}" srcOrd="4" destOrd="0" presId="urn:microsoft.com/office/officeart/2005/8/layout/process1"/>
    <dgm:cxn modelId="{E3B3AA53-AD04-4526-88D9-989B4B619EAE}" type="presParOf" srcId="{1812A721-691D-4F0C-8F5F-E920CA1E9640}" destId="{37A25817-14E9-4E52-AE60-446EC1211E4A}" srcOrd="5" destOrd="0" presId="urn:microsoft.com/office/officeart/2005/8/layout/process1"/>
    <dgm:cxn modelId="{2A5A9795-17A6-465E-ACD7-5FC12573037C}" type="presParOf" srcId="{37A25817-14E9-4E52-AE60-446EC1211E4A}" destId="{86DD12A8-F394-411D-B152-659621ACECF4}" srcOrd="0" destOrd="0" presId="urn:microsoft.com/office/officeart/2005/8/layout/process1"/>
    <dgm:cxn modelId="{1F730E90-44DA-41F6-A61A-9C68B9E1A761}" type="presParOf" srcId="{1812A721-691D-4F0C-8F5F-E920CA1E9640}" destId="{1BAA8879-BDA5-4679-B0E2-9FFFFB5B83CF}" srcOrd="6" destOrd="0" presId="urn:microsoft.com/office/officeart/2005/8/layout/process1"/>
    <dgm:cxn modelId="{973780EB-2143-41DF-8E72-2E2DBF1841F0}" type="presParOf" srcId="{1812A721-691D-4F0C-8F5F-E920CA1E9640}" destId="{718C1E95-EA7E-409F-87F0-794E8F872469}" srcOrd="7" destOrd="0" presId="urn:microsoft.com/office/officeart/2005/8/layout/process1"/>
    <dgm:cxn modelId="{E3BB588A-1335-4441-8B7C-E93C5B9E67B3}" type="presParOf" srcId="{718C1E95-EA7E-409F-87F0-794E8F872469}" destId="{A75388C4-5CE2-4EC2-B819-3E44A0D00434}" srcOrd="0" destOrd="0" presId="urn:microsoft.com/office/officeart/2005/8/layout/process1"/>
    <dgm:cxn modelId="{A9736064-A700-4EC5-831C-128F4419D6A1}" type="presParOf" srcId="{1812A721-691D-4F0C-8F5F-E920CA1E9640}" destId="{1E954480-88E3-4DBB-96CC-99F3AAEA16A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4E6BE9-C393-40A6-AC1C-0C22F9AF44E4}">
      <dsp:nvSpPr>
        <dsp:cNvPr id="0" name=""/>
        <dsp:cNvSpPr/>
      </dsp:nvSpPr>
      <dsp:spPr>
        <a:xfrm>
          <a:off x="5607" y="844059"/>
          <a:ext cx="1785905" cy="199011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Attention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Model Stimuli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Trainee Characteristics</a:t>
          </a:r>
        </a:p>
      </dsp:txBody>
      <dsp:txXfrm>
        <a:off x="57914" y="896366"/>
        <a:ext cx="1681291" cy="1885504"/>
      </dsp:txXfrm>
    </dsp:sp>
    <dsp:sp modelId="{A8CB3D26-6A58-4258-B6DD-64A1669FFBE6}">
      <dsp:nvSpPr>
        <dsp:cNvPr id="0" name=""/>
        <dsp:cNvSpPr/>
      </dsp:nvSpPr>
      <dsp:spPr>
        <a:xfrm>
          <a:off x="1936785" y="1658981"/>
          <a:ext cx="307977" cy="360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936785" y="1731036"/>
        <a:ext cx="215584" cy="216165"/>
      </dsp:txXfrm>
    </dsp:sp>
    <dsp:sp modelId="{5B53F84F-97C9-4FB3-BF92-16D2097C4745}">
      <dsp:nvSpPr>
        <dsp:cNvPr id="0" name=""/>
        <dsp:cNvSpPr/>
      </dsp:nvSpPr>
      <dsp:spPr>
        <a:xfrm>
          <a:off x="2372602" y="846342"/>
          <a:ext cx="1737355" cy="198555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Retention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Coding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Organization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Rehearsal</a:t>
          </a:r>
        </a:p>
      </dsp:txBody>
      <dsp:txXfrm>
        <a:off x="2423487" y="897227"/>
        <a:ext cx="1635585" cy="1883783"/>
      </dsp:txXfrm>
    </dsp:sp>
    <dsp:sp modelId="{D1E978CD-F2FA-4887-82E6-C04B326E6045}">
      <dsp:nvSpPr>
        <dsp:cNvPr id="0" name=""/>
        <dsp:cNvSpPr/>
      </dsp:nvSpPr>
      <dsp:spPr>
        <a:xfrm>
          <a:off x="4255231" y="1658981"/>
          <a:ext cx="307977" cy="360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255231" y="1731036"/>
        <a:ext cx="215584" cy="216165"/>
      </dsp:txXfrm>
    </dsp:sp>
    <dsp:sp modelId="{D68BCE7B-37B4-4BE2-94B2-1B345696C187}">
      <dsp:nvSpPr>
        <dsp:cNvPr id="0" name=""/>
        <dsp:cNvSpPr/>
      </dsp:nvSpPr>
      <dsp:spPr>
        <a:xfrm>
          <a:off x="4691048" y="858164"/>
          <a:ext cx="1852803" cy="1961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Motor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Reproduction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Physical Capability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Accuracy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Feedback</a:t>
          </a:r>
        </a:p>
      </dsp:txBody>
      <dsp:txXfrm>
        <a:off x="4745315" y="912431"/>
        <a:ext cx="1744269" cy="1853375"/>
      </dsp:txXfrm>
    </dsp:sp>
    <dsp:sp modelId="{37A25817-14E9-4E52-AE60-446EC1211E4A}">
      <dsp:nvSpPr>
        <dsp:cNvPr id="0" name=""/>
        <dsp:cNvSpPr/>
      </dsp:nvSpPr>
      <dsp:spPr>
        <a:xfrm>
          <a:off x="6689124" y="1658981"/>
          <a:ext cx="307977" cy="360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689124" y="1731036"/>
        <a:ext cx="215584" cy="216165"/>
      </dsp:txXfrm>
    </dsp:sp>
    <dsp:sp modelId="{1BAA8879-BDA5-4679-B0E2-9FFFFB5B83CF}">
      <dsp:nvSpPr>
        <dsp:cNvPr id="0" name=""/>
        <dsp:cNvSpPr/>
      </dsp:nvSpPr>
      <dsp:spPr>
        <a:xfrm>
          <a:off x="7124941" y="858164"/>
          <a:ext cx="1865587" cy="196190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Motivational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Processes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• Reinforcement</a:t>
          </a:r>
        </a:p>
      </dsp:txBody>
      <dsp:txXfrm>
        <a:off x="7179582" y="912805"/>
        <a:ext cx="1756305" cy="1852627"/>
      </dsp:txXfrm>
    </dsp:sp>
    <dsp:sp modelId="{718C1E95-EA7E-409F-87F0-794E8F872469}">
      <dsp:nvSpPr>
        <dsp:cNvPr id="0" name=""/>
        <dsp:cNvSpPr/>
      </dsp:nvSpPr>
      <dsp:spPr>
        <a:xfrm>
          <a:off x="9135801" y="1658981"/>
          <a:ext cx="307977" cy="3602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9135801" y="1731036"/>
        <a:ext cx="215584" cy="216165"/>
      </dsp:txXfrm>
    </dsp:sp>
    <dsp:sp modelId="{1E954480-88E3-4DBB-96CC-99F3AAEA16A2}">
      <dsp:nvSpPr>
        <dsp:cNvPr id="0" name=""/>
        <dsp:cNvSpPr/>
      </dsp:nvSpPr>
      <dsp:spPr>
        <a:xfrm>
          <a:off x="9571618" y="915517"/>
          <a:ext cx="1452723" cy="184720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Match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Modeled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Performance</a:t>
          </a:r>
        </a:p>
      </dsp:txBody>
      <dsp:txXfrm>
        <a:off x="9614167" y="958066"/>
        <a:ext cx="1367625" cy="17621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9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30740-797D-403A-AB8E-5CF795C0F738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99031-E030-4C59-9B42-9FCF3BBDAD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17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6AE05B-6494-4993-AEBA-5E30FA7FE449}" type="datetimeFigureOut">
              <a:rPr lang="en-US" smtClean="0"/>
              <a:pPr/>
              <a:t>4/18/2017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BC170-6E06-499C-8021-4216DE75B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02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1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7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DF23-4FD0-4BD3-98D8-1689861CB78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8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6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4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45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2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effect size,</a:t>
            </a:r>
            <a:r>
              <a:rPr lang="en-US" baseline="0" dirty="0"/>
              <a:t> </a:t>
            </a:r>
            <a:r>
              <a:rPr lang="en-US" dirty="0"/>
              <a:t>WBI more effective; Negative</a:t>
            </a:r>
            <a:r>
              <a:rPr lang="en-US" baseline="0" dirty="0"/>
              <a:t> effect size, CI more effective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DDF23-4FD0-4BD3-98D8-1689861CB78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55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36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49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D0FC828-C003-4539-AC35-8A00F99D9248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627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8BC170-6E06-499C-8021-4216DE75B4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72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60C62F-0308-428F-9863-0582499AE91D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408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960C62F-0308-428F-9863-0582499AE91D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8630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B1201B-8B94-4400-90AE-6F44943A5D9B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14418"/>
      </p:ext>
    </p:extLst>
  </p:cSld>
  <p:clrMapOvr>
    <a:masterClrMapping/>
  </p:clrMapOvr>
  <p:transition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5FD77-EBB8-413F-9FFC-E50A7CD1798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64915"/>
      </p:ext>
    </p:extLst>
  </p:cSld>
  <p:clrMapOvr>
    <a:masterClrMapping/>
  </p:clrMapOvr>
  <p:transition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33C64F-A01F-40F5-805D-E92725548782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3847"/>
      </p:ext>
    </p:extLst>
  </p:cSld>
  <p:clrMapOvr>
    <a:masterClrMapping/>
  </p:clrMapOvr>
  <p:transition>
    <p:cover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9EB60-D8B1-4802-B611-A8C05F6C39FF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23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00CC-2110-4713-B1B0-FA3FB075AB6A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54259"/>
      </p:ext>
    </p:extLst>
  </p:cSld>
  <p:clrMapOvr>
    <a:masterClrMapping/>
  </p:clrMapOvr>
  <p:transition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64EA97-508E-4B21-BBA9-1550C64B1336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56294"/>
      </p:ext>
    </p:extLst>
  </p:cSld>
  <p:clrMapOvr>
    <a:masterClrMapping/>
  </p:clrMapOvr>
  <p:transition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BC172-E070-41F2-9203-4605B6824B0E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76065"/>
      </p:ext>
    </p:extLst>
  </p:cSld>
  <p:clrMapOvr>
    <a:masterClrMapping/>
  </p:clrMapOvr>
  <p:transition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85AB-2A45-40B8-81E8-179507C74F7E}" type="datetime1">
              <a:rPr lang="en-US" smtClean="0"/>
              <a:t>4/18/2017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28978"/>
      </p:ext>
    </p:extLst>
  </p:cSld>
  <p:clrMapOvr>
    <a:masterClrMapping/>
  </p:clrMapOvr>
  <p:transition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4F0DB-C530-435D-8164-55648AD7DEAB}" type="datetime1">
              <a:rPr lang="en-US" smtClean="0"/>
              <a:t>4/18/2017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9657"/>
      </p:ext>
    </p:extLst>
  </p:cSld>
  <p:clrMapOvr>
    <a:masterClrMapping/>
  </p:clrMapOvr>
  <p:transition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4FC8F-41F4-433A-8859-8278E07D933E}" type="datetime1">
              <a:rPr lang="en-US" smtClean="0"/>
              <a:t>4/18/2017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88767"/>
      </p:ext>
    </p:extLst>
  </p:cSld>
  <p:clrMapOvr>
    <a:masterClrMapping/>
  </p:clrMapOvr>
  <p:transition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7F37CA3-9E3F-44A3-B6E5-30BC41A9CDB6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6147"/>
      </p:ext>
    </p:extLst>
  </p:cSld>
  <p:clrMapOvr>
    <a:masterClrMapping/>
  </p:clrMapOvr>
  <p:transition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7F0B4-C0F7-462B-A585-A9A224DC1F82}" type="datetime1">
              <a:rPr lang="en-US" smtClean="0"/>
              <a:t>4/18/2017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11769"/>
      </p:ext>
    </p:extLst>
  </p:cSld>
  <p:clrMapOvr>
    <a:masterClrMapping/>
  </p:clrMapOvr>
  <p:transition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D514710-D985-4C7A-94B6-B534E13B5767}" type="datetime1">
              <a:rPr lang="en-US" smtClean="0"/>
              <a:t>4/18/2017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ABE5042-539D-47BB-816A-7C5AD67B96B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8095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transition>
    <p:cover dir="d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y_mIEnnlF4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PQuestion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Training &amp;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Chapter 7</a:t>
            </a:r>
          </a:p>
        </p:txBody>
      </p:sp>
      <p:graphicFrame>
        <p:nvGraphicFramePr>
          <p:cNvPr id="18" name="ResponseTable" hidden="1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39636" y="5511800"/>
          <a:ext cx="83127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19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29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39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49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pattFill prst="lgConfetti">
                      <a:fgClr>
                        <a:srgbClr val="000000"/>
                      </a:fgClr>
                      <a:bgClr>
                        <a:schemeClr val="accent3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59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69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71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72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73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74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75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76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77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78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79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Times New Roman"/>
                        </a:rPr>
                        <a:t>80</a:t>
                      </a:r>
                    </a:p>
                  </a:txBody>
                  <a:tcPr>
                    <a:lnL w="12700" cmpd="sng">
                      <a:solidFill>
                        <a:prstClr val="black"/>
                      </a:solidFill>
                    </a:lnL>
                    <a:lnR w="12700" cmpd="sng">
                      <a:solidFill>
                        <a:prstClr val="black"/>
                      </a:solidFill>
                    </a:lnR>
                    <a:lnT w="12700" cmpd="sng">
                      <a:solidFill>
                        <a:prstClr val="black"/>
                      </a:solidFill>
                    </a:lnT>
                    <a:lnB w="12700" cmpd="sng">
                      <a:solidFill>
                        <a:prstClr val="black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cover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“A </a:t>
            </a:r>
            <a:r>
              <a:rPr lang="en-US" altLang="en-US" b="1" u="sng" dirty="0"/>
              <a:t>relatively permanent change</a:t>
            </a:r>
            <a:r>
              <a:rPr lang="en-US" altLang="en-US" b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knowledge or skill produced by experience</a:t>
            </a:r>
            <a:r>
              <a:rPr lang="en-US" altLang="en-US" dirty="0"/>
              <a:t>” </a:t>
            </a:r>
            <a:br>
              <a:rPr lang="en-US" altLang="en-US" dirty="0"/>
            </a:br>
            <a:r>
              <a:rPr lang="en-US" altLang="en-US" dirty="0"/>
              <a:t> (Weiss, 1990, p. 172; I/O)</a:t>
            </a:r>
          </a:p>
          <a:p>
            <a:endParaRPr lang="en-US" altLang="en-US" dirty="0"/>
          </a:p>
          <a:p>
            <a:r>
              <a:rPr lang="en-US" altLang="en-US" dirty="0"/>
              <a:t>“A multidimensional process that results in a </a:t>
            </a:r>
            <a:r>
              <a:rPr lang="en-US" altLang="en-US" b="1" u="sng" dirty="0"/>
              <a:t>relatively enduring change</a:t>
            </a:r>
            <a:r>
              <a:rPr lang="en-US" altLang="en-US" b="1" dirty="0"/>
              <a:t> </a:t>
            </a:r>
            <a:r>
              <a:rPr lang="en-US" altLang="en-US" dirty="0"/>
              <a:t>in a person or persons…physically, psychologically, and socially” </a:t>
            </a:r>
            <a:br>
              <a:rPr lang="en-US" altLang="en-US" dirty="0"/>
            </a:br>
            <a:r>
              <a:rPr lang="en-US" altLang="en-US" dirty="0"/>
              <a:t>(Alexander et al., 2009, p. 186; Ed Psych)</a:t>
            </a:r>
          </a:p>
          <a:p>
            <a:endParaRPr lang="en-US" altLang="en-US" dirty="0"/>
          </a:p>
          <a:p>
            <a:r>
              <a:rPr lang="en-US" altLang="en-US" dirty="0"/>
              <a:t>“A </a:t>
            </a:r>
            <a:r>
              <a:rPr lang="en-US" altLang="en-US" b="1" u="sng" dirty="0"/>
              <a:t>relatively permanent change</a:t>
            </a:r>
            <a:r>
              <a:rPr lang="en-US" altLang="en-US" b="1" dirty="0"/>
              <a:t> </a:t>
            </a:r>
            <a:r>
              <a:rPr lang="en-US" altLang="en-US" dirty="0"/>
              <a:t>in human capabilities that can include </a:t>
            </a:r>
            <a:r>
              <a:rPr lang="en-US" altLang="en-US" i="1" dirty="0"/>
              <a:t>knowledge, skills, attitudes, behaviors, and competencies </a:t>
            </a:r>
            <a:r>
              <a:rPr lang="en-US" altLang="en-US" dirty="0"/>
              <a:t>that are </a:t>
            </a:r>
            <a:r>
              <a:rPr lang="en-US" altLang="en-US" i="1" dirty="0"/>
              <a:t>not the result of growth processes</a:t>
            </a:r>
            <a:r>
              <a:rPr lang="en-US" altLang="en-US" dirty="0"/>
              <a:t>.” (Noe, 2013, p. 152)</a:t>
            </a:r>
          </a:p>
        </p:txBody>
      </p:sp>
    </p:spTree>
    <p:extLst>
      <p:ext uri="{BB962C8B-B14F-4D97-AF65-F5344CB8AC3E}">
        <p14:creationId xmlns:p14="http://schemas.microsoft.com/office/powerpoint/2010/main" val="677478818"/>
      </p:ext>
    </p:extLst>
  </p:cSld>
  <p:clrMapOvr>
    <a:masterClrMapping/>
  </p:clrMapOvr>
  <p:transition>
    <p:cover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257800" y="2225750"/>
            <a:ext cx="6353009" cy="397160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u="sng" dirty="0"/>
              <a:t>Cognitive</a:t>
            </a:r>
          </a:p>
          <a:p>
            <a:pPr lvl="1"/>
            <a:r>
              <a:rPr lang="en-US" altLang="en-US" dirty="0"/>
              <a:t> Verbal knowledge</a:t>
            </a:r>
          </a:p>
          <a:p>
            <a:pPr lvl="2"/>
            <a:r>
              <a:rPr lang="en-US" altLang="en-US" dirty="0"/>
              <a:t>Declarative knowledge (DK) – knowing what</a:t>
            </a:r>
          </a:p>
          <a:p>
            <a:pPr lvl="2"/>
            <a:r>
              <a:rPr lang="en-US" altLang="en-US" dirty="0"/>
              <a:t>Procedural knowledge (PK) – knowing how</a:t>
            </a:r>
          </a:p>
          <a:p>
            <a:pPr lvl="2"/>
            <a:r>
              <a:rPr lang="en-US" altLang="en-US" dirty="0"/>
              <a:t>Strategic/tacit knowledge – knowing which, when, and why</a:t>
            </a:r>
          </a:p>
          <a:p>
            <a:pPr lvl="1"/>
            <a:r>
              <a:rPr lang="en-US" altLang="en-US" dirty="0"/>
              <a:t>Knowledge organization – mental models</a:t>
            </a:r>
          </a:p>
          <a:p>
            <a:pPr lvl="1"/>
            <a:r>
              <a:rPr lang="en-US" altLang="en-US" dirty="0"/>
              <a:t>Cognitive strategies or metacognition – management of thinking and learning process</a:t>
            </a:r>
          </a:p>
          <a:p>
            <a:r>
              <a:rPr lang="en-US" altLang="en-US" dirty="0"/>
              <a:t>Foundation for skill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5858797"/>
            <a:ext cx="4676608" cy="338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Kraiger</a:t>
            </a:r>
            <a:r>
              <a:rPr lang="en-US" sz="1600" dirty="0"/>
              <a:t>, Ford, &amp; Salas (1993)</a:t>
            </a: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8883" y="2265207"/>
            <a:ext cx="4572000" cy="359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19831"/>
      </p:ext>
    </p:extLst>
  </p:cSld>
  <p:clrMapOvr>
    <a:masterClrMapping/>
  </p:clrMapOvr>
  <p:transition>
    <p:cover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en-US" altLang="en-US" dirty="0"/>
              <a:t>Skill-based (based on Anderson’s 1982 ACT* model)</a:t>
            </a:r>
          </a:p>
          <a:p>
            <a:pPr lvl="1"/>
            <a:r>
              <a:rPr lang="en-US" altLang="en-US" dirty="0"/>
              <a:t>Initial skill acquisition – initial attempts at skill; error prone </a:t>
            </a:r>
          </a:p>
          <a:p>
            <a:pPr lvl="1"/>
            <a:r>
              <a:rPr lang="en-US" altLang="en-US" dirty="0"/>
              <a:t>Compilation – with practice individual steps combined and fewer errors</a:t>
            </a:r>
          </a:p>
          <a:p>
            <a:pPr lvl="1"/>
            <a:r>
              <a:rPr lang="en-US" altLang="en-US" dirty="0"/>
              <a:t>Automaticity – with A LOT of practice skill performed quickly w/ no errors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 anchor="t"/>
          <a:lstStyle/>
          <a:p>
            <a:r>
              <a:rPr lang="en-US" altLang="en-US" dirty="0"/>
              <a:t>Affective </a:t>
            </a:r>
          </a:p>
          <a:p>
            <a:pPr lvl="1"/>
            <a:r>
              <a:rPr lang="en-US" altLang="en-US" dirty="0"/>
              <a:t> Attitudinal – i</a:t>
            </a:r>
            <a:r>
              <a:rPr lang="en-US" dirty="0"/>
              <a:t>nternal state that influences choice of personal action (e.g., attitudes toward diversity)</a:t>
            </a:r>
            <a:endParaRPr lang="en-US" altLang="en-US" dirty="0"/>
          </a:p>
          <a:p>
            <a:pPr lvl="1"/>
            <a:r>
              <a:rPr lang="en-US" altLang="en-US" dirty="0"/>
              <a:t>Motivational </a:t>
            </a:r>
          </a:p>
          <a:p>
            <a:pPr lvl="2"/>
            <a:r>
              <a:rPr lang="en-US" altLang="en-US" dirty="0"/>
              <a:t>Goal orientation </a:t>
            </a:r>
          </a:p>
          <a:p>
            <a:pPr lvl="2"/>
            <a:r>
              <a:rPr lang="en-US" altLang="en-US" dirty="0"/>
              <a:t>Self-efficacy</a:t>
            </a:r>
          </a:p>
          <a:p>
            <a:pPr lvl="2"/>
            <a:r>
              <a:rPr lang="en-US" altLang="en-US" dirty="0"/>
              <a:t>Goal-setting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2" y="5858799"/>
            <a:ext cx="650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Kraiger</a:t>
            </a:r>
            <a:r>
              <a:rPr lang="en-US" sz="1600" dirty="0"/>
              <a:t>, Ford, &amp; Salas (1993)</a:t>
            </a:r>
          </a:p>
        </p:txBody>
      </p:sp>
    </p:spTree>
    <p:extLst>
      <p:ext uri="{BB962C8B-B14F-4D97-AF65-F5344CB8AC3E}">
        <p14:creationId xmlns:p14="http://schemas.microsoft.com/office/powerpoint/2010/main" val="190537795"/>
      </p:ext>
    </p:extLst>
  </p:cSld>
  <p:clrMapOvr>
    <a:masterClrMapping/>
  </p:clrMapOvr>
  <p:transition>
    <p:cover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Learning Theory – Skinner’s Reinforcement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Learning</a:t>
            </a:r>
            <a:r>
              <a:rPr lang="en-US" dirty="0"/>
              <a:t> results from the association between behaviors and rewards</a:t>
            </a:r>
          </a:p>
          <a:p>
            <a:r>
              <a:rPr lang="en-US" dirty="0"/>
              <a:t>Positive reinforcement increases likelihood of a behavior</a:t>
            </a:r>
          </a:p>
          <a:p>
            <a:r>
              <a:rPr lang="en-IN" dirty="0"/>
              <a:t>Trainer identifies what outcomes the learner finds most positive and negative</a:t>
            </a:r>
          </a:p>
          <a:p>
            <a:pPr lvl="1"/>
            <a:r>
              <a:rPr lang="en-IN" dirty="0"/>
              <a:t>Link outcomes to learners acquiring knowledge, skills, or changing behaviours</a:t>
            </a:r>
          </a:p>
          <a:p>
            <a:pPr lvl="1"/>
            <a:r>
              <a:rPr lang="en-IN" dirty="0"/>
              <a:t>Can withhold or provide job-related, personal, and career-related benefits to learners who master program content</a:t>
            </a:r>
          </a:p>
        </p:txBody>
      </p:sp>
    </p:spTree>
    <p:extLst>
      <p:ext uri="{BB962C8B-B14F-4D97-AF65-F5344CB8AC3E}">
        <p14:creationId xmlns:p14="http://schemas.microsoft.com/office/powerpoint/2010/main" val="423268948"/>
      </p:ext>
    </p:extLst>
  </p:cSld>
  <p:clrMapOvr>
    <a:masterClrMapping/>
  </p:clrMapOvr>
  <p:transition>
    <p:cover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IN" dirty="0"/>
              <a:t>Learning Theory – Information Processing Theory</a:t>
            </a:r>
          </a:p>
        </p:txBody>
      </p:sp>
      <p:pic>
        <p:nvPicPr>
          <p:cNvPr id="39940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5442" y="2227263"/>
            <a:ext cx="10032228" cy="3632200"/>
          </a:xfrm>
        </p:spPr>
      </p:pic>
    </p:spTree>
    <p:extLst>
      <p:ext uri="{BB962C8B-B14F-4D97-AF65-F5344CB8AC3E}">
        <p14:creationId xmlns:p14="http://schemas.microsoft.com/office/powerpoint/2010/main" val="3622945153"/>
      </p:ext>
    </p:extLst>
  </p:cSld>
  <p:clrMapOvr>
    <a:masterClrMapping/>
  </p:clrMapOvr>
  <p:transition>
    <p:cover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Information Processing Theory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Emphasizes internal processes that occur when training content is learned and retained</a:t>
            </a:r>
          </a:p>
          <a:p>
            <a:r>
              <a:rPr lang="en-IN" dirty="0"/>
              <a:t>Highlights external events influencing learning</a:t>
            </a:r>
          </a:p>
          <a:p>
            <a:pPr lvl="1"/>
            <a:r>
              <a:rPr lang="en-IN" dirty="0"/>
              <a:t>Changes in the intensity of the stimulus affect attention</a:t>
            </a:r>
          </a:p>
          <a:p>
            <a:pPr lvl="1"/>
            <a:r>
              <a:rPr lang="en-IN" dirty="0"/>
              <a:t>Informing the learner of the objectives establishes an expectation</a:t>
            </a:r>
          </a:p>
          <a:p>
            <a:pPr lvl="1"/>
            <a:r>
              <a:rPr lang="en-IN" dirty="0"/>
              <a:t>Enhancing perceptual features of the material to draw learner’s attention</a:t>
            </a:r>
          </a:p>
          <a:p>
            <a:pPr lvl="1"/>
            <a:r>
              <a:rPr lang="en-US" dirty="0"/>
              <a:t>Verbal instructions, pictures, diagrams, and maps suggest ways to code training content for storage</a:t>
            </a:r>
          </a:p>
          <a:p>
            <a:pPr lvl="1"/>
            <a:r>
              <a:rPr lang="en-US" dirty="0"/>
              <a:t>Meaningful learning context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cues that facilitate coding</a:t>
            </a:r>
          </a:p>
          <a:p>
            <a:pPr lvl="1"/>
            <a:r>
              <a:rPr lang="en-US" dirty="0"/>
              <a:t>Demonstrations/instructions help organize learner’s response &amp; facilitates selection of correct response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0432459"/>
      </p:ext>
    </p:extLst>
  </p:cSld>
  <p:clrMapOvr>
    <a:masterClrMapping/>
  </p:clrMapOvr>
  <p:transition>
    <p:cover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Theory – Bandura’s </a:t>
            </a:r>
            <a:r>
              <a:rPr lang="en-IN" dirty="0"/>
              <a:t>Social Learning Theory</a:t>
            </a:r>
          </a:p>
        </p:txBody>
      </p:sp>
      <p:sp>
        <p:nvSpPr>
          <p:cNvPr id="23554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Recognizes that behavior that is reinforced tends to be repeated</a:t>
            </a:r>
          </a:p>
          <a:p>
            <a:r>
              <a:rPr lang="en-IN" dirty="0"/>
              <a:t>Emphasizes that people learn by observing others (models) whom they believe are credible and knowledgeable</a:t>
            </a:r>
          </a:p>
          <a:p>
            <a:r>
              <a:rPr lang="en-IN" dirty="0"/>
              <a:t>Feeling self-efficacious increases likelihood of behavior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Person’s self-efficacy can be increased using several methods</a:t>
            </a:r>
          </a:p>
          <a:p>
            <a:pPr lvl="1"/>
            <a:r>
              <a:rPr lang="en-IN" dirty="0"/>
              <a:t>Performance accomplishments</a:t>
            </a:r>
          </a:p>
          <a:p>
            <a:pPr lvl="1"/>
            <a:r>
              <a:rPr lang="en-IN" dirty="0"/>
              <a:t>Vicarious experience</a:t>
            </a:r>
          </a:p>
          <a:p>
            <a:pPr lvl="1"/>
            <a:r>
              <a:rPr lang="en-IN" dirty="0"/>
              <a:t>Verbal persuasion</a:t>
            </a:r>
          </a:p>
          <a:p>
            <a:pPr lvl="1"/>
            <a:r>
              <a:rPr lang="en-IN" dirty="0"/>
              <a:t>Emotional arousal</a:t>
            </a:r>
          </a:p>
        </p:txBody>
      </p:sp>
    </p:spTree>
    <p:extLst>
      <p:ext uri="{BB962C8B-B14F-4D97-AF65-F5344CB8AC3E}">
        <p14:creationId xmlns:p14="http://schemas.microsoft.com/office/powerpoint/2010/main" val="1226781575"/>
      </p:ext>
    </p:extLst>
  </p:cSld>
  <p:clrMapOvr>
    <a:masterClrMapping/>
  </p:clrMapOvr>
  <p:transition>
    <p:cover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Theory – Bandura’s </a:t>
            </a:r>
            <a:r>
              <a:rPr lang="en-IN" dirty="0"/>
              <a:t>Social Learning Theory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461758"/>
      </p:ext>
    </p:extLst>
  </p:cSld>
  <p:clrMapOvr>
    <a:masterClrMapping/>
  </p:clrMapOvr>
  <p:transition>
    <p:cover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Theory – Lock &amp; Latham’s Goal Setting Theory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Assumes that behavior results from a person’s conscious goals and intentions</a:t>
            </a:r>
          </a:p>
          <a:p>
            <a:r>
              <a:rPr lang="en-IN" dirty="0"/>
              <a:t>Goals influence a person’s </a:t>
            </a:r>
            <a:r>
              <a:rPr lang="en-IN" dirty="0" err="1"/>
              <a:t>behavior</a:t>
            </a:r>
            <a:r>
              <a:rPr lang="en-IN" dirty="0"/>
              <a:t> by:</a:t>
            </a:r>
          </a:p>
          <a:p>
            <a:pPr lvl="1"/>
            <a:r>
              <a:rPr lang="en-IN" dirty="0"/>
              <a:t>Directing energy and attention</a:t>
            </a:r>
          </a:p>
          <a:p>
            <a:pPr lvl="1"/>
            <a:r>
              <a:rPr lang="en-IN" dirty="0"/>
              <a:t>Sustaining effort over time</a:t>
            </a:r>
          </a:p>
          <a:p>
            <a:pPr lvl="1"/>
            <a:r>
              <a:rPr lang="en-IN" dirty="0"/>
              <a:t>Motivating the person to develop strategies for goal attainment</a:t>
            </a:r>
          </a:p>
          <a:p>
            <a:r>
              <a:rPr lang="en-IN" dirty="0"/>
              <a:t>Learning facilitated by </a:t>
            </a:r>
          </a:p>
          <a:p>
            <a:pPr lvl="1"/>
            <a:r>
              <a:rPr lang="en-US" dirty="0"/>
              <a:t>Goal setting – _________________ goals are best</a:t>
            </a:r>
          </a:p>
          <a:p>
            <a:pPr lvl="1"/>
            <a:r>
              <a:rPr lang="en-US" dirty="0"/>
              <a:t>__________ – knowledge of results enhances motivation, learning, and performance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074507"/>
      </p:ext>
    </p:extLst>
  </p:cSld>
  <p:clrMapOvr>
    <a:masterClrMapping/>
  </p:clrMapOvr>
  <p:transition>
    <p:cover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Learning Theory – </a:t>
            </a:r>
            <a:r>
              <a:rPr lang="en-US" dirty="0"/>
              <a:t>Knowles’ </a:t>
            </a:r>
            <a:r>
              <a:rPr lang="en-IN" dirty="0"/>
              <a:t>Adult Learning Theory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Andragogy – </a:t>
            </a:r>
            <a:r>
              <a:rPr lang="en-US" dirty="0"/>
              <a:t>“art and science of helping adults learn” (Knowles, 1980, p. 43) </a:t>
            </a:r>
          </a:p>
          <a:p>
            <a:r>
              <a:rPr lang="en-IN" dirty="0"/>
              <a:t>Developed out of a need to explain how adults learn</a:t>
            </a:r>
          </a:p>
          <a:p>
            <a:r>
              <a:rPr lang="en-IN" dirty="0"/>
              <a:t>Assumptions of the theory</a:t>
            </a:r>
          </a:p>
          <a:p>
            <a:pPr lvl="1"/>
            <a:r>
              <a:rPr lang="en-US" dirty="0"/>
              <a:t>Adults have a need to be self-directed.</a:t>
            </a:r>
          </a:p>
          <a:p>
            <a:pPr lvl="1"/>
            <a:r>
              <a:rPr lang="en-US" dirty="0"/>
              <a:t>Adults bring more work-related experiences into the learning situation.</a:t>
            </a:r>
          </a:p>
          <a:p>
            <a:pPr lvl="1"/>
            <a:r>
              <a:rPr lang="en-US" dirty="0"/>
              <a:t>Adults’ readiness to learn is oriented to their social role</a:t>
            </a:r>
          </a:p>
          <a:p>
            <a:pPr lvl="1"/>
            <a:r>
              <a:rPr lang="en-US" dirty="0"/>
              <a:t>Adults are oriented toward a problem or current performance, and therefore immediate application of learning</a:t>
            </a:r>
          </a:p>
          <a:p>
            <a:pPr lvl="1"/>
            <a:r>
              <a:rPr lang="en-US" dirty="0"/>
              <a:t>Adults need to know why they are learning something</a:t>
            </a:r>
          </a:p>
          <a:p>
            <a:pPr lvl="1"/>
            <a:r>
              <a:rPr lang="en-US" dirty="0"/>
              <a:t>Adults are motivated to learn by internal and external factors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891897"/>
      </p:ext>
    </p:extLst>
  </p:cSld>
  <p:clrMapOvr>
    <a:masterClrMapping/>
  </p:clrMapOvr>
  <p:transition>
    <p:cover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600" dirty="0"/>
              <a:t>Module 7.1 – Foundations of Training &amp; Learning</a:t>
            </a:r>
          </a:p>
          <a:p>
            <a:r>
              <a:rPr lang="en-US" kern="1600" dirty="0"/>
              <a:t>Module 7.2 – Training Methods</a:t>
            </a:r>
          </a:p>
          <a:p>
            <a:r>
              <a:rPr lang="en-US" kern="1600" dirty="0"/>
              <a:t>Module 7.3 – Training Evaluation</a:t>
            </a:r>
          </a:p>
          <a:p>
            <a:r>
              <a:rPr lang="en-US" kern="1600" dirty="0"/>
              <a:t>Module 7.4 – Specialized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3478399783"/>
      </p:ext>
    </p:extLst>
  </p:cSld>
  <p:clrMapOvr>
    <a:masterClrMapping/>
  </p:clrMapOvr>
  <p:transition>
    <p:cover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Learning</a:t>
            </a:r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Active practice!</a:t>
            </a:r>
          </a:p>
          <a:p>
            <a:pPr lvl="1"/>
            <a:r>
              <a:rPr lang="en-US" dirty="0"/>
              <a:t>Actively participating in training/work tasks</a:t>
            </a:r>
          </a:p>
          <a:p>
            <a:endParaRPr lang="en-US" dirty="0"/>
          </a:p>
          <a:p>
            <a:r>
              <a:rPr lang="en-US" dirty="0"/>
              <a:t>Massed practice</a:t>
            </a:r>
          </a:p>
          <a:p>
            <a:pPr lvl="1"/>
            <a:r>
              <a:rPr lang="en-US" dirty="0"/>
              <a:t>Individuals practice task continuously &amp; without rest (e.g., cramming for test)</a:t>
            </a:r>
          </a:p>
          <a:p>
            <a:endParaRPr lang="en-US" dirty="0"/>
          </a:p>
          <a:p>
            <a:r>
              <a:rPr lang="en-US" dirty="0"/>
              <a:t>Distributed (Spaced) practice</a:t>
            </a:r>
          </a:p>
          <a:p>
            <a:pPr lvl="1"/>
            <a:r>
              <a:rPr lang="en-US" dirty="0"/>
              <a:t>Rest intervals between practice sessions</a:t>
            </a:r>
          </a:p>
          <a:p>
            <a:pPr lvl="1"/>
            <a:r>
              <a:rPr lang="en-US" dirty="0"/>
              <a:t>Generally results in more efficient learning &amp; retention than massed practice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24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Learning</a:t>
            </a:r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Whole learning</a:t>
            </a:r>
          </a:p>
          <a:p>
            <a:pPr lvl="1"/>
            <a:r>
              <a:rPr lang="en-US" dirty="0"/>
              <a:t>When entire task is practiced at once</a:t>
            </a:r>
          </a:p>
          <a:p>
            <a:pPr lvl="1"/>
            <a:r>
              <a:rPr lang="en-US" dirty="0"/>
              <a:t>More effective when complex task has relatively high organization</a:t>
            </a:r>
          </a:p>
          <a:p>
            <a:endParaRPr lang="en-US" dirty="0"/>
          </a:p>
          <a:p>
            <a:r>
              <a:rPr lang="en-US" dirty="0"/>
              <a:t>Part learning</a:t>
            </a:r>
          </a:p>
          <a:p>
            <a:pPr lvl="1"/>
            <a:r>
              <a:rPr lang="en-US" dirty="0"/>
              <a:t>When subtasks are practiced separately &amp; later combined</a:t>
            </a:r>
          </a:p>
          <a:p>
            <a:pPr lvl="1"/>
            <a:r>
              <a:rPr lang="en-US" dirty="0"/>
              <a:t>More effective when complex task has low organization</a:t>
            </a:r>
          </a:p>
          <a:p>
            <a:pPr lvl="2"/>
            <a:r>
              <a:rPr lang="en-US" dirty="0"/>
              <a:t>e.g., surgeons &amp; pilots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14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Fidelity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Extent to which task trained is similar to task required by job</a:t>
            </a:r>
          </a:p>
          <a:p>
            <a:endParaRPr lang="en-US"/>
          </a:p>
          <a:p>
            <a:r>
              <a:rPr lang="en-US"/>
              <a:t>Physical fidelity</a:t>
            </a:r>
          </a:p>
          <a:p>
            <a:pPr lvl="1"/>
            <a:r>
              <a:rPr lang="en-US"/>
              <a:t>Extent to which training task mirrors physical features of task performed on job</a:t>
            </a:r>
          </a:p>
          <a:p>
            <a:endParaRPr lang="en-US"/>
          </a:p>
          <a:p>
            <a:r>
              <a:rPr lang="en-US"/>
              <a:t>Psychological fidelity</a:t>
            </a:r>
          </a:p>
          <a:p>
            <a:pPr lvl="1"/>
            <a:r>
              <a:rPr lang="en-US"/>
              <a:t>Extent to which training task helps trainees develop KSAOs necessary to perform job</a:t>
            </a:r>
            <a:endParaRPr lang="en-US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31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Training’s Ultimate Criterion – Transfer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193" y="3592040"/>
            <a:ext cx="5393101" cy="536005"/>
          </a:xfrm>
        </p:spPr>
        <p:txBody>
          <a:bodyPr/>
          <a:lstStyle/>
          <a:p>
            <a:r>
              <a:rPr lang="en-US" sz="2400" b="1" u="sng" dirty="0"/>
              <a:t>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194" y="4267200"/>
            <a:ext cx="5393100" cy="1828800"/>
          </a:xfrm>
        </p:spPr>
        <p:txBody>
          <a:bodyPr>
            <a:normAutofit/>
          </a:bodyPr>
          <a:lstStyle/>
          <a:p>
            <a:r>
              <a:rPr lang="en-US" dirty="0"/>
              <a:t>Near Transfer</a:t>
            </a:r>
          </a:p>
          <a:p>
            <a:r>
              <a:rPr lang="en-US" dirty="0"/>
              <a:t>Far Transfer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17709" y="3592040"/>
            <a:ext cx="5393099" cy="553373"/>
          </a:xfrm>
        </p:spPr>
        <p:txBody>
          <a:bodyPr/>
          <a:lstStyle/>
          <a:p>
            <a:r>
              <a:rPr lang="en-US" sz="2400" b="1" u="sng" dirty="0"/>
              <a:t>Maintenance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17709" y="4267200"/>
            <a:ext cx="5393100" cy="1828800"/>
          </a:xfrm>
        </p:spPr>
        <p:txBody>
          <a:bodyPr/>
          <a:lstStyle/>
          <a:p>
            <a:r>
              <a:rPr lang="en-US" dirty="0"/>
              <a:t>Initiation</a:t>
            </a:r>
          </a:p>
          <a:p>
            <a:r>
              <a:rPr lang="en-US" dirty="0"/>
              <a:t>Maintenance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93" y="2409628"/>
            <a:ext cx="11029614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___________________</a:t>
            </a:r>
            <a:r>
              <a:rPr lang="en-US" sz="2400" b="1" dirty="0"/>
              <a:t> </a:t>
            </a:r>
            <a:r>
              <a:rPr lang="en-US" sz="2400" dirty="0"/>
              <a:t>– </a:t>
            </a:r>
            <a:r>
              <a:rPr lang="en-US" sz="2400" i="1" dirty="0"/>
              <a:t>degree to which trainees effectively apply the knowledge, skills, and attitudes gained in a training context to the job </a:t>
            </a:r>
            <a:r>
              <a:rPr lang="en-US" sz="1400" dirty="0"/>
              <a:t>(Baldwin &amp; Ford, 1988)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10882386"/>
      </p:ext>
    </p:extLst>
  </p:cSld>
  <p:clrMapOvr>
    <a:masterClrMapping/>
  </p:clrMapOvr>
  <p:transition>
    <p:cover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Training’s Ultimate Criterion – Transfer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so difficult?</a:t>
            </a:r>
          </a:p>
          <a:p>
            <a:pPr lvl="1"/>
            <a:r>
              <a:rPr lang="en-US" dirty="0"/>
              <a:t>Trainees never learned it in the first place</a:t>
            </a:r>
          </a:p>
          <a:p>
            <a:pPr lvl="1"/>
            <a:r>
              <a:rPr lang="en-US" dirty="0"/>
              <a:t>Learned it, but did not retain it</a:t>
            </a:r>
          </a:p>
          <a:p>
            <a:pPr lvl="1"/>
            <a:r>
              <a:rPr lang="en-US" dirty="0"/>
              <a:t>Retained it, but did not recognize when to use it</a:t>
            </a:r>
          </a:p>
          <a:p>
            <a:pPr lvl="1"/>
            <a:r>
              <a:rPr lang="en-US" dirty="0"/>
              <a:t>Recognized when to use it, but lacked self-efficacy to do so</a:t>
            </a:r>
          </a:p>
          <a:p>
            <a:pPr lvl="1"/>
            <a:r>
              <a:rPr lang="en-US" dirty="0"/>
              <a:t>Plenty of self-efficacy, but had no motivation to use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9379628"/>
      </p:ext>
    </p:extLst>
  </p:cSld>
  <p:clrMapOvr>
    <a:masterClrMapping/>
  </p:clrMapOvr>
  <p:transition>
    <p:cover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742676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What Affects Learning &amp; Transfer?</a:t>
            </a:r>
            <a:endParaRPr lang="en-IN" dirty="0">
              <a:solidFill>
                <a:schemeClr val="tx2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581192" y="2362200"/>
          <a:ext cx="11029616" cy="3956135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1888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9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8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52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+mn-ea"/>
                          <a:cs typeface="+mn-cs"/>
                        </a:rPr>
                        <a:t>Transfer</a:t>
                      </a:r>
                      <a:r>
                        <a:rPr lang="en-US" sz="1800" baseline="0" dirty="0">
                          <a:effectLst/>
                          <a:latin typeface="+mn-lt"/>
                          <a:ea typeface="+mn-ea"/>
                          <a:cs typeface="+mn-cs"/>
                        </a:rPr>
                        <a:t> Principle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Emphasis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Appropriate Conditions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 of Transfer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692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Identical elements</a:t>
                      </a:r>
                      <a:endParaRPr lang="en-US" sz="20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Training environment is identical to work environment.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Training focus: closed skills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Work environment:</a:t>
                      </a:r>
                      <a:r>
                        <a:rPr lang="en-US" sz="18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predictable &amp; stable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Example: Equipment use 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900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Stimulus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generalization</a:t>
                      </a:r>
                      <a:endParaRPr lang="en-US" sz="20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General principles are applicable to many different work situations.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Training focus: open skills.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Work environment: unpredictable &amp; variable</a:t>
                      </a:r>
                    </a:p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Example: Training in interpersonal skills.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581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sng" dirty="0">
                          <a:effectLst/>
                        </a:rPr>
                        <a:t>Cognitive theory</a:t>
                      </a:r>
                      <a:endParaRPr lang="en-US" sz="2000" u="sng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Meaningful material and coding schemes enhance storage and recall of training content.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85750" marR="0" indent="-2857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effectLst/>
                        </a:rPr>
                        <a:t>All types of training and environments.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Near and far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1194" y="1674167"/>
            <a:ext cx="1102961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DESIGN</a:t>
            </a:r>
          </a:p>
        </p:txBody>
      </p:sp>
    </p:spTree>
    <p:extLst>
      <p:ext uri="{BB962C8B-B14F-4D97-AF65-F5344CB8AC3E}">
        <p14:creationId xmlns:p14="http://schemas.microsoft.com/office/powerpoint/2010/main" val="3931726652"/>
      </p:ext>
    </p:extLst>
  </p:cSld>
  <p:clrMapOvr>
    <a:masterClrMapping/>
  </p:clrMapOvr>
  <p:transition>
    <p:cover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Learning &amp; Transfer?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192" y="2906240"/>
            <a:ext cx="5393101" cy="536005"/>
          </a:xfrm>
        </p:spPr>
        <p:txBody>
          <a:bodyPr/>
          <a:lstStyle/>
          <a:p>
            <a:r>
              <a:rPr lang="en-US" sz="2400" dirty="0"/>
              <a:t>“Readiness”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193" y="3581400"/>
            <a:ext cx="5393100" cy="2286000"/>
          </a:xfrm>
        </p:spPr>
        <p:txBody>
          <a:bodyPr>
            <a:normAutofit/>
          </a:bodyPr>
          <a:lstStyle/>
          <a:p>
            <a:r>
              <a:rPr lang="en-US" dirty="0"/>
              <a:t>Ability, Personality</a:t>
            </a:r>
          </a:p>
          <a:p>
            <a:r>
              <a:rPr lang="en-US" dirty="0"/>
              <a:t>Experience</a:t>
            </a:r>
          </a:p>
          <a:p>
            <a:r>
              <a:rPr lang="en-US" dirty="0"/>
              <a:t>Goal Orientation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17708" y="2906240"/>
            <a:ext cx="5393099" cy="553373"/>
          </a:xfrm>
        </p:spPr>
        <p:txBody>
          <a:bodyPr/>
          <a:lstStyle/>
          <a:p>
            <a:r>
              <a:rPr lang="en-US" sz="2400" dirty="0"/>
              <a:t>Motivation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217708" y="3581400"/>
            <a:ext cx="5393100" cy="2286000"/>
          </a:xfrm>
        </p:spPr>
        <p:txBody>
          <a:bodyPr/>
          <a:lstStyle/>
          <a:p>
            <a:r>
              <a:rPr lang="en-US" dirty="0"/>
              <a:t>Motivated to attend training</a:t>
            </a:r>
          </a:p>
          <a:p>
            <a:r>
              <a:rPr lang="en-US" dirty="0"/>
              <a:t>Motivated to do well in training</a:t>
            </a:r>
          </a:p>
          <a:p>
            <a:r>
              <a:rPr lang="en-US" dirty="0"/>
              <a:t>Motivated to apply training to job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93" y="2246588"/>
            <a:ext cx="1102961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INDIVIDUAL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7385178"/>
      </p:ext>
    </p:extLst>
  </p:cSld>
  <p:clrMapOvr>
    <a:masterClrMapping/>
  </p:clrMapOvr>
  <p:transition>
    <p:cover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Affects Learning &amp; Transfer?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708253"/>
            <a:ext cx="11029615" cy="3150546"/>
          </a:xfrm>
        </p:spPr>
        <p:txBody>
          <a:bodyPr/>
          <a:lstStyle/>
          <a:p>
            <a:r>
              <a:rPr lang="en-US" dirty="0"/>
              <a:t>Support</a:t>
            </a:r>
          </a:p>
          <a:p>
            <a:endParaRPr lang="en-US" dirty="0"/>
          </a:p>
          <a:p>
            <a:r>
              <a:rPr lang="en-US" dirty="0"/>
              <a:t>Climate</a:t>
            </a:r>
          </a:p>
          <a:p>
            <a:endParaRPr lang="en-US" dirty="0"/>
          </a:p>
          <a:p>
            <a:r>
              <a:rPr lang="en-US" dirty="0"/>
              <a:t>Opportunity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1193" y="2246588"/>
            <a:ext cx="1102961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ENVIRONMENT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6701386"/>
      </p:ext>
    </p:extLst>
  </p:cSld>
  <p:clrMapOvr>
    <a:masterClrMapping/>
  </p:clrMapOvr>
  <p:transition>
    <p:cover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Methods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600" dirty="0"/>
              <a:t>Module 7.2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756193"/>
      </p:ext>
    </p:extLst>
  </p:cSld>
  <p:clrMapOvr>
    <a:masterClrMapping/>
  </p:clrMapOvr>
  <p:transition>
    <p:cover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Should We Train?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back to a class or a lesson plan where:</a:t>
            </a:r>
          </a:p>
          <a:p>
            <a:pPr lvl="1"/>
            <a:r>
              <a:rPr lang="en-US" dirty="0"/>
              <a:t>The information just didn’t seem to stay with you</a:t>
            </a:r>
          </a:p>
          <a:p>
            <a:pPr lvl="1"/>
            <a:r>
              <a:rPr lang="en-US" dirty="0"/>
              <a:t>You still remember vividly what you learned</a:t>
            </a:r>
          </a:p>
          <a:p>
            <a:pPr lvl="1"/>
            <a:endParaRPr lang="en-US" dirty="0"/>
          </a:p>
          <a:p>
            <a:r>
              <a:rPr lang="en-US" dirty="0"/>
              <a:t>What was it that helped you (or prevented you) from remembering?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3932788"/>
      </p:ext>
    </p:extLst>
  </p:cSld>
  <p:clrMapOvr>
    <a:masterClrMapping/>
  </p:clrMapOvr>
  <p:transition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Training &amp; Learning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600" dirty="0"/>
              <a:t>Module 7.1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5114"/>
      </p:ext>
    </p:extLst>
  </p:cSld>
  <p:clrMapOvr>
    <a:masterClrMapping/>
  </p:clrMapOvr>
  <p:transition>
    <p:cover dir="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Methods Should We 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remember…</a:t>
            </a:r>
          </a:p>
          <a:p>
            <a:pPr lvl="1"/>
            <a:r>
              <a:rPr lang="en-US" dirty="0"/>
              <a:t>10% of what they read</a:t>
            </a:r>
          </a:p>
          <a:p>
            <a:pPr lvl="1"/>
            <a:r>
              <a:rPr lang="en-US" dirty="0"/>
              <a:t>20% of what they hear</a:t>
            </a:r>
          </a:p>
          <a:p>
            <a:pPr lvl="1"/>
            <a:r>
              <a:rPr lang="en-US" dirty="0"/>
              <a:t>30% of what they see (e.g. videos)</a:t>
            </a:r>
          </a:p>
          <a:p>
            <a:pPr lvl="1"/>
            <a:r>
              <a:rPr lang="en-US" dirty="0"/>
              <a:t>50% of what they hear &amp; see</a:t>
            </a:r>
          </a:p>
          <a:p>
            <a:pPr lvl="1"/>
            <a:r>
              <a:rPr lang="en-US" dirty="0"/>
              <a:t>70% of what they say &amp; write</a:t>
            </a:r>
          </a:p>
          <a:p>
            <a:pPr lvl="1"/>
            <a:r>
              <a:rPr lang="en-US" dirty="0"/>
              <a:t>90% of what they say &amp; do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1815872"/>
      </p:ext>
    </p:extLst>
  </p:cSld>
  <p:clrMapOvr>
    <a:masterClrMapping/>
  </p:clrMapOvr>
  <p:transition>
    <p:cover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Types of Training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3200401" cy="536005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On-Site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3200400" cy="2934999"/>
          </a:xfrm>
        </p:spPr>
        <p:txBody>
          <a:bodyPr>
            <a:normAutofit/>
          </a:bodyPr>
          <a:lstStyle/>
          <a:p>
            <a:r>
              <a:rPr lang="en-US" dirty="0"/>
              <a:t>On-the-job training</a:t>
            </a:r>
          </a:p>
          <a:p>
            <a:r>
              <a:rPr lang="en-US" dirty="0"/>
              <a:t>Apprenticeship</a:t>
            </a:r>
          </a:p>
          <a:p>
            <a:r>
              <a:rPr lang="en-US" dirty="0"/>
              <a:t>Job Rotation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5761" y="2250892"/>
            <a:ext cx="7435048" cy="553373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“Off-Site”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5761" y="2926050"/>
            <a:ext cx="3383280" cy="2934999"/>
          </a:xfrm>
        </p:spPr>
        <p:txBody>
          <a:bodyPr numCol="1">
            <a:normAutofit/>
          </a:bodyPr>
          <a:lstStyle/>
          <a:p>
            <a:r>
              <a:rPr lang="en-US" dirty="0"/>
              <a:t>Presentation Methods</a:t>
            </a:r>
          </a:p>
          <a:p>
            <a:pPr lvl="1"/>
            <a:r>
              <a:rPr lang="en-US" dirty="0"/>
              <a:t>Lecture</a:t>
            </a:r>
          </a:p>
          <a:p>
            <a:pPr lvl="1"/>
            <a:r>
              <a:rPr lang="en-US" dirty="0"/>
              <a:t>Audio-visual presentations </a:t>
            </a:r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7953209" y="2926051"/>
            <a:ext cx="3657600" cy="2934999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Hands-on Methods</a:t>
            </a:r>
          </a:p>
          <a:p>
            <a:pPr lvl="1"/>
            <a:r>
              <a:rPr lang="en-US" dirty="0"/>
              <a:t>Practice</a:t>
            </a:r>
          </a:p>
          <a:p>
            <a:pPr lvl="1"/>
            <a:r>
              <a:rPr lang="en-US" dirty="0"/>
              <a:t>Programmed Instruction/Self-directed learning</a:t>
            </a:r>
          </a:p>
          <a:p>
            <a:pPr lvl="1"/>
            <a:r>
              <a:rPr lang="en-US" dirty="0"/>
              <a:t>Simulations</a:t>
            </a:r>
          </a:p>
          <a:p>
            <a:pPr lvl="1"/>
            <a:r>
              <a:rPr lang="en-US" dirty="0"/>
              <a:t>Case studies</a:t>
            </a:r>
          </a:p>
          <a:p>
            <a:pPr lvl="1"/>
            <a:r>
              <a:rPr lang="en-US" dirty="0"/>
              <a:t>Role plays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4951469"/>
      </p:ext>
    </p:extLst>
  </p:cSld>
  <p:clrMapOvr>
    <a:masterClrMapping/>
  </p:clrMapOvr>
  <p:transition>
    <p:cover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Web-based Training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81193" y="2250892"/>
            <a:ext cx="5393101" cy="536005"/>
          </a:xfrm>
        </p:spPr>
        <p:txBody>
          <a:bodyPr/>
          <a:lstStyle/>
          <a:p>
            <a:r>
              <a:rPr lang="en-US" dirty="0"/>
              <a:t>Best of several worlds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 be conducted on-site or off-site</a:t>
            </a:r>
          </a:p>
          <a:p>
            <a:r>
              <a:rPr lang="en-US" dirty="0"/>
              <a:t>Can include a combination of other methods</a:t>
            </a:r>
          </a:p>
          <a:p>
            <a:r>
              <a:rPr lang="en-US" dirty="0"/>
              <a:t>Can offer automated individualized attention</a:t>
            </a:r>
          </a:p>
          <a:p>
            <a:r>
              <a:rPr lang="en-US" dirty="0"/>
              <a:t>Can provide real-time feedback</a:t>
            </a:r>
          </a:p>
          <a:p>
            <a:r>
              <a:rPr lang="en-US" dirty="0"/>
              <a:t>Can be updated system-wide in real time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17709" y="2250892"/>
            <a:ext cx="5393099" cy="553373"/>
          </a:xfrm>
        </p:spPr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Comparative effectiveness is unknown</a:t>
            </a:r>
          </a:p>
          <a:p>
            <a:r>
              <a:rPr lang="en-US" dirty="0"/>
              <a:t>Technological roadblocks</a:t>
            </a:r>
          </a:p>
          <a:p>
            <a:r>
              <a:rPr lang="en-US" dirty="0"/>
              <a:t>Unknown moderators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102953"/>
      </p:ext>
    </p:extLst>
  </p:cSld>
  <p:clrMapOvr>
    <a:masterClrMapping/>
  </p:clrMapOvr>
  <p:transition>
    <p:cover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 of web-based (WBI) &amp; classroom instruction (CI)</a:t>
            </a:r>
            <a:endParaRPr lang="en-IN" dirty="0"/>
          </a:p>
        </p:txBody>
      </p:sp>
      <p:graphicFrame>
        <p:nvGraphicFramePr>
          <p:cNvPr id="6" name="Content Placeholder 8"/>
          <p:cNvGraphicFramePr>
            <a:graphicFrameLocks noGrp="1"/>
          </p:cNvGraphicFramePr>
          <p:nvPr>
            <p:ph idx="1"/>
            <p:extLst/>
          </p:nvPr>
        </p:nvGraphicFramePr>
        <p:xfrm>
          <a:off x="2626704" y="2281051"/>
          <a:ext cx="694944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57821358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6618631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3772336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84460915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5231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1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</a:rPr>
                        <a:t>d</a:t>
                      </a:r>
                      <a:endParaRPr lang="el-GR" sz="1800" b="1" i="1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u="none" strike="noStrike" dirty="0" err="1">
                          <a:effectLst/>
                          <a:latin typeface="+mn-lt"/>
                        </a:rPr>
                        <a:t>SE</a:t>
                      </a:r>
                      <a:r>
                        <a:rPr lang="en-US" sz="1800" i="1" u="none" strike="noStrike" baseline="-25000" dirty="0" err="1">
                          <a:effectLst/>
                          <a:latin typeface="+mn-lt"/>
                        </a:rPr>
                        <a:t>d</a:t>
                      </a:r>
                      <a:endParaRPr lang="el-GR" sz="1800" b="1" i="1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17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Reactions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19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WBI</a:t>
                      </a:r>
                      <a:r>
                        <a:rPr lang="en-US" sz="1800" baseline="0" dirty="0"/>
                        <a:t> vs.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2,580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79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Blended vs.</a:t>
                      </a:r>
                      <a:r>
                        <a:rPr lang="en-US" sz="1800" baseline="0" dirty="0"/>
                        <a:t>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1,769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-.15*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41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Declarative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022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WBI</a:t>
                      </a:r>
                      <a:r>
                        <a:rPr lang="en-US" sz="1800" baseline="0" dirty="0"/>
                        <a:t> vs.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10,910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.15*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Blended vs.</a:t>
                      </a:r>
                      <a:r>
                        <a:rPr lang="en-US" sz="1800" baseline="0" dirty="0"/>
                        <a:t>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6,799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.34*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897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sz="1800" dirty="0"/>
                        <a:t>Procedural Knowledge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04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WBI</a:t>
                      </a:r>
                      <a:r>
                        <a:rPr lang="en-US" sz="1800" baseline="0" dirty="0"/>
                        <a:t> vs.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-.07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613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1800" dirty="0"/>
                        <a:t>Blended vs.</a:t>
                      </a:r>
                      <a:r>
                        <a:rPr lang="en-US" sz="1800" baseline="0" dirty="0"/>
                        <a:t> CI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.52*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8939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74923" y="5989451"/>
            <a:ext cx="234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Sitzmann</a:t>
            </a:r>
            <a:r>
              <a:rPr lang="en-US" dirty="0"/>
              <a:t> et al. (2006)</a:t>
            </a:r>
          </a:p>
        </p:txBody>
      </p:sp>
    </p:spTree>
    <p:extLst>
      <p:ext uri="{BB962C8B-B14F-4D97-AF65-F5344CB8AC3E}">
        <p14:creationId xmlns:p14="http://schemas.microsoft.com/office/powerpoint/2010/main" val="384068531"/>
      </p:ext>
    </p:extLst>
  </p:cSld>
  <p:clrMapOvr>
    <a:masterClrMapping/>
  </p:clrMapOvr>
  <p:transition>
    <p:cover dir="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evaluation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600" dirty="0"/>
              <a:t>Module 7.3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0004"/>
      </p:ext>
    </p:extLst>
  </p:cSld>
  <p:clrMapOvr>
    <a:masterClrMapping/>
  </p:clrMapOvr>
  <p:transition>
    <p:cover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Training – Kirkpatrick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Reaction Criteria </a:t>
            </a:r>
          </a:p>
          <a:p>
            <a:pPr lvl="1"/>
            <a:r>
              <a:rPr lang="en-US" dirty="0"/>
              <a:t>Did the trainee like the training?</a:t>
            </a:r>
          </a:p>
          <a:p>
            <a:pPr lvl="1"/>
            <a:r>
              <a:rPr lang="en-US" dirty="0"/>
              <a:t>Most common measure</a:t>
            </a:r>
          </a:p>
          <a:p>
            <a:pPr lvl="1"/>
            <a:r>
              <a:rPr lang="en-US" dirty="0"/>
              <a:t>Affective vs. Utility reactions (</a:t>
            </a:r>
            <a:r>
              <a:rPr lang="en-US" dirty="0" err="1"/>
              <a:t>Alliger</a:t>
            </a:r>
            <a:r>
              <a:rPr lang="en-US" dirty="0"/>
              <a:t> et al., 1997)</a:t>
            </a:r>
          </a:p>
          <a:p>
            <a:endParaRPr lang="en-US" dirty="0"/>
          </a:p>
          <a:p>
            <a:r>
              <a:rPr lang="en-US" dirty="0"/>
              <a:t>Learning Criteria</a:t>
            </a:r>
          </a:p>
          <a:p>
            <a:pPr lvl="1"/>
            <a:r>
              <a:rPr lang="en-US" dirty="0"/>
              <a:t>Did the trainee learn anything from the training?</a:t>
            </a:r>
          </a:p>
          <a:p>
            <a:pPr lvl="1"/>
            <a:r>
              <a:rPr lang="en-US" dirty="0"/>
              <a:t>Immediate knowledge, knowledge retention, behavior/skill demonstration (</a:t>
            </a:r>
            <a:r>
              <a:rPr lang="en-US" dirty="0" err="1"/>
              <a:t>Alliger</a:t>
            </a:r>
            <a:r>
              <a:rPr lang="en-US" dirty="0"/>
              <a:t> et al., 1997)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6794717"/>
      </p:ext>
    </p:extLst>
  </p:cSld>
  <p:clrMapOvr>
    <a:masterClrMapping/>
  </p:clrMapOvr>
  <p:transition>
    <p:cover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Training – Kirkpatrick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Behavioral Criteria</a:t>
            </a:r>
          </a:p>
          <a:p>
            <a:pPr lvl="1"/>
            <a:r>
              <a:rPr lang="en-US" dirty="0"/>
              <a:t>Did the training cause any changes in behavior?</a:t>
            </a:r>
          </a:p>
          <a:p>
            <a:pPr lvl="1"/>
            <a:r>
              <a:rPr lang="en-US" dirty="0"/>
              <a:t>Also called transfer</a:t>
            </a:r>
          </a:p>
          <a:p>
            <a:endParaRPr lang="en-US" dirty="0"/>
          </a:p>
          <a:p>
            <a:r>
              <a:rPr lang="en-US" dirty="0"/>
              <a:t>Results Criteria</a:t>
            </a:r>
          </a:p>
          <a:p>
            <a:pPr lvl="1"/>
            <a:r>
              <a:rPr lang="en-US" dirty="0"/>
              <a:t>Did the training change any organizational outcomes?</a:t>
            </a:r>
          </a:p>
          <a:p>
            <a:pPr lvl="1"/>
            <a:r>
              <a:rPr lang="en-US" dirty="0"/>
              <a:t>Least common measure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4268316"/>
      </p:ext>
    </p:extLst>
  </p:cSld>
  <p:clrMapOvr>
    <a:masterClrMapping/>
  </p:clrMapOvr>
  <p:transition>
    <p:cover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 Among Criteria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133599" y="2332693"/>
          <a:ext cx="7924801" cy="35985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0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387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r (k)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Construct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05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1. Affective Reactions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2. Utility Reactions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.34 (3)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2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3. Immediate Learning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.02 (11)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.26 (6)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4. Retention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n/a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.35 (2)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7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5. Transfer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.07 (6)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.18 (3)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.11 (16)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.08 (4)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33599" y="5966254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Alliger</a:t>
            </a:r>
            <a:r>
              <a:rPr lang="en-US" dirty="0"/>
              <a:t> et al. (1997)</a:t>
            </a:r>
          </a:p>
        </p:txBody>
      </p:sp>
    </p:spTree>
    <p:extLst>
      <p:ext uri="{BB962C8B-B14F-4D97-AF65-F5344CB8AC3E}">
        <p14:creationId xmlns:p14="http://schemas.microsoft.com/office/powerpoint/2010/main" val="2405513693"/>
      </p:ext>
    </p:extLst>
  </p:cSld>
  <p:clrMapOvr>
    <a:masterClrMapping/>
  </p:clrMapOvr>
  <p:transition>
    <p:cover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Effectiveness of Training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/>
          </p:nvPr>
        </p:nvGraphicFramePr>
        <p:xfrm>
          <a:off x="2584450" y="2261286"/>
          <a:ext cx="7023099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341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1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1033">
                  <a:extLst>
                    <a:ext uri="{9D8B030D-6E8A-4147-A177-3AD203B41FA5}">
                      <a16:colId xmlns:a16="http://schemas.microsoft.com/office/drawing/2014/main" val="891266466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Type of Effects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 gain (</a:t>
                      </a:r>
                      <a:r>
                        <a:rPr lang="en-US" sz="2400" i="1" dirty="0"/>
                        <a:t>d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/>
                        <a:t>k</a:t>
                      </a:r>
                      <a:r>
                        <a:rPr lang="en-US" sz="2400" i="1" baseline="0" dirty="0"/>
                        <a:t> </a:t>
                      </a:r>
                      <a:r>
                        <a:rPr lang="en-US" sz="2400" i="0" baseline="0" dirty="0"/>
                        <a:t>(</a:t>
                      </a:r>
                      <a:r>
                        <a:rPr lang="en-US" sz="2400" i="1" baseline="0" dirty="0"/>
                        <a:t>N</a:t>
                      </a:r>
                      <a:r>
                        <a:rPr lang="en-US" sz="2400" i="0" baseline="0" dirty="0"/>
                        <a:t>)</a:t>
                      </a:r>
                      <a:endParaRPr lang="en-US" sz="2400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 (936)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234 (15, 014)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Behavior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122 (15,627)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26 (1,748)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82012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84450" y="603504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Arthur et al. (2003)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3287802"/>
      </p:ext>
    </p:extLst>
  </p:cSld>
  <p:clrMapOvr>
    <a:masterClrMapping/>
  </p:clrMapOvr>
  <p:transition>
    <p:cover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best way to evaluate student performance in the classroom (i.e. a college course)?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5578401"/>
      </p:ext>
    </p:extLst>
  </p:cSld>
  <p:clrMapOvr>
    <a:masterClrMapping/>
  </p:clrMapOvr>
  <p:transition>
    <p:cover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Training?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_________________ attempt to increase knowledge and skill or choice behavior through __________ instruction and learning</a:t>
            </a:r>
          </a:p>
          <a:p>
            <a:endParaRPr lang="en-US" dirty="0"/>
          </a:p>
          <a:p>
            <a:r>
              <a:rPr lang="en-US" dirty="0"/>
              <a:t>Can be organization-focused or person-focused</a:t>
            </a:r>
          </a:p>
          <a:p>
            <a:endParaRPr lang="en-US" dirty="0"/>
          </a:p>
          <a:p>
            <a:r>
              <a:rPr lang="en-US" dirty="0"/>
              <a:t>Is becoming more complex – the focus is on development instead of training</a:t>
            </a:r>
          </a:p>
          <a:p>
            <a:endParaRPr lang="en-US" dirty="0"/>
          </a:p>
          <a:p>
            <a:r>
              <a:rPr lang="en-US" dirty="0"/>
              <a:t>Is becoming more informal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5834054"/>
      </p:ext>
    </p:extLst>
  </p:cSld>
  <p:clrMapOvr>
    <a:masterClrMapping/>
  </p:clrMapOvr>
  <p:transition>
    <p:cover dir="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Training Evaluation Designs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__________________________________</a:t>
            </a:r>
            <a:r>
              <a:rPr lang="en-US" dirty="0"/>
              <a:t> – strongest training evaluation design</a:t>
            </a:r>
          </a:p>
          <a:p>
            <a:pPr lvl="1"/>
            <a:r>
              <a:rPr lang="en-US" dirty="0"/>
              <a:t>Random assignment of participants to conditions</a:t>
            </a:r>
          </a:p>
          <a:p>
            <a:pPr lvl="1"/>
            <a:r>
              <a:rPr lang="en-US" dirty="0"/>
              <a:t>Control group</a:t>
            </a:r>
          </a:p>
          <a:p>
            <a:pPr lvl="1"/>
            <a:r>
              <a:rPr lang="en-US" dirty="0"/>
              <a:t>Measures obtained before &amp; after training</a:t>
            </a:r>
          </a:p>
          <a:p>
            <a:r>
              <a:rPr lang="en-US" dirty="0"/>
              <a:t>Other designs may be better due to practical/resource constraints</a:t>
            </a: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3528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Training Programs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kern="1600" dirty="0"/>
              <a:t>Module 7.4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93116"/>
      </p:ext>
    </p:extLst>
  </p:cSld>
  <p:clrMapOvr>
    <a:masterClrMapping/>
  </p:clrMapOvr>
  <p:transition>
    <p:cover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&amp; Leadership Development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Assessment centers</a:t>
            </a:r>
          </a:p>
          <a:p>
            <a:pPr lvl="1"/>
            <a:r>
              <a:rPr lang="en-US"/>
              <a:t>Evaluate organizational, leadership, &amp; communication skills</a:t>
            </a:r>
          </a:p>
          <a:p>
            <a:pPr lvl="1"/>
            <a:r>
              <a:rPr lang="en-US"/>
              <a:t>Managers with high potential generally invited to participate</a:t>
            </a:r>
          </a:p>
          <a:p>
            <a:endParaRPr lang="en-US"/>
          </a:p>
          <a:p>
            <a:r>
              <a:rPr lang="en-US"/>
              <a:t>360 degree feedback</a:t>
            </a:r>
          </a:p>
          <a:p>
            <a:pPr lvl="1"/>
            <a:r>
              <a:rPr lang="en-US"/>
              <a:t>Received positively &amp; effective at improving performance</a:t>
            </a:r>
            <a:endParaRPr lang="en-US" dirty="0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57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Management &amp; Leadership Development</a:t>
            </a:r>
            <a:endParaRPr lang="en-US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Coaching/Mentoring</a:t>
            </a:r>
          </a:p>
          <a:p>
            <a:pPr lvl="1"/>
            <a:r>
              <a:rPr lang="en-US" dirty="0"/>
              <a:t>Practical, goal-focused form of personal, one-on-one learning for busy professionals</a:t>
            </a:r>
          </a:p>
          <a:p>
            <a:pPr lvl="1"/>
            <a:r>
              <a:rPr lang="en-US" dirty="0"/>
              <a:t>Practical, flexible, targeted form of individualized learning for managers/executives</a:t>
            </a:r>
          </a:p>
          <a:p>
            <a:endParaRPr lang="en-US" dirty="0"/>
          </a:p>
          <a:p>
            <a:r>
              <a:rPr lang="en-US" dirty="0"/>
              <a:t>Informal training</a:t>
            </a:r>
          </a:p>
          <a:p>
            <a:pPr lvl="1"/>
            <a:r>
              <a:rPr lang="en-US" dirty="0"/>
              <a:t>Include specific job assignments, experiences, &amp; activities outside work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736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Sexual Harassment Training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Forms </a:t>
            </a:r>
            <a:r>
              <a:rPr lang="en-US"/>
              <a:t>of harassment</a:t>
            </a:r>
            <a:endParaRPr lang="en-US" dirty="0"/>
          </a:p>
          <a:p>
            <a:pPr lvl="1"/>
            <a:r>
              <a:rPr lang="en-US" dirty="0"/>
              <a:t>Quid pro quo</a:t>
            </a:r>
          </a:p>
          <a:p>
            <a:pPr lvl="1"/>
            <a:r>
              <a:rPr lang="en-US" dirty="0"/>
              <a:t>Hostile working environment</a:t>
            </a:r>
          </a:p>
          <a:p>
            <a:endParaRPr lang="en-US" dirty="0"/>
          </a:p>
          <a:p>
            <a:r>
              <a:rPr lang="en-US" dirty="0"/>
              <a:t>EEOC encourages following steps:</a:t>
            </a:r>
          </a:p>
          <a:p>
            <a:pPr lvl="1"/>
            <a:r>
              <a:rPr lang="en-US" dirty="0"/>
              <a:t>Clearly communicate a zero tolerance policy</a:t>
            </a:r>
          </a:p>
          <a:p>
            <a:pPr lvl="1"/>
            <a:r>
              <a:rPr lang="en-US" dirty="0"/>
              <a:t>Establish an effective grievance process</a:t>
            </a:r>
          </a:p>
          <a:p>
            <a:pPr lvl="1"/>
            <a:r>
              <a:rPr lang="en-US" dirty="0"/>
              <a:t>Take immediate &amp; appropriate action when employee complains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9467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Sexual Harassment Training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Supervisors should receive additional training beyond what employees receive</a:t>
            </a:r>
          </a:p>
          <a:p>
            <a:pPr lvl="3"/>
            <a:endParaRPr lang="en-US" dirty="0"/>
          </a:p>
          <a:p>
            <a:r>
              <a:rPr lang="en-US" dirty="0"/>
              <a:t>Effective in increasing knowledge of &amp; ability to identify sexual harassment</a:t>
            </a:r>
          </a:p>
          <a:p>
            <a:pPr lvl="3"/>
            <a:endParaRPr lang="en-US" dirty="0"/>
          </a:p>
          <a:p>
            <a:r>
              <a:rPr lang="en-US" dirty="0"/>
              <a:t>More field research necessary to understand short- &amp; long-term effects</a:t>
            </a:r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70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Training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Appropriate approach likely is to use both selection &amp; training to increase likelihood that employees will perform jobs ethically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204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Cross-Cultural Training (CCT)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in helping expatriates adapt to new environments</a:t>
            </a:r>
          </a:p>
          <a:p>
            <a:endParaRPr lang="en-US" dirty="0"/>
          </a:p>
          <a:p>
            <a:r>
              <a:rPr lang="en-US" dirty="0"/>
              <a:t>Symptoms of culture shock</a:t>
            </a:r>
          </a:p>
          <a:p>
            <a:pPr lvl="2"/>
            <a:r>
              <a:rPr lang="en-US" dirty="0"/>
              <a:t>Homesickness</a:t>
            </a:r>
          </a:p>
          <a:p>
            <a:pPr lvl="2"/>
            <a:r>
              <a:rPr lang="en-US" dirty="0"/>
              <a:t>Irritability</a:t>
            </a:r>
          </a:p>
          <a:p>
            <a:pPr lvl="2"/>
            <a:r>
              <a:rPr lang="en-US" dirty="0"/>
              <a:t>Loss of ability to work effectively</a:t>
            </a:r>
          </a:p>
        </p:txBody>
      </p:sp>
      <p:sp>
        <p:nvSpPr>
          <p:cNvPr id="49157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759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Cross-Cultural Training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Cross-Cultural Training</a:t>
            </a:r>
          </a:p>
          <a:p>
            <a:pPr lvl="1"/>
            <a:r>
              <a:rPr lang="en-US" dirty="0"/>
              <a:t>Designed to prepare individuals from one culture to interact more effectively with individuals from different cultures</a:t>
            </a:r>
          </a:p>
          <a:p>
            <a:pPr lvl="3"/>
            <a:endParaRPr lang="en-US" dirty="0"/>
          </a:p>
          <a:p>
            <a:r>
              <a:rPr lang="en-US" dirty="0"/>
              <a:t>Cultural assimilator</a:t>
            </a:r>
          </a:p>
          <a:p>
            <a:pPr lvl="1"/>
            <a:r>
              <a:rPr lang="en-US" dirty="0"/>
              <a:t>Culture-specific assimilator</a:t>
            </a:r>
          </a:p>
          <a:p>
            <a:pPr lvl="1"/>
            <a:r>
              <a:rPr lang="en-US" dirty="0"/>
              <a:t>Culture-general assimilator</a:t>
            </a:r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9829800" y="6403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algn="ctr"/>
            <a:endParaRPr lang="en-US" sz="12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0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Organizations invest significant resources in training and development (T&amp;D) – ATD State of the Industry Reports</a:t>
            </a:r>
          </a:p>
          <a:p>
            <a:pPr lvl="1"/>
            <a:r>
              <a:rPr lang="en-US" altLang="en-US" dirty="0"/>
              <a:t>$164.2 billion spent on T&amp;D in 2012 (last report w/ total estimate), representing $1,195 &amp; 30.3 learning hours per employee in 2012</a:t>
            </a:r>
          </a:p>
          <a:p>
            <a:pPr lvl="1"/>
            <a:r>
              <a:rPr lang="en-US" altLang="en-US" dirty="0"/>
              <a:t>$1,208 &amp; 31.5 learning hours per employee in 2013</a:t>
            </a:r>
          </a:p>
          <a:p>
            <a:pPr lvl="1"/>
            <a:r>
              <a:rPr lang="en-US" altLang="en-US" dirty="0"/>
              <a:t>$1,229 &amp; 32.4 learning hours per employee in 2014</a:t>
            </a:r>
          </a:p>
          <a:p>
            <a:pPr lvl="1"/>
            <a:r>
              <a:rPr lang="en-US" altLang="en-US" dirty="0"/>
              <a:t>$1,252 &amp; 33.5 learning hours per employee in 2015</a:t>
            </a:r>
          </a:p>
          <a:p>
            <a:pPr lvl="1"/>
            <a:r>
              <a:rPr lang="en-US" altLang="en-US" dirty="0"/>
              <a:t>Average cost/learning hour is ~$82 across 2012-2015</a:t>
            </a:r>
          </a:p>
          <a:p>
            <a:r>
              <a:rPr lang="en-US" dirty="0"/>
              <a:t>Most commonly training supervisory or managerial skills</a:t>
            </a:r>
          </a:p>
          <a:p>
            <a:r>
              <a:rPr lang="en-US" dirty="0"/>
              <a:t>Because of the “skill gap,” training will be more important as time goes 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8537516"/>
      </p:ext>
    </p:extLst>
  </p:cSld>
  <p:clrMapOvr>
    <a:masterClrMapping/>
  </p:clrMapOvr>
  <p:transition>
    <p:cover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49461" y="685800"/>
            <a:ext cx="11029950" cy="762000"/>
          </a:xfrm>
        </p:spPr>
        <p:txBody>
          <a:bodyPr anchor="t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Goldstein &amp; Ford’s (2002) Training Model</a:t>
            </a:r>
          </a:p>
        </p:txBody>
      </p:sp>
      <p:pic>
        <p:nvPicPr>
          <p:cNvPr id="18437" name="Picture 4" descr="C:\Documents and Settings\Administrator\My Documents\Boobie Pics\Figures\Lan30220_07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154" y="1447800"/>
            <a:ext cx="8132564" cy="518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446393"/>
      </p:ext>
    </p:extLst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Needs Assessment (TNA)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should the training accomplish</a:t>
            </a:r>
          </a:p>
          <a:p>
            <a:pPr lvl="1"/>
            <a:r>
              <a:rPr lang="en-US" dirty="0"/>
              <a:t>…in terms the </a:t>
            </a:r>
            <a:r>
              <a:rPr lang="en-US" b="1" dirty="0"/>
              <a:t>organization’s</a:t>
            </a:r>
            <a:r>
              <a:rPr lang="en-US" dirty="0"/>
              <a:t> goals?</a:t>
            </a:r>
          </a:p>
          <a:p>
            <a:pPr lvl="1"/>
            <a:r>
              <a:rPr lang="en-US" dirty="0"/>
              <a:t>…in terms of the specific </a:t>
            </a:r>
            <a:r>
              <a:rPr lang="en-US" b="1" dirty="0"/>
              <a:t>tasks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…in terms of the </a:t>
            </a:r>
            <a:r>
              <a:rPr lang="en-US" b="1" dirty="0"/>
              <a:t>people</a:t>
            </a:r>
            <a:r>
              <a:rPr lang="en-US" dirty="0"/>
              <a:t> involved?</a:t>
            </a:r>
          </a:p>
          <a:p>
            <a:pPr lvl="1"/>
            <a:endParaRPr lang="en-US" dirty="0"/>
          </a:p>
          <a:p>
            <a:r>
              <a:rPr lang="en-US" dirty="0"/>
              <a:t>Accomplish this using systematic analysis</a:t>
            </a:r>
          </a:p>
          <a:p>
            <a:pPr lvl="1"/>
            <a:r>
              <a:rPr lang="en-US" dirty="0"/>
              <a:t>Surveys</a:t>
            </a:r>
          </a:p>
          <a:p>
            <a:pPr lvl="1"/>
            <a:r>
              <a:rPr lang="en-US" dirty="0"/>
              <a:t>Critical Incidents</a:t>
            </a:r>
          </a:p>
          <a:p>
            <a:pPr lvl="1"/>
            <a:r>
              <a:rPr lang="en-US" dirty="0"/>
              <a:t>Cognitive Task Analysis</a:t>
            </a:r>
          </a:p>
          <a:p>
            <a:pPr lvl="1"/>
            <a:endParaRPr lang="en-US" dirty="0"/>
          </a:p>
          <a:p>
            <a:r>
              <a:rPr lang="en-US" dirty="0"/>
              <a:t>Usually ignored by “vendors”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219206"/>
      </p:ext>
    </p:extLst>
  </p:cSld>
  <p:clrMapOvr>
    <a:masterClrMapping/>
  </p:clrMapOvr>
  <p:transition>
    <p:cover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Training Needs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Readiness Skills</a:t>
            </a:r>
          </a:p>
          <a:p>
            <a:r>
              <a:rPr lang="en-US" dirty="0"/>
              <a:t>Self-Directed Learning Skills</a:t>
            </a:r>
          </a:p>
          <a:p>
            <a:r>
              <a:rPr lang="en-US" dirty="0"/>
              <a:t>Adaptability Skills</a:t>
            </a:r>
          </a:p>
          <a:p>
            <a:r>
              <a:rPr lang="en-US" dirty="0"/>
              <a:t>Teamwork Capabilities</a:t>
            </a:r>
          </a:p>
          <a:p>
            <a:r>
              <a:rPr lang="en-US" dirty="0"/>
              <a:t>Expatriate Skills</a:t>
            </a:r>
          </a:p>
          <a:p>
            <a:r>
              <a:rPr lang="en-US" dirty="0"/>
              <a:t>Critical Leadership Capabilities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1192" y="5858799"/>
            <a:ext cx="650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(Campbell &amp; </a:t>
            </a:r>
            <a:r>
              <a:rPr lang="en-US" sz="1600" dirty="0" err="1"/>
              <a:t>Kuncel</a:t>
            </a:r>
            <a:r>
              <a:rPr lang="en-US" sz="1600" dirty="0"/>
              <a:t>, 2002; Manpower Group, 2015; </a:t>
            </a:r>
            <a:r>
              <a:rPr lang="en-US" sz="1600" dirty="0" err="1"/>
              <a:t>Payscale</a:t>
            </a:r>
            <a:r>
              <a:rPr lang="en-US" sz="1600" dirty="0"/>
              <a:t>, 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6325722"/>
      </p:ext>
    </p:extLst>
  </p:cSld>
  <p:clrMapOvr>
    <a:masterClrMapping/>
  </p:clrMapOvr>
  <p:transition>
    <p:cover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/>
          <p:cNvSpPr txBox="1">
            <a:spLocks/>
          </p:cNvSpPr>
          <p:nvPr/>
        </p:nvSpPr>
        <p:spPr>
          <a:xfrm>
            <a:off x="575888" y="670173"/>
            <a:ext cx="11064240" cy="70400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altLang="en-US" sz="2200" b="1" dirty="0">
                <a:solidFill>
                  <a:schemeClr val="tx2"/>
                </a:solidFill>
              </a:rPr>
              <a:t>Baldwin &amp; Ford (1988) – Model of Learning &amp; Transfer Process</a:t>
            </a:r>
            <a:endParaRPr lang="en-US" sz="2200" dirty="0"/>
          </a:p>
        </p:txBody>
      </p:sp>
      <p:grpSp>
        <p:nvGrpSpPr>
          <p:cNvPr id="6" name="Group 5"/>
          <p:cNvGrpSpPr/>
          <p:nvPr/>
        </p:nvGrpSpPr>
        <p:grpSpPr>
          <a:xfrm>
            <a:off x="2403279" y="1202620"/>
            <a:ext cx="7439997" cy="5486400"/>
            <a:chOff x="2403279" y="1202620"/>
            <a:chExt cx="7439997" cy="5390268"/>
          </a:xfrm>
        </p:grpSpPr>
        <p:grpSp>
          <p:nvGrpSpPr>
            <p:cNvPr id="4" name="Group 3"/>
            <p:cNvGrpSpPr/>
            <p:nvPr/>
          </p:nvGrpSpPr>
          <p:grpSpPr>
            <a:xfrm>
              <a:off x="2403279" y="1601788"/>
              <a:ext cx="7439997" cy="4991100"/>
              <a:chOff x="2286000" y="1504950"/>
              <a:chExt cx="7439997" cy="49911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86000" y="1504950"/>
                <a:ext cx="2286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Trainee Characteristics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Ability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Personality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Motivation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299699" y="3276600"/>
                <a:ext cx="2286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Training Design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Principles of Learning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Sequencing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Training Content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286000" y="5048250"/>
                <a:ext cx="2286000" cy="1447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/>
                  <a:t>Work Environment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/>
                  <a:t>Support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/>
                  <a:t>Opportunity to Use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327904" y="3276600"/>
                <a:ext cx="1828800" cy="1447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Learning &amp; Retention</a:t>
                </a:r>
                <a:endParaRPr lang="en-US" sz="1200" b="1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897197" y="3276600"/>
                <a:ext cx="1828800" cy="144780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Generalization &amp; Maintenance</a:t>
                </a:r>
                <a:endParaRPr lang="en-US" sz="1200" b="1" dirty="0"/>
              </a:p>
            </p:txBody>
          </p:sp>
          <p:cxnSp>
            <p:nvCxnSpPr>
              <p:cNvPr id="9" name="Straight Arrow Connector 8"/>
              <p:cNvCxnSpPr>
                <a:stCxn id="26" idx="3"/>
                <a:endCxn id="30" idx="1"/>
              </p:cNvCxnSpPr>
              <p:nvPr/>
            </p:nvCxnSpPr>
            <p:spPr>
              <a:xfrm>
                <a:off x="4585700" y="4000500"/>
                <a:ext cx="742205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Elbow Connector 10"/>
              <p:cNvCxnSpPr>
                <a:stCxn id="5" idx="3"/>
                <a:endCxn id="30" idx="0"/>
              </p:cNvCxnSpPr>
              <p:nvPr/>
            </p:nvCxnSpPr>
            <p:spPr>
              <a:xfrm>
                <a:off x="4572000" y="2228850"/>
                <a:ext cx="1670304" cy="104775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Elbow Connector 12"/>
              <p:cNvCxnSpPr>
                <a:stCxn id="27" idx="3"/>
                <a:endCxn id="30" idx="2"/>
              </p:cNvCxnSpPr>
              <p:nvPr/>
            </p:nvCxnSpPr>
            <p:spPr>
              <a:xfrm flipV="1">
                <a:off x="4572000" y="4724400"/>
                <a:ext cx="1670304" cy="104775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30" idx="3"/>
                <a:endCxn id="31" idx="1"/>
              </p:cNvCxnSpPr>
              <p:nvPr/>
            </p:nvCxnSpPr>
            <p:spPr>
              <a:xfrm>
                <a:off x="7156705" y="4000500"/>
                <a:ext cx="740493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Elbow Connector 16"/>
              <p:cNvCxnSpPr>
                <a:stCxn id="5" idx="3"/>
                <a:endCxn id="31" idx="0"/>
              </p:cNvCxnSpPr>
              <p:nvPr/>
            </p:nvCxnSpPr>
            <p:spPr>
              <a:xfrm>
                <a:off x="4572001" y="2228850"/>
                <a:ext cx="4239597" cy="104775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/>
              <p:cNvCxnSpPr>
                <a:stCxn id="27" idx="3"/>
                <a:endCxn id="31" idx="2"/>
              </p:cNvCxnSpPr>
              <p:nvPr/>
            </p:nvCxnSpPr>
            <p:spPr>
              <a:xfrm flipV="1">
                <a:off x="4572001" y="4724400"/>
                <a:ext cx="4239597" cy="1047750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4773065" y="401511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5940398" y="2558534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40398" y="5048250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7344070" y="4003496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8457174" y="2583418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442618" y="5078967"/>
                <a:ext cx="365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</p:grp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3084155" y="120262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2"/>
                  </a:solidFill>
                  <a:effectLst/>
                  <a:ea typeface="Times New Roman" panose="02020603050405020304" pitchFamily="18" charset="0"/>
                </a:rPr>
                <a:t>Inputs</a:t>
              </a:r>
              <a:endParaRPr lang="en-US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5966188" y="120262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2"/>
                  </a:solidFill>
                  <a:effectLst/>
                  <a:ea typeface="Times New Roman" panose="02020603050405020304" pitchFamily="18" charset="0"/>
                </a:rPr>
                <a:t>Outputs</a:t>
              </a:r>
              <a:endParaRPr lang="en-US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8468457" y="1202620"/>
              <a:ext cx="9144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solidFill>
                    <a:schemeClr val="accent2"/>
                  </a:solidFill>
                  <a:effectLst/>
                  <a:ea typeface="Times New Roman" panose="02020603050405020304" pitchFamily="18" charset="0"/>
                </a:rPr>
                <a:t>Transfer</a:t>
              </a:r>
              <a:endParaRPr lang="en-US" dirty="0">
                <a:solidFill>
                  <a:schemeClr val="accent2"/>
                </a:solidFill>
                <a:effectLst/>
                <a:ea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3655854"/>
      </p:ext>
    </p:extLst>
  </p:cSld>
  <p:clrMapOvr>
    <a:masterClrMapping/>
  </p:clrMapOvr>
  <p:transition>
    <p:cover dir="d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2008"/>
  <p:tag name="POWERPOINTVERSION" val="12.0"/>
  <p:tag name="PPVERSION" val="12.0"/>
  <p:tag name="DELIMITERS" val="3.1"/>
  <p:tag name="SHOWBARVISIBLE" val="True"/>
  <p:tag name="EXPANDSHOWBAR" val="True"/>
  <p:tag name="USESECONDARYMONITOR" val="True"/>
  <p:tag name="BULLETTYPE" val="3"/>
  <p:tag name="ANSWERNOWSTYLE" val="-1"/>
  <p:tag name="ANSWERNOWTEXT" val="Answer Now"/>
  <p:tag name="COUNTDOWNSTYLE" val="-1"/>
  <p:tag name="RESPCOUNTERSTYLE" val="-1"/>
  <p:tag name="RESPCOUNTERFORMAT" val="0"/>
  <p:tag name="RESPTABLESTYLE" val="-1"/>
  <p:tag name="COUNTDOWNSECONDS" val="10"/>
  <p:tag name="INPUTSOURCE" val="1"/>
  <p:tag name="NUMRESPONSES" val="1"/>
  <p:tag name="ALLOWDUPLICATES" val="False"/>
  <p:tag name="BACKUPSESSIONS" val="True"/>
  <p:tag name="BACKUPMAINTENANCE" val="7"/>
  <p:tag name="CHARTVALUEFORMAT" val="0%"/>
  <p:tag name="AUTOADVANCE" val="False"/>
  <p:tag name="REVIEWONLY" val="False"/>
  <p:tag name="ROTATIONINTERVAL" val="2"/>
  <p:tag name="AUTOUPDATEALIASES" val="True"/>
  <p:tag name="STDCHART" val="1"/>
  <p:tag name="PARTICIPANTSINLEADERBOARD" val="5"/>
  <p:tag name="TEAMSINLEADERBOARD" val="5"/>
  <p:tag name="MAXRESPONDERS" val="5"/>
  <p:tag name="BUBBLENAMEVISIBLE" val="True"/>
  <p:tag name="BUBBLESIZEVISIBLE" val="True"/>
  <p:tag name="BUBBLEVALUEFORMAT" val="0.0"/>
  <p:tag name="BUBBLEGROUPING" val="3"/>
  <p:tag name="DEFAULTNUMTEAMS" val="5"/>
  <p:tag name="CUSTOMGRIDBACKCOLOR" val="-722948"/>
  <p:tag name="CUSTOMCELLFORECOLOR" val="-16777216"/>
  <p:tag name="CUSTOMCELLBACKCOLOR1" val="-657956"/>
  <p:tag name="CUSTOMCELLBACKCOLOR2" val="-13395457"/>
  <p:tag name="CUSTOMCELLBACKCOLOR3" val="-268652"/>
  <p:tag name="CUSTOMCELLBACKCOLOR4" val="-8355712"/>
  <p:tag name="USESCHEMECOLORS" val="True"/>
  <p:tag name="DISPLAYNAME" val="True"/>
  <p:tag name="DISPLAYDEVICENUMBER" val="True"/>
  <p:tag name="DISPLAYDEVICEID" val="True"/>
  <p:tag name="GRIDOPACITY" val="90"/>
  <p:tag name="GRIDROTATIONINTERVAL" val="2"/>
  <p:tag name="AUTOSIZEGRID" val="True"/>
  <p:tag name="GRIDSIZE" val="{Width=800, Height=600}"/>
  <p:tag name="GRIDPOSITION" val="1"/>
  <p:tag name="POLLINGCYCLE" val="2"/>
  <p:tag name="CHARTCOLORS" val="0"/>
  <p:tag name="CHARTLABELS" val="0"/>
  <p:tag name="RESETCHARTS" val="True"/>
  <p:tag name="INCLUDENONRESPONDERS" val="False"/>
  <p:tag name="MULTIRESPDIVISOR" val="1"/>
  <p:tag name="PARTLISTDEFAULT" val="0"/>
  <p:tag name="INCLUDEPPT" val="True"/>
  <p:tag name="ALLOWUSERFEEDBACK" val="True"/>
  <p:tag name="CORRECTPOINTVALUE" val="100"/>
  <p:tag name="INCORRECTPOINTVALUE" val="0"/>
  <p:tag name="REALTIMEBACKUP" val="False"/>
  <p:tag name="REALTIMEBACKUPPATH" val="(None)"/>
  <p:tag name="ZEROBASED" val="False"/>
  <p:tag name="AUTOADJUSTPARTRANGE" val="True"/>
  <p:tag name="CHARTSCALE" val="True"/>
  <p:tag name="ADVANCEDSETTINGSVIEW" val="False"/>
  <p:tag name="FIBDISPLAYRESULTS" val="True"/>
  <p:tag name="FIBNUMRESULTS" val="5"/>
  <p:tag name="FIBINCLUDEOTHER" val="True"/>
  <p:tag name="FIBDISPLAYKEYWORDS" val="True"/>
  <p:tag name="LUIDIAENABLED" val="Fals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ID" val="70057EF662334065AA06216420A3116E"/>
  <p:tag name="SLIDETYPE" val="E"/>
  <p:tag name="CORRECTPOINTVALUE" val="100"/>
  <p:tag name="INCORRECTPOINTVALUE" val="0"/>
  <p:tag name="FIBDISPLAYRESULTS" val="True"/>
  <p:tag name="FIBDISPLAYKEYWORDS" val="True"/>
  <p:tag name="FIBINCLUDEOTHER" val="True"/>
  <p:tag name="FIBNUMRESULTS" val="5"/>
  <p:tag name="SLIDEORDER" val="2"/>
  <p:tag name="SLIDEGUID" val="5CA38B4BD4074EBC825A021C4B6A03BA"/>
  <p:tag name="DELIMITERS" val="3.1"/>
  <p:tag name="RESPONSESGATHERED" val="True"/>
  <p:tag name="TOTALRESPONSES" val="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FIXED" val="True"/>
  <p:tag name="ISRESPTABLE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Dividend">
  <a:themeElements>
    <a:clrScheme name="Custom 1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C00000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8415</TotalTime>
  <Words>2210</Words>
  <Application>Microsoft Office PowerPoint</Application>
  <PresentationFormat>Widescreen</PresentationFormat>
  <Paragraphs>545</Paragraphs>
  <Slides>48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Corbel</vt:lpstr>
      <vt:lpstr>Gill Sans MT</vt:lpstr>
      <vt:lpstr>Times New Roman</vt:lpstr>
      <vt:lpstr>Wingdings</vt:lpstr>
      <vt:lpstr>Wingdings 2</vt:lpstr>
      <vt:lpstr>Dividend</vt:lpstr>
      <vt:lpstr>Training &amp; Development</vt:lpstr>
      <vt:lpstr>Overview</vt:lpstr>
      <vt:lpstr>Foundations of Training &amp; Learning</vt:lpstr>
      <vt:lpstr>What is Training?</vt:lpstr>
      <vt:lpstr>Importance of Training</vt:lpstr>
      <vt:lpstr>Goldstein &amp; Ford’s (2002) Training Model</vt:lpstr>
      <vt:lpstr>Training Needs Assessment (TNA)</vt:lpstr>
      <vt:lpstr>Common Training Needs</vt:lpstr>
      <vt:lpstr>PowerPoint Presentation</vt:lpstr>
      <vt:lpstr>What is Learning?</vt:lpstr>
      <vt:lpstr>Learning outcomes</vt:lpstr>
      <vt:lpstr>Learning outcomes</vt:lpstr>
      <vt:lpstr>Learning Theory – Skinner’s Reinforcement Theory</vt:lpstr>
      <vt:lpstr>Learning Theory – Information Processing Theory</vt:lpstr>
      <vt:lpstr>Information Processing Theory</vt:lpstr>
      <vt:lpstr>Learning Theory – Bandura’s Social Learning Theory</vt:lpstr>
      <vt:lpstr>Learning Theory – Bandura’s Social Learning Theory</vt:lpstr>
      <vt:lpstr>Learning Theory – Lock &amp; Latham’s Goal Setting Theory</vt:lpstr>
      <vt:lpstr>Learning Theory – Knowles’ Adult Learning Theory</vt:lpstr>
      <vt:lpstr>Principles of Learning</vt:lpstr>
      <vt:lpstr>Principles of Learning</vt:lpstr>
      <vt:lpstr>Fidelity</vt:lpstr>
      <vt:lpstr>Training’s Ultimate Criterion – Transfer</vt:lpstr>
      <vt:lpstr>Training’s Ultimate Criterion – Transfer</vt:lpstr>
      <vt:lpstr>What Affects Learning &amp; Transfer?</vt:lpstr>
      <vt:lpstr>What Affects Learning &amp; Transfer?</vt:lpstr>
      <vt:lpstr>What Affects Learning &amp; Transfer?</vt:lpstr>
      <vt:lpstr>Training Methods</vt:lpstr>
      <vt:lpstr>How Should We Train?</vt:lpstr>
      <vt:lpstr>What Methods Should We Use?</vt:lpstr>
      <vt:lpstr>Common Types of Training</vt:lpstr>
      <vt:lpstr>Web-based Training</vt:lpstr>
      <vt:lpstr>effectiveness of web-based (WBI) &amp; classroom instruction (CI)</vt:lpstr>
      <vt:lpstr>Training evaluation</vt:lpstr>
      <vt:lpstr>Evaluating Training – Kirkpatrick </vt:lpstr>
      <vt:lpstr>Evaluating Training – Kirkpatrick </vt:lpstr>
      <vt:lpstr>Relationships Among Criteria</vt:lpstr>
      <vt:lpstr>Effectiveness of Training</vt:lpstr>
      <vt:lpstr>Group Discussion</vt:lpstr>
      <vt:lpstr>Training Evaluation Designs</vt:lpstr>
      <vt:lpstr>Specialized Training Programs</vt:lpstr>
      <vt:lpstr>Management &amp; Leadership Development</vt:lpstr>
      <vt:lpstr>Management &amp; Leadership Development</vt:lpstr>
      <vt:lpstr>Sexual Harassment Training</vt:lpstr>
      <vt:lpstr>Sexual Harassment Training</vt:lpstr>
      <vt:lpstr>Ethics Training</vt:lpstr>
      <vt:lpstr>Cross-Cultural Training (CCT)</vt:lpstr>
      <vt:lpstr>Cross-Cultural Training</vt:lpstr>
    </vt:vector>
  </TitlesOfParts>
  <Company>University of Minnesota, Twin Cities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I/O Psychology Lecture 2: A Brief History of I/O (Quiz 1: What Is I/O?)</dc:title>
  <dc:creator>Richard N. Landers</dc:creator>
  <cp:lastModifiedBy>Carlos Lopez</cp:lastModifiedBy>
  <cp:revision>838</cp:revision>
  <dcterms:created xsi:type="dcterms:W3CDTF">2008-09-03T17:07:17Z</dcterms:created>
  <dcterms:modified xsi:type="dcterms:W3CDTF">2017-04-18T22:22:26Z</dcterms:modified>
</cp:coreProperties>
</file>