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313" r:id="rId2"/>
    <p:sldId id="346" r:id="rId3"/>
    <p:sldId id="315" r:id="rId4"/>
    <p:sldId id="316" r:id="rId5"/>
    <p:sldId id="317" r:id="rId6"/>
    <p:sldId id="318" r:id="rId7"/>
    <p:sldId id="319" r:id="rId8"/>
    <p:sldId id="320" r:id="rId9"/>
    <p:sldId id="270" r:id="rId10"/>
    <p:sldId id="321" r:id="rId11"/>
    <p:sldId id="322" r:id="rId12"/>
    <p:sldId id="323" r:id="rId13"/>
    <p:sldId id="340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1" r:id="rId27"/>
    <p:sldId id="337" r:id="rId28"/>
    <p:sldId id="338" r:id="rId29"/>
    <p:sldId id="339" r:id="rId30"/>
    <p:sldId id="294" r:id="rId31"/>
    <p:sldId id="297" r:id="rId32"/>
    <p:sldId id="271" r:id="rId33"/>
    <p:sldId id="344" r:id="rId34"/>
    <p:sldId id="260" r:id="rId35"/>
    <p:sldId id="302" r:id="rId36"/>
    <p:sldId id="305" r:id="rId37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6799"/>
    <a:srgbClr val="CF6810"/>
    <a:srgbClr val="30003F"/>
    <a:srgbClr val="0099CC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13" autoAdjust="0"/>
  </p:normalViewPr>
  <p:slideViewPr>
    <p:cSldViewPr>
      <p:cViewPr varScale="1">
        <p:scale>
          <a:sx n="60" d="100"/>
          <a:sy n="60" d="100"/>
        </p:scale>
        <p:origin x="78" y="10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927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821"/>
            <a:ext cx="2982119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821"/>
            <a:ext cx="2982119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97A170-3AD4-4D8E-B31C-22F364710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93738"/>
            <a:ext cx="6172200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98227"/>
            <a:ext cx="5046663" cy="416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6455"/>
            <a:ext cx="2982119" cy="4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796455"/>
            <a:ext cx="2982119" cy="4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568EB3-0822-440D-97C2-78815682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7FF9E-3B76-46AD-A996-63014144326D}" type="slidenum">
              <a:rPr lang="en-US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7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sz="13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B9495-A989-4514-8EC8-94F1C1BF5EB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9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B9495-A989-4514-8EC8-94F1C1BF5EB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3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0C106-96EF-4226-8617-E4C8005967B0}" type="slidenum">
              <a:rPr lang="en-US">
                <a:ea typeface="ＭＳ Ｐゴシック" pitchFamily="34" charset="-128"/>
              </a:rPr>
              <a:pPr/>
              <a:t>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1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B9495-A989-4514-8EC8-94F1C1BF5EB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2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3EB2E-15A7-45EC-BF28-94810126CFBC}" type="slidenum">
              <a:rPr lang="en-US">
                <a:ea typeface="ＭＳ Ｐゴシック" pitchFamily="34" charset="-128"/>
              </a:rPr>
              <a:pPr/>
              <a:t>16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2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43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E9AB5-B1B9-473A-B741-CDE4911B9A7B}" type="slidenum">
              <a:rPr lang="en-US">
                <a:ea typeface="ＭＳ Ｐゴシック" pitchFamily="34" charset="-128"/>
              </a:rPr>
              <a:pPr/>
              <a:t>18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3988" y="387350"/>
            <a:ext cx="3576637" cy="20129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413" y="2635227"/>
            <a:ext cx="5887544" cy="604217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E9AB5-B1B9-473A-B741-CDE4911B9A7B}" type="slidenum">
              <a:rPr lang="en-US">
                <a:ea typeface="ＭＳ Ｐゴシック" pitchFamily="34" charset="-128"/>
              </a:rPr>
              <a:pPr/>
              <a:t>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3988" y="387350"/>
            <a:ext cx="3576637" cy="20129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413" y="2635227"/>
            <a:ext cx="5887544" cy="604217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1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CA14E-3111-46D3-B954-26F72ACDA0F4}" type="slidenum">
              <a:rPr lang="en-US">
                <a:ea typeface="ＭＳ Ｐゴシック" pitchFamily="34" charset="-128"/>
              </a:rPr>
              <a:pPr/>
              <a:t>20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2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CA14E-3111-46D3-B954-26F72ACDA0F4}" type="slidenum">
              <a:rPr lang="en-US">
                <a:ea typeface="ＭＳ Ｐゴシック" pitchFamily="34" charset="-128"/>
              </a:rPr>
              <a:pPr/>
              <a:t>21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5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B79F3-F190-4F0D-B1B6-73AE77C10F8C}" type="slidenum">
              <a:rPr lang="en-US">
                <a:ea typeface="ＭＳ Ｐゴシック" pitchFamily="34" charset="-128"/>
              </a:rPr>
              <a:pPr/>
              <a:t>22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5377" y="3796871"/>
            <a:ext cx="5964025" cy="4183542"/>
          </a:xfrm>
          <a:noFill/>
          <a:ln/>
        </p:spPr>
        <p:txBody>
          <a:bodyPr lIns="93728" tIns="46864" rIns="93728" bIns="46864"/>
          <a:lstStyle/>
          <a:p>
            <a:pPr eaLnBrk="1" hangingPunct="1"/>
            <a:endParaRPr lang="en-US" dirty="0"/>
          </a:p>
        </p:txBody>
      </p:sp>
      <p:sp>
        <p:nvSpPr>
          <p:cNvPr id="57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2450" y="311150"/>
            <a:ext cx="5768975" cy="32464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74860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83389-9280-49FC-98F5-7412CAC5C494}" type="slidenum">
              <a:rPr lang="en-US">
                <a:ea typeface="ＭＳ Ｐゴシック" pitchFamily="34" charset="-128"/>
              </a:rPr>
              <a:pPr/>
              <a:t>23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AC227-393A-4BDD-8158-6079F898AF10}" type="slidenum">
              <a:rPr lang="en-US">
                <a:ea typeface="ＭＳ Ｐゴシック" pitchFamily="34" charset="-128"/>
              </a:rPr>
              <a:pPr/>
              <a:t>24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0602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AC227-393A-4BDD-8158-6079F898AF10}" type="slidenum">
              <a:rPr lang="en-US">
                <a:ea typeface="ＭＳ Ｐゴシック" pitchFamily="34" charset="-128"/>
              </a:rPr>
              <a:pPr/>
              <a:t>25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762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AD9BB-8F8E-40EB-89EB-1161919A5EFD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3788" cy="3473450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89" y="4414248"/>
            <a:ext cx="5046238" cy="4183542"/>
          </a:xfrm>
          <a:noFill/>
          <a:ln/>
        </p:spPr>
        <p:txBody>
          <a:bodyPr lIns="93943" tIns="46970" rIns="93943" bIns="4697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3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AC251-4FF1-42D0-A81D-B071D0CC7D53}" type="slidenum">
              <a:rPr lang="en-US">
                <a:ea typeface="ＭＳ Ｐゴシック" pitchFamily="34" charset="-128"/>
              </a:rPr>
              <a:pPr/>
              <a:t>27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9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B9495-A989-4514-8EC8-94F1C1BF5EB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0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7EB6C-0DB8-4C53-82E2-011DE240CDDC}" type="slidenum">
              <a:rPr lang="en-US">
                <a:ea typeface="ＭＳ Ｐゴシック" pitchFamily="34" charset="-128"/>
              </a:rPr>
              <a:pPr/>
              <a:t>29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96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5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7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6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1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6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4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B9495-A989-4514-8EC8-94F1C1BF5EB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69008-2B3D-4FFC-889E-AC1DC777F3A1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3B469-ED29-474B-8A55-8F24A62FB3EC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02CBF-4F8D-479B-A4C4-587E4062B7A3}" type="slidenum">
              <a:rPr lang="en-US">
                <a:ea typeface="ＭＳ Ｐゴシック" pitchFamily="34" charset="-128"/>
              </a:rPr>
              <a:pPr/>
              <a:t>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7AF8B-1B43-4FB9-8199-C2335524BD4E}" type="slidenum">
              <a:rPr lang="en-US">
                <a:ea typeface="ＭＳ Ｐゴシック" pitchFamily="34" charset="-128"/>
              </a:rPr>
              <a:pPr/>
              <a:t>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93738"/>
            <a:ext cx="6172200" cy="3473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7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93738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68EB3-0822-440D-97C2-788156829C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CD843F-BFD6-48D6-B194-7D0A6FAF676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2512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7C1E-2668-4590-8614-A542B41EA3C4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92377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76A7DB-A34A-4A41-88EF-E23DA1D70BF5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3166"/>
      </p:ext>
    </p:extLst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51B-5A3D-41BB-BBC6-D5DA950DA260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48468"/>
      </p:ext>
    </p:extLst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B56C-311E-4325-A44D-C9143C62A959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782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F98711-8823-46DF-B748-3E3E5648A4F0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1722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5977-F9FD-4FD5-AD84-C97A2E82E351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0420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EACF-C6DA-47A9-BF87-1DBCE162E1CA}" type="datetime1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497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8A37-C66F-4B8D-A939-925D3D0A7844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5151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7556-CD0A-4CD7-9685-0C8D60B68CEB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543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50BA59-0ADF-4918-B284-D50F7A262F60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9320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CCC8-5FDB-452E-B1FD-81396FDC9A86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5948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48E51B-5A3D-41BB-BBC6-D5DA950DA260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8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hyperlink" Target="https://www.youtube.com/watch?v=Mt4N9GSBoM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hyperlink" Target="Motivation%20-%20Peter_Meeting_the_Bobs.fl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MOTIVATION TO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8</a:t>
            </a:r>
            <a:endParaRPr lang="en-US" dirty="0"/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32181736"/>
      </p:ext>
    </p:ext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8.2 &amp; 8.3</a:t>
            </a:r>
          </a:p>
        </p:txBody>
      </p:sp>
    </p:spTree>
    <p:extLst>
      <p:ext uri="{BB962C8B-B14F-4D97-AF65-F5344CB8AC3E}">
        <p14:creationId xmlns:p14="http://schemas.microsoft.com/office/powerpoint/2010/main" val="1902827954"/>
      </p:ext>
    </p:ext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of Motivation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Intuitively appealing theories that lack empirical support</a:t>
            </a:r>
          </a:p>
          <a:p>
            <a:pPr lvl="1"/>
            <a:endParaRPr lang="en-US" dirty="0"/>
          </a:p>
          <a:p>
            <a:r>
              <a:rPr lang="en-US" dirty="0"/>
              <a:t>Theories with empirical support, but limited practical utility </a:t>
            </a:r>
          </a:p>
          <a:p>
            <a:pPr lvl="1"/>
            <a:endParaRPr lang="en-US" dirty="0"/>
          </a:p>
          <a:p>
            <a:r>
              <a:rPr lang="en-US" dirty="0"/>
              <a:t>Theories with mixed support</a:t>
            </a:r>
          </a:p>
          <a:p>
            <a:endParaRPr lang="en-US" dirty="0"/>
          </a:p>
          <a:p>
            <a:r>
              <a:rPr lang="en-US" dirty="0"/>
              <a:t>Theories with strong support and practical utility.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29483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C:\Documents and Settings\Administrator\My Documents\Boobie Pics\Figures\Lan30220_0801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18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Intuitively appealing theories that lack empirical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Maslow’s Hierarchy of Needs</a:t>
            </a:r>
          </a:p>
          <a:p>
            <a:pPr lvl="1"/>
            <a:r>
              <a:rPr lang="en-US" altLang="en-US" dirty="0"/>
              <a:t> Answers </a:t>
            </a:r>
            <a:r>
              <a:rPr lang="en-US" dirty="0"/>
              <a:t>the question: What outcomes is an individual motivated to obtain from a job and an organization?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Popular, but not much support for more technical aspects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416947"/>
      </p:ext>
    </p:ext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Intuitively appealing theories that lack empirical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Herzberg’s 2-Factor Theory</a:t>
            </a:r>
          </a:p>
          <a:p>
            <a:pPr lvl="1"/>
            <a:r>
              <a:rPr lang="en-US" altLang="en-US" dirty="0"/>
              <a:t>Hygiene Needs</a:t>
            </a:r>
          </a:p>
          <a:p>
            <a:pPr lvl="2"/>
            <a:r>
              <a:rPr lang="en-US" altLang="en-US" dirty="0"/>
              <a:t>Related to job, is not work itself (e.g., pay, company policies)</a:t>
            </a:r>
          </a:p>
          <a:p>
            <a:pPr lvl="2"/>
            <a:r>
              <a:rPr lang="en-US" altLang="en-US" dirty="0"/>
              <a:t>Minimize employee dissatisfaction, doesn’t motivate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 Motivator Needs</a:t>
            </a:r>
          </a:p>
          <a:p>
            <a:pPr lvl="2"/>
            <a:r>
              <a:rPr lang="en-US" altLang="en-US" dirty="0"/>
              <a:t>The work itself  (e.g., challenging work, responsibility)</a:t>
            </a:r>
          </a:p>
          <a:p>
            <a:pPr lvl="2"/>
            <a:r>
              <a:rPr lang="en-US" altLang="en-US" dirty="0"/>
              <a:t>Gives satisfaction, motivates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Findings generally not replicated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11981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some empirical support but limited practical utility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Equity</a:t>
                </a:r>
              </a:p>
              <a:p>
                <a:pPr lvl="1"/>
                <a:r>
                  <a:rPr lang="en-US" dirty="0"/>
                  <a:t>Answers the question:  Are outcomes perceived as being at an appropriate level in comparison to inputs when compared to others?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𝑂𝑢𝑡𝑐𝑜𝑚𝑒𝑠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𝑝𝑒𝑟𝑠𝑜𝑛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𝐼𝑛𝑝𝑢𝑡𝑠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𝑝𝑒𝑟𝑠𝑜𝑛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𝑐𝑜𝑚𝑝𝑎𝑟𝑒𝑑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𝑂𝑢𝑡𝑐𝑜𝑚𝑒𝑠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𝐼𝑛𝑝𝑢𝑡𝑠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Equity results when the two halves are equal</a:t>
                </a:r>
              </a:p>
              <a:p>
                <a:pPr lvl="2"/>
                <a:r>
                  <a:rPr lang="en-US" dirty="0"/>
                  <a:t>Inequity results when either side is different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562" t="-839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US" dirty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$1500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h𝑜𝑢𝑟𝑠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?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$800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h𝑜𝑢𝑟𝑠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30 &gt; 20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654178"/>
      </p:ext>
    </p:ext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Theories with some empirical support but limited practical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Equity theory (continued)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Theory predicts that:</a:t>
            </a:r>
          </a:p>
          <a:p>
            <a:pPr lvl="2"/>
            <a:r>
              <a:rPr lang="en-US" dirty="0"/>
              <a:t>Equity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Satisfaction</a:t>
            </a:r>
          </a:p>
          <a:p>
            <a:pPr lvl="2"/>
            <a:r>
              <a:rPr lang="en-US" dirty="0">
                <a:sym typeface="Symbol" pitchFamily="18" charset="2"/>
              </a:rPr>
              <a:t>Over-reward  “Tension” (Guilt)</a:t>
            </a:r>
            <a:endParaRPr lang="en-US" dirty="0"/>
          </a:p>
          <a:p>
            <a:pPr lvl="2"/>
            <a:r>
              <a:rPr lang="en-US" dirty="0">
                <a:sym typeface="Symbol" pitchFamily="18" charset="2"/>
              </a:rPr>
              <a:t>Under-reward</a:t>
            </a:r>
            <a:r>
              <a:rPr lang="en-US" dirty="0"/>
              <a:t> “Tension” (Resentment)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Research shows stronger support for underpayment than overpayment predictions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Assumes we do a lot of complicated calculations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02647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Theories with some empirical support but limited practical utility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Expectancy (VIE) Theory: Vroom</a:t>
            </a:r>
          </a:p>
          <a:p>
            <a:pPr lvl="1"/>
            <a:r>
              <a:rPr lang="en-US" altLang="en-US" dirty="0"/>
              <a:t>People will be motivated when they believe:</a:t>
            </a:r>
          </a:p>
          <a:p>
            <a:pPr lvl="2"/>
            <a:r>
              <a:rPr lang="en-US" altLang="en-US" dirty="0"/>
              <a:t>Effort </a:t>
            </a:r>
            <a:r>
              <a:rPr lang="en-US" altLang="en-US" dirty="0">
                <a:sym typeface="Wingdings" pitchFamily="2" charset="2"/>
              </a:rPr>
              <a:t> Performance</a:t>
            </a:r>
            <a:r>
              <a:rPr lang="en-US" altLang="en-US" dirty="0"/>
              <a:t> (Expectancy)</a:t>
            </a:r>
          </a:p>
          <a:p>
            <a:pPr lvl="2"/>
            <a:r>
              <a:rPr lang="en-US" altLang="en-US" dirty="0"/>
              <a:t>Performance </a:t>
            </a:r>
            <a:r>
              <a:rPr lang="en-US" altLang="en-US" dirty="0">
                <a:sym typeface="Wingdings" pitchFamily="2" charset="2"/>
              </a:rPr>
              <a:t> Outcomes (Instrumentality)</a:t>
            </a:r>
          </a:p>
          <a:p>
            <a:pPr lvl="2"/>
            <a:r>
              <a:rPr lang="en-US" altLang="en-US" dirty="0">
                <a:sym typeface="Wingdings" pitchFamily="2" charset="2"/>
              </a:rPr>
              <a:t>Outcomes are valued (Valence)</a:t>
            </a:r>
          </a:p>
          <a:p>
            <a:pPr lvl="1"/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dirty="0">
                <a:sym typeface="Wingdings" pitchFamily="2" charset="2"/>
              </a:rPr>
              <a:t>Motivation = V * I * E</a:t>
            </a:r>
            <a:endParaRPr lang="en-US" altLang="en-US" b="1" u="sng" dirty="0">
              <a:sym typeface="Wingdings" pitchFamily="2" charset="2"/>
            </a:endParaRPr>
          </a:p>
          <a:p>
            <a:pPr lvl="1"/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dirty="0">
                <a:sym typeface="Wingdings" pitchFamily="2" charset="2"/>
              </a:rPr>
              <a:t>Assumes people are highly rational</a:t>
            </a:r>
          </a:p>
          <a:p>
            <a:pPr lvl="1"/>
            <a:r>
              <a:rPr lang="en-US" dirty="0"/>
              <a:t>Predicts choices for an individual better than it predicts the behavior of one individual as compared to another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553882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Expectancy Theory Example</a:t>
            </a:r>
            <a:endParaRPr lang="en-US" dirty="0"/>
          </a:p>
        </p:txBody>
      </p:sp>
      <p:graphicFrame>
        <p:nvGraphicFramePr>
          <p:cNvPr id="6865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61525"/>
              </p:ext>
            </p:extLst>
          </p:nvPr>
        </p:nvGraphicFramePr>
        <p:xfrm>
          <a:off x="1981200" y="2209800"/>
          <a:ext cx="7620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Erin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Doug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Jen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3962400" y="33528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59569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mixed support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4"/>
              </a:rPr>
              <a:t>Reinforcement Theory/ Behavior Modification</a:t>
            </a:r>
            <a:endParaRPr lang="en-US" b="1" dirty="0"/>
          </a:p>
          <a:p>
            <a:pPr lvl="1"/>
            <a:r>
              <a:rPr lang="en-US" altLang="en-US" dirty="0"/>
              <a:t>Based on Skinnerian behaviorism</a:t>
            </a:r>
          </a:p>
          <a:p>
            <a:pPr lvl="2"/>
            <a:r>
              <a:rPr lang="en-US" altLang="en-US" dirty="0"/>
              <a:t>Operant conditioning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Stimulus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Response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Reward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More likely to repeat behavior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170617"/>
      </p:ext>
    </p:ext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mixed support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Theory/ Behavior Modification</a:t>
            </a:r>
          </a:p>
          <a:p>
            <a:pPr lvl="1"/>
            <a:r>
              <a:rPr lang="en-US" dirty="0"/>
              <a:t>Reinforcement often works but…</a:t>
            </a:r>
          </a:p>
          <a:p>
            <a:pPr lvl="2"/>
            <a:r>
              <a:rPr lang="en-US" dirty="0"/>
              <a:t>Requires detailed measurement of performance.</a:t>
            </a:r>
          </a:p>
          <a:p>
            <a:pPr lvl="2"/>
            <a:r>
              <a:rPr lang="en-US" dirty="0"/>
              <a:t>Usually applicable in low vs. high complexity jobs</a:t>
            </a:r>
          </a:p>
          <a:p>
            <a:pPr lvl="2"/>
            <a:r>
              <a:rPr lang="en-US" dirty="0"/>
              <a:t>Close monitoring of individual behaviors.</a:t>
            </a:r>
          </a:p>
          <a:p>
            <a:pPr lvl="2"/>
            <a:r>
              <a:rPr lang="en-US" dirty="0"/>
              <a:t>Feelings of control &amp; manipulation.</a:t>
            </a:r>
          </a:p>
          <a:p>
            <a:pPr lvl="2"/>
            <a:r>
              <a:rPr lang="en-US" dirty="0"/>
              <a:t>Issues of ethical responsibility.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266075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8.1 – Introduction to Motivation</a:t>
            </a:r>
          </a:p>
          <a:p>
            <a:endParaRPr lang="en-US" dirty="0"/>
          </a:p>
          <a:p>
            <a:r>
              <a:rPr lang="en-US" dirty="0"/>
              <a:t>Modules 8.2 &amp; 8.3 – Theories of Motivation</a:t>
            </a:r>
          </a:p>
          <a:p>
            <a:endParaRPr lang="en-US" dirty="0"/>
          </a:p>
          <a:p>
            <a:r>
              <a:rPr lang="en-US" dirty="0"/>
              <a:t>Module 8.4 – Practical Issues in Motivation</a:t>
            </a:r>
          </a:p>
        </p:txBody>
      </p:sp>
    </p:spTree>
    <p:extLst>
      <p:ext uri="{BB962C8B-B14F-4D97-AF65-F5344CB8AC3E}">
        <p14:creationId xmlns:p14="http://schemas.microsoft.com/office/powerpoint/2010/main" val="1711021819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strong support and practical utility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Job Characteristics Model: </a:t>
            </a:r>
            <a:r>
              <a:rPr lang="en-US" b="1" u="sng" dirty="0"/>
              <a:t>_______________________________________</a:t>
            </a:r>
          </a:p>
          <a:p>
            <a:r>
              <a:rPr lang="en-US" dirty="0"/>
              <a:t>5 Core Job Dimensions:</a:t>
            </a:r>
          </a:p>
          <a:p>
            <a:pPr lvl="1"/>
            <a:r>
              <a:rPr lang="en-US" dirty="0"/>
              <a:t>Skill variety – using different skills, abilities, or talents.</a:t>
            </a:r>
          </a:p>
          <a:p>
            <a:pPr lvl="1"/>
            <a:r>
              <a:rPr lang="en-US" dirty="0"/>
              <a:t>Task identity – work from beginning to end.</a:t>
            </a:r>
          </a:p>
          <a:p>
            <a:pPr lvl="1"/>
            <a:r>
              <a:rPr lang="en-US" dirty="0"/>
              <a:t>Task significance – impact on the lives or work of other people.</a:t>
            </a:r>
          </a:p>
          <a:p>
            <a:pPr lvl="1"/>
            <a:r>
              <a:rPr lang="en-US" dirty="0"/>
              <a:t>Autonomy – freedom and independence for scheduling work and carrying it out.</a:t>
            </a:r>
          </a:p>
          <a:p>
            <a:pPr lvl="1"/>
            <a:r>
              <a:rPr lang="en-US" dirty="0"/>
              <a:t>Feedback – clear information about how effectively one is performing the job.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190259"/>
      </p:ext>
    </p:extLst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strong support and practical utility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AT&amp;T studies implemented job redesign projects (conducted by Robert Ford in the 60’s).</a:t>
            </a:r>
          </a:p>
          <a:p>
            <a:endParaRPr lang="en-US" dirty="0"/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higher satisfaction</a:t>
            </a:r>
          </a:p>
          <a:p>
            <a:pPr lvl="1"/>
            <a:r>
              <a:rPr lang="en-US" dirty="0"/>
              <a:t>lower turnover</a:t>
            </a:r>
          </a:p>
          <a:p>
            <a:pPr lvl="1"/>
            <a:r>
              <a:rPr lang="en-US" dirty="0"/>
              <a:t>shorter response time (to customer)</a:t>
            </a:r>
          </a:p>
          <a:p>
            <a:pPr lvl="1"/>
            <a:r>
              <a:rPr lang="en-US" dirty="0"/>
              <a:t>higher quality responses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351441"/>
      </p:ext>
    </p:ext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Characteristics Model (JCM)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4477" y="2057400"/>
            <a:ext cx="8172450" cy="4560965"/>
            <a:chOff x="1885951" y="2057400"/>
            <a:chExt cx="8172450" cy="4560965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1885951" y="2057400"/>
              <a:ext cx="8172450" cy="4560965"/>
              <a:chOff x="180" y="647"/>
              <a:chExt cx="5148" cy="2850"/>
            </a:xfrm>
          </p:grpSpPr>
          <p:sp>
            <p:nvSpPr>
              <p:cNvPr id="39943" name="AutoShape 6"/>
              <p:cNvSpPr>
                <a:spLocks noChangeArrowheads="1"/>
              </p:cNvSpPr>
              <p:nvPr/>
            </p:nvSpPr>
            <p:spPr bwMode="auto">
              <a:xfrm>
                <a:off x="3539" y="854"/>
                <a:ext cx="432" cy="243"/>
              </a:xfrm>
              <a:prstGeom prst="rightArrow">
                <a:avLst>
                  <a:gd name="adj1" fmla="val 50000"/>
                  <a:gd name="adj2" fmla="val 105201"/>
                </a:avLst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4" name="Rectangle 7"/>
              <p:cNvSpPr>
                <a:spLocks noChangeArrowheads="1"/>
              </p:cNvSpPr>
              <p:nvPr/>
            </p:nvSpPr>
            <p:spPr bwMode="auto">
              <a:xfrm>
                <a:off x="189" y="647"/>
                <a:ext cx="1267" cy="62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CORE JOB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DIMENSIONS</a:t>
                </a:r>
              </a:p>
            </p:txBody>
          </p:sp>
          <p:sp>
            <p:nvSpPr>
              <p:cNvPr id="39945" name="Rectangle 8"/>
              <p:cNvSpPr>
                <a:spLocks noChangeArrowheads="1"/>
              </p:cNvSpPr>
              <p:nvPr/>
            </p:nvSpPr>
            <p:spPr bwMode="auto">
              <a:xfrm>
                <a:off x="1952" y="647"/>
                <a:ext cx="1555" cy="62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CRITICAL 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PSYCHOLOGICAL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STATES</a:t>
                </a:r>
              </a:p>
            </p:txBody>
          </p:sp>
          <p:sp>
            <p:nvSpPr>
              <p:cNvPr id="39946" name="Rectangle 9"/>
              <p:cNvSpPr>
                <a:spLocks noChangeArrowheads="1"/>
              </p:cNvSpPr>
              <p:nvPr/>
            </p:nvSpPr>
            <p:spPr bwMode="auto">
              <a:xfrm>
                <a:off x="4003" y="665"/>
                <a:ext cx="1325" cy="62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PERSONAL 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AND WORK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itchFamily="18" charset="0"/>
                  </a:rPr>
                  <a:t>OUTCOMES</a:t>
                </a:r>
              </a:p>
            </p:txBody>
          </p:sp>
          <p:sp>
            <p:nvSpPr>
              <p:cNvPr id="39947" name="AutoShape 10"/>
              <p:cNvSpPr>
                <a:spLocks noChangeArrowheads="1"/>
              </p:cNvSpPr>
              <p:nvPr/>
            </p:nvSpPr>
            <p:spPr bwMode="auto">
              <a:xfrm>
                <a:off x="1500" y="854"/>
                <a:ext cx="432" cy="243"/>
              </a:xfrm>
              <a:prstGeom prst="rightArrow">
                <a:avLst>
                  <a:gd name="adj1" fmla="val 50000"/>
                  <a:gd name="adj2" fmla="val 85810"/>
                </a:avLst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Rectangle 11"/>
              <p:cNvSpPr>
                <a:spLocks noChangeArrowheads="1"/>
              </p:cNvSpPr>
              <p:nvPr/>
            </p:nvSpPr>
            <p:spPr bwMode="auto">
              <a:xfrm>
                <a:off x="1976" y="1430"/>
                <a:ext cx="1555" cy="5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Experienced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meaningfulness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of the work</a:t>
                </a:r>
              </a:p>
            </p:txBody>
          </p:sp>
          <p:sp>
            <p:nvSpPr>
              <p:cNvPr id="39949" name="Rectangle 12"/>
              <p:cNvSpPr>
                <a:spLocks noChangeArrowheads="1"/>
              </p:cNvSpPr>
              <p:nvPr/>
            </p:nvSpPr>
            <p:spPr bwMode="auto">
              <a:xfrm>
                <a:off x="1976" y="2062"/>
                <a:ext cx="1555" cy="6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Experienced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responsibility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for outcomes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latin typeface="Times New Roman" pitchFamily="18" charset="0"/>
                  </a:rPr>
                  <a:t>of the work</a:t>
                </a:r>
              </a:p>
            </p:txBody>
          </p:sp>
          <p:sp>
            <p:nvSpPr>
              <p:cNvPr id="39950" name="Rectangle 13"/>
              <p:cNvSpPr>
                <a:spLocks noChangeArrowheads="1"/>
              </p:cNvSpPr>
              <p:nvPr/>
            </p:nvSpPr>
            <p:spPr bwMode="auto">
              <a:xfrm>
                <a:off x="1975" y="2813"/>
                <a:ext cx="1555" cy="68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latin typeface="Times New Roman" pitchFamily="18" charset="0"/>
                  </a:rPr>
                  <a:t>Knowledge of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latin typeface="Times New Roman" pitchFamily="18" charset="0"/>
                  </a:rPr>
                  <a:t>the actual 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latin typeface="Times New Roman" pitchFamily="18" charset="0"/>
                  </a:rPr>
                  <a:t>results of the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latin typeface="Times New Roman" pitchFamily="18" charset="0"/>
                  </a:rPr>
                  <a:t>work activities</a:t>
                </a:r>
              </a:p>
            </p:txBody>
          </p:sp>
          <p:sp>
            <p:nvSpPr>
              <p:cNvPr id="39951" name="Rectangle 14"/>
              <p:cNvSpPr>
                <a:spLocks noChangeArrowheads="1"/>
              </p:cNvSpPr>
              <p:nvPr/>
            </p:nvSpPr>
            <p:spPr bwMode="auto">
              <a:xfrm>
                <a:off x="189" y="1362"/>
                <a:ext cx="1267" cy="681"/>
              </a:xfrm>
              <a:prstGeom prst="rect">
                <a:avLst/>
              </a:prstGeom>
              <a:noFill/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Skill variety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Task 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identity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Task significance</a:t>
                </a:r>
              </a:p>
            </p:txBody>
          </p:sp>
          <p:sp>
            <p:nvSpPr>
              <p:cNvPr id="39952" name="AutoShape 15"/>
              <p:cNvSpPr>
                <a:spLocks noChangeArrowheads="1"/>
              </p:cNvSpPr>
              <p:nvPr/>
            </p:nvSpPr>
            <p:spPr bwMode="auto">
              <a:xfrm>
                <a:off x="1500" y="1562"/>
                <a:ext cx="432" cy="243"/>
              </a:xfrm>
              <a:prstGeom prst="rightArrow">
                <a:avLst>
                  <a:gd name="adj1" fmla="val 50000"/>
                  <a:gd name="adj2" fmla="val 85810"/>
                </a:avLst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Rectangle 16"/>
              <p:cNvSpPr>
                <a:spLocks noChangeArrowheads="1"/>
              </p:cNvSpPr>
              <p:nvPr/>
            </p:nvSpPr>
            <p:spPr bwMode="auto">
              <a:xfrm>
                <a:off x="189" y="2168"/>
                <a:ext cx="1267" cy="444"/>
              </a:xfrm>
              <a:prstGeom prst="rect">
                <a:avLst/>
              </a:prstGeom>
              <a:noFill/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>
                    <a:solidFill>
                      <a:srgbClr val="050505"/>
                    </a:solidFill>
                    <a:latin typeface="Times New Roman" pitchFamily="18" charset="0"/>
                  </a:rPr>
                  <a:t>Autonomy</a:t>
                </a:r>
              </a:p>
            </p:txBody>
          </p:sp>
          <p:sp>
            <p:nvSpPr>
              <p:cNvPr id="39954" name="AutoShape 17"/>
              <p:cNvSpPr>
                <a:spLocks noChangeArrowheads="1"/>
              </p:cNvSpPr>
              <p:nvPr/>
            </p:nvSpPr>
            <p:spPr bwMode="auto">
              <a:xfrm>
                <a:off x="1501" y="2254"/>
                <a:ext cx="432" cy="243"/>
              </a:xfrm>
              <a:prstGeom prst="rightArrow">
                <a:avLst>
                  <a:gd name="adj1" fmla="val 50000"/>
                  <a:gd name="adj2" fmla="val 85810"/>
                </a:avLst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Rectangle 18"/>
              <p:cNvSpPr>
                <a:spLocks noChangeArrowheads="1"/>
              </p:cNvSpPr>
              <p:nvPr/>
            </p:nvSpPr>
            <p:spPr bwMode="auto">
              <a:xfrm>
                <a:off x="180" y="2933"/>
                <a:ext cx="1267" cy="444"/>
              </a:xfrm>
              <a:prstGeom prst="rect">
                <a:avLst/>
              </a:prstGeom>
              <a:noFill/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>
                    <a:solidFill>
                      <a:srgbClr val="050505"/>
                    </a:solidFill>
                    <a:latin typeface="Times New Roman" pitchFamily="18" charset="0"/>
                  </a:rPr>
                  <a:t>Feedback</a:t>
                </a:r>
              </a:p>
            </p:txBody>
          </p:sp>
          <p:sp>
            <p:nvSpPr>
              <p:cNvPr id="39956" name="AutoShape 19"/>
              <p:cNvSpPr>
                <a:spLocks noChangeArrowheads="1"/>
              </p:cNvSpPr>
              <p:nvPr/>
            </p:nvSpPr>
            <p:spPr bwMode="auto">
              <a:xfrm>
                <a:off x="1497" y="3027"/>
                <a:ext cx="432" cy="243"/>
              </a:xfrm>
              <a:prstGeom prst="rightArrow">
                <a:avLst>
                  <a:gd name="adj1" fmla="val 50000"/>
                  <a:gd name="adj2" fmla="val 85810"/>
                </a:avLst>
              </a:prstGeom>
              <a:solidFill>
                <a:schemeClr val="accent2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7" name="Rectangle 20"/>
              <p:cNvSpPr>
                <a:spLocks noChangeArrowheads="1"/>
              </p:cNvSpPr>
              <p:nvPr/>
            </p:nvSpPr>
            <p:spPr bwMode="auto">
              <a:xfrm>
                <a:off x="4003" y="1504"/>
                <a:ext cx="1325" cy="1906"/>
              </a:xfrm>
              <a:prstGeom prst="rect">
                <a:avLst/>
              </a:prstGeom>
              <a:noFill/>
              <a:ln w="12700">
                <a:solidFill>
                  <a:srgbClr val="050505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High internal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work motivation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lang="en-US" sz="2000" b="1" dirty="0">
                  <a:solidFill>
                    <a:srgbClr val="050505"/>
                  </a:solidFill>
                  <a:latin typeface="Times New Roman" pitchFamily="18" charset="0"/>
                </a:endParaRP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High-quality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work performance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lang="en-US" sz="2000" b="1" dirty="0">
                  <a:solidFill>
                    <a:srgbClr val="050505"/>
                  </a:solidFill>
                  <a:latin typeface="Times New Roman" pitchFamily="18" charset="0"/>
                </a:endParaRP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High satisfaction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with the work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lang="en-US" sz="2000" b="1" dirty="0">
                  <a:solidFill>
                    <a:srgbClr val="050505"/>
                  </a:solidFill>
                  <a:latin typeface="Times New Roman" pitchFamily="18" charset="0"/>
                </a:endParaRP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Low absenteeism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 dirty="0">
                    <a:solidFill>
                      <a:srgbClr val="050505"/>
                    </a:solidFill>
                    <a:latin typeface="Times New Roman" pitchFamily="18" charset="0"/>
                  </a:rPr>
                  <a:t>and turnover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65595" y="3517778"/>
              <a:ext cx="638569" cy="2737310"/>
              <a:chOff x="7265595" y="3517778"/>
              <a:chExt cx="638569" cy="273731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65326" y="3521710"/>
                <a:ext cx="182880" cy="27333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Right 8"/>
              <p:cNvSpPr/>
              <p:nvPr/>
            </p:nvSpPr>
            <p:spPr>
              <a:xfrm>
                <a:off x="7272339" y="4705519"/>
                <a:ext cx="631825" cy="365760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65595" y="3517778"/>
                <a:ext cx="365760" cy="18288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82446" y="6072208"/>
                <a:ext cx="365760" cy="18288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06788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JCM continued</a:t>
            </a:r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Equation for indexing the potential of a job to motivate (MPS: motivating potential score)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Growth Need Strength (GNS)</a:t>
            </a:r>
          </a:p>
          <a:p>
            <a:pPr lvl="1"/>
            <a:r>
              <a:rPr lang="en-US" dirty="0"/>
              <a:t>Individual difference variable – reflects a desire to fulfill higher order needs </a:t>
            </a:r>
          </a:p>
          <a:p>
            <a:pPr lvl="1"/>
            <a:r>
              <a:rPr lang="en-US" dirty="0"/>
              <a:t>Entire effect of JCM depends on it (GNS is a moderator)</a:t>
            </a:r>
          </a:p>
          <a:p>
            <a:endParaRPr lang="en-US" dirty="0"/>
          </a:p>
          <a:p>
            <a:r>
              <a:rPr lang="en-US" dirty="0"/>
              <a:t>JCM can be useful if it takes into account individual differences (e.g., GNS)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2764368"/>
                <a:ext cx="905256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MPS</m:t>
                      </m:r>
                      <m:r>
                        <m:rPr>
                          <m:nor/>
                        </m:rPr>
                        <a:rPr lang="en-US" sz="2000" dirty="0"/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𝑠𝑘𝑖𝑙𝑙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𝑣𝑎𝑟𝑖𝑒𝑡𝑦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𝑡𝑎𝑠𝑘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𝑖𝑑𝑒𝑛𝑡𝑖𝑡𝑦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𝑡𝑎𝑠𝑘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𝑠𝑖𝑔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𝑎𝑢𝑡𝑜𝑛𝑜𝑚𝑦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𝑓𝑒𝑒𝑑𝑏𝑎𝑐𝑘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64368"/>
                <a:ext cx="9052560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21938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Theories with strong support and practical utility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Setting Theory</a:t>
            </a:r>
          </a:p>
          <a:p>
            <a:pPr lvl="1"/>
            <a:r>
              <a:rPr lang="en-US" dirty="0"/>
              <a:t>Goals are motivating &amp; lead to higher performance if they are SMART</a:t>
            </a:r>
          </a:p>
          <a:p>
            <a:pPr lvl="2"/>
            <a:r>
              <a:rPr lang="en-US" dirty="0"/>
              <a:t>Specific</a:t>
            </a:r>
          </a:p>
          <a:p>
            <a:pPr lvl="2"/>
            <a:r>
              <a:rPr lang="en-US" dirty="0"/>
              <a:t>Manageable</a:t>
            </a:r>
          </a:p>
          <a:p>
            <a:pPr lvl="2"/>
            <a:r>
              <a:rPr lang="en-US" dirty="0"/>
              <a:t>Attainable</a:t>
            </a:r>
          </a:p>
          <a:p>
            <a:pPr lvl="2"/>
            <a:r>
              <a:rPr lang="en-US" dirty="0"/>
              <a:t>Relevant</a:t>
            </a:r>
          </a:p>
          <a:p>
            <a:pPr lvl="2"/>
            <a:r>
              <a:rPr lang="en-US" dirty="0"/>
              <a:t>Time bound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27282"/>
      </p:ext>
    </p:extLst>
  </p:cSld>
  <p:clrMapOvr>
    <a:masterClrMapping/>
  </p:clrMapOvr>
  <p:transition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with strong support and practical utility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Setting Theory</a:t>
            </a:r>
          </a:p>
          <a:p>
            <a:pPr lvl="1"/>
            <a:r>
              <a:rPr lang="en-US" dirty="0"/>
              <a:t>Goals work by:</a:t>
            </a:r>
          </a:p>
          <a:p>
            <a:pPr lvl="2"/>
            <a:r>
              <a:rPr lang="en-US" dirty="0"/>
              <a:t>directing attention to the goal</a:t>
            </a:r>
          </a:p>
          <a:p>
            <a:pPr lvl="2"/>
            <a:r>
              <a:rPr lang="en-US" dirty="0"/>
              <a:t>increasing effort level</a:t>
            </a:r>
          </a:p>
          <a:p>
            <a:pPr lvl="2"/>
            <a:r>
              <a:rPr lang="en-US" dirty="0"/>
              <a:t>encouraging task persistence</a:t>
            </a:r>
          </a:p>
          <a:p>
            <a:pPr lvl="2"/>
            <a:r>
              <a:rPr lang="en-US" dirty="0"/>
              <a:t>facilitating strategies to overcome hurdles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Assumes you have the ability, are committed, and get feedback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314800"/>
      </p:ext>
    </p:extLst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4051" y="591623"/>
            <a:ext cx="8610600" cy="788602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n-lt"/>
              </a:rPr>
              <a:t>Effect of Goals on Motivation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28800" y="1828801"/>
            <a:ext cx="8762999" cy="4876799"/>
            <a:chOff x="229" y="703"/>
            <a:chExt cx="5183" cy="3305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 rot="16200000">
              <a:off x="1019" y="1744"/>
              <a:ext cx="12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70000"/>
                </a:lnSpc>
                <a:defRPr/>
              </a:pPr>
              <a:endParaRPr lang="en-US" b="1" dirty="0">
                <a:solidFill>
                  <a:srgbClr val="42445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endParaRPr>
            </a:p>
            <a:p>
              <a:pPr algn="ctr">
                <a:lnSpc>
                  <a:spcPct val="70000"/>
                </a:lnSpc>
                <a:defRPr/>
              </a:pPr>
              <a:endParaRPr lang="en-US" b="1" dirty="0">
                <a:solidFill>
                  <a:srgbClr val="42445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endParaRPr>
            </a:p>
          </p:txBody>
        </p:sp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834" y="3545"/>
              <a:ext cx="78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a typeface="ＭＳ Ｐゴシック" pitchFamily="34" charset="-128"/>
                </a:rPr>
                <a:t>Before    </a:t>
              </a:r>
            </a:p>
            <a:p>
              <a:r>
                <a:rPr lang="en-US" sz="2000" b="1" dirty="0">
                  <a:solidFill>
                    <a:prstClr val="black"/>
                  </a:solidFill>
                  <a:ea typeface="ＭＳ Ｐゴシック" pitchFamily="34" charset="-128"/>
                </a:rPr>
                <a:t>Goal    </a:t>
              </a:r>
              <a:endParaRPr lang="en-US" b="1" dirty="0">
                <a:solidFill>
                  <a:prstClr val="black"/>
                </a:solidFill>
                <a:ea typeface="ＭＳ Ｐゴシック" pitchFamily="34" charset="-128"/>
              </a:endParaRPr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1552" y="3541"/>
              <a:ext cx="508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After</a:t>
              </a:r>
            </a:p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Goal</a:t>
              </a:r>
              <a:endParaRPr lang="en-US" b="1">
                <a:solidFill>
                  <a:prstClr val="black"/>
                </a:solidFill>
                <a:ea typeface="ＭＳ Ｐゴシック" pitchFamily="34" charset="-128"/>
              </a:endParaRPr>
            </a:p>
          </p:txBody>
        </p:sp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>
              <a:off x="2249" y="3718"/>
              <a:ext cx="152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ea typeface="ＭＳ Ｐゴシック" pitchFamily="34" charset="-128"/>
                </a:rPr>
                <a:t>Four-Week Periods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838" y="818"/>
              <a:ext cx="596" cy="2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18" name="Rectangle 9"/>
            <p:cNvSpPr>
              <a:spLocks noChangeArrowheads="1"/>
            </p:cNvSpPr>
            <p:nvPr/>
          </p:nvSpPr>
          <p:spPr bwMode="auto">
            <a:xfrm>
              <a:off x="1433" y="818"/>
              <a:ext cx="3767" cy="2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733" y="2782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733" y="2350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733" y="1966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733" y="1582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733" y="1198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>
              <a:off x="733" y="814"/>
              <a:ext cx="1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25" name="Rectangle 16"/>
            <p:cNvSpPr>
              <a:spLocks noChangeArrowheads="1"/>
            </p:cNvSpPr>
            <p:nvPr/>
          </p:nvSpPr>
          <p:spPr bwMode="auto">
            <a:xfrm>
              <a:off x="396" y="2671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50</a:t>
              </a:r>
              <a:endParaRPr lang="en-US" b="1">
                <a:solidFill>
                  <a:prstClr val="black"/>
                </a:solidFill>
                <a:ea typeface="ＭＳ Ｐゴシック" pitchFamily="34" charset="-128"/>
              </a:endParaRPr>
            </a:p>
          </p:txBody>
        </p:sp>
        <p:sp>
          <p:nvSpPr>
            <p:cNvPr id="43026" name="Rectangle 17"/>
            <p:cNvSpPr>
              <a:spLocks noChangeArrowheads="1"/>
            </p:cNvSpPr>
            <p:nvPr/>
          </p:nvSpPr>
          <p:spPr bwMode="auto">
            <a:xfrm>
              <a:off x="396" y="2239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60</a:t>
              </a:r>
              <a:endParaRPr lang="en-US" b="1">
                <a:solidFill>
                  <a:prstClr val="black"/>
                </a:solidFill>
                <a:ea typeface="ＭＳ Ｐゴシック" pitchFamily="34" charset="-128"/>
              </a:endParaRPr>
            </a:p>
          </p:txBody>
        </p:sp>
        <p:sp>
          <p:nvSpPr>
            <p:cNvPr id="43027" name="Rectangle 18"/>
            <p:cNvSpPr>
              <a:spLocks noChangeArrowheads="1"/>
            </p:cNvSpPr>
            <p:nvPr/>
          </p:nvSpPr>
          <p:spPr bwMode="auto">
            <a:xfrm>
              <a:off x="396" y="1855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70</a:t>
              </a:r>
              <a:endParaRPr lang="en-US" b="1">
                <a:solidFill>
                  <a:prstClr val="black"/>
                </a:solidFill>
                <a:ea typeface="ＭＳ Ｐゴシック" pitchFamily="34" charset="-128"/>
              </a:endParaRPr>
            </a:p>
          </p:txBody>
        </p:sp>
        <p:sp>
          <p:nvSpPr>
            <p:cNvPr id="43028" name="Rectangle 19"/>
            <p:cNvSpPr>
              <a:spLocks noChangeArrowheads="1"/>
            </p:cNvSpPr>
            <p:nvPr/>
          </p:nvSpPr>
          <p:spPr bwMode="auto">
            <a:xfrm>
              <a:off x="396" y="1471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80</a:t>
              </a:r>
            </a:p>
          </p:txBody>
        </p:sp>
        <p:sp>
          <p:nvSpPr>
            <p:cNvPr id="43029" name="Rectangle 20"/>
            <p:cNvSpPr>
              <a:spLocks noChangeArrowheads="1"/>
            </p:cNvSpPr>
            <p:nvPr/>
          </p:nvSpPr>
          <p:spPr bwMode="auto">
            <a:xfrm>
              <a:off x="396" y="1087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43030" name="Rectangle 21"/>
            <p:cNvSpPr>
              <a:spLocks noChangeArrowheads="1"/>
            </p:cNvSpPr>
            <p:nvPr/>
          </p:nvSpPr>
          <p:spPr bwMode="auto">
            <a:xfrm>
              <a:off x="320" y="703"/>
              <a:ext cx="37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prstClr val="black"/>
                  </a:solidFill>
                  <a:ea typeface="ＭＳ Ｐゴシック" pitchFamily="34" charset="-128"/>
                </a:rPr>
                <a:t>100</a:t>
              </a:r>
            </a:p>
          </p:txBody>
        </p:sp>
        <p:sp>
          <p:nvSpPr>
            <p:cNvPr id="43031" name="Line 22"/>
            <p:cNvSpPr>
              <a:spLocks noChangeShapeType="1"/>
            </p:cNvSpPr>
            <p:nvPr/>
          </p:nvSpPr>
          <p:spPr bwMode="auto">
            <a:xfrm>
              <a:off x="1237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2" name="Line 23"/>
            <p:cNvSpPr>
              <a:spLocks noChangeShapeType="1"/>
            </p:cNvSpPr>
            <p:nvPr/>
          </p:nvSpPr>
          <p:spPr bwMode="auto">
            <a:xfrm>
              <a:off x="1035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3" name="Line 24"/>
            <p:cNvSpPr>
              <a:spLocks noChangeShapeType="1"/>
            </p:cNvSpPr>
            <p:nvPr/>
          </p:nvSpPr>
          <p:spPr bwMode="auto">
            <a:xfrm>
              <a:off x="1639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4" name="Line 25"/>
            <p:cNvSpPr>
              <a:spLocks noChangeShapeType="1"/>
            </p:cNvSpPr>
            <p:nvPr/>
          </p:nvSpPr>
          <p:spPr bwMode="auto">
            <a:xfrm>
              <a:off x="1840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5" name="Line 26"/>
            <p:cNvSpPr>
              <a:spLocks noChangeShapeType="1"/>
            </p:cNvSpPr>
            <p:nvPr/>
          </p:nvSpPr>
          <p:spPr bwMode="auto">
            <a:xfrm>
              <a:off x="2042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6" name="Line 27"/>
            <p:cNvSpPr>
              <a:spLocks noChangeShapeType="1"/>
            </p:cNvSpPr>
            <p:nvPr/>
          </p:nvSpPr>
          <p:spPr bwMode="auto">
            <a:xfrm>
              <a:off x="2243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7" name="Line 28"/>
            <p:cNvSpPr>
              <a:spLocks noChangeShapeType="1"/>
            </p:cNvSpPr>
            <p:nvPr/>
          </p:nvSpPr>
          <p:spPr bwMode="auto">
            <a:xfrm>
              <a:off x="2444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8" name="Line 29"/>
            <p:cNvSpPr>
              <a:spLocks noChangeShapeType="1"/>
            </p:cNvSpPr>
            <p:nvPr/>
          </p:nvSpPr>
          <p:spPr bwMode="auto">
            <a:xfrm>
              <a:off x="2646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39" name="Line 30"/>
            <p:cNvSpPr>
              <a:spLocks noChangeShapeType="1"/>
            </p:cNvSpPr>
            <p:nvPr/>
          </p:nvSpPr>
          <p:spPr bwMode="auto">
            <a:xfrm>
              <a:off x="2836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40" name="Line 31"/>
            <p:cNvSpPr>
              <a:spLocks noChangeShapeType="1"/>
            </p:cNvSpPr>
            <p:nvPr/>
          </p:nvSpPr>
          <p:spPr bwMode="auto">
            <a:xfrm>
              <a:off x="3021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41" name="Line 32"/>
            <p:cNvSpPr>
              <a:spLocks noChangeShapeType="1"/>
            </p:cNvSpPr>
            <p:nvPr/>
          </p:nvSpPr>
          <p:spPr bwMode="auto">
            <a:xfrm>
              <a:off x="3211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42" name="Line 33"/>
            <p:cNvSpPr>
              <a:spLocks noChangeShapeType="1"/>
            </p:cNvSpPr>
            <p:nvPr/>
          </p:nvSpPr>
          <p:spPr bwMode="auto">
            <a:xfrm>
              <a:off x="5062" y="3166"/>
              <a:ext cx="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43" name="Rectangle 34"/>
            <p:cNvSpPr>
              <a:spLocks noChangeArrowheads="1"/>
            </p:cNvSpPr>
            <p:nvPr/>
          </p:nvSpPr>
          <p:spPr bwMode="auto">
            <a:xfrm>
              <a:off x="936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43044" name="Rectangle 35"/>
            <p:cNvSpPr>
              <a:spLocks noChangeArrowheads="1"/>
            </p:cNvSpPr>
            <p:nvPr/>
          </p:nvSpPr>
          <p:spPr bwMode="auto">
            <a:xfrm>
              <a:off x="1136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2</a:t>
              </a:r>
            </a:p>
          </p:txBody>
        </p:sp>
        <p:sp>
          <p:nvSpPr>
            <p:cNvPr id="43045" name="Rectangle 36"/>
            <p:cNvSpPr>
              <a:spLocks noChangeArrowheads="1"/>
            </p:cNvSpPr>
            <p:nvPr/>
          </p:nvSpPr>
          <p:spPr bwMode="auto">
            <a:xfrm>
              <a:off x="1327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3</a:t>
              </a:r>
            </a:p>
          </p:txBody>
        </p:sp>
        <p:sp>
          <p:nvSpPr>
            <p:cNvPr id="43046" name="Rectangle 37"/>
            <p:cNvSpPr>
              <a:spLocks noChangeArrowheads="1"/>
            </p:cNvSpPr>
            <p:nvPr/>
          </p:nvSpPr>
          <p:spPr bwMode="auto">
            <a:xfrm>
              <a:off x="1551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4</a:t>
              </a:r>
            </a:p>
          </p:txBody>
        </p:sp>
        <p:sp>
          <p:nvSpPr>
            <p:cNvPr id="43047" name="Rectangle 38"/>
            <p:cNvSpPr>
              <a:spLocks noChangeArrowheads="1"/>
            </p:cNvSpPr>
            <p:nvPr/>
          </p:nvSpPr>
          <p:spPr bwMode="auto">
            <a:xfrm>
              <a:off x="1750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43048" name="Rectangle 39"/>
            <p:cNvSpPr>
              <a:spLocks noChangeArrowheads="1"/>
            </p:cNvSpPr>
            <p:nvPr/>
          </p:nvSpPr>
          <p:spPr bwMode="auto">
            <a:xfrm>
              <a:off x="1956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6</a:t>
              </a:r>
            </a:p>
          </p:txBody>
        </p:sp>
        <p:sp>
          <p:nvSpPr>
            <p:cNvPr id="43049" name="Rectangle 40"/>
            <p:cNvSpPr>
              <a:spLocks noChangeArrowheads="1"/>
            </p:cNvSpPr>
            <p:nvPr/>
          </p:nvSpPr>
          <p:spPr bwMode="auto">
            <a:xfrm>
              <a:off x="2161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7</a:t>
              </a:r>
            </a:p>
          </p:txBody>
        </p:sp>
        <p:sp>
          <p:nvSpPr>
            <p:cNvPr id="43050" name="Rectangle 41"/>
            <p:cNvSpPr>
              <a:spLocks noChangeArrowheads="1"/>
            </p:cNvSpPr>
            <p:nvPr/>
          </p:nvSpPr>
          <p:spPr bwMode="auto">
            <a:xfrm>
              <a:off x="2356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8</a:t>
              </a:r>
            </a:p>
          </p:txBody>
        </p:sp>
        <p:sp>
          <p:nvSpPr>
            <p:cNvPr id="43051" name="Rectangle 42"/>
            <p:cNvSpPr>
              <a:spLocks noChangeArrowheads="1"/>
            </p:cNvSpPr>
            <p:nvPr/>
          </p:nvSpPr>
          <p:spPr bwMode="auto">
            <a:xfrm>
              <a:off x="2562" y="3267"/>
              <a:ext cx="19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43052" name="Rectangle 43"/>
            <p:cNvSpPr>
              <a:spLocks noChangeArrowheads="1"/>
            </p:cNvSpPr>
            <p:nvPr/>
          </p:nvSpPr>
          <p:spPr bwMode="auto">
            <a:xfrm>
              <a:off x="2722" y="3267"/>
              <a:ext cx="27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10</a:t>
              </a:r>
            </a:p>
          </p:txBody>
        </p:sp>
        <p:sp>
          <p:nvSpPr>
            <p:cNvPr id="43053" name="Rectangle 44"/>
            <p:cNvSpPr>
              <a:spLocks noChangeArrowheads="1"/>
            </p:cNvSpPr>
            <p:nvPr/>
          </p:nvSpPr>
          <p:spPr bwMode="auto">
            <a:xfrm>
              <a:off x="2916" y="3267"/>
              <a:ext cx="27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11</a:t>
              </a:r>
            </a:p>
          </p:txBody>
        </p:sp>
        <p:sp>
          <p:nvSpPr>
            <p:cNvPr id="43054" name="Rectangle 45"/>
            <p:cNvSpPr>
              <a:spLocks noChangeArrowheads="1"/>
            </p:cNvSpPr>
            <p:nvPr/>
          </p:nvSpPr>
          <p:spPr bwMode="auto">
            <a:xfrm>
              <a:off x="3103" y="3267"/>
              <a:ext cx="27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43055" name="Rectangle 46"/>
            <p:cNvSpPr>
              <a:spLocks noChangeArrowheads="1"/>
            </p:cNvSpPr>
            <p:nvPr/>
          </p:nvSpPr>
          <p:spPr bwMode="auto">
            <a:xfrm>
              <a:off x="4536" y="3222"/>
              <a:ext cx="876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ea typeface="ＭＳ Ｐゴシック" pitchFamily="34" charset="-128"/>
                </a:rPr>
                <a:t>Seven</a:t>
              </a:r>
            </a:p>
            <a:p>
              <a:pPr algn="ctr"/>
              <a:r>
                <a:rPr lang="en-US" b="1" dirty="0">
                  <a:solidFill>
                    <a:prstClr val="black"/>
                  </a:solidFill>
                  <a:ea typeface="ＭＳ Ｐゴシック" pitchFamily="34" charset="-128"/>
                </a:rPr>
                <a:t>Years Later</a:t>
              </a:r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>
              <a:off x="598" y="1039"/>
              <a:ext cx="4610" cy="0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/>
              <a:endParaRPr lang="en-US" sz="2800" dirty="0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57" name="Rectangle 48"/>
            <p:cNvSpPr>
              <a:spLocks noChangeArrowheads="1"/>
            </p:cNvSpPr>
            <p:nvPr/>
          </p:nvSpPr>
          <p:spPr bwMode="auto">
            <a:xfrm>
              <a:off x="229" y="923"/>
              <a:ext cx="28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ea typeface="ＭＳ Ｐゴシック" pitchFamily="34" charset="-128"/>
                </a:rPr>
                <a:t>94</a:t>
              </a:r>
            </a:p>
          </p:txBody>
        </p:sp>
        <p:sp>
          <p:nvSpPr>
            <p:cNvPr id="43058" name="Oval 49"/>
            <p:cNvSpPr>
              <a:spLocks noChangeArrowheads="1"/>
            </p:cNvSpPr>
            <p:nvPr/>
          </p:nvSpPr>
          <p:spPr bwMode="auto">
            <a:xfrm>
              <a:off x="942" y="2221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59" name="Oval 50"/>
            <p:cNvSpPr>
              <a:spLocks noChangeArrowheads="1"/>
            </p:cNvSpPr>
            <p:nvPr/>
          </p:nvSpPr>
          <p:spPr bwMode="auto">
            <a:xfrm>
              <a:off x="1110" y="2120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0" name="Oval 51"/>
            <p:cNvSpPr>
              <a:spLocks noChangeArrowheads="1"/>
            </p:cNvSpPr>
            <p:nvPr/>
          </p:nvSpPr>
          <p:spPr bwMode="auto">
            <a:xfrm>
              <a:off x="1385" y="2360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1" name="Oval 52"/>
            <p:cNvSpPr>
              <a:spLocks noChangeArrowheads="1"/>
            </p:cNvSpPr>
            <p:nvPr/>
          </p:nvSpPr>
          <p:spPr bwMode="auto">
            <a:xfrm>
              <a:off x="1577" y="1466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2" name="Oval 53"/>
            <p:cNvSpPr>
              <a:spLocks noChangeArrowheads="1"/>
            </p:cNvSpPr>
            <p:nvPr/>
          </p:nvSpPr>
          <p:spPr bwMode="auto">
            <a:xfrm>
              <a:off x="1794" y="1880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3" name="Oval 54"/>
            <p:cNvSpPr>
              <a:spLocks noChangeArrowheads="1"/>
            </p:cNvSpPr>
            <p:nvPr/>
          </p:nvSpPr>
          <p:spPr bwMode="auto">
            <a:xfrm>
              <a:off x="2000" y="1226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4" name="Oval 55"/>
            <p:cNvSpPr>
              <a:spLocks noChangeArrowheads="1"/>
            </p:cNvSpPr>
            <p:nvPr/>
          </p:nvSpPr>
          <p:spPr bwMode="auto">
            <a:xfrm>
              <a:off x="2195" y="986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5" name="Oval 56"/>
            <p:cNvSpPr>
              <a:spLocks noChangeArrowheads="1"/>
            </p:cNvSpPr>
            <p:nvPr/>
          </p:nvSpPr>
          <p:spPr bwMode="auto">
            <a:xfrm>
              <a:off x="2412" y="1040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6" name="Oval 57"/>
            <p:cNvSpPr>
              <a:spLocks noChangeArrowheads="1"/>
            </p:cNvSpPr>
            <p:nvPr/>
          </p:nvSpPr>
          <p:spPr bwMode="auto">
            <a:xfrm>
              <a:off x="2789" y="1150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7" name="Oval 58"/>
            <p:cNvSpPr>
              <a:spLocks noChangeArrowheads="1"/>
            </p:cNvSpPr>
            <p:nvPr/>
          </p:nvSpPr>
          <p:spPr bwMode="auto">
            <a:xfrm>
              <a:off x="2595" y="1074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8" name="Oval 59"/>
            <p:cNvSpPr>
              <a:spLocks noChangeArrowheads="1"/>
            </p:cNvSpPr>
            <p:nvPr/>
          </p:nvSpPr>
          <p:spPr bwMode="auto">
            <a:xfrm>
              <a:off x="2973" y="1096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69" name="Oval 60"/>
            <p:cNvSpPr>
              <a:spLocks noChangeArrowheads="1"/>
            </p:cNvSpPr>
            <p:nvPr/>
          </p:nvSpPr>
          <p:spPr bwMode="auto">
            <a:xfrm>
              <a:off x="3167" y="1074"/>
              <a:ext cx="94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0" name="Oval 61"/>
            <p:cNvSpPr>
              <a:spLocks noChangeArrowheads="1"/>
            </p:cNvSpPr>
            <p:nvPr/>
          </p:nvSpPr>
          <p:spPr bwMode="auto">
            <a:xfrm>
              <a:off x="4963" y="997"/>
              <a:ext cx="95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1" name="Line 62"/>
            <p:cNvSpPr>
              <a:spLocks noChangeShapeType="1"/>
            </p:cNvSpPr>
            <p:nvPr/>
          </p:nvSpPr>
          <p:spPr bwMode="auto">
            <a:xfrm flipV="1">
              <a:off x="1007" y="2162"/>
              <a:ext cx="171" cy="99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2" name="Line 63"/>
            <p:cNvSpPr>
              <a:spLocks noChangeShapeType="1"/>
            </p:cNvSpPr>
            <p:nvPr/>
          </p:nvSpPr>
          <p:spPr bwMode="auto">
            <a:xfrm>
              <a:off x="1166" y="2162"/>
              <a:ext cx="275" cy="25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3" name="Line 64"/>
            <p:cNvSpPr>
              <a:spLocks noChangeShapeType="1"/>
            </p:cNvSpPr>
            <p:nvPr/>
          </p:nvSpPr>
          <p:spPr bwMode="auto">
            <a:xfrm flipV="1">
              <a:off x="1441" y="1508"/>
              <a:ext cx="195" cy="89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4" name="Line 65"/>
            <p:cNvSpPr>
              <a:spLocks noChangeShapeType="1"/>
            </p:cNvSpPr>
            <p:nvPr/>
          </p:nvSpPr>
          <p:spPr bwMode="auto">
            <a:xfrm>
              <a:off x="1636" y="1519"/>
              <a:ext cx="217" cy="40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5" name="Line 66"/>
            <p:cNvSpPr>
              <a:spLocks noChangeShapeType="1"/>
            </p:cNvSpPr>
            <p:nvPr/>
          </p:nvSpPr>
          <p:spPr bwMode="auto">
            <a:xfrm flipV="1">
              <a:off x="1853" y="1268"/>
              <a:ext cx="194" cy="665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6" name="Line 67"/>
            <p:cNvSpPr>
              <a:spLocks noChangeShapeType="1"/>
            </p:cNvSpPr>
            <p:nvPr/>
          </p:nvSpPr>
          <p:spPr bwMode="auto">
            <a:xfrm flipV="1">
              <a:off x="2047" y="1039"/>
              <a:ext cx="195" cy="24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7" name="Line 68"/>
            <p:cNvSpPr>
              <a:spLocks noChangeShapeType="1"/>
            </p:cNvSpPr>
            <p:nvPr/>
          </p:nvSpPr>
          <p:spPr bwMode="auto">
            <a:xfrm>
              <a:off x="2254" y="1039"/>
              <a:ext cx="217" cy="4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8" name="Line 69"/>
            <p:cNvSpPr>
              <a:spLocks noChangeShapeType="1"/>
            </p:cNvSpPr>
            <p:nvPr/>
          </p:nvSpPr>
          <p:spPr bwMode="auto">
            <a:xfrm>
              <a:off x="2459" y="1082"/>
              <a:ext cx="194" cy="44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79" name="Line 70"/>
            <p:cNvSpPr>
              <a:spLocks noChangeShapeType="1"/>
            </p:cNvSpPr>
            <p:nvPr/>
          </p:nvSpPr>
          <p:spPr bwMode="auto">
            <a:xfrm>
              <a:off x="2653" y="1126"/>
              <a:ext cx="195" cy="65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0" name="Line 71"/>
            <p:cNvSpPr>
              <a:spLocks noChangeShapeType="1"/>
            </p:cNvSpPr>
            <p:nvPr/>
          </p:nvSpPr>
          <p:spPr bwMode="auto">
            <a:xfrm flipV="1">
              <a:off x="2825" y="1126"/>
              <a:ext cx="206" cy="55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1" name="Line 72"/>
            <p:cNvSpPr>
              <a:spLocks noChangeShapeType="1"/>
            </p:cNvSpPr>
            <p:nvPr/>
          </p:nvSpPr>
          <p:spPr bwMode="auto">
            <a:xfrm>
              <a:off x="3031" y="1126"/>
              <a:ext cx="195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2" name="Line 73"/>
            <p:cNvSpPr>
              <a:spLocks noChangeShapeType="1"/>
            </p:cNvSpPr>
            <p:nvPr/>
          </p:nvSpPr>
          <p:spPr bwMode="auto">
            <a:xfrm flipV="1">
              <a:off x="3202" y="1039"/>
              <a:ext cx="1831" cy="8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3" name="Line 74"/>
            <p:cNvSpPr>
              <a:spLocks noChangeShapeType="1"/>
            </p:cNvSpPr>
            <p:nvPr/>
          </p:nvSpPr>
          <p:spPr bwMode="auto">
            <a:xfrm flipH="1">
              <a:off x="1429" y="810"/>
              <a:ext cx="5" cy="3139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4" name="Line 75"/>
            <p:cNvSpPr>
              <a:spLocks noChangeShapeType="1"/>
            </p:cNvSpPr>
            <p:nvPr/>
          </p:nvSpPr>
          <p:spPr bwMode="auto">
            <a:xfrm flipH="1" flipV="1">
              <a:off x="2289" y="1466"/>
              <a:ext cx="182" cy="751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085" name="Line 76"/>
            <p:cNvSpPr>
              <a:spLocks noChangeShapeType="1"/>
            </p:cNvSpPr>
            <p:nvPr/>
          </p:nvSpPr>
          <p:spPr bwMode="auto">
            <a:xfrm flipV="1">
              <a:off x="4004" y="1114"/>
              <a:ext cx="930" cy="328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eaLnBrk="1" hangingPunct="1"/>
              <a:endParaRPr 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43012" name="Text Box 79"/>
          <p:cNvSpPr txBox="1">
            <a:spLocks noChangeArrowheads="1"/>
          </p:cNvSpPr>
          <p:nvPr/>
        </p:nvSpPr>
        <p:spPr bwMode="auto">
          <a:xfrm>
            <a:off x="2200517" y="1310552"/>
            <a:ext cx="807197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424456"/>
                </a:solidFill>
                <a:ea typeface="ＭＳ Ｐゴシック" pitchFamily="34" charset="-128"/>
              </a:rPr>
              <a:t>Percentage of Maximum Weight Carried on Each Trip (Latham &amp; </a:t>
            </a:r>
            <a:r>
              <a:rPr lang="en-US" sz="1600" b="1" dirty="0" err="1">
                <a:solidFill>
                  <a:srgbClr val="424456"/>
                </a:solidFill>
                <a:ea typeface="ＭＳ Ｐゴシック" pitchFamily="34" charset="-128"/>
              </a:rPr>
              <a:t>Baldes</a:t>
            </a:r>
            <a:r>
              <a:rPr lang="en-US" sz="1600" b="1" dirty="0">
                <a:solidFill>
                  <a:srgbClr val="424456"/>
                </a:solidFill>
                <a:ea typeface="ＭＳ Ｐゴシック" pitchFamily="34" charset="-128"/>
              </a:rPr>
              <a:t>, 1975)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6325" y="4179271"/>
            <a:ext cx="2142674" cy="1154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There was drastic increase in performance after a goal was set</a:t>
            </a:r>
            <a:endParaRPr lang="en-US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60807" y="3060655"/>
            <a:ext cx="3105205" cy="901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Performance at goal was sustained seven years after the goal was first set</a:t>
            </a:r>
            <a:endParaRPr lang="en-US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181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Goal Commitment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8715208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goals to work, individuals must be committed to them.</a:t>
            </a:r>
          </a:p>
          <a:p>
            <a:endParaRPr lang="en-US" dirty="0"/>
          </a:p>
          <a:p>
            <a:r>
              <a:rPr lang="en-US" dirty="0"/>
              <a:t>Increasing goal commitment:</a:t>
            </a:r>
          </a:p>
          <a:p>
            <a:pPr lvl="1"/>
            <a:r>
              <a:rPr lang="en-US" dirty="0"/>
              <a:t>Make goals public rather than private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participation matter?</a:t>
            </a:r>
          </a:p>
          <a:p>
            <a:pPr lvl="2"/>
            <a:r>
              <a:rPr lang="en-US" dirty="0"/>
              <a:t>Latham, </a:t>
            </a:r>
            <a:r>
              <a:rPr lang="en-US" dirty="0" err="1"/>
              <a:t>Erez</a:t>
            </a:r>
            <a:r>
              <a:rPr lang="en-US" dirty="0"/>
              <a:t>, and Locke (1988)</a:t>
            </a:r>
          </a:p>
          <a:p>
            <a:pPr lvl="2"/>
            <a:r>
              <a:rPr lang="en-US" dirty="0"/>
              <a:t>Conclusion: What matters is that individuals are given a reason to care.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72200" y="1295400"/>
            <a:ext cx="3886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>
              <a:latin typeface="Century" pitchFamily="18" charset="0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>
              <a:latin typeface="Century" pitchFamily="18" charset="0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en-US" sz="2400" u="sng" dirty="0">
              <a:latin typeface="Century" pitchFamily="18" charset="0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>
              <a:latin typeface="Century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473771"/>
              </p:ext>
            </p:extLst>
          </p:nvPr>
        </p:nvGraphicFramePr>
        <p:xfrm>
          <a:off x="8350166" y="2747392"/>
          <a:ext cx="3689434" cy="357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Chart" r:id="rId5" imgW="14751611" imgH="14751984" progId="MSGraph.Chart.8">
                  <p:embed followColorScheme="full"/>
                </p:oleObj>
              </mc:Choice>
              <mc:Fallback>
                <p:oleObj name="Chart" r:id="rId5" imgW="14751611" imgH="1475198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166" y="2747392"/>
                        <a:ext cx="3689434" cy="3577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06587582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 cstate="print"/>
          <a:srcRect t="51717"/>
          <a:stretch>
            <a:fillRect/>
          </a:stretch>
        </p:blipFill>
        <p:spPr bwMode="auto">
          <a:xfrm>
            <a:off x="7315200" y="4264820"/>
            <a:ext cx="3324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Goal Setting Always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Kanfer &amp; Ackerman (1989)</a:t>
            </a:r>
          </a:p>
          <a:p>
            <a:pPr lvl="1"/>
            <a:r>
              <a:rPr lang="en-US"/>
              <a:t>Air traffic controller study</a:t>
            </a:r>
          </a:p>
          <a:p>
            <a:pPr lvl="1"/>
            <a:endParaRPr lang="en-US"/>
          </a:p>
          <a:p>
            <a:pPr lvl="1"/>
            <a:r>
              <a:rPr lang="en-US"/>
              <a:t>Setting performance goals while still learning complex  task hurt performance.</a:t>
            </a:r>
          </a:p>
          <a:p>
            <a:pPr lvl="1"/>
            <a:endParaRPr lang="en-US"/>
          </a:p>
          <a:p>
            <a:pPr lvl="1"/>
            <a:r>
              <a:rPr lang="en-US"/>
              <a:t>Setting performance goals when not in learning stage helped.</a:t>
            </a:r>
          </a:p>
          <a:p>
            <a:pPr lvl="1"/>
            <a:endParaRPr lang="en-US"/>
          </a:p>
          <a:p>
            <a:r>
              <a:rPr lang="en-US"/>
              <a:t>Winters &amp; Latham (1996)</a:t>
            </a:r>
          </a:p>
          <a:p>
            <a:pPr lvl="1"/>
            <a:r>
              <a:rPr lang="en-US"/>
              <a:t>suggest setting learning goals as opposed to outcome goals in these situations.</a:t>
            </a:r>
            <a:endParaRPr lang="en-US" dirty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 cstate="print"/>
          <a:srcRect b="51616"/>
          <a:stretch>
            <a:fillRect/>
          </a:stretch>
        </p:blipFill>
        <p:spPr bwMode="auto">
          <a:xfrm>
            <a:off x="7315200" y="1983582"/>
            <a:ext cx="3324225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cxnSpLocks/>
            <a:endCxn id="44036" idx="1"/>
          </p:cNvCxnSpPr>
          <p:nvPr/>
        </p:nvCxnSpPr>
        <p:spPr>
          <a:xfrm flipV="1">
            <a:off x="5927872" y="3124201"/>
            <a:ext cx="1387328" cy="304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897392" y="4325198"/>
            <a:ext cx="1417808" cy="627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53008119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Self-Efficacy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7"/>
            <a:ext cx="11029615" cy="2620104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 person’s belief that he or she is capable of doing the activities required by the job.</a:t>
            </a:r>
            <a:endParaRPr lang="en-US" sz="1000" dirty="0"/>
          </a:p>
          <a:p>
            <a:r>
              <a:rPr lang="en-US" dirty="0"/>
              <a:t>Developed &amp; increased by:</a:t>
            </a:r>
          </a:p>
          <a:p>
            <a:pPr lvl="1"/>
            <a:r>
              <a:rPr lang="en-US" dirty="0"/>
              <a:t>Mastery experiences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Social persuasion</a:t>
            </a:r>
          </a:p>
          <a:p>
            <a:pPr lvl="1"/>
            <a:r>
              <a:rPr lang="en-US" dirty="0"/>
              <a:t>Physiological states</a:t>
            </a:r>
          </a:p>
        </p:txBody>
      </p:sp>
      <p:sp>
        <p:nvSpPr>
          <p:cNvPr id="6" name="Oval 5"/>
          <p:cNvSpPr/>
          <p:nvPr/>
        </p:nvSpPr>
        <p:spPr>
          <a:xfrm>
            <a:off x="1752600" y="5035550"/>
            <a:ext cx="1463040" cy="1188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Ability</a:t>
            </a:r>
          </a:p>
        </p:txBody>
      </p:sp>
      <p:sp>
        <p:nvSpPr>
          <p:cNvPr id="22" name="Oval 21"/>
          <p:cNvSpPr/>
          <p:nvPr/>
        </p:nvSpPr>
        <p:spPr>
          <a:xfrm>
            <a:off x="3733800" y="5035550"/>
            <a:ext cx="1645920" cy="1188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Self-Efficacy</a:t>
            </a:r>
          </a:p>
        </p:txBody>
      </p:sp>
      <p:sp>
        <p:nvSpPr>
          <p:cNvPr id="23" name="Oval 22"/>
          <p:cNvSpPr/>
          <p:nvPr/>
        </p:nvSpPr>
        <p:spPr>
          <a:xfrm>
            <a:off x="5867400" y="5035550"/>
            <a:ext cx="1554480" cy="1188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Goal Setting</a:t>
            </a:r>
          </a:p>
        </p:txBody>
      </p:sp>
      <p:sp>
        <p:nvSpPr>
          <p:cNvPr id="24" name="Oval 23"/>
          <p:cNvSpPr/>
          <p:nvPr/>
        </p:nvSpPr>
        <p:spPr>
          <a:xfrm>
            <a:off x="7848600" y="5035550"/>
            <a:ext cx="2377440" cy="1188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Performance</a:t>
            </a:r>
          </a:p>
        </p:txBody>
      </p:sp>
      <p:cxnSp>
        <p:nvCxnSpPr>
          <p:cNvPr id="8" name="Straight Arrow Connector 7"/>
          <p:cNvCxnSpPr>
            <a:stCxn id="6" idx="6"/>
            <a:endCxn id="22" idx="2"/>
          </p:cNvCxnSpPr>
          <p:nvPr/>
        </p:nvCxnSpPr>
        <p:spPr>
          <a:xfrm>
            <a:off x="3215640" y="5629910"/>
            <a:ext cx="518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6"/>
            <a:endCxn id="23" idx="2"/>
          </p:cNvCxnSpPr>
          <p:nvPr/>
        </p:nvCxnSpPr>
        <p:spPr>
          <a:xfrm>
            <a:off x="5379720" y="5629910"/>
            <a:ext cx="4876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  <a:endCxn id="24" idx="2"/>
          </p:cNvCxnSpPr>
          <p:nvPr/>
        </p:nvCxnSpPr>
        <p:spPr>
          <a:xfrm>
            <a:off x="7421880" y="5629910"/>
            <a:ext cx="4267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24" idx="0"/>
          </p:cNvCxnSpPr>
          <p:nvPr/>
        </p:nvCxnSpPr>
        <p:spPr>
          <a:xfrm rot="5400000" flipH="1" flipV="1">
            <a:off x="5760720" y="1758950"/>
            <a:ext cx="12700" cy="6553200"/>
          </a:xfrm>
          <a:prstGeom prst="bentConnector3">
            <a:avLst>
              <a:gd name="adj1" fmla="val 14210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16200000" flipH="1">
            <a:off x="6797040" y="3983990"/>
            <a:ext cx="12700" cy="4480560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8011350"/>
      </p:ext>
    </p:extLst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hlinkClick r:id="rId4" action="ppaction://hlinkfile"/>
              </a:rPr>
              <a:t>Introduction to Motivation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8.1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29456"/>
      </p:ext>
    </p:ext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Self-Regulation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Self-regulation theories of motivation</a:t>
            </a:r>
          </a:p>
          <a:p>
            <a:pPr lvl="1"/>
            <a:r>
              <a:rPr lang="en-US" dirty="0"/>
              <a:t>Monitor behavior </a:t>
            </a:r>
          </a:p>
          <a:p>
            <a:pPr lvl="1"/>
            <a:r>
              <a:rPr lang="en-US" dirty="0"/>
              <a:t>Seek feedback</a:t>
            </a:r>
          </a:p>
          <a:p>
            <a:pPr lvl="1"/>
            <a:r>
              <a:rPr lang="en-US" dirty="0"/>
              <a:t>Responding to feedback</a:t>
            </a:r>
          </a:p>
          <a:p>
            <a:pPr lvl="1"/>
            <a:r>
              <a:rPr lang="en-US" dirty="0"/>
              <a:t>Forming beliefs about success of future endeavors</a:t>
            </a:r>
          </a:p>
          <a:p>
            <a:pPr lvl="3"/>
            <a:endParaRPr lang="en-US" dirty="0"/>
          </a:p>
          <a:p>
            <a:r>
              <a:rPr lang="en-US" b="1" dirty="0"/>
              <a:t>Control theory</a:t>
            </a:r>
          </a:p>
          <a:p>
            <a:pPr lvl="1"/>
            <a:r>
              <a:rPr lang="en-US" dirty="0"/>
              <a:t>Based on principle of feedback loop</a:t>
            </a:r>
          </a:p>
          <a:p>
            <a:pPr lvl="1"/>
            <a:r>
              <a:rPr lang="en-US" dirty="0"/>
              <a:t>Assumes individuals compare a standard to an actual outcome &amp; adjust their behavior to bring outcome into agreement with a standard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Self-Regulation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133600"/>
            <a:ext cx="39719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95600" y="561091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Simplified model of control theory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Theory (Rubicon theory)</a:t>
            </a:r>
            <a:endParaRPr lang="en-US" dirty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86000"/>
            <a:ext cx="30273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581193" y="2180496"/>
            <a:ext cx="8334207" cy="3839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Broad consideration of role of intention &amp; connection between intention &amp; action</a:t>
            </a:r>
          </a:p>
          <a:p>
            <a:endParaRPr lang="en-US" dirty="0"/>
          </a:p>
          <a:p>
            <a:r>
              <a:rPr lang="en-US" dirty="0"/>
              <a:t>Action phases in active goal pursuit</a:t>
            </a:r>
          </a:p>
          <a:p>
            <a:pPr lvl="1"/>
            <a:r>
              <a:rPr lang="en-US" dirty="0" err="1"/>
              <a:t>Predecisional</a:t>
            </a:r>
            <a:endParaRPr lang="en-US" dirty="0"/>
          </a:p>
          <a:p>
            <a:pPr lvl="1"/>
            <a:r>
              <a:rPr lang="en-US" dirty="0" err="1"/>
              <a:t>Postdecisional</a:t>
            </a:r>
            <a:endParaRPr lang="en-US" dirty="0"/>
          </a:p>
          <a:p>
            <a:pPr lvl="1"/>
            <a:r>
              <a:rPr lang="en-US" dirty="0" err="1"/>
              <a:t>Actional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Evaluative</a:t>
            </a:r>
          </a:p>
          <a:p>
            <a:pPr lvl="1"/>
            <a:endParaRPr lang="en-US" dirty="0"/>
          </a:p>
          <a:p>
            <a:r>
              <a:rPr lang="en-US" dirty="0"/>
              <a:t>It’s really just a variant of goal setting theory…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in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8.4</a:t>
            </a:r>
          </a:p>
        </p:txBody>
      </p:sp>
    </p:spTree>
    <p:extLst>
      <p:ext uri="{BB962C8B-B14F-4D97-AF65-F5344CB8AC3E}">
        <p14:creationId xmlns:p14="http://schemas.microsoft.com/office/powerpoint/2010/main" val="2004733072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Motivation be Measured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Yes</a:t>
            </a:r>
          </a:p>
          <a:p>
            <a:pPr lvl="3"/>
            <a:endParaRPr lang="en-US" dirty="0"/>
          </a:p>
          <a:p>
            <a:r>
              <a:rPr lang="en-US" dirty="0"/>
              <a:t>E.g., Motivational trait questionnaire (MTQ) measures 6 aspects of “general” motivation</a:t>
            </a:r>
          </a:p>
          <a:p>
            <a:pPr lvl="1"/>
            <a:r>
              <a:rPr lang="en-US" dirty="0"/>
              <a:t>Desire to learn</a:t>
            </a:r>
          </a:p>
          <a:p>
            <a:pPr lvl="1"/>
            <a:r>
              <a:rPr lang="en-US" dirty="0"/>
              <a:t>Mastery</a:t>
            </a:r>
          </a:p>
          <a:p>
            <a:pPr lvl="1"/>
            <a:r>
              <a:rPr lang="en-US" dirty="0"/>
              <a:t>Other-referenced goals</a:t>
            </a:r>
          </a:p>
          <a:p>
            <a:pPr lvl="1"/>
            <a:r>
              <a:rPr lang="en-US" dirty="0"/>
              <a:t>Competitiveness</a:t>
            </a:r>
          </a:p>
          <a:p>
            <a:pPr lvl="1"/>
            <a:r>
              <a:rPr lang="en-US" dirty="0"/>
              <a:t>Worry </a:t>
            </a:r>
          </a:p>
          <a:p>
            <a:pPr lvl="1"/>
            <a:r>
              <a:rPr lang="en-US" dirty="0"/>
              <a:t>Emotionality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Generational Differences &amp; </a:t>
            </a:r>
            <a:br>
              <a:rPr lang="en-US"/>
            </a:br>
            <a:r>
              <a:rPr lang="en-US"/>
              <a:t>Work Motivation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– defined by group members who share birth years &amp; significant life events</a:t>
            </a:r>
          </a:p>
          <a:p>
            <a:pPr lvl="1"/>
            <a:r>
              <a:rPr lang="en-US" dirty="0"/>
              <a:t>e.g., Baby Boomers, Generation Xers, Generation </a:t>
            </a:r>
            <a:r>
              <a:rPr lang="en-US" dirty="0" err="1"/>
              <a:t>Yers</a:t>
            </a:r>
            <a:r>
              <a:rPr lang="en-US" dirty="0"/>
              <a:t>, Millennials</a:t>
            </a:r>
          </a:p>
          <a:p>
            <a:r>
              <a:rPr lang="en-US" dirty="0"/>
              <a:t>Initial Research indicates that:</a:t>
            </a:r>
          </a:p>
          <a:p>
            <a:pPr lvl="1"/>
            <a:r>
              <a:rPr lang="en-US" dirty="0"/>
              <a:t>Younger employees appear to be more “me” oriented</a:t>
            </a:r>
          </a:p>
          <a:p>
            <a:pPr lvl="1"/>
            <a:r>
              <a:rPr lang="en-US" dirty="0"/>
              <a:t>Today’s workers value “pride in work” less than workers of 1974</a:t>
            </a:r>
          </a:p>
          <a:p>
            <a:pPr lvl="1"/>
            <a:r>
              <a:rPr lang="en-US" dirty="0"/>
              <a:t>Work is less important now than 25 years ago</a:t>
            </a:r>
          </a:p>
          <a:p>
            <a:pPr lvl="1"/>
            <a:r>
              <a:rPr lang="en-US" dirty="0"/>
              <a:t>Work becomes less idealized as workers 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Intervention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 Measurement &amp; Enhancement System (</a:t>
            </a:r>
            <a:r>
              <a:rPr lang="en-US" dirty="0" err="1"/>
              <a:t>ProMES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Utilizes goal setting, rewards, &amp; feedback to increase motivation &amp; performance</a:t>
            </a:r>
          </a:p>
          <a:p>
            <a:pPr lvl="1"/>
            <a:r>
              <a:rPr lang="en-US" dirty="0"/>
              <a:t>Evidence shows significant gains in productivity following use of </a:t>
            </a:r>
            <a:r>
              <a:rPr lang="en-US" dirty="0" err="1"/>
              <a:t>ProMES</a:t>
            </a:r>
            <a:endParaRPr lang="en-US" dirty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motivation important?</a:t>
            </a:r>
          </a:p>
          <a:p>
            <a:pPr lvl="1"/>
            <a:r>
              <a:rPr lang="en-US" dirty="0"/>
              <a:t>Fewer than 1 in 4 jobholders believe they work at their full potential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in 2 put in only the amount of effort necessary to keep their job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60% of Americans don’t think they work as hard as they used 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1099"/>
      </p:ext>
    </p:extLst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Motivation?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is the combined effects on behavior of 3 choices (facets): </a:t>
            </a:r>
          </a:p>
          <a:p>
            <a:endParaRPr lang="en-US" dirty="0"/>
          </a:p>
          <a:p>
            <a:pPr lvl="1"/>
            <a:r>
              <a:rPr lang="en-US" dirty="0"/>
              <a:t>Direction –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Intensity –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Persistence –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94093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motivation fit into the “big picture”?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2209800"/>
            <a:ext cx="17526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3200" dirty="0"/>
              <a:t>Select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286000"/>
            <a:ext cx="1676400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3200" dirty="0"/>
              <a:t>Train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800" y="2286000"/>
            <a:ext cx="1676400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3200" dirty="0"/>
              <a:t>Motivate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038600" y="32766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81800" y="3276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554480" y="5056431"/>
            <a:ext cx="8732520" cy="128016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279" y="5351655"/>
            <a:ext cx="2103120" cy="609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“Will”</a:t>
            </a:r>
          </a:p>
        </p:txBody>
      </p:sp>
      <p:sp>
        <p:nvSpPr>
          <p:cNvPr id="2" name="Oval 1"/>
          <p:cNvSpPr/>
          <p:nvPr/>
        </p:nvSpPr>
        <p:spPr>
          <a:xfrm>
            <a:off x="3329940" y="5351655"/>
            <a:ext cx="2103120" cy="612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/>
              <a:t>“Can”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45900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Motivation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Performance?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Motivation is only 1 factor that affects performance</a:t>
            </a:r>
            <a:endParaRPr lang="en-US" sz="1400" dirty="0"/>
          </a:p>
          <a:p>
            <a:r>
              <a:rPr lang="en-US" dirty="0"/>
              <a:t>For example, ability level moderates the relationship (more motivation doesn’t always lead to better performance)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7107266" y="3790351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317067" y="3737249"/>
            <a:ext cx="14652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entury" pitchFamily="18" charset="0"/>
              </a:rPr>
              <a:t>High ability</a:t>
            </a:r>
          </a:p>
          <a:p>
            <a:pPr eaLnBrk="0" hangingPunct="0"/>
            <a:endParaRPr lang="en-US" sz="2000" dirty="0">
              <a:latin typeface="Century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Century" pitchFamily="18" charset="0"/>
              </a:rPr>
              <a:t> Low ability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7107266" y="6138264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7183466" y="5020724"/>
            <a:ext cx="2133600" cy="458727"/>
          </a:xfrm>
          <a:prstGeom prst="line">
            <a:avLst/>
          </a:prstGeom>
          <a:ln w="28575"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rot="-1921371">
            <a:off x="7021542" y="4655539"/>
            <a:ext cx="2532063" cy="6985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716866" y="6220814"/>
            <a:ext cx="1479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entury" pitchFamily="18" charset="0"/>
              </a:rPr>
              <a:t>Motivation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 rot="16200000">
            <a:off x="5905908" y="4649159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entury" pitchFamily="18" charset="0"/>
              </a:rPr>
              <a:t>Performance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216686" y="4477738"/>
            <a:ext cx="1600200" cy="493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Motivation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274086" y="4477738"/>
            <a:ext cx="1600200" cy="493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Performance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816886" y="4723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207286" y="5217513"/>
            <a:ext cx="1600200" cy="493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Ability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3045486" y="4723800"/>
            <a:ext cx="0" cy="493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entury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449681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matters most?    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Where can I/O psychologists have impact?</a:t>
            </a:r>
          </a:p>
          <a:p>
            <a:r>
              <a:rPr lang="en-US" dirty="0"/>
              <a:t>Performance = (ability x motivation) – situational constraints</a:t>
            </a:r>
            <a:endParaRPr lang="en-US" sz="2200" dirty="0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4419600" y="5105401"/>
            <a:ext cx="2743200" cy="466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Century" pitchFamily="18" charset="0"/>
              </a:rPr>
              <a:t>PERFORMANCE</a:t>
            </a:r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4766936" y="3352800"/>
            <a:ext cx="2057400" cy="1371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Willingness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to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Perform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1828800" y="4953000"/>
            <a:ext cx="2057400" cy="128016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Capacity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to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Perform</a:t>
            </a:r>
          </a:p>
        </p:txBody>
      </p:sp>
      <p:sp>
        <p:nvSpPr>
          <p:cNvPr id="32775" name="Oval 5"/>
          <p:cNvSpPr>
            <a:spLocks noChangeArrowheads="1"/>
          </p:cNvSpPr>
          <p:nvPr/>
        </p:nvSpPr>
        <p:spPr bwMode="auto">
          <a:xfrm>
            <a:off x="7696200" y="4876800"/>
            <a:ext cx="2057400" cy="1295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en-US" sz="2000" dirty="0">
                <a:latin typeface="Century" pitchFamily="18" charset="0"/>
              </a:rPr>
              <a:t>Opportunity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to</a:t>
            </a:r>
          </a:p>
          <a:p>
            <a:pPr algn="ctr" eaLnBrk="0" hangingPunct="0"/>
            <a:r>
              <a:rPr lang="en-US" sz="2000" dirty="0">
                <a:latin typeface="Century" pitchFamily="18" charset="0"/>
              </a:rPr>
              <a:t>Perform</a:t>
            </a:r>
          </a:p>
        </p:txBody>
      </p:sp>
      <p:cxnSp>
        <p:nvCxnSpPr>
          <p:cNvPr id="22" name="Straight Arrow Connector 21"/>
          <p:cNvCxnSpPr>
            <a:stCxn id="32774" idx="6"/>
            <a:endCxn id="32772" idx="1"/>
          </p:cNvCxnSpPr>
          <p:nvPr/>
        </p:nvCxnSpPr>
        <p:spPr>
          <a:xfrm flipV="1">
            <a:off x="3886200" y="5338764"/>
            <a:ext cx="533400" cy="2543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2773" idx="4"/>
            <a:endCxn id="32772" idx="0"/>
          </p:cNvCxnSpPr>
          <p:nvPr/>
        </p:nvCxnSpPr>
        <p:spPr>
          <a:xfrm flipH="1">
            <a:off x="5791200" y="4724400"/>
            <a:ext cx="4436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775" idx="2"/>
            <a:endCxn id="32772" idx="3"/>
          </p:cNvCxnSpPr>
          <p:nvPr/>
        </p:nvCxnSpPr>
        <p:spPr>
          <a:xfrm flipH="1" flipV="1">
            <a:off x="7162800" y="5338764"/>
            <a:ext cx="533400" cy="185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8391099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Motivation Theory in I-O Psychology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theories anchored motivation in notions of instincts (Freud)</a:t>
            </a:r>
          </a:p>
          <a:p>
            <a:endParaRPr lang="en-US" dirty="0"/>
          </a:p>
          <a:p>
            <a:r>
              <a:rPr lang="en-US" dirty="0"/>
              <a:t>“Instinct” gradually replaced by terms like need, motive, &amp; drive (Maslow)</a:t>
            </a:r>
          </a:p>
          <a:p>
            <a:endParaRPr lang="en-US" dirty="0"/>
          </a:p>
          <a:p>
            <a:r>
              <a:rPr lang="en-US" dirty="0"/>
              <a:t>Behaviorist approach (Skinner)</a:t>
            </a:r>
          </a:p>
        </p:txBody>
      </p:sp>
      <p:sp>
        <p:nvSpPr>
          <p:cNvPr id="4101" name="Rectangle 1029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3784</TotalTime>
  <Words>1545</Words>
  <Application>Microsoft Office PowerPoint</Application>
  <PresentationFormat>Widescreen</PresentationFormat>
  <Paragraphs>459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ＭＳ Ｐゴシック</vt:lpstr>
      <vt:lpstr>Arial</vt:lpstr>
      <vt:lpstr>Calibri</vt:lpstr>
      <vt:lpstr>Cambria Math</vt:lpstr>
      <vt:lpstr>Century</vt:lpstr>
      <vt:lpstr>Corbel</vt:lpstr>
      <vt:lpstr>Georgia</vt:lpstr>
      <vt:lpstr>Gill Sans MT</vt:lpstr>
      <vt:lpstr>Symbol</vt:lpstr>
      <vt:lpstr>Times New Roman</vt:lpstr>
      <vt:lpstr>Wingdings</vt:lpstr>
      <vt:lpstr>Wingdings 2</vt:lpstr>
      <vt:lpstr>Dividend</vt:lpstr>
      <vt:lpstr>Chart</vt:lpstr>
      <vt:lpstr>THE MOTIVATION TO WORK</vt:lpstr>
      <vt:lpstr>Overview</vt:lpstr>
      <vt:lpstr>Introduction to Motivation</vt:lpstr>
      <vt:lpstr>Motivation</vt:lpstr>
      <vt:lpstr>What Is Motivation?</vt:lpstr>
      <vt:lpstr>How does motivation fit into the “big picture”?</vt:lpstr>
      <vt:lpstr>Does Motivation  Performance?</vt:lpstr>
      <vt:lpstr>Which matters most?    </vt:lpstr>
      <vt:lpstr>Brief History of Motivation Theory in I-O Psychology</vt:lpstr>
      <vt:lpstr>Theories of Motivation</vt:lpstr>
      <vt:lpstr>Theories of Motivation</vt:lpstr>
      <vt:lpstr>Intuitively appealing theories that lack empirical support</vt:lpstr>
      <vt:lpstr>Intuitively appealing theories that lack empirical support</vt:lpstr>
      <vt:lpstr>Theories with some empirical support but limited practical utility</vt:lpstr>
      <vt:lpstr>Theories with some empirical support but limited practical utility</vt:lpstr>
      <vt:lpstr>Theories with some empirical support but limited practical utility</vt:lpstr>
      <vt:lpstr>Expectancy Theory Example</vt:lpstr>
      <vt:lpstr>Theories with mixed support</vt:lpstr>
      <vt:lpstr>Theories with mixed support</vt:lpstr>
      <vt:lpstr>Theories with strong support and practical utility</vt:lpstr>
      <vt:lpstr>Theories with strong support and practical utility</vt:lpstr>
      <vt:lpstr>Job Characteristics Model (JCM)</vt:lpstr>
      <vt:lpstr>JCM continued</vt:lpstr>
      <vt:lpstr>Theories with strong support and practical utility</vt:lpstr>
      <vt:lpstr>Theories with strong support and practical utility</vt:lpstr>
      <vt:lpstr>Effect of Goals on Motivation</vt:lpstr>
      <vt:lpstr>Role of Goal Commitment</vt:lpstr>
      <vt:lpstr>Is Goal Setting Always Helpful?</vt:lpstr>
      <vt:lpstr>Self-Efficacy</vt:lpstr>
      <vt:lpstr>Self-Regulation</vt:lpstr>
      <vt:lpstr>Self-Regulation</vt:lpstr>
      <vt:lpstr>Action Theory (Rubicon theory)</vt:lpstr>
      <vt:lpstr>Practical Issues in Motivation</vt:lpstr>
      <vt:lpstr>Can Motivation be Measured</vt:lpstr>
      <vt:lpstr>Generational Differences &amp;  Work Motivation</vt:lpstr>
      <vt:lpstr>Motivational Intervention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Jeff Conte</dc:creator>
  <cp:lastModifiedBy>Carlos Lopez</cp:lastModifiedBy>
  <cp:revision>116</cp:revision>
  <cp:lastPrinted>2013-06-12T19:14:52Z</cp:lastPrinted>
  <dcterms:created xsi:type="dcterms:W3CDTF">1998-06-25T21:30:10Z</dcterms:created>
  <dcterms:modified xsi:type="dcterms:W3CDTF">2017-04-18T22:22:38Z</dcterms:modified>
</cp:coreProperties>
</file>