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25.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31"/>
  </p:notesMasterIdLst>
  <p:handoutMasterIdLst>
    <p:handoutMasterId r:id="rId32"/>
  </p:handoutMasterIdLst>
  <p:sldIdLst>
    <p:sldId id="265" r:id="rId2"/>
    <p:sldId id="320" r:id="rId3"/>
    <p:sldId id="350" r:id="rId4"/>
    <p:sldId id="326" r:id="rId5"/>
    <p:sldId id="327" r:id="rId6"/>
    <p:sldId id="328" r:id="rId7"/>
    <p:sldId id="329" r:id="rId8"/>
    <p:sldId id="330" r:id="rId9"/>
    <p:sldId id="351" r:id="rId10"/>
    <p:sldId id="331" r:id="rId11"/>
    <p:sldId id="332" r:id="rId12"/>
    <p:sldId id="333" r:id="rId13"/>
    <p:sldId id="335" r:id="rId14"/>
    <p:sldId id="336" r:id="rId15"/>
    <p:sldId id="337" r:id="rId16"/>
    <p:sldId id="338" r:id="rId17"/>
    <p:sldId id="339" r:id="rId18"/>
    <p:sldId id="340" r:id="rId19"/>
    <p:sldId id="341" r:id="rId20"/>
    <p:sldId id="342" r:id="rId21"/>
    <p:sldId id="343" r:id="rId22"/>
    <p:sldId id="346" r:id="rId23"/>
    <p:sldId id="344" r:id="rId24"/>
    <p:sldId id="347" r:id="rId25"/>
    <p:sldId id="345" r:id="rId26"/>
    <p:sldId id="349" r:id="rId27"/>
    <p:sldId id="348" r:id="rId28"/>
    <p:sldId id="352" r:id="rId29"/>
    <p:sldId id="356" r:id="rId30"/>
  </p:sldIdLst>
  <p:sldSz cx="12192000" cy="6858000"/>
  <p:notesSz cx="6881813" cy="9296400"/>
  <p:custDataLst>
    <p:tags r:id="rId3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7" autoAdjust="0"/>
    <p:restoredTop sz="86450" autoAdjust="0"/>
  </p:normalViewPr>
  <p:slideViewPr>
    <p:cSldViewPr>
      <p:cViewPr varScale="1">
        <p:scale>
          <a:sx n="94" d="100"/>
          <a:sy n="94" d="100"/>
        </p:scale>
        <p:origin x="108" y="294"/>
      </p:cViewPr>
      <p:guideLst>
        <p:guide orient="horz" pos="2160"/>
        <p:guide pos="3840"/>
      </p:guideLst>
    </p:cSldViewPr>
  </p:slideViewPr>
  <p:outlineViewPr>
    <p:cViewPr>
      <p:scale>
        <a:sx n="33" d="100"/>
        <a:sy n="33" d="100"/>
      </p:scale>
      <p:origin x="0" y="-1150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sz="quarter" idx="1"/>
          </p:nvPr>
        </p:nvSpPr>
        <p:spPr>
          <a:xfrm>
            <a:off x="3898102" y="0"/>
            <a:ext cx="2982119" cy="464820"/>
          </a:xfrm>
          <a:prstGeom prst="rect">
            <a:avLst/>
          </a:prstGeom>
        </p:spPr>
        <p:txBody>
          <a:bodyPr vert="horz" lIns="92446" tIns="46223" rIns="92446" bIns="46223" rtlCol="0"/>
          <a:lstStyle>
            <a:lvl1pPr algn="r">
              <a:defRPr sz="1200"/>
            </a:lvl1pPr>
          </a:lstStyle>
          <a:p>
            <a:fld id="{95F30740-797D-403A-AB8E-5CF795C0F738}" type="datetimeFigureOut">
              <a:rPr lang="en-US" smtClean="0"/>
              <a:pPr/>
              <a:t>4/18/2017</a:t>
            </a:fld>
            <a:endParaRPr lang="en-US"/>
          </a:p>
        </p:txBody>
      </p:sp>
      <p:sp>
        <p:nvSpPr>
          <p:cNvPr id="4" name="Footer Placeholder 3"/>
          <p:cNvSpPr>
            <a:spLocks noGrp="1"/>
          </p:cNvSpPr>
          <p:nvPr>
            <p:ph type="ftr" sz="quarter" idx="2"/>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5" name="Slide Number Placeholder 4"/>
          <p:cNvSpPr>
            <a:spLocks noGrp="1"/>
          </p:cNvSpPr>
          <p:nvPr>
            <p:ph type="sldNum" sz="quarter" idx="3"/>
          </p:nvPr>
        </p:nvSpPr>
        <p:spPr>
          <a:xfrm>
            <a:off x="3898102" y="8829967"/>
            <a:ext cx="2982119" cy="464820"/>
          </a:xfrm>
          <a:prstGeom prst="rect">
            <a:avLst/>
          </a:prstGeom>
        </p:spPr>
        <p:txBody>
          <a:bodyPr vert="horz" lIns="92446" tIns="46223" rIns="92446" bIns="46223" rtlCol="0" anchor="b"/>
          <a:lstStyle>
            <a:lvl1pPr algn="r">
              <a:defRPr sz="1200"/>
            </a:lvl1pPr>
          </a:lstStyle>
          <a:p>
            <a:fld id="{23999031-E030-4C59-9B42-9FCF3BBDADAE}" type="slidenum">
              <a:rPr lang="en-US" smtClean="0"/>
              <a:pPr/>
              <a:t>‹#›</a:t>
            </a:fld>
            <a:endParaRPr lang="en-US"/>
          </a:p>
        </p:txBody>
      </p:sp>
    </p:spTree>
    <p:extLst>
      <p:ext uri="{BB962C8B-B14F-4D97-AF65-F5344CB8AC3E}">
        <p14:creationId xmlns:p14="http://schemas.microsoft.com/office/powerpoint/2010/main" val="2084332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7F6AE05B-6494-4993-AEBA-5E30FA7FE449}" type="datetimeFigureOut">
              <a:rPr lang="en-US" smtClean="0"/>
              <a:pPr/>
              <a:t>4/18/2017</a:t>
            </a:fld>
            <a:endParaRPr lang="en-US"/>
          </a:p>
        </p:txBody>
      </p:sp>
      <p:sp>
        <p:nvSpPr>
          <p:cNvPr id="4" name="Slide Image Placeholder 3"/>
          <p:cNvSpPr>
            <a:spLocks noGrp="1" noRot="1" noChangeAspect="1"/>
          </p:cNvSpPr>
          <p:nvPr>
            <p:ph type="sldImg" idx="2"/>
          </p:nvPr>
        </p:nvSpPr>
        <p:spPr>
          <a:xfrm>
            <a:off x="342900" y="696913"/>
            <a:ext cx="6197600"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F68BC170-6E06-499C-8021-4216DE75B41F}" type="slidenum">
              <a:rPr lang="en-US" smtClean="0"/>
              <a:pPr/>
              <a:t>‹#›</a:t>
            </a:fld>
            <a:endParaRPr lang="en-US"/>
          </a:p>
        </p:txBody>
      </p:sp>
    </p:spTree>
    <p:extLst>
      <p:ext uri="{BB962C8B-B14F-4D97-AF65-F5344CB8AC3E}">
        <p14:creationId xmlns:p14="http://schemas.microsoft.com/office/powerpoint/2010/main" val="2222363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8BC170-6E06-499C-8021-4216DE75B41F}" type="slidenum">
              <a:rPr lang="en-US" smtClean="0"/>
              <a:pPr/>
              <a:t>1</a:t>
            </a:fld>
            <a:endParaRPr lang="en-US"/>
          </a:p>
        </p:txBody>
      </p:sp>
    </p:spTree>
    <p:extLst>
      <p:ext uri="{BB962C8B-B14F-4D97-AF65-F5344CB8AC3E}">
        <p14:creationId xmlns:p14="http://schemas.microsoft.com/office/powerpoint/2010/main" val="2034884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normAutofit lnSpcReduction="10000"/>
          </a:bodyPr>
          <a:lstStyle/>
          <a:p>
            <a:r>
              <a:rPr lang="en-US" dirty="0"/>
              <a:t>An important assumption to much of the research that has investigated JS is that the </a:t>
            </a:r>
            <a:r>
              <a:rPr lang="en-US" u="sng" dirty="0"/>
              <a:t>attitudes people have will influence on their subsequent behavior.</a:t>
            </a:r>
            <a:r>
              <a:rPr lang="en-US" dirty="0"/>
              <a:t> </a:t>
            </a:r>
          </a:p>
          <a:p>
            <a:endParaRPr lang="en-US" dirty="0"/>
          </a:p>
          <a:p>
            <a:r>
              <a:rPr lang="en-US" dirty="0"/>
              <a:t>So, how does this occur?</a:t>
            </a:r>
          </a:p>
          <a:p>
            <a:pPr>
              <a:buFontTx/>
              <a:buChar char="•"/>
            </a:pPr>
            <a:r>
              <a:rPr lang="en-US" dirty="0"/>
              <a:t>The model presented here is adapted from </a:t>
            </a:r>
            <a:r>
              <a:rPr lang="en-US" dirty="0" err="1"/>
              <a:t>Fishbein</a:t>
            </a:r>
            <a:r>
              <a:rPr lang="en-US" dirty="0"/>
              <a:t> (1967), -  most "attitude models" seem to have belief/evaluation/behavioral intention components, although not always using those same terms. </a:t>
            </a:r>
          </a:p>
          <a:p>
            <a:pPr>
              <a:buFontTx/>
              <a:buChar char="•"/>
            </a:pPr>
            <a:r>
              <a:rPr lang="en-US" dirty="0"/>
              <a:t>In the example presented here, negative beliefs about the job (e.g. this job is dull, boring, provides little autonomy, etc.) lead to negative job attitudes (e.g. job dissatisfaction, low job involvement), which in turn lead to behavior intentions (e.g. intention to leave, intention to reduce effort).  </a:t>
            </a:r>
          </a:p>
          <a:p>
            <a:pPr>
              <a:buFontTx/>
              <a:buChar char="•"/>
            </a:pPr>
            <a:r>
              <a:rPr lang="en-US" dirty="0"/>
              <a:t>These behavioral intentions are then often translated into actual behavior, such as leaving the organization, assuming that the person is able to carry out the intention.  Or, an individual who is dissatisfied may decide to put forth less effort on the job as a way of expressing his or her frustrations with the job.</a:t>
            </a:r>
          </a:p>
          <a:p>
            <a:endParaRPr lang="en-US" dirty="0"/>
          </a:p>
          <a:p>
            <a:pPr>
              <a:buFontTx/>
              <a:buChar char="•"/>
            </a:pPr>
            <a:r>
              <a:rPr lang="en-US" dirty="0"/>
              <a:t>In both cases, </a:t>
            </a:r>
            <a:r>
              <a:rPr lang="en-US" u="sng" dirty="0"/>
              <a:t>this traditional model suggests that behaviors (including job performance) are largely influenced by attitudes</a:t>
            </a:r>
            <a:r>
              <a:rPr lang="en-US" dirty="0"/>
              <a:t>.  Recently, this traditional model has been criticized as being overly simple (Steers &amp; Porter, 1991).  There are also arguments in the literature over whether an attitude should contain, or be measured with, an affective or emotional component.  Some suggest that the attitude should be treated as essentially cognitive, and that emotional reactions to workplace events and features should be treated separately.</a:t>
            </a:r>
          </a:p>
          <a:p>
            <a:endParaRPr lang="en-US" dirty="0"/>
          </a:p>
          <a:p>
            <a:endParaRPr lang="en-US" dirty="0"/>
          </a:p>
        </p:txBody>
      </p:sp>
      <p:sp>
        <p:nvSpPr>
          <p:cNvPr id="4" name="Slide Number Placeholder 3"/>
          <p:cNvSpPr>
            <a:spLocks noGrp="1"/>
          </p:cNvSpPr>
          <p:nvPr>
            <p:ph type="sldNum" sz="quarter" idx="10"/>
          </p:nvPr>
        </p:nvSpPr>
        <p:spPr/>
        <p:txBody>
          <a:bodyPr/>
          <a:lstStyle/>
          <a:p>
            <a:fld id="{F68BC170-6E06-499C-8021-4216DE75B41F}" type="slidenum">
              <a:rPr lang="en-US" smtClean="0"/>
              <a:pPr/>
              <a:t>10</a:t>
            </a:fld>
            <a:endParaRPr lang="en-US"/>
          </a:p>
        </p:txBody>
      </p:sp>
    </p:spTree>
    <p:extLst>
      <p:ext uri="{BB962C8B-B14F-4D97-AF65-F5344CB8AC3E}">
        <p14:creationId xmlns:p14="http://schemas.microsoft.com/office/powerpoint/2010/main" val="3208084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normAutofit/>
          </a:bodyPr>
          <a:lstStyle/>
          <a:p>
            <a:r>
              <a:rPr lang="en-US" dirty="0"/>
              <a:t>I will be covering a number of topics related to job satisfaction in some detail today. </a:t>
            </a:r>
          </a:p>
          <a:p>
            <a:r>
              <a:rPr lang="en-US" dirty="0"/>
              <a:t>	In particular, I will be discussing outcomes and antecedents of JS in more detail than the book, spending some time discussing research on these topics.  </a:t>
            </a:r>
          </a:p>
          <a:p>
            <a:r>
              <a:rPr lang="en-US" dirty="0"/>
              <a:t>	I will also be covering measurement in some detail.</a:t>
            </a:r>
          </a:p>
          <a:p>
            <a:r>
              <a:rPr lang="en-US" dirty="0"/>
              <a:t>See book for:</a:t>
            </a:r>
          </a:p>
          <a:p>
            <a:r>
              <a:rPr lang="en-US" dirty="0"/>
              <a:t>	I will be touching briefly on the issue of commitment.  See text for more attention to this topic.</a:t>
            </a:r>
          </a:p>
          <a:p>
            <a:r>
              <a:rPr lang="en-US" dirty="0"/>
              <a:t>	Text also does a nice job dissecting differences between mood and affect, as well as some theory behind these concepts.</a:t>
            </a:r>
          </a:p>
          <a:p>
            <a:r>
              <a:rPr lang="en-US" dirty="0"/>
              <a:t>	Last, I will not be covering the history of JS.  You should see </a:t>
            </a:r>
            <a:r>
              <a:rPr lang="en-US" dirty="0" err="1"/>
              <a:t>Landy</a:t>
            </a:r>
            <a:r>
              <a:rPr lang="en-US" dirty="0"/>
              <a:t> for a good overview of this.	</a:t>
            </a:r>
          </a:p>
          <a:p>
            <a:endParaRPr lang="en-US" dirty="0"/>
          </a:p>
          <a:p>
            <a:endParaRPr lang="en-US" u="sng" dirty="0"/>
          </a:p>
          <a:p>
            <a:endParaRPr lang="en-US" u="sng" dirty="0"/>
          </a:p>
          <a:p>
            <a:endParaRPr lang="en-US" dirty="0"/>
          </a:p>
        </p:txBody>
      </p:sp>
      <p:sp>
        <p:nvSpPr>
          <p:cNvPr id="4" name="Slide Number Placeholder 3"/>
          <p:cNvSpPr>
            <a:spLocks noGrp="1"/>
          </p:cNvSpPr>
          <p:nvPr>
            <p:ph type="sldNum" sz="quarter" idx="10"/>
          </p:nvPr>
        </p:nvSpPr>
        <p:spPr/>
        <p:txBody>
          <a:bodyPr/>
          <a:lstStyle/>
          <a:p>
            <a:fld id="{F68BC170-6E06-499C-8021-4216DE75B41F}" type="slidenum">
              <a:rPr lang="en-US" smtClean="0"/>
              <a:pPr/>
              <a:t>11</a:t>
            </a:fld>
            <a:endParaRPr lang="en-US"/>
          </a:p>
        </p:txBody>
      </p:sp>
    </p:spTree>
    <p:extLst>
      <p:ext uri="{BB962C8B-B14F-4D97-AF65-F5344CB8AC3E}">
        <p14:creationId xmlns:p14="http://schemas.microsoft.com/office/powerpoint/2010/main" val="2495774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normAutofit/>
          </a:bodyPr>
          <a:lstStyle/>
          <a:p>
            <a:r>
              <a:rPr lang="en-US" b="1" dirty="0"/>
              <a:t>See SLIDE</a:t>
            </a:r>
          </a:p>
          <a:p>
            <a:r>
              <a:rPr lang="en-US" b="1" dirty="0"/>
              <a:t>JS-JP relation = .30 (Bono &amp; Judge, 2000, meta) – probe for this</a:t>
            </a:r>
            <a:r>
              <a:rPr lang="en-US" b="1" baseline="0" dirty="0"/>
              <a:t> - </a:t>
            </a:r>
            <a:r>
              <a:rPr lang="en-US" b="1" dirty="0"/>
              <a:t>they may remember this from earlier discussion of correlation many weeks</a:t>
            </a:r>
            <a:r>
              <a:rPr lang="en-US" b="1" baseline="0" dirty="0"/>
              <a:t> ago</a:t>
            </a:r>
            <a:endParaRPr lang="en-US" b="1" dirty="0"/>
          </a:p>
          <a:p>
            <a:endParaRPr lang="en-US" b="1" dirty="0"/>
          </a:p>
          <a:p>
            <a:r>
              <a:rPr lang="en-US" dirty="0"/>
              <a:t>Effects in the .20s aren’t something we ignore easily (remember personality, C – </a:t>
            </a:r>
            <a:r>
              <a:rPr lang="en-US" dirty="0" err="1"/>
              <a:t>perf</a:t>
            </a:r>
            <a:r>
              <a:rPr lang="en-US" dirty="0"/>
              <a:t> = .22)</a:t>
            </a:r>
          </a:p>
          <a:p>
            <a:endParaRPr lang="en-US" dirty="0"/>
          </a:p>
          <a:p>
            <a:r>
              <a:rPr lang="en-US" dirty="0"/>
              <a:t>These relationships might look small, but it is important to remember that many other factors affect work behavior. </a:t>
            </a:r>
          </a:p>
          <a:p>
            <a:endParaRPr lang="en-US" dirty="0"/>
          </a:p>
          <a:p>
            <a:r>
              <a:rPr lang="en-US" dirty="0"/>
              <a:t>E.g. How many people have ever wanted to quit a job?  Why didn’t you?</a:t>
            </a:r>
          </a:p>
          <a:p>
            <a:r>
              <a:rPr lang="en-US" dirty="0"/>
              <a:t>A dissatisfied worker may want to quit their job but cannot because no other job is available. </a:t>
            </a:r>
          </a:p>
          <a:p>
            <a:r>
              <a:rPr lang="en-US" dirty="0"/>
              <a:t>Also, a dissatisfied worker may want to miss work but knows they will lose pay if they do. </a:t>
            </a:r>
          </a:p>
          <a:p>
            <a:endParaRPr lang="en-US" dirty="0"/>
          </a:p>
          <a:p>
            <a:r>
              <a:rPr lang="en-US" dirty="0"/>
              <a:t>So, we often find that job attitudes are related more to a desire to quit, miss work, or reduce effort </a:t>
            </a:r>
            <a:r>
              <a:rPr lang="en-US" u="sng" dirty="0"/>
              <a:t>than they are to actual behaviors</a:t>
            </a:r>
            <a:r>
              <a:rPr lang="en-US" dirty="0"/>
              <a:t>.</a:t>
            </a:r>
          </a:p>
          <a:p>
            <a:r>
              <a:rPr lang="en-US" dirty="0"/>
              <a:t>We’ll discuss in more detail why this is. </a:t>
            </a:r>
          </a:p>
          <a:p>
            <a:endParaRPr lang="en-US" dirty="0"/>
          </a:p>
        </p:txBody>
      </p:sp>
      <p:sp>
        <p:nvSpPr>
          <p:cNvPr id="4" name="Slide Number Placeholder 3"/>
          <p:cNvSpPr>
            <a:spLocks noGrp="1"/>
          </p:cNvSpPr>
          <p:nvPr>
            <p:ph type="sldNum" sz="quarter" idx="10"/>
          </p:nvPr>
        </p:nvSpPr>
        <p:spPr/>
        <p:txBody>
          <a:bodyPr/>
          <a:lstStyle/>
          <a:p>
            <a:fld id="{F68BC170-6E06-499C-8021-4216DE75B41F}" type="slidenum">
              <a:rPr lang="en-US" smtClean="0"/>
              <a:pPr/>
              <a:t>12</a:t>
            </a:fld>
            <a:endParaRPr lang="en-US"/>
          </a:p>
        </p:txBody>
      </p:sp>
    </p:spTree>
    <p:extLst>
      <p:ext uri="{BB962C8B-B14F-4D97-AF65-F5344CB8AC3E}">
        <p14:creationId xmlns:p14="http://schemas.microsoft.com/office/powerpoint/2010/main" val="761153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normAutofit lnSpcReduction="10000"/>
          </a:bodyPr>
          <a:lstStyle/>
          <a:p>
            <a:r>
              <a:rPr lang="en-US" dirty="0"/>
              <a:t>What are the outcomes of job satisfaction?</a:t>
            </a:r>
          </a:p>
          <a:p>
            <a:endParaRPr lang="en-US" dirty="0"/>
          </a:p>
          <a:p>
            <a:r>
              <a:rPr lang="en-US" dirty="0"/>
              <a:t>Over the years, one of the most strongly held beliefs among managers and I/O psychologists has been that there is a direct relationship between a worker's job satisfaction and his performance.  </a:t>
            </a:r>
          </a:p>
          <a:p>
            <a:r>
              <a:rPr lang="en-US" u="sng" dirty="0"/>
              <a:t>Unfortunately, this belief has not proved to be valid</a:t>
            </a:r>
            <a:r>
              <a:rPr lang="en-US" dirty="0"/>
              <a:t>.  </a:t>
            </a:r>
          </a:p>
          <a:p>
            <a:endParaRPr lang="en-US" dirty="0"/>
          </a:p>
          <a:p>
            <a:r>
              <a:rPr lang="en-US" dirty="0"/>
              <a:t>For over 60 years, psychologists have been looking for the link between satisfaction and performance, and for over 60 years they have found little or nothing of substance (</a:t>
            </a:r>
            <a:r>
              <a:rPr lang="en-US" dirty="0" err="1"/>
              <a:t>Brayfield</a:t>
            </a:r>
            <a:r>
              <a:rPr lang="en-US" dirty="0"/>
              <a:t> &amp; Crockett, 1955; Vroom, 1964).  </a:t>
            </a:r>
          </a:p>
          <a:p>
            <a:endParaRPr lang="en-US" dirty="0"/>
          </a:p>
          <a:p>
            <a:r>
              <a:rPr lang="en-US" dirty="0"/>
              <a:t>Using modern meta-analysis techniques, </a:t>
            </a:r>
            <a:r>
              <a:rPr lang="en-US" dirty="0" err="1"/>
              <a:t>Iaffaldano</a:t>
            </a:r>
            <a:r>
              <a:rPr lang="en-US" dirty="0"/>
              <a:t> &amp; </a:t>
            </a:r>
            <a:r>
              <a:rPr lang="en-US" dirty="0" err="1"/>
              <a:t>Muchinsky</a:t>
            </a:r>
            <a:r>
              <a:rPr lang="en-US" dirty="0"/>
              <a:t> (1985) examined 217 correlations, found in the published research literature, between measures of satisfaction and performance.  The mean correlation was .17, which is not only very small, but also virtually identical to the result that Vroom obtained 21 years earlier (QUALITATIVE REVIEW ONLY).</a:t>
            </a:r>
          </a:p>
          <a:p>
            <a:pPr lvl="1">
              <a:buFontTx/>
              <a:buChar char="•"/>
            </a:pPr>
            <a:r>
              <a:rPr lang="en-US" dirty="0" err="1"/>
              <a:t>Iaffaldano</a:t>
            </a:r>
            <a:r>
              <a:rPr lang="en-US" dirty="0"/>
              <a:t> &amp; </a:t>
            </a:r>
            <a:r>
              <a:rPr lang="en-US" dirty="0" err="1"/>
              <a:t>Muchinsky</a:t>
            </a:r>
            <a:r>
              <a:rPr lang="en-US" dirty="0"/>
              <a:t> concluded that the satisfaction-performance relationship is itself what Chapman &amp; Chapman (1969) called an illusory correlation, a perceived relation between two variables that we logically or intuitively believe should interrelate, but in fact do not.</a:t>
            </a:r>
          </a:p>
          <a:p>
            <a:endParaRPr lang="en-US" dirty="0"/>
          </a:p>
          <a:p>
            <a:r>
              <a:rPr lang="en-US" u="sng" dirty="0"/>
              <a:t>Judge et al. (2001) conducted the most recent and sophisticated meta-analysis on this relationship and found a correlation of .30</a:t>
            </a:r>
            <a:r>
              <a:rPr lang="en-US" dirty="0"/>
              <a:t> between satisfaction and performance.</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68BC170-6E06-499C-8021-4216DE75B41F}" type="slidenum">
              <a:rPr lang="en-US" smtClean="0"/>
              <a:pPr/>
              <a:t>13</a:t>
            </a:fld>
            <a:endParaRPr lang="en-US"/>
          </a:p>
        </p:txBody>
      </p:sp>
    </p:spTree>
    <p:extLst>
      <p:ext uri="{BB962C8B-B14F-4D97-AF65-F5344CB8AC3E}">
        <p14:creationId xmlns:p14="http://schemas.microsoft.com/office/powerpoint/2010/main" val="1738947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8BC170-6E06-499C-8021-4216DE75B41F}" type="slidenum">
              <a:rPr lang="en-US" smtClean="0"/>
              <a:pPr/>
              <a:t>14</a:t>
            </a:fld>
            <a:endParaRPr lang="en-US"/>
          </a:p>
        </p:txBody>
      </p:sp>
    </p:spTree>
    <p:extLst>
      <p:ext uri="{BB962C8B-B14F-4D97-AF65-F5344CB8AC3E}">
        <p14:creationId xmlns:p14="http://schemas.microsoft.com/office/powerpoint/2010/main" val="3752330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8BC170-6E06-499C-8021-4216DE75B41F}" type="slidenum">
              <a:rPr lang="en-US" smtClean="0"/>
              <a:pPr/>
              <a:t>15</a:t>
            </a:fld>
            <a:endParaRPr lang="en-US"/>
          </a:p>
        </p:txBody>
      </p:sp>
    </p:spTree>
    <p:extLst>
      <p:ext uri="{BB962C8B-B14F-4D97-AF65-F5344CB8AC3E}">
        <p14:creationId xmlns:p14="http://schemas.microsoft.com/office/powerpoint/2010/main" val="4285797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normAutofit fontScale="92500" lnSpcReduction="10000"/>
          </a:bodyPr>
          <a:lstStyle/>
          <a:p>
            <a:r>
              <a:rPr lang="en-US" altLang="en-US" dirty="0"/>
              <a:t>It can be measured from 2 main approaches.</a:t>
            </a:r>
          </a:p>
          <a:p>
            <a:endParaRPr lang="en-US" altLang="en-US" dirty="0"/>
          </a:p>
          <a:p>
            <a:r>
              <a:rPr lang="en-US" dirty="0"/>
              <a:t>Job satisfaction is often measured as a global construct (e.g., overall, how satisfied are you with your job), </a:t>
            </a:r>
            <a:endParaRPr lang="en-US" b="1" dirty="0"/>
          </a:p>
          <a:p>
            <a:pPr>
              <a:spcBef>
                <a:spcPct val="0"/>
              </a:spcBef>
            </a:pPr>
            <a:r>
              <a:rPr lang="en-US" b="1" dirty="0"/>
              <a:t>Also-- Faces scale -- </a:t>
            </a:r>
            <a:r>
              <a:rPr lang="en-US" dirty="0" err="1"/>
              <a:t>Kunin</a:t>
            </a:r>
            <a:r>
              <a:rPr lang="en-US" dirty="0"/>
              <a:t> (1955)</a:t>
            </a:r>
          </a:p>
          <a:p>
            <a:pPr>
              <a:spcBef>
                <a:spcPct val="0"/>
              </a:spcBef>
            </a:pPr>
            <a:r>
              <a:rPr lang="en-US" dirty="0"/>
              <a:t>	global satisfaction</a:t>
            </a:r>
          </a:p>
          <a:p>
            <a:endParaRPr lang="en-US" dirty="0"/>
          </a:p>
          <a:p>
            <a:r>
              <a:rPr lang="en-US" dirty="0"/>
              <a:t>There are also many scales and methods for digging deeper and making finer distinctions – Facet approach.</a:t>
            </a:r>
          </a:p>
          <a:p>
            <a:r>
              <a:rPr lang="en-US" dirty="0"/>
              <a:t>	For instance, the Job Descriptive Index separately assesses attitudes toward supervisors, coworkers, pay, promotion opportunities, and the work itself. You can be differentially satisfied. </a:t>
            </a:r>
          </a:p>
          <a:p>
            <a:endParaRPr lang="en-US" dirty="0"/>
          </a:p>
          <a:p>
            <a:r>
              <a:rPr lang="en-US" dirty="0"/>
              <a:t>Won’t be discussing these in lecture, but</a:t>
            </a:r>
          </a:p>
          <a:p>
            <a:pPr>
              <a:buFontTx/>
              <a:buChar char="•"/>
            </a:pPr>
            <a:r>
              <a:rPr lang="en-US" dirty="0"/>
              <a:t>Additionally, there are attitudes or attitude-like constructs that are quite distinct from satisfaction but have similar predictive power in understanding issues like turnover and absenteeism.  </a:t>
            </a:r>
          </a:p>
          <a:p>
            <a:pPr>
              <a:buFontTx/>
              <a:buChar char="•"/>
            </a:pPr>
            <a:r>
              <a:rPr lang="en-US" dirty="0"/>
              <a:t>For instance, researchers often measure </a:t>
            </a:r>
            <a:r>
              <a:rPr lang="en-US" b="1" dirty="0"/>
              <a:t>organizational commitment</a:t>
            </a:r>
            <a:r>
              <a:rPr lang="en-US" dirty="0"/>
              <a:t> to ascertain the degree to which workers feel emotionally committed to their organization, stuck with their job, and/or compelled by social norms (e.g., pressures from family and friends) to stay in their current position.  </a:t>
            </a:r>
          </a:p>
          <a:p>
            <a:pPr>
              <a:buFontTx/>
              <a:buChar char="•"/>
            </a:pPr>
            <a:r>
              <a:rPr lang="en-US" dirty="0"/>
              <a:t>Another very interesting and somewhat new variable that researchers have begun to investigate is the degree to which some workers have that their work and home/family lives are out of balance or in conflict with one another.  This variable appears to predict work-related stress reactions.</a:t>
            </a:r>
          </a:p>
          <a:p>
            <a:endParaRPr lang="en-US" altLang="en-US" dirty="0"/>
          </a:p>
          <a:p>
            <a:endParaRPr lang="en-US" dirty="0"/>
          </a:p>
          <a:p>
            <a:endParaRPr lang="en-US" altLang="en-US" dirty="0"/>
          </a:p>
          <a:p>
            <a:endParaRPr lang="en-US" dirty="0"/>
          </a:p>
        </p:txBody>
      </p:sp>
      <p:sp>
        <p:nvSpPr>
          <p:cNvPr id="4" name="Slide Number Placeholder 3"/>
          <p:cNvSpPr>
            <a:spLocks noGrp="1"/>
          </p:cNvSpPr>
          <p:nvPr>
            <p:ph type="sldNum" sz="quarter" idx="10"/>
          </p:nvPr>
        </p:nvSpPr>
        <p:spPr/>
        <p:txBody>
          <a:bodyPr/>
          <a:lstStyle/>
          <a:p>
            <a:fld id="{F68BC170-6E06-499C-8021-4216DE75B41F}" type="slidenum">
              <a:rPr lang="en-US" smtClean="0"/>
              <a:pPr/>
              <a:t>16</a:t>
            </a:fld>
            <a:endParaRPr lang="en-US"/>
          </a:p>
        </p:txBody>
      </p:sp>
    </p:spTree>
    <p:extLst>
      <p:ext uri="{BB962C8B-B14F-4D97-AF65-F5344CB8AC3E}">
        <p14:creationId xmlns:p14="http://schemas.microsoft.com/office/powerpoint/2010/main" val="2268605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normAutofit/>
          </a:bodyPr>
          <a:lstStyle/>
          <a:p>
            <a:r>
              <a:rPr lang="en-US" dirty="0"/>
              <a:t>Version</a:t>
            </a:r>
            <a:r>
              <a:rPr lang="en-US" baseline="0" dirty="0"/>
              <a:t> of </a:t>
            </a:r>
            <a:r>
              <a:rPr lang="en-US" baseline="0" dirty="0" err="1"/>
              <a:t>Kunin’s</a:t>
            </a:r>
            <a:r>
              <a:rPr lang="en-US" baseline="0" dirty="0"/>
              <a:t> Faces scale, global </a:t>
            </a:r>
            <a:r>
              <a:rPr lang="en-US" baseline="0"/>
              <a:t>sat measure</a:t>
            </a:r>
            <a:endParaRPr lang="en-US" dirty="0"/>
          </a:p>
        </p:txBody>
      </p:sp>
      <p:sp>
        <p:nvSpPr>
          <p:cNvPr id="4" name="Slide Number Placeholder 3"/>
          <p:cNvSpPr>
            <a:spLocks noGrp="1"/>
          </p:cNvSpPr>
          <p:nvPr>
            <p:ph type="sldNum" sz="quarter" idx="10"/>
          </p:nvPr>
        </p:nvSpPr>
        <p:spPr/>
        <p:txBody>
          <a:bodyPr/>
          <a:lstStyle/>
          <a:p>
            <a:fld id="{F68BC170-6E06-499C-8021-4216DE75B41F}" type="slidenum">
              <a:rPr lang="en-US" smtClean="0"/>
              <a:pPr/>
              <a:t>17</a:t>
            </a:fld>
            <a:endParaRPr lang="en-US"/>
          </a:p>
        </p:txBody>
      </p:sp>
    </p:spTree>
    <p:extLst>
      <p:ext uri="{BB962C8B-B14F-4D97-AF65-F5344CB8AC3E}">
        <p14:creationId xmlns:p14="http://schemas.microsoft.com/office/powerpoint/2010/main" val="2824762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normAutofit lnSpcReduction="10000"/>
          </a:bodyPr>
          <a:lstStyle/>
          <a:p>
            <a:r>
              <a:rPr lang="en-US" dirty="0"/>
              <a:t>So, for intervention purposes, can measure various satisfaction with various areas of the job as well.</a:t>
            </a:r>
          </a:p>
          <a:p>
            <a:endParaRPr lang="en-US" dirty="0"/>
          </a:p>
          <a:p>
            <a:r>
              <a:rPr lang="en-US" dirty="0"/>
              <a:t>Ask people how they feel about their job—divides domain of job satisfaction into different dimensions. </a:t>
            </a:r>
          </a:p>
          <a:p>
            <a:r>
              <a:rPr lang="en-US" dirty="0"/>
              <a:t>Paper and pencil measures vs. interview</a:t>
            </a:r>
          </a:p>
          <a:p>
            <a:endParaRPr lang="en-US" dirty="0"/>
          </a:p>
          <a:p>
            <a:pPr lvl="1"/>
            <a:r>
              <a:rPr lang="en-US" b="1" dirty="0"/>
              <a:t>Job Descriptive Index—copyrighted by BGSU</a:t>
            </a:r>
          </a:p>
          <a:p>
            <a:pPr lvl="1"/>
            <a:r>
              <a:rPr lang="en-US" dirty="0"/>
              <a:t>	Smith, Kendall, </a:t>
            </a:r>
            <a:r>
              <a:rPr lang="en-US" dirty="0" err="1"/>
              <a:t>Hulin</a:t>
            </a:r>
            <a:r>
              <a:rPr lang="en-US" dirty="0"/>
              <a:t> (1969)</a:t>
            </a:r>
          </a:p>
          <a:p>
            <a:r>
              <a:rPr lang="en-US" dirty="0"/>
              <a:t>	Five facets, 72 items</a:t>
            </a:r>
          </a:p>
          <a:p>
            <a:pPr lvl="1">
              <a:spcBef>
                <a:spcPct val="0"/>
              </a:spcBef>
            </a:pPr>
            <a:r>
              <a:rPr lang="en-US" dirty="0"/>
              <a:t>	satisfaction with work itself</a:t>
            </a:r>
          </a:p>
          <a:p>
            <a:pPr lvl="1">
              <a:spcBef>
                <a:spcPct val="0"/>
              </a:spcBef>
            </a:pPr>
            <a:r>
              <a:rPr lang="en-US" dirty="0"/>
              <a:t>	supervision</a:t>
            </a:r>
          </a:p>
          <a:p>
            <a:pPr lvl="1">
              <a:spcBef>
                <a:spcPct val="0"/>
              </a:spcBef>
            </a:pPr>
            <a:r>
              <a:rPr lang="en-US" dirty="0"/>
              <a:t>	pay</a:t>
            </a:r>
          </a:p>
          <a:p>
            <a:pPr lvl="1">
              <a:spcBef>
                <a:spcPct val="0"/>
              </a:spcBef>
            </a:pPr>
            <a:r>
              <a:rPr lang="en-US" dirty="0"/>
              <a:t>	promotions</a:t>
            </a:r>
          </a:p>
          <a:p>
            <a:pPr lvl="1">
              <a:spcBef>
                <a:spcPct val="0"/>
              </a:spcBef>
            </a:pPr>
            <a:r>
              <a:rPr lang="en-US" dirty="0"/>
              <a:t>	co-workers</a:t>
            </a:r>
          </a:p>
          <a:p>
            <a:pPr>
              <a:spcBef>
                <a:spcPct val="0"/>
              </a:spcBef>
            </a:pPr>
            <a:r>
              <a:rPr lang="en-US" b="1" dirty="0"/>
              <a:t>Minnesota Satisfaction Questionnaire (MSQ)</a:t>
            </a:r>
          </a:p>
          <a:p>
            <a:pPr>
              <a:spcBef>
                <a:spcPct val="0"/>
              </a:spcBef>
            </a:pPr>
            <a:r>
              <a:rPr lang="en-US" dirty="0"/>
              <a:t>	 Weiss, </a:t>
            </a:r>
            <a:r>
              <a:rPr lang="en-US" dirty="0" err="1"/>
              <a:t>Dawis</a:t>
            </a:r>
            <a:r>
              <a:rPr lang="en-US" dirty="0"/>
              <a:t>, England &amp; </a:t>
            </a:r>
            <a:r>
              <a:rPr lang="en-US" dirty="0" err="1"/>
              <a:t>Lofquist</a:t>
            </a:r>
            <a:r>
              <a:rPr lang="en-US" dirty="0"/>
              <a:t> (1967)</a:t>
            </a:r>
          </a:p>
          <a:p>
            <a:r>
              <a:rPr lang="en-US" dirty="0"/>
              <a:t>	20 facets, 100 items</a:t>
            </a:r>
          </a:p>
          <a:p>
            <a:pPr lvl="1"/>
            <a:r>
              <a:rPr lang="en-US" dirty="0"/>
              <a:t>e.g., co-workers, independence, creativity</a:t>
            </a:r>
          </a:p>
          <a:p>
            <a:pPr lvl="1"/>
            <a:endParaRPr lang="en-US" dirty="0"/>
          </a:p>
          <a:p>
            <a:pPr lvl="1"/>
            <a:r>
              <a:rPr lang="en-US" dirty="0"/>
              <a:t>The fact that the JDI has 5 scales and the MSQ has 20 scales underscores the point that JS is not easy to measure. </a:t>
            </a:r>
            <a:br>
              <a:rPr lang="en-US" dirty="0"/>
            </a:br>
            <a:r>
              <a:rPr lang="en-US" dirty="0"/>
              <a:t>This is especially true when one considers that employees’ responses on the JDI are not highly correlated with those on the MSQ. </a:t>
            </a:r>
          </a:p>
          <a:p>
            <a:endParaRPr lang="en-US" b="1" dirty="0"/>
          </a:p>
          <a:p>
            <a:pPr lvl="1"/>
            <a:endParaRPr lang="en-US" dirty="0"/>
          </a:p>
          <a:p>
            <a:endParaRPr lang="en-US" dirty="0"/>
          </a:p>
        </p:txBody>
      </p:sp>
      <p:sp>
        <p:nvSpPr>
          <p:cNvPr id="4" name="Slide Number Placeholder 3"/>
          <p:cNvSpPr>
            <a:spLocks noGrp="1"/>
          </p:cNvSpPr>
          <p:nvPr>
            <p:ph type="sldNum" sz="quarter" idx="10"/>
          </p:nvPr>
        </p:nvSpPr>
        <p:spPr/>
        <p:txBody>
          <a:bodyPr/>
          <a:lstStyle/>
          <a:p>
            <a:fld id="{F68BC170-6E06-499C-8021-4216DE75B41F}" type="slidenum">
              <a:rPr lang="en-US" smtClean="0"/>
              <a:pPr/>
              <a:t>18</a:t>
            </a:fld>
            <a:endParaRPr lang="en-US"/>
          </a:p>
        </p:txBody>
      </p:sp>
    </p:spTree>
    <p:extLst>
      <p:ext uri="{BB962C8B-B14F-4D97-AF65-F5344CB8AC3E}">
        <p14:creationId xmlns:p14="http://schemas.microsoft.com/office/powerpoint/2010/main" val="39302057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8BC170-6E06-499C-8021-4216DE75B41F}" type="slidenum">
              <a:rPr lang="en-US" smtClean="0"/>
              <a:pPr/>
              <a:t>19</a:t>
            </a:fld>
            <a:endParaRPr lang="en-US"/>
          </a:p>
        </p:txBody>
      </p:sp>
    </p:spTree>
    <p:extLst>
      <p:ext uri="{BB962C8B-B14F-4D97-AF65-F5344CB8AC3E}">
        <p14:creationId xmlns:p14="http://schemas.microsoft.com/office/powerpoint/2010/main" val="376443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8BC170-6E06-499C-8021-4216DE75B41F}" type="slidenum">
              <a:rPr lang="en-US" smtClean="0"/>
              <a:pPr/>
              <a:t>2</a:t>
            </a:fld>
            <a:endParaRPr lang="en-US"/>
          </a:p>
        </p:txBody>
      </p:sp>
    </p:spTree>
    <p:extLst>
      <p:ext uri="{BB962C8B-B14F-4D97-AF65-F5344CB8AC3E}">
        <p14:creationId xmlns:p14="http://schemas.microsoft.com/office/powerpoint/2010/main" val="38357633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normAutofit/>
          </a:bodyPr>
          <a:lstStyle/>
          <a:p>
            <a:r>
              <a:rPr lang="en-US" dirty="0"/>
              <a:t>One set of determinants of JS is objective job circumstances—the factual bases of one’s job—level of pay, hours, physical work conditions (these are implicit in measures like the ones you responded to). </a:t>
            </a:r>
          </a:p>
          <a:p>
            <a:endParaRPr lang="en-US" dirty="0"/>
          </a:p>
          <a:p>
            <a:r>
              <a:rPr lang="en-US" dirty="0"/>
              <a:t>Another set of determinants is more personality based. Personality affects the way we evaluate the world, regardless of objective work conditions. </a:t>
            </a:r>
          </a:p>
          <a:p>
            <a:r>
              <a:rPr lang="en-US" dirty="0"/>
              <a:t>Take for example the trait of </a:t>
            </a:r>
            <a:r>
              <a:rPr lang="en-US" u="sng" dirty="0"/>
              <a:t>positive affect</a:t>
            </a:r>
            <a:r>
              <a:rPr lang="en-US" dirty="0"/>
              <a:t>. People who are high in this tend to be active, alert, enthusiastic, inspired, and interested. They are optimistic about life. Interpret failure as a temporary setback caused by external circumstances. More likely to persevere. If low, see glass as half empty rather than half full. </a:t>
            </a:r>
          </a:p>
          <a:p>
            <a:endParaRPr lang="en-US" dirty="0"/>
          </a:p>
          <a:p>
            <a:r>
              <a:rPr lang="en-US" dirty="0"/>
              <a:t>This latter set may lead us to answer the question of whether some people are more inclined to evaluate their jobs more favorably when faced with the same objective situation as a person who evaluates job unfavorably.</a:t>
            </a:r>
          </a:p>
          <a:p>
            <a:endParaRPr lang="en-US" dirty="0"/>
          </a:p>
          <a:p>
            <a:r>
              <a:rPr lang="en-US" dirty="0"/>
              <a:t>Together objective job circumstances and traits like positive affectivity lead to an assessment or interpretation of the job and will produce a feeling of approval or disapproval, liking or disliking, which constitutes one’s attitude. </a:t>
            </a:r>
          </a:p>
          <a:p>
            <a:endParaRPr lang="en-US" dirty="0"/>
          </a:p>
          <a:p>
            <a:r>
              <a:rPr lang="en-US" b="1" dirty="0"/>
              <a:t>Person and environment interact to produce job attitudes like job satisfaction.</a:t>
            </a:r>
          </a:p>
          <a:p>
            <a:endParaRPr lang="en-US" dirty="0"/>
          </a:p>
        </p:txBody>
      </p:sp>
      <p:sp>
        <p:nvSpPr>
          <p:cNvPr id="4" name="Slide Number Placeholder 3"/>
          <p:cNvSpPr>
            <a:spLocks noGrp="1"/>
          </p:cNvSpPr>
          <p:nvPr>
            <p:ph type="sldNum" sz="quarter" idx="10"/>
          </p:nvPr>
        </p:nvSpPr>
        <p:spPr/>
        <p:txBody>
          <a:bodyPr/>
          <a:lstStyle/>
          <a:p>
            <a:fld id="{F68BC170-6E06-499C-8021-4216DE75B41F}" type="slidenum">
              <a:rPr lang="en-US" smtClean="0"/>
              <a:pPr/>
              <a:t>20</a:t>
            </a:fld>
            <a:endParaRPr lang="en-US"/>
          </a:p>
        </p:txBody>
      </p:sp>
    </p:spTree>
    <p:extLst>
      <p:ext uri="{BB962C8B-B14F-4D97-AF65-F5344CB8AC3E}">
        <p14:creationId xmlns:p14="http://schemas.microsoft.com/office/powerpoint/2010/main" val="42891929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normAutofit lnSpcReduction="10000"/>
          </a:bodyPr>
          <a:lstStyle/>
          <a:p>
            <a:r>
              <a:rPr lang="en-US" dirty="0"/>
              <a:t>We’ve looked at ways to measure job satisfaction, and often focus on facets of the job such as pay, promotion, or supervision,</a:t>
            </a:r>
          </a:p>
          <a:p>
            <a:r>
              <a:rPr lang="en-US" dirty="0"/>
              <a:t>But how much variation in job satisfaction comes from these aspects as opposed to the individual worker?</a:t>
            </a:r>
          </a:p>
          <a:p>
            <a:pPr>
              <a:buFontTx/>
              <a:buChar char="•"/>
            </a:pPr>
            <a:r>
              <a:rPr lang="en-US" dirty="0"/>
              <a:t>classic debate on </a:t>
            </a:r>
            <a:r>
              <a:rPr lang="en-US" u="sng" dirty="0"/>
              <a:t>person vs. environment.</a:t>
            </a:r>
          </a:p>
          <a:p>
            <a:endParaRPr lang="en-US" u="sng" dirty="0"/>
          </a:p>
          <a:p>
            <a:r>
              <a:rPr lang="en-US" dirty="0"/>
              <a:t>So to get at this issue research has examined- what are some antecedents of job satisfaction?</a:t>
            </a:r>
          </a:p>
          <a:p>
            <a:endParaRPr lang="en-US" dirty="0"/>
          </a:p>
          <a:p>
            <a:r>
              <a:rPr lang="en-US" dirty="0"/>
              <a:t>Individual differences would postulate that some variability in JS is due to an individual’s personal tendency across situations to enjoy what they do. Thus, certain people will be more satisfied  </a:t>
            </a:r>
            <a:r>
              <a:rPr lang="en-US" u="sng" dirty="0"/>
              <a:t>regardless of the type of job they hold</a:t>
            </a:r>
            <a:r>
              <a:rPr lang="en-US" dirty="0"/>
              <a:t>. Makes intuitive sense. </a:t>
            </a:r>
          </a:p>
          <a:p>
            <a:endParaRPr lang="en-US" dirty="0"/>
          </a:p>
          <a:p>
            <a:r>
              <a:rPr lang="en-US" dirty="0"/>
              <a:t>To be true, it is essential that </a:t>
            </a:r>
            <a:r>
              <a:rPr lang="en-US" u="sng" dirty="0"/>
              <a:t>JS be consistent across time and situation—research supports this notion.</a:t>
            </a:r>
            <a:r>
              <a:rPr lang="en-US" dirty="0"/>
              <a:t> </a:t>
            </a:r>
          </a:p>
          <a:p>
            <a:r>
              <a:rPr lang="en-US" b="1" dirty="0"/>
              <a:t>See SLIDE</a:t>
            </a:r>
          </a:p>
          <a:p>
            <a:endParaRPr lang="en-US" b="1" dirty="0"/>
          </a:p>
          <a:p>
            <a:r>
              <a:rPr lang="en-US" dirty="0"/>
              <a:t>Why might we find that the same person who is happy in one job is also happy in their next job?</a:t>
            </a:r>
          </a:p>
          <a:p>
            <a:pPr lvl="1">
              <a:buFontTx/>
              <a:buChar char="•"/>
            </a:pPr>
            <a:r>
              <a:rPr lang="en-US" dirty="0"/>
              <a:t>Personality</a:t>
            </a:r>
          </a:p>
          <a:p>
            <a:pPr lvl="1">
              <a:buFontTx/>
              <a:buChar char="•"/>
            </a:pPr>
            <a:r>
              <a:rPr lang="en-US" dirty="0"/>
              <a:t>Pay brackets</a:t>
            </a:r>
          </a:p>
          <a:p>
            <a:pPr lvl="1">
              <a:buFontTx/>
              <a:buChar char="•"/>
            </a:pPr>
            <a:r>
              <a:rPr lang="en-US" dirty="0"/>
              <a:t>White collar/blue collar</a:t>
            </a:r>
          </a:p>
          <a:p>
            <a:endParaRPr lang="en-US" dirty="0"/>
          </a:p>
        </p:txBody>
      </p:sp>
      <p:sp>
        <p:nvSpPr>
          <p:cNvPr id="4" name="Slide Number Placeholder 3"/>
          <p:cNvSpPr>
            <a:spLocks noGrp="1"/>
          </p:cNvSpPr>
          <p:nvPr>
            <p:ph type="sldNum" sz="quarter" idx="10"/>
          </p:nvPr>
        </p:nvSpPr>
        <p:spPr/>
        <p:txBody>
          <a:bodyPr/>
          <a:lstStyle/>
          <a:p>
            <a:fld id="{F68BC170-6E06-499C-8021-4216DE75B41F}" type="slidenum">
              <a:rPr lang="en-US" smtClean="0"/>
              <a:pPr/>
              <a:t>21</a:t>
            </a:fld>
            <a:endParaRPr lang="en-US"/>
          </a:p>
        </p:txBody>
      </p:sp>
    </p:spTree>
    <p:extLst>
      <p:ext uri="{BB962C8B-B14F-4D97-AF65-F5344CB8AC3E}">
        <p14:creationId xmlns:p14="http://schemas.microsoft.com/office/powerpoint/2010/main" val="5592326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normAutofit/>
          </a:bodyPr>
          <a:lstStyle/>
          <a:p>
            <a:r>
              <a:rPr lang="en-US" dirty="0"/>
              <a:t>Values affect JS because they reflect beliefs about the outcomes of work and behavior at work. </a:t>
            </a:r>
          </a:p>
          <a:p>
            <a:r>
              <a:rPr lang="en-US" dirty="0"/>
              <a:t>Workers with strong intrinsic values related to the nature of the work, or strong extrinsic values related to work consequences differ in JS. Workers who value family time will be dissatisfied with jobs requiring too much overtime.</a:t>
            </a:r>
          </a:p>
          <a:p>
            <a:endParaRPr lang="en-US" dirty="0"/>
          </a:p>
          <a:p>
            <a:r>
              <a:rPr lang="en-US" dirty="0"/>
              <a:t>Work situation includes the tasks, people, surroundings, and treatment of the employee. </a:t>
            </a:r>
          </a:p>
          <a:p>
            <a:r>
              <a:rPr lang="en-US" dirty="0"/>
              <a:t>Performing a boring job in a noisy, crowded environment will lead to lower JS.</a:t>
            </a:r>
          </a:p>
          <a:p>
            <a:endParaRPr lang="en-US" dirty="0"/>
          </a:p>
          <a:p>
            <a:r>
              <a:rPr lang="en-US" dirty="0"/>
              <a:t>Personality, the enduring way a person has of feeling, thinking, and behaving—partially determined by genetics, researchers have explored the influence of personality on JS as we saw with the Twin Studies and the personality work by Judge &amp; Bono.</a:t>
            </a:r>
          </a:p>
          <a:p>
            <a:endParaRPr lang="en-US" dirty="0"/>
          </a:p>
        </p:txBody>
      </p:sp>
      <p:sp>
        <p:nvSpPr>
          <p:cNvPr id="4" name="Slide Number Placeholder 3"/>
          <p:cNvSpPr>
            <a:spLocks noGrp="1"/>
          </p:cNvSpPr>
          <p:nvPr>
            <p:ph type="sldNum" sz="quarter" idx="10"/>
          </p:nvPr>
        </p:nvSpPr>
        <p:spPr/>
        <p:txBody>
          <a:bodyPr/>
          <a:lstStyle/>
          <a:p>
            <a:fld id="{F68BC170-6E06-499C-8021-4216DE75B41F}" type="slidenum">
              <a:rPr lang="en-US" smtClean="0"/>
              <a:pPr/>
              <a:t>22</a:t>
            </a:fld>
            <a:endParaRPr lang="en-US"/>
          </a:p>
        </p:txBody>
      </p:sp>
    </p:spTree>
    <p:extLst>
      <p:ext uri="{BB962C8B-B14F-4D97-AF65-F5344CB8AC3E}">
        <p14:creationId xmlns:p14="http://schemas.microsoft.com/office/powerpoint/2010/main" val="33160204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normAutofit/>
          </a:bodyPr>
          <a:lstStyle/>
          <a:p>
            <a:r>
              <a:rPr lang="en-US" dirty="0"/>
              <a:t>PA = </a:t>
            </a:r>
            <a:r>
              <a:rPr lang="en-US" dirty="0" err="1"/>
              <a:t>enth</a:t>
            </a:r>
            <a:r>
              <a:rPr lang="en-US" dirty="0"/>
              <a:t>, alert, energetic, seek companionship, pleasurable engagement with environment, espouse pos views of self and world in general.</a:t>
            </a:r>
          </a:p>
          <a:p>
            <a:r>
              <a:rPr lang="en-US" dirty="0"/>
              <a:t>NA = anger, guilt, fear, nervousness, stress, unfavorable opinions of self and view environment and world in general as hostile and threatening. </a:t>
            </a:r>
          </a:p>
          <a:p>
            <a:endParaRPr lang="en-US" dirty="0"/>
          </a:p>
          <a:p>
            <a:r>
              <a:rPr lang="en-US" dirty="0"/>
              <a:t>This study is a sample of physicians. The correlation between PA and job satisfaction (shown above) is +.62. </a:t>
            </a:r>
          </a:p>
          <a:p>
            <a:r>
              <a:rPr lang="en-US" dirty="0"/>
              <a:t>In this study, NA correlated with job satisfaction r=-.45.</a:t>
            </a:r>
          </a:p>
          <a:p>
            <a:endParaRPr lang="en-US" dirty="0"/>
          </a:p>
          <a:p>
            <a:r>
              <a:rPr lang="en-US" dirty="0"/>
              <a:t>It should be noted that the meta-analysis also found strong correlation between PA and organizational commitment (r=+.45) and </a:t>
            </a:r>
          </a:p>
          <a:p>
            <a:r>
              <a:rPr lang="en-US" dirty="0"/>
              <a:t>strong correlations between NA and stress (r=+.52).</a:t>
            </a:r>
          </a:p>
          <a:p>
            <a:endParaRPr lang="en-US" dirty="0"/>
          </a:p>
          <a:p>
            <a:endParaRPr lang="en-US" dirty="0"/>
          </a:p>
        </p:txBody>
      </p:sp>
      <p:sp>
        <p:nvSpPr>
          <p:cNvPr id="4" name="Slide Number Placeholder 3"/>
          <p:cNvSpPr>
            <a:spLocks noGrp="1"/>
          </p:cNvSpPr>
          <p:nvPr>
            <p:ph type="sldNum" sz="quarter" idx="10"/>
          </p:nvPr>
        </p:nvSpPr>
        <p:spPr/>
        <p:txBody>
          <a:bodyPr/>
          <a:lstStyle/>
          <a:p>
            <a:fld id="{F68BC170-6E06-499C-8021-4216DE75B41F}" type="slidenum">
              <a:rPr lang="en-US" smtClean="0"/>
              <a:pPr/>
              <a:t>23</a:t>
            </a:fld>
            <a:endParaRPr lang="en-US"/>
          </a:p>
        </p:txBody>
      </p:sp>
    </p:spTree>
    <p:extLst>
      <p:ext uri="{BB962C8B-B14F-4D97-AF65-F5344CB8AC3E}">
        <p14:creationId xmlns:p14="http://schemas.microsoft.com/office/powerpoint/2010/main" val="1407261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normAutofit/>
          </a:bodyPr>
          <a:lstStyle/>
          <a:p>
            <a:r>
              <a:rPr lang="en-US" dirty="0"/>
              <a:t>Should know definitions</a:t>
            </a:r>
            <a:r>
              <a:rPr lang="en-US" baseline="0" dirty="0"/>
              <a:t> of each component</a:t>
            </a:r>
            <a:endParaRPr lang="en-US" dirty="0"/>
          </a:p>
        </p:txBody>
      </p:sp>
      <p:sp>
        <p:nvSpPr>
          <p:cNvPr id="4" name="Slide Number Placeholder 3"/>
          <p:cNvSpPr>
            <a:spLocks noGrp="1"/>
          </p:cNvSpPr>
          <p:nvPr>
            <p:ph type="sldNum" sz="quarter" idx="10"/>
          </p:nvPr>
        </p:nvSpPr>
        <p:spPr/>
        <p:txBody>
          <a:bodyPr/>
          <a:lstStyle/>
          <a:p>
            <a:fld id="{F68BC170-6E06-499C-8021-4216DE75B41F}" type="slidenum">
              <a:rPr lang="en-US" smtClean="0"/>
              <a:pPr/>
              <a:t>24</a:t>
            </a:fld>
            <a:endParaRPr lang="en-US"/>
          </a:p>
        </p:txBody>
      </p:sp>
    </p:spTree>
    <p:extLst>
      <p:ext uri="{BB962C8B-B14F-4D97-AF65-F5344CB8AC3E}">
        <p14:creationId xmlns:p14="http://schemas.microsoft.com/office/powerpoint/2010/main" val="31439996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normAutofit/>
          </a:bodyPr>
          <a:lstStyle/>
          <a:p>
            <a:r>
              <a:rPr lang="en-US" dirty="0"/>
              <a:t>Shifting from individual aspects that are internal (personality) to external- like the job itself or the work environment.</a:t>
            </a:r>
          </a:p>
          <a:p>
            <a:endParaRPr lang="en-US" dirty="0"/>
          </a:p>
          <a:p>
            <a:r>
              <a:rPr lang="en-US" dirty="0"/>
              <a:t>Ambiguity and job satisfaction (</a:t>
            </a:r>
            <a:r>
              <a:rPr lang="en-US" dirty="0" err="1"/>
              <a:t>Abramis</a:t>
            </a:r>
            <a:r>
              <a:rPr lang="en-US" dirty="0"/>
              <a:t>, D, 1994) meta-analysis 88 studies. </a:t>
            </a:r>
          </a:p>
          <a:p>
            <a:pPr lvl="1">
              <a:buFontTx/>
              <a:buChar char="•"/>
            </a:pPr>
            <a:r>
              <a:rPr lang="en-US" b="1" dirty="0"/>
              <a:t>Role ambiguity</a:t>
            </a:r>
            <a:r>
              <a:rPr lang="en-US" dirty="0"/>
              <a:t> is significantly and negatively related to satisfaction and performance. </a:t>
            </a:r>
          </a:p>
          <a:p>
            <a:pPr lvl="1">
              <a:buFontTx/>
              <a:buChar char="•"/>
            </a:pPr>
            <a:r>
              <a:rPr lang="en-US" dirty="0"/>
              <a:t>Mostly related to satisfaction, not performance. </a:t>
            </a:r>
          </a:p>
          <a:p>
            <a:pPr lvl="1">
              <a:buFontTx/>
              <a:buChar char="•"/>
            </a:pPr>
            <a:r>
              <a:rPr lang="en-US" dirty="0"/>
              <a:t>So you may not know what you’re doing, and that may make you cranky and contribute to your leaving that job, but it won’t affect your performance.</a:t>
            </a:r>
          </a:p>
          <a:p>
            <a:pPr lvl="1">
              <a:buFontTx/>
              <a:buChar char="•"/>
            </a:pPr>
            <a:endParaRPr lang="en-US" dirty="0"/>
          </a:p>
          <a:p>
            <a:pPr lvl="1">
              <a:buFontTx/>
              <a:buChar char="•"/>
            </a:pPr>
            <a:r>
              <a:rPr lang="en-US" dirty="0"/>
              <a:t>When asked what causes a worker to be satisfied or dissatisfied…</a:t>
            </a:r>
          </a:p>
          <a:p>
            <a:r>
              <a:rPr lang="en-US" u="sng" dirty="0"/>
              <a:t>Employees rank interesting work as largest contributor, whereas supervisors rank salary and bonus as largest</a:t>
            </a:r>
          </a:p>
          <a:p>
            <a:endParaRPr lang="en-US" u="sng" dirty="0"/>
          </a:p>
          <a:p>
            <a:r>
              <a:rPr lang="en-US" dirty="0"/>
              <a:t>Flow--job feedback, task identity (clear goals), skills = to demands</a:t>
            </a:r>
          </a:p>
          <a:p>
            <a:endParaRPr lang="en-US" dirty="0"/>
          </a:p>
        </p:txBody>
      </p:sp>
      <p:sp>
        <p:nvSpPr>
          <p:cNvPr id="4" name="Slide Number Placeholder 3"/>
          <p:cNvSpPr>
            <a:spLocks noGrp="1"/>
          </p:cNvSpPr>
          <p:nvPr>
            <p:ph type="sldNum" sz="quarter" idx="10"/>
          </p:nvPr>
        </p:nvSpPr>
        <p:spPr/>
        <p:txBody>
          <a:bodyPr/>
          <a:lstStyle/>
          <a:p>
            <a:fld id="{F68BC170-6E06-499C-8021-4216DE75B41F}" type="slidenum">
              <a:rPr lang="en-US" smtClean="0"/>
              <a:pPr/>
              <a:t>25</a:t>
            </a:fld>
            <a:endParaRPr lang="en-US"/>
          </a:p>
        </p:txBody>
      </p:sp>
    </p:spTree>
    <p:extLst>
      <p:ext uri="{BB962C8B-B14F-4D97-AF65-F5344CB8AC3E}">
        <p14:creationId xmlns:p14="http://schemas.microsoft.com/office/powerpoint/2010/main" val="23515389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8BC170-6E06-499C-8021-4216DE75B41F}" type="slidenum">
              <a:rPr lang="en-US" smtClean="0"/>
              <a:pPr/>
              <a:t>26</a:t>
            </a:fld>
            <a:endParaRPr lang="en-US"/>
          </a:p>
        </p:txBody>
      </p:sp>
    </p:spTree>
    <p:extLst>
      <p:ext uri="{BB962C8B-B14F-4D97-AF65-F5344CB8AC3E}">
        <p14:creationId xmlns:p14="http://schemas.microsoft.com/office/powerpoint/2010/main" val="17951674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8BC170-6E06-499C-8021-4216DE75B41F}" type="slidenum">
              <a:rPr lang="en-US" smtClean="0"/>
              <a:pPr/>
              <a:t>27</a:t>
            </a:fld>
            <a:endParaRPr lang="en-US"/>
          </a:p>
        </p:txBody>
      </p:sp>
    </p:spTree>
    <p:extLst>
      <p:ext uri="{BB962C8B-B14F-4D97-AF65-F5344CB8AC3E}">
        <p14:creationId xmlns:p14="http://schemas.microsoft.com/office/powerpoint/2010/main" val="12151320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8BC170-6E06-499C-8021-4216DE75B41F}" type="slidenum">
              <a:rPr lang="en-US" smtClean="0"/>
              <a:pPr/>
              <a:t>28</a:t>
            </a:fld>
            <a:endParaRPr lang="en-US"/>
          </a:p>
        </p:txBody>
      </p:sp>
    </p:spTree>
    <p:extLst>
      <p:ext uri="{BB962C8B-B14F-4D97-AF65-F5344CB8AC3E}">
        <p14:creationId xmlns:p14="http://schemas.microsoft.com/office/powerpoint/2010/main" val="10153624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8BC170-6E06-499C-8021-4216DE75B41F}" type="slidenum">
              <a:rPr lang="en-US" smtClean="0"/>
              <a:pPr/>
              <a:t>29</a:t>
            </a:fld>
            <a:endParaRPr lang="en-US"/>
          </a:p>
        </p:txBody>
      </p:sp>
    </p:spTree>
    <p:extLst>
      <p:ext uri="{BB962C8B-B14F-4D97-AF65-F5344CB8AC3E}">
        <p14:creationId xmlns:p14="http://schemas.microsoft.com/office/powerpoint/2010/main" val="1100736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8BC170-6E06-499C-8021-4216DE75B41F}" type="slidenum">
              <a:rPr lang="en-US" smtClean="0"/>
              <a:pPr/>
              <a:t>3</a:t>
            </a:fld>
            <a:endParaRPr lang="en-US"/>
          </a:p>
        </p:txBody>
      </p:sp>
    </p:spTree>
    <p:extLst>
      <p:ext uri="{BB962C8B-B14F-4D97-AF65-F5344CB8AC3E}">
        <p14:creationId xmlns:p14="http://schemas.microsoft.com/office/powerpoint/2010/main" val="4031467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normAutofit/>
          </a:bodyPr>
          <a:lstStyle/>
          <a:p>
            <a:r>
              <a:rPr lang="en-US" dirty="0"/>
              <a:t>Draw distinction</a:t>
            </a:r>
            <a:r>
              <a:rPr lang="en-US" baseline="0" dirty="0"/>
              <a:t> between wanting to quit versus needing to quit</a:t>
            </a:r>
          </a:p>
          <a:p>
            <a:endParaRPr lang="en-US" baseline="0" dirty="0"/>
          </a:p>
          <a:p>
            <a:r>
              <a:rPr lang="en-US" baseline="0" dirty="0"/>
              <a:t>Try to probe for reasons, see if you can find a theme of attitudes about the job</a:t>
            </a:r>
            <a:endParaRPr lang="en-US" dirty="0"/>
          </a:p>
        </p:txBody>
      </p:sp>
      <p:sp>
        <p:nvSpPr>
          <p:cNvPr id="4" name="Slide Number Placeholder 3"/>
          <p:cNvSpPr>
            <a:spLocks noGrp="1"/>
          </p:cNvSpPr>
          <p:nvPr>
            <p:ph type="sldNum" sz="quarter" idx="10"/>
          </p:nvPr>
        </p:nvSpPr>
        <p:spPr/>
        <p:txBody>
          <a:bodyPr/>
          <a:lstStyle/>
          <a:p>
            <a:fld id="{F68BC170-6E06-499C-8021-4216DE75B41F}" type="slidenum">
              <a:rPr lang="en-US" smtClean="0"/>
              <a:pPr/>
              <a:t>4</a:t>
            </a:fld>
            <a:endParaRPr lang="en-US"/>
          </a:p>
        </p:txBody>
      </p:sp>
    </p:spTree>
    <p:extLst>
      <p:ext uri="{BB962C8B-B14F-4D97-AF65-F5344CB8AC3E}">
        <p14:creationId xmlns:p14="http://schemas.microsoft.com/office/powerpoint/2010/main" val="37348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8BC170-6E06-499C-8021-4216DE75B41F}" type="slidenum">
              <a:rPr lang="en-US" smtClean="0"/>
              <a:pPr/>
              <a:t>5</a:t>
            </a:fld>
            <a:endParaRPr lang="en-US"/>
          </a:p>
        </p:txBody>
      </p:sp>
    </p:spTree>
    <p:extLst>
      <p:ext uri="{BB962C8B-B14F-4D97-AF65-F5344CB8AC3E}">
        <p14:creationId xmlns:p14="http://schemas.microsoft.com/office/powerpoint/2010/main" val="1388700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normAutofit/>
          </a:bodyPr>
          <a:lstStyle/>
          <a:p>
            <a:r>
              <a:rPr lang="en-US" dirty="0"/>
              <a:t>Do any of these situations feel familiar to you either because of the way YOU feel about your work or others you know?</a:t>
            </a:r>
          </a:p>
          <a:p>
            <a:endParaRPr lang="en-US" dirty="0"/>
          </a:p>
          <a:p>
            <a:endParaRPr lang="en-US" dirty="0"/>
          </a:p>
        </p:txBody>
      </p:sp>
      <p:sp>
        <p:nvSpPr>
          <p:cNvPr id="4" name="Slide Number Placeholder 3"/>
          <p:cNvSpPr>
            <a:spLocks noGrp="1"/>
          </p:cNvSpPr>
          <p:nvPr>
            <p:ph type="sldNum" sz="quarter" idx="10"/>
          </p:nvPr>
        </p:nvSpPr>
        <p:spPr/>
        <p:txBody>
          <a:bodyPr/>
          <a:lstStyle/>
          <a:p>
            <a:fld id="{F68BC170-6E06-499C-8021-4216DE75B41F}" type="slidenum">
              <a:rPr lang="en-US" smtClean="0"/>
              <a:pPr/>
              <a:t>6</a:t>
            </a:fld>
            <a:endParaRPr lang="en-US"/>
          </a:p>
        </p:txBody>
      </p:sp>
    </p:spTree>
    <p:extLst>
      <p:ext uri="{BB962C8B-B14F-4D97-AF65-F5344CB8AC3E}">
        <p14:creationId xmlns:p14="http://schemas.microsoft.com/office/powerpoint/2010/main" val="3954372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normAutofit/>
          </a:bodyPr>
          <a:lstStyle/>
          <a:p>
            <a:r>
              <a:rPr lang="en-US" dirty="0"/>
              <a:t>How people feel about their jobs is highly variable (even within a given organization, given job, etc.).</a:t>
            </a:r>
          </a:p>
          <a:p>
            <a:r>
              <a:rPr lang="en-US" dirty="0"/>
              <a:t>How people feel about their jobs between organizations is also variable.  </a:t>
            </a:r>
          </a:p>
          <a:p>
            <a:endParaRPr lang="en-US" dirty="0"/>
          </a:p>
          <a:p>
            <a:r>
              <a:rPr lang="en-US" dirty="0"/>
              <a:t>Keep these scenarios in mind, as well as others that you might think of from personal experience, as we discuss job attitudes.  In addition to thinking about the answers to these questions, think about what organizations should do when faced with these situations and people.</a:t>
            </a:r>
          </a:p>
          <a:p>
            <a:endParaRPr lang="en-US" dirty="0"/>
          </a:p>
          <a:p>
            <a:r>
              <a:rPr lang="en-US" dirty="0"/>
              <a:t>These</a:t>
            </a:r>
            <a:r>
              <a:rPr lang="en-US" baseline="0" dirty="0"/>
              <a:t> are questions that can be answered with job satisfaction and organizational commitment.</a:t>
            </a:r>
            <a:endParaRPr lang="en-US" dirty="0"/>
          </a:p>
        </p:txBody>
      </p:sp>
      <p:sp>
        <p:nvSpPr>
          <p:cNvPr id="4" name="Slide Number Placeholder 3"/>
          <p:cNvSpPr>
            <a:spLocks noGrp="1"/>
          </p:cNvSpPr>
          <p:nvPr>
            <p:ph type="sldNum" sz="quarter" idx="10"/>
          </p:nvPr>
        </p:nvSpPr>
        <p:spPr/>
        <p:txBody>
          <a:bodyPr/>
          <a:lstStyle/>
          <a:p>
            <a:fld id="{F68BC170-6E06-499C-8021-4216DE75B41F}" type="slidenum">
              <a:rPr lang="en-US" smtClean="0"/>
              <a:pPr/>
              <a:t>7</a:t>
            </a:fld>
            <a:endParaRPr lang="en-US"/>
          </a:p>
        </p:txBody>
      </p:sp>
    </p:spTree>
    <p:extLst>
      <p:ext uri="{BB962C8B-B14F-4D97-AF65-F5344CB8AC3E}">
        <p14:creationId xmlns:p14="http://schemas.microsoft.com/office/powerpoint/2010/main" val="3342981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normAutofit fontScale="85000" lnSpcReduction="20000"/>
          </a:bodyPr>
          <a:lstStyle/>
          <a:p>
            <a:r>
              <a:rPr lang="en-US" b="1" dirty="0"/>
              <a:t>Job satisfaction</a:t>
            </a:r>
            <a:r>
              <a:rPr lang="en-US" dirty="0"/>
              <a:t> = the degree of pleasure an employee derives from job.</a:t>
            </a:r>
          </a:p>
          <a:p>
            <a:r>
              <a:rPr lang="en-US" b="1" dirty="0"/>
              <a:t>Organizational Commitment</a:t>
            </a:r>
            <a:r>
              <a:rPr lang="en-US" dirty="0"/>
              <a:t> = </a:t>
            </a:r>
          </a:p>
          <a:p>
            <a:r>
              <a:rPr lang="en-US" b="1" dirty="0"/>
              <a:t>Attitudes</a:t>
            </a:r>
            <a:r>
              <a:rPr lang="en-US" dirty="0"/>
              <a:t> are sets of affective/emotional beliefs that one has.</a:t>
            </a:r>
          </a:p>
          <a:p>
            <a:endParaRPr lang="en-US" dirty="0"/>
          </a:p>
          <a:p>
            <a:r>
              <a:rPr lang="en-US" dirty="0"/>
              <a:t>Many job-related attitudes have been studied by organizational psychologists, but the two most common are </a:t>
            </a:r>
            <a:r>
              <a:rPr lang="en-US" b="1" dirty="0"/>
              <a:t>job satisfaction and org commitment</a:t>
            </a:r>
            <a:r>
              <a:rPr lang="en-US" dirty="0"/>
              <a:t>. </a:t>
            </a:r>
          </a:p>
          <a:p>
            <a:r>
              <a:rPr lang="en-US" u="sng" dirty="0"/>
              <a:t>They are different attitudes, but we will discuss them together (focusing on job sat)—highly correlated and result in similar employee behaviors</a:t>
            </a:r>
            <a:r>
              <a:rPr lang="en-US" dirty="0"/>
              <a:t>. </a:t>
            </a:r>
          </a:p>
          <a:p>
            <a:endParaRPr lang="en-US" dirty="0"/>
          </a:p>
          <a:p>
            <a:r>
              <a:rPr lang="en-US" dirty="0"/>
              <a:t>Broadly speaking, satisfied employees tend to be committed to an org, and employees who are satisfied and committed are more likely to attend work, stay with an org, arrive at work on time, and perform well than are employees who are not satisfied or committed.</a:t>
            </a:r>
          </a:p>
          <a:p>
            <a:endParaRPr lang="en-US" dirty="0"/>
          </a:p>
          <a:p>
            <a:r>
              <a:rPr lang="en-US" dirty="0"/>
              <a:t>Levels of subjective well-being have remained constant over past 50 years, so probably have job satisfaction levels</a:t>
            </a:r>
          </a:p>
          <a:p>
            <a:r>
              <a:rPr lang="en-US" dirty="0"/>
              <a:t>100 years ago, employment conditions were by today’s standards pretty bad. </a:t>
            </a:r>
          </a:p>
          <a:p>
            <a:r>
              <a:rPr lang="en-US" dirty="0"/>
              <a:t>Unsafe, long hours, harsh environment, no benefits like paid vacations, medical insurance, retirement contributions. </a:t>
            </a:r>
          </a:p>
          <a:p>
            <a:r>
              <a:rPr lang="en-US" dirty="0"/>
              <a:t>You would think we should be more satisfied with our jobs than ever! But no! </a:t>
            </a:r>
          </a:p>
          <a:p>
            <a:r>
              <a:rPr lang="en-US" dirty="0"/>
              <a:t>Some people get great pleasure from their work, while others hate the thought of going to work.</a:t>
            </a:r>
          </a:p>
          <a:p>
            <a:r>
              <a:rPr lang="en-US" b="1" dirty="0"/>
              <a:t>Why?</a:t>
            </a:r>
            <a:r>
              <a:rPr lang="en-US" dirty="0"/>
              <a:t> Individual differences in expectations—there are broad differences in what people expect from their jobs and thus there are going to be and are broad reactions to them. </a:t>
            </a:r>
          </a:p>
          <a:p>
            <a:endParaRPr lang="en-US" dirty="0"/>
          </a:p>
          <a:p>
            <a:r>
              <a:rPr lang="en-US" b="1" dirty="0"/>
              <a:t>FUNCTIONAL</a:t>
            </a:r>
            <a:r>
              <a:rPr lang="en-US" dirty="0"/>
              <a:t>— links to subsequent behaviors.</a:t>
            </a:r>
          </a:p>
          <a:p>
            <a:r>
              <a:rPr lang="en-US" dirty="0"/>
              <a:t>I/O psychologists have had a long-standing interest in JS — more stemming from the desire/need to improve performance, productivity, &amp; profit rather than concern for the employee.  Studying job satisfaction for the sake of the worker, beyond concerns for the organization, is also beginning to receive attention.  I’ve said before that this is an underdeveloped area of I/O that needs much more attention.  Not because it is more important but because, as a field that purports to study humans in the workplace, we should be studying the entire system.  Not only the experience of the organization but the experience of the worker as well.  Both are equally meaningful and relevant for the science of psychology.</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68BC170-6E06-499C-8021-4216DE75B41F}" type="slidenum">
              <a:rPr lang="en-US" smtClean="0"/>
              <a:pPr/>
              <a:t>8</a:t>
            </a:fld>
            <a:endParaRPr lang="en-US"/>
          </a:p>
        </p:txBody>
      </p:sp>
    </p:spTree>
    <p:extLst>
      <p:ext uri="{BB962C8B-B14F-4D97-AF65-F5344CB8AC3E}">
        <p14:creationId xmlns:p14="http://schemas.microsoft.com/office/powerpoint/2010/main" val="953420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lstStyle/>
          <a:p>
            <a:r>
              <a:rPr lang="en-US" dirty="0"/>
              <a:t>Attitude – cognitive evaluation of the difference between what I have and what I want.</a:t>
            </a:r>
            <a:r>
              <a:rPr lang="en-US" baseline="0" dirty="0"/>
              <a:t> </a:t>
            </a:r>
          </a:p>
          <a:p>
            <a:endParaRPr lang="en-US" baseline="0" dirty="0"/>
          </a:p>
          <a:p>
            <a:r>
              <a:rPr lang="en-US" baseline="0" dirty="0"/>
              <a:t>Model adapted from Brief and Weiss who say that most job satisfaction measures are tapping attitudes or a cognitive evaluation of work. However, satisfaction was originally conceptualized as a feeling and research should therefore consider moods and emotions. </a:t>
            </a:r>
            <a:endParaRPr lang="en-US" dirty="0"/>
          </a:p>
        </p:txBody>
      </p:sp>
      <p:sp>
        <p:nvSpPr>
          <p:cNvPr id="4" name="Slide Number Placeholder 3"/>
          <p:cNvSpPr>
            <a:spLocks noGrp="1"/>
          </p:cNvSpPr>
          <p:nvPr>
            <p:ph type="sldNum" sz="quarter" idx="10"/>
          </p:nvPr>
        </p:nvSpPr>
        <p:spPr/>
        <p:txBody>
          <a:bodyPr/>
          <a:lstStyle/>
          <a:p>
            <a:fld id="{F68BC170-6E06-499C-8021-4216DE75B41F}" type="slidenum">
              <a:rPr lang="en-US" smtClean="0"/>
              <a:pPr/>
              <a:t>9</a:t>
            </a:fld>
            <a:endParaRPr lang="en-US"/>
          </a:p>
        </p:txBody>
      </p:sp>
    </p:spTree>
    <p:extLst>
      <p:ext uri="{BB962C8B-B14F-4D97-AF65-F5344CB8AC3E}">
        <p14:creationId xmlns:p14="http://schemas.microsoft.com/office/powerpoint/2010/main" val="316143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7E4BCD-F17C-48B5-9BE3-A0F109E9D4DB}" type="datetime1">
              <a:rPr lang="en-US" smtClean="0">
                <a:solidFill>
                  <a:srgbClr val="323232">
                    <a:lumMod val="20000"/>
                    <a:lumOff val="80000"/>
                  </a:srgbClr>
                </a:solidFill>
              </a:rPr>
              <a:t>4/18/2017</a:t>
            </a:fld>
            <a:endParaRPr lang="en-US">
              <a:solidFill>
                <a:srgbClr val="323232">
                  <a:lumMod val="20000"/>
                  <a:lumOff val="80000"/>
                </a:srgbClr>
              </a:solidFill>
            </a:endParaRPr>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solidFill>
                <a:srgbClr val="323232">
                  <a:lumMod val="20000"/>
                  <a:lumOff val="80000"/>
                </a:srgbClr>
              </a:solidFill>
            </a:endParaRP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5614776"/>
      </p:ext>
    </p:extLst>
  </p:cSld>
  <p:clrMapOvr>
    <a:masterClrMapping/>
  </p:clrMapOvr>
  <p:transition>
    <p:cover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4ECA6A-EB26-4FDD-8DB6-D2684713B3DD}" type="datetime1">
              <a:rPr lang="en-US" smtClean="0">
                <a:solidFill>
                  <a:srgbClr val="323232">
                    <a:lumMod val="20000"/>
                    <a:lumOff val="80000"/>
                  </a:srgbClr>
                </a:solidFill>
              </a:rPr>
              <a:t>4/18/2017</a:t>
            </a:fld>
            <a:endParaRPr lang="en-US">
              <a:solidFill>
                <a:srgbClr val="323232">
                  <a:lumMod val="20000"/>
                  <a:lumOff val="80000"/>
                </a:srgbClr>
              </a:solidFill>
            </a:endParaRPr>
          </a:p>
        </p:txBody>
      </p:sp>
      <p:sp>
        <p:nvSpPr>
          <p:cNvPr id="5" name="Footer Placeholder 4"/>
          <p:cNvSpPr>
            <a:spLocks noGrp="1"/>
          </p:cNvSpPr>
          <p:nvPr>
            <p:ph type="ftr" sz="quarter" idx="11"/>
          </p:nvPr>
        </p:nvSpPr>
        <p:spPr/>
        <p:txBody>
          <a:bodyPr/>
          <a:lstStyle/>
          <a:p>
            <a:endParaRPr lang="en-US">
              <a:solidFill>
                <a:srgbClr val="323232">
                  <a:lumMod val="20000"/>
                  <a:lumOff val="80000"/>
                </a:srgbClr>
              </a:solidFill>
            </a:endParaRPr>
          </a:p>
        </p:txBody>
      </p:sp>
      <p:sp>
        <p:nvSpPr>
          <p:cNvPr id="6" name="Slide Number Placeholder 5"/>
          <p:cNvSpPr>
            <a:spLocks noGrp="1"/>
          </p:cNvSpPr>
          <p:nvPr>
            <p:ph type="sldNum" sz="quarter" idx="12"/>
          </p:nvPr>
        </p:nvSpPr>
        <p:spPr/>
        <p:txBody>
          <a:bodyPr/>
          <a:lstStyle/>
          <a:p>
            <a:fld id="{0ABE5042-539D-47BB-816A-7C5AD67B96B5}" type="slidenum">
              <a:rPr lang="en-US" smtClean="0">
                <a:solidFill>
                  <a:srgbClr val="323232">
                    <a:lumMod val="60000"/>
                    <a:lumOff val="40000"/>
                  </a:srgbClr>
                </a:solidFill>
              </a:rPr>
              <a:pPr/>
              <a:t>‹#›</a:t>
            </a:fld>
            <a:endParaRPr lang="en-US">
              <a:solidFill>
                <a:srgbClr val="323232">
                  <a:lumMod val="60000"/>
                  <a:lumOff val="40000"/>
                </a:srgbClr>
              </a:solidFill>
            </a:endParaRPr>
          </a:p>
        </p:txBody>
      </p:sp>
    </p:spTree>
    <p:extLst>
      <p:ext uri="{BB962C8B-B14F-4D97-AF65-F5344CB8AC3E}">
        <p14:creationId xmlns:p14="http://schemas.microsoft.com/office/powerpoint/2010/main" val="3092438828"/>
      </p:ext>
    </p:extLst>
  </p:cSld>
  <p:clrMapOvr>
    <a:masterClrMapping/>
  </p:clrMapOvr>
  <p:transition>
    <p:cover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9037628D-35AF-4D28-B7C7-BD0BEE22B6E9}" type="datetime1">
              <a:rPr lang="en-US" smtClean="0">
                <a:solidFill>
                  <a:srgbClr val="323232">
                    <a:lumMod val="20000"/>
                    <a:lumOff val="80000"/>
                  </a:srgbClr>
                </a:solidFill>
              </a:rPr>
              <a:t>4/18/2017</a:t>
            </a:fld>
            <a:endParaRPr lang="en-US">
              <a:solidFill>
                <a:srgbClr val="323232">
                  <a:lumMod val="20000"/>
                  <a:lumOff val="80000"/>
                </a:srgbClr>
              </a:solidFill>
            </a:endParaRPr>
          </a:p>
        </p:txBody>
      </p:sp>
      <p:sp>
        <p:nvSpPr>
          <p:cNvPr id="5" name="Footer Placeholder 4"/>
          <p:cNvSpPr>
            <a:spLocks noGrp="1"/>
          </p:cNvSpPr>
          <p:nvPr>
            <p:ph type="ftr" sz="quarter" idx="11"/>
          </p:nvPr>
        </p:nvSpPr>
        <p:spPr>
          <a:xfrm>
            <a:off x="774923" y="5951811"/>
            <a:ext cx="7896279" cy="365125"/>
          </a:xfrm>
        </p:spPr>
        <p:txBody>
          <a:bodyPr/>
          <a:lstStyle/>
          <a:p>
            <a:endParaRPr lang="en-US">
              <a:solidFill>
                <a:srgbClr val="323232">
                  <a:lumMod val="20000"/>
                  <a:lumOff val="80000"/>
                </a:srgbClr>
              </a:solidFill>
            </a:endParaRP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0ABE5042-539D-47BB-816A-7C5AD67B96B5}" type="slidenum">
              <a:rPr lang="en-US" smtClean="0">
                <a:solidFill>
                  <a:srgbClr val="323232">
                    <a:lumMod val="60000"/>
                    <a:lumOff val="40000"/>
                  </a:srgbClr>
                </a:solidFill>
              </a:rPr>
              <a:pPr/>
              <a:t>‹#›</a:t>
            </a:fld>
            <a:endParaRPr lang="en-US">
              <a:solidFill>
                <a:srgbClr val="323232">
                  <a:lumMod val="60000"/>
                  <a:lumOff val="40000"/>
                </a:srgbClr>
              </a:solidFill>
            </a:endParaRPr>
          </a:p>
        </p:txBody>
      </p:sp>
    </p:spTree>
    <p:extLst>
      <p:ext uri="{BB962C8B-B14F-4D97-AF65-F5344CB8AC3E}">
        <p14:creationId xmlns:p14="http://schemas.microsoft.com/office/powerpoint/2010/main" val="58517788"/>
      </p:ext>
    </p:extLst>
  </p:cSld>
  <p:clrMapOvr>
    <a:masterClrMapping/>
  </p:clrMapOvr>
  <p:transition>
    <p:cover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3" name="Text Placeholder 2"/>
          <p:cNvSpPr>
            <a:spLocks noGrp="1"/>
          </p:cNvSpPr>
          <p:nvPr>
            <p:ph type="body"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EEB2122-0A5E-43DB-97BD-E054DACE7385}" type="datetime1">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254740" y="6172202"/>
            <a:ext cx="914400" cy="593725"/>
          </a:xfrm>
          <a:prstGeom prst="rect">
            <a:avLst/>
          </a:prstGeom>
        </p:spPr>
        <p:txBody>
          <a:bodyPr/>
          <a:lstStyle/>
          <a:p>
            <a:fld id="{0ABE5042-539D-47BB-816A-7C5AD67B96B5}" type="slidenum">
              <a:rPr lang="en-US" smtClean="0"/>
              <a:pPr/>
              <a:t>‹#›</a:t>
            </a:fld>
            <a:endParaRPr lang="en-US"/>
          </a:p>
        </p:txBody>
      </p:sp>
    </p:spTree>
    <p:extLst>
      <p:ext uri="{BB962C8B-B14F-4D97-AF65-F5344CB8AC3E}">
        <p14:creationId xmlns:p14="http://schemas.microsoft.com/office/powerpoint/2010/main" val="2261344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EC55A1-A6A5-4977-9DA7-89B5D65A4F2F}" type="datetime1">
              <a:rPr lang="en-US" smtClean="0">
                <a:solidFill>
                  <a:srgbClr val="323232">
                    <a:lumMod val="20000"/>
                    <a:lumOff val="80000"/>
                  </a:srgbClr>
                </a:solidFill>
              </a:rPr>
              <a:t>4/18/2017</a:t>
            </a:fld>
            <a:endParaRPr lang="en-US">
              <a:solidFill>
                <a:srgbClr val="323232">
                  <a:lumMod val="20000"/>
                  <a:lumOff val="80000"/>
                </a:srgbClr>
              </a:solidFill>
            </a:endParaRPr>
          </a:p>
        </p:txBody>
      </p:sp>
      <p:sp>
        <p:nvSpPr>
          <p:cNvPr id="5" name="Footer Placeholder 4"/>
          <p:cNvSpPr>
            <a:spLocks noGrp="1"/>
          </p:cNvSpPr>
          <p:nvPr>
            <p:ph type="ftr" sz="quarter" idx="11"/>
          </p:nvPr>
        </p:nvSpPr>
        <p:spPr/>
        <p:txBody>
          <a:bodyPr/>
          <a:lstStyle/>
          <a:p>
            <a:endParaRPr lang="en-US">
              <a:solidFill>
                <a:srgbClr val="323232">
                  <a:lumMod val="20000"/>
                  <a:lumOff val="80000"/>
                </a:srgbClr>
              </a:solidFill>
            </a:endParaRPr>
          </a:p>
        </p:txBody>
      </p:sp>
      <p:sp>
        <p:nvSpPr>
          <p:cNvPr id="6" name="Slide Number Placeholder 5"/>
          <p:cNvSpPr>
            <a:spLocks noGrp="1"/>
          </p:cNvSpPr>
          <p:nvPr>
            <p:ph type="sldNum" sz="quarter" idx="12"/>
          </p:nvPr>
        </p:nvSpPr>
        <p:spPr>
          <a:xfrm>
            <a:off x="10558300" y="5956137"/>
            <a:ext cx="1052508" cy="365125"/>
          </a:xfrm>
        </p:spPr>
        <p:txBody>
          <a:bodyPr/>
          <a:lstStyle/>
          <a:p>
            <a:fld id="{0ABE5042-539D-47BB-816A-7C5AD67B96B5}" type="slidenum">
              <a:rPr lang="en-US" smtClean="0">
                <a:solidFill>
                  <a:srgbClr val="323232">
                    <a:lumMod val="60000"/>
                    <a:lumOff val="40000"/>
                  </a:srgbClr>
                </a:solidFill>
              </a:rPr>
              <a:pPr/>
              <a:t>‹#›</a:t>
            </a:fld>
            <a:endParaRPr lang="en-US">
              <a:solidFill>
                <a:srgbClr val="323232">
                  <a:lumMod val="60000"/>
                  <a:lumOff val="40000"/>
                </a:srgbClr>
              </a:solidFill>
            </a:endParaRPr>
          </a:p>
        </p:txBody>
      </p:sp>
    </p:spTree>
    <p:extLst>
      <p:ext uri="{BB962C8B-B14F-4D97-AF65-F5344CB8AC3E}">
        <p14:creationId xmlns:p14="http://schemas.microsoft.com/office/powerpoint/2010/main" val="3042092673"/>
      </p:ext>
    </p:extLst>
  </p:cSld>
  <p:clrMapOvr>
    <a:masterClrMapping/>
  </p:clrMapOvr>
  <p:transition>
    <p:cover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980FC987-3755-4E3C-9FDC-058CE98DDAF9}" type="datetime1">
              <a:rPr lang="en-US" smtClean="0">
                <a:solidFill>
                  <a:srgbClr val="323232">
                    <a:lumMod val="20000"/>
                    <a:lumOff val="80000"/>
                  </a:srgbClr>
                </a:solidFill>
              </a:rPr>
              <a:t>4/18/2017</a:t>
            </a:fld>
            <a:endParaRPr lang="en-US">
              <a:solidFill>
                <a:srgbClr val="323232">
                  <a:lumMod val="20000"/>
                  <a:lumOff val="80000"/>
                </a:srgbClr>
              </a:solidFill>
            </a:endParaRP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solidFill>
                <a:srgbClr val="323232">
                  <a:lumMod val="20000"/>
                  <a:lumOff val="80000"/>
                </a:srgbClr>
              </a:solidFill>
            </a:endParaRP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0ABE5042-539D-47BB-816A-7C5AD67B96B5}" type="slidenum">
              <a:rPr lang="en-US" smtClean="0">
                <a:solidFill>
                  <a:srgbClr val="323232">
                    <a:lumMod val="60000"/>
                    <a:lumOff val="40000"/>
                  </a:srgbClr>
                </a:solidFill>
              </a:rPr>
              <a:pPr/>
              <a:t>‹#›</a:t>
            </a:fld>
            <a:endParaRPr lang="en-US">
              <a:solidFill>
                <a:srgbClr val="323232">
                  <a:lumMod val="60000"/>
                  <a:lumOff val="40000"/>
                </a:srgbClr>
              </a:solidFill>
            </a:endParaRPr>
          </a:p>
        </p:txBody>
      </p:sp>
    </p:spTree>
    <p:extLst>
      <p:ext uri="{BB962C8B-B14F-4D97-AF65-F5344CB8AC3E}">
        <p14:creationId xmlns:p14="http://schemas.microsoft.com/office/powerpoint/2010/main" val="398083307"/>
      </p:ext>
    </p:extLst>
  </p:cSld>
  <p:clrMapOvr>
    <a:masterClrMapping/>
  </p:clrMapOvr>
  <p:transition>
    <p:cover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C90306-692A-4A36-80E9-9977580330C0}" type="datetime1">
              <a:rPr lang="en-US" smtClean="0">
                <a:solidFill>
                  <a:srgbClr val="323232">
                    <a:lumMod val="20000"/>
                    <a:lumOff val="80000"/>
                  </a:srgbClr>
                </a:solidFill>
              </a:rPr>
              <a:t>4/18/2017</a:t>
            </a:fld>
            <a:endParaRPr lang="en-US">
              <a:solidFill>
                <a:srgbClr val="323232">
                  <a:lumMod val="20000"/>
                  <a:lumOff val="80000"/>
                </a:srgbClr>
              </a:solidFill>
            </a:endParaRPr>
          </a:p>
        </p:txBody>
      </p:sp>
      <p:sp>
        <p:nvSpPr>
          <p:cNvPr id="6" name="Footer Placeholder 5"/>
          <p:cNvSpPr>
            <a:spLocks noGrp="1"/>
          </p:cNvSpPr>
          <p:nvPr>
            <p:ph type="ftr" sz="quarter" idx="11"/>
          </p:nvPr>
        </p:nvSpPr>
        <p:spPr/>
        <p:txBody>
          <a:bodyPr/>
          <a:lstStyle/>
          <a:p>
            <a:endParaRPr lang="en-US">
              <a:solidFill>
                <a:srgbClr val="323232">
                  <a:lumMod val="20000"/>
                  <a:lumOff val="80000"/>
                </a:srgbClr>
              </a:solidFill>
            </a:endParaRPr>
          </a:p>
        </p:txBody>
      </p:sp>
      <p:sp>
        <p:nvSpPr>
          <p:cNvPr id="7" name="Slide Number Placeholder 6"/>
          <p:cNvSpPr>
            <a:spLocks noGrp="1"/>
          </p:cNvSpPr>
          <p:nvPr>
            <p:ph type="sldNum" sz="quarter" idx="12"/>
          </p:nvPr>
        </p:nvSpPr>
        <p:spPr/>
        <p:txBody>
          <a:bodyPr/>
          <a:lstStyle/>
          <a:p>
            <a:fld id="{0ABE5042-539D-47BB-816A-7C5AD67B96B5}" type="slidenum">
              <a:rPr lang="en-US" smtClean="0">
                <a:solidFill>
                  <a:srgbClr val="323232">
                    <a:lumMod val="60000"/>
                    <a:lumOff val="40000"/>
                  </a:srgbClr>
                </a:solidFill>
              </a:rPr>
              <a:pPr/>
              <a:t>‹#›</a:t>
            </a:fld>
            <a:endParaRPr lang="en-US">
              <a:solidFill>
                <a:srgbClr val="323232">
                  <a:lumMod val="60000"/>
                  <a:lumOff val="40000"/>
                </a:srgbClr>
              </a:solidFill>
            </a:endParaRPr>
          </a:p>
        </p:txBody>
      </p:sp>
    </p:spTree>
    <p:extLst>
      <p:ext uri="{BB962C8B-B14F-4D97-AF65-F5344CB8AC3E}">
        <p14:creationId xmlns:p14="http://schemas.microsoft.com/office/powerpoint/2010/main" val="1475466129"/>
      </p:ext>
    </p:extLst>
  </p:cSld>
  <p:clrMapOvr>
    <a:masterClrMapping/>
  </p:clrMapOvr>
  <p:transition>
    <p:cover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87280F-0090-44B1-8E4E-E253549FBE73}" type="datetime1">
              <a:rPr lang="en-US" smtClean="0">
                <a:solidFill>
                  <a:srgbClr val="323232">
                    <a:lumMod val="20000"/>
                    <a:lumOff val="80000"/>
                  </a:srgbClr>
                </a:solidFill>
              </a:rPr>
              <a:t>4/18/2017</a:t>
            </a:fld>
            <a:endParaRPr lang="en-US">
              <a:solidFill>
                <a:srgbClr val="323232">
                  <a:lumMod val="20000"/>
                  <a:lumOff val="80000"/>
                </a:srgbClr>
              </a:solidFill>
            </a:endParaRPr>
          </a:p>
        </p:txBody>
      </p:sp>
      <p:sp>
        <p:nvSpPr>
          <p:cNvPr id="8" name="Footer Placeholder 7"/>
          <p:cNvSpPr>
            <a:spLocks noGrp="1"/>
          </p:cNvSpPr>
          <p:nvPr>
            <p:ph type="ftr" sz="quarter" idx="11"/>
          </p:nvPr>
        </p:nvSpPr>
        <p:spPr/>
        <p:txBody>
          <a:bodyPr/>
          <a:lstStyle/>
          <a:p>
            <a:endParaRPr lang="en-US">
              <a:solidFill>
                <a:srgbClr val="323232">
                  <a:lumMod val="20000"/>
                  <a:lumOff val="80000"/>
                </a:srgbClr>
              </a:solidFill>
            </a:endParaRPr>
          </a:p>
        </p:txBody>
      </p:sp>
      <p:sp>
        <p:nvSpPr>
          <p:cNvPr id="9" name="Slide Number Placeholder 8"/>
          <p:cNvSpPr>
            <a:spLocks noGrp="1"/>
          </p:cNvSpPr>
          <p:nvPr>
            <p:ph type="sldNum" sz="quarter" idx="12"/>
          </p:nvPr>
        </p:nvSpPr>
        <p:spPr/>
        <p:txBody>
          <a:bodyPr/>
          <a:lstStyle/>
          <a:p>
            <a:fld id="{0ABE5042-539D-47BB-816A-7C5AD67B96B5}" type="slidenum">
              <a:rPr lang="en-US" smtClean="0">
                <a:solidFill>
                  <a:srgbClr val="323232">
                    <a:lumMod val="60000"/>
                    <a:lumOff val="40000"/>
                  </a:srgbClr>
                </a:solidFill>
              </a:rPr>
              <a:pPr/>
              <a:t>‹#›</a:t>
            </a:fld>
            <a:endParaRPr lang="en-US">
              <a:solidFill>
                <a:srgbClr val="323232">
                  <a:lumMod val="60000"/>
                  <a:lumOff val="40000"/>
                </a:srgbClr>
              </a:solidFill>
            </a:endParaRPr>
          </a:p>
        </p:txBody>
      </p:sp>
    </p:spTree>
    <p:extLst>
      <p:ext uri="{BB962C8B-B14F-4D97-AF65-F5344CB8AC3E}">
        <p14:creationId xmlns:p14="http://schemas.microsoft.com/office/powerpoint/2010/main" val="2010863599"/>
      </p:ext>
    </p:extLst>
  </p:cSld>
  <p:clrMapOvr>
    <a:masterClrMapping/>
  </p:clrMapOvr>
  <p:transition>
    <p:cover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068F4E-260D-4A13-B14A-FDE0A3D2CBEE}" type="datetime1">
              <a:rPr lang="en-US" smtClean="0">
                <a:solidFill>
                  <a:srgbClr val="323232">
                    <a:lumMod val="20000"/>
                    <a:lumOff val="80000"/>
                  </a:srgbClr>
                </a:solidFill>
              </a:rPr>
              <a:t>4/18/2017</a:t>
            </a:fld>
            <a:endParaRPr lang="en-US">
              <a:solidFill>
                <a:srgbClr val="323232">
                  <a:lumMod val="20000"/>
                  <a:lumOff val="80000"/>
                </a:srgbClr>
              </a:solidFill>
            </a:endParaRPr>
          </a:p>
        </p:txBody>
      </p:sp>
      <p:sp>
        <p:nvSpPr>
          <p:cNvPr id="4" name="Footer Placeholder 3"/>
          <p:cNvSpPr>
            <a:spLocks noGrp="1"/>
          </p:cNvSpPr>
          <p:nvPr>
            <p:ph type="ftr" sz="quarter" idx="11"/>
          </p:nvPr>
        </p:nvSpPr>
        <p:spPr/>
        <p:txBody>
          <a:bodyPr/>
          <a:lstStyle/>
          <a:p>
            <a:endParaRPr lang="en-US">
              <a:solidFill>
                <a:srgbClr val="323232">
                  <a:lumMod val="20000"/>
                  <a:lumOff val="80000"/>
                </a:srgbClr>
              </a:solidFill>
            </a:endParaRPr>
          </a:p>
        </p:txBody>
      </p:sp>
      <p:sp>
        <p:nvSpPr>
          <p:cNvPr id="5" name="Slide Number Placeholder 4"/>
          <p:cNvSpPr>
            <a:spLocks noGrp="1"/>
          </p:cNvSpPr>
          <p:nvPr>
            <p:ph type="sldNum" sz="quarter" idx="12"/>
          </p:nvPr>
        </p:nvSpPr>
        <p:spPr/>
        <p:txBody>
          <a:bodyPr/>
          <a:lstStyle/>
          <a:p>
            <a:fld id="{0ABE5042-539D-47BB-816A-7C5AD67B96B5}" type="slidenum">
              <a:rPr lang="en-US" smtClean="0">
                <a:solidFill>
                  <a:srgbClr val="323232">
                    <a:lumMod val="60000"/>
                    <a:lumOff val="40000"/>
                  </a:srgbClr>
                </a:solidFill>
              </a:rPr>
              <a:pPr/>
              <a:t>‹#›</a:t>
            </a:fld>
            <a:endParaRPr lang="en-US">
              <a:solidFill>
                <a:srgbClr val="323232">
                  <a:lumMod val="60000"/>
                  <a:lumOff val="40000"/>
                </a:srgbClr>
              </a:solidFill>
            </a:endParaRPr>
          </a:p>
        </p:txBody>
      </p:sp>
    </p:spTree>
    <p:extLst>
      <p:ext uri="{BB962C8B-B14F-4D97-AF65-F5344CB8AC3E}">
        <p14:creationId xmlns:p14="http://schemas.microsoft.com/office/powerpoint/2010/main" val="32156885"/>
      </p:ext>
    </p:extLst>
  </p:cSld>
  <p:clrMapOvr>
    <a:masterClrMapping/>
  </p:clrMapOvr>
  <p:transition>
    <p:cover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A9FD66-9BAD-4402-90E8-4C07A913A370}" type="datetime1">
              <a:rPr lang="en-US" smtClean="0">
                <a:solidFill>
                  <a:srgbClr val="323232">
                    <a:lumMod val="20000"/>
                    <a:lumOff val="80000"/>
                  </a:srgbClr>
                </a:solidFill>
              </a:rPr>
              <a:t>4/18/2017</a:t>
            </a:fld>
            <a:endParaRPr lang="en-US">
              <a:solidFill>
                <a:srgbClr val="323232">
                  <a:lumMod val="20000"/>
                  <a:lumOff val="80000"/>
                </a:srgbClr>
              </a:solidFill>
            </a:endParaRPr>
          </a:p>
        </p:txBody>
      </p:sp>
      <p:sp>
        <p:nvSpPr>
          <p:cNvPr id="3" name="Footer Placeholder 2"/>
          <p:cNvSpPr>
            <a:spLocks noGrp="1"/>
          </p:cNvSpPr>
          <p:nvPr>
            <p:ph type="ftr" sz="quarter" idx="11"/>
          </p:nvPr>
        </p:nvSpPr>
        <p:spPr/>
        <p:txBody>
          <a:bodyPr/>
          <a:lstStyle/>
          <a:p>
            <a:endParaRPr lang="en-US">
              <a:solidFill>
                <a:srgbClr val="323232">
                  <a:lumMod val="20000"/>
                  <a:lumOff val="80000"/>
                </a:srgbClr>
              </a:solidFill>
            </a:endParaRPr>
          </a:p>
        </p:txBody>
      </p:sp>
      <p:sp>
        <p:nvSpPr>
          <p:cNvPr id="4" name="Slide Number Placeholder 3"/>
          <p:cNvSpPr>
            <a:spLocks noGrp="1"/>
          </p:cNvSpPr>
          <p:nvPr>
            <p:ph type="sldNum" sz="quarter" idx="12"/>
          </p:nvPr>
        </p:nvSpPr>
        <p:spPr/>
        <p:txBody>
          <a:bodyPr/>
          <a:lstStyle/>
          <a:p>
            <a:fld id="{0ABE5042-539D-47BB-816A-7C5AD67B96B5}" type="slidenum">
              <a:rPr lang="en-US" smtClean="0">
                <a:solidFill>
                  <a:srgbClr val="323232">
                    <a:lumMod val="60000"/>
                    <a:lumOff val="40000"/>
                  </a:srgbClr>
                </a:solidFill>
              </a:rPr>
              <a:pPr/>
              <a:t>‹#›</a:t>
            </a:fld>
            <a:endParaRPr lang="en-US">
              <a:solidFill>
                <a:srgbClr val="323232">
                  <a:lumMod val="60000"/>
                  <a:lumOff val="40000"/>
                </a:srgbClr>
              </a:solidFill>
            </a:endParaRPr>
          </a:p>
        </p:txBody>
      </p:sp>
    </p:spTree>
    <p:extLst>
      <p:ext uri="{BB962C8B-B14F-4D97-AF65-F5344CB8AC3E}">
        <p14:creationId xmlns:p14="http://schemas.microsoft.com/office/powerpoint/2010/main" val="886320384"/>
      </p:ext>
    </p:extLst>
  </p:cSld>
  <p:clrMapOvr>
    <a:masterClrMapping/>
  </p:clrMapOvr>
  <p:transition>
    <p:cover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4E65CCD6-2FCB-469B-B0A2-1E39EBD1BFC3}" type="datetime1">
              <a:rPr lang="en-US" smtClean="0">
                <a:solidFill>
                  <a:srgbClr val="323232">
                    <a:lumMod val="20000"/>
                    <a:lumOff val="80000"/>
                  </a:srgbClr>
                </a:solidFill>
              </a:rPr>
              <a:t>4/18/2017</a:t>
            </a:fld>
            <a:endParaRPr lang="en-US">
              <a:solidFill>
                <a:srgbClr val="323232">
                  <a:lumMod val="20000"/>
                  <a:lumOff val="80000"/>
                </a:srgbClr>
              </a:solidFill>
            </a:endParaRPr>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solidFill>
                <a:srgbClr val="323232">
                  <a:lumMod val="20000"/>
                  <a:lumOff val="80000"/>
                </a:srgbClr>
              </a:solidFill>
            </a:endParaRP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0ABE5042-539D-47BB-816A-7C5AD67B96B5}" type="slidenum">
              <a:rPr lang="en-US" smtClean="0">
                <a:solidFill>
                  <a:srgbClr val="323232">
                    <a:lumMod val="60000"/>
                    <a:lumOff val="40000"/>
                  </a:srgbClr>
                </a:solidFill>
              </a:rPr>
              <a:pPr/>
              <a:t>‹#›</a:t>
            </a:fld>
            <a:endParaRPr lang="en-US">
              <a:solidFill>
                <a:srgbClr val="323232">
                  <a:lumMod val="60000"/>
                  <a:lumOff val="40000"/>
                </a:srgbClr>
              </a:solidFill>
            </a:endParaRPr>
          </a:p>
        </p:txBody>
      </p:sp>
    </p:spTree>
    <p:extLst>
      <p:ext uri="{BB962C8B-B14F-4D97-AF65-F5344CB8AC3E}">
        <p14:creationId xmlns:p14="http://schemas.microsoft.com/office/powerpoint/2010/main" val="873760753"/>
      </p:ext>
    </p:extLst>
  </p:cSld>
  <p:clrMapOvr>
    <a:masterClrMapping/>
  </p:clrMapOvr>
  <p:transition>
    <p:cover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0A50E90-E452-4209-BD74-0B1D826F8DA4}" type="datetime1">
              <a:rPr lang="en-US" smtClean="0">
                <a:solidFill>
                  <a:srgbClr val="323232">
                    <a:lumMod val="20000"/>
                    <a:lumOff val="80000"/>
                  </a:srgbClr>
                </a:solidFill>
              </a:rPr>
              <a:t>4/18/2017</a:t>
            </a:fld>
            <a:endParaRPr lang="en-US">
              <a:solidFill>
                <a:srgbClr val="323232">
                  <a:lumMod val="20000"/>
                  <a:lumOff val="80000"/>
                </a:srgbClr>
              </a:solidFill>
            </a:endParaRPr>
          </a:p>
        </p:txBody>
      </p:sp>
      <p:sp>
        <p:nvSpPr>
          <p:cNvPr id="6" name="Footer Placeholder 5"/>
          <p:cNvSpPr>
            <a:spLocks noGrp="1"/>
          </p:cNvSpPr>
          <p:nvPr>
            <p:ph type="ftr" sz="quarter" idx="11"/>
          </p:nvPr>
        </p:nvSpPr>
        <p:spPr/>
        <p:txBody>
          <a:bodyPr/>
          <a:lstStyle/>
          <a:p>
            <a:endParaRPr lang="en-US">
              <a:solidFill>
                <a:srgbClr val="323232">
                  <a:lumMod val="20000"/>
                  <a:lumOff val="80000"/>
                </a:srgbClr>
              </a:solidFill>
            </a:endParaRPr>
          </a:p>
        </p:txBody>
      </p:sp>
      <p:sp>
        <p:nvSpPr>
          <p:cNvPr id="7" name="Slide Number Placeholder 6"/>
          <p:cNvSpPr>
            <a:spLocks noGrp="1"/>
          </p:cNvSpPr>
          <p:nvPr>
            <p:ph type="sldNum" sz="quarter" idx="12"/>
          </p:nvPr>
        </p:nvSpPr>
        <p:spPr/>
        <p:txBody>
          <a:bodyPr/>
          <a:lstStyle/>
          <a:p>
            <a:fld id="{0ABE5042-539D-47BB-816A-7C5AD67B96B5}" type="slidenum">
              <a:rPr lang="en-US" smtClean="0">
                <a:solidFill>
                  <a:srgbClr val="323232">
                    <a:lumMod val="60000"/>
                    <a:lumOff val="40000"/>
                  </a:srgbClr>
                </a:solidFill>
              </a:rPr>
              <a:pPr/>
              <a:t>‹#›</a:t>
            </a:fld>
            <a:endParaRPr lang="en-US">
              <a:solidFill>
                <a:srgbClr val="323232">
                  <a:lumMod val="60000"/>
                  <a:lumOff val="40000"/>
                </a:srgbClr>
              </a:solidFill>
            </a:endParaRPr>
          </a:p>
        </p:txBody>
      </p:sp>
    </p:spTree>
    <p:extLst>
      <p:ext uri="{BB962C8B-B14F-4D97-AF65-F5344CB8AC3E}">
        <p14:creationId xmlns:p14="http://schemas.microsoft.com/office/powerpoint/2010/main" val="3989703098"/>
      </p:ext>
    </p:extLst>
  </p:cSld>
  <p:clrMapOvr>
    <a:masterClrMapping/>
  </p:clrMapOvr>
  <p:transition>
    <p:cover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eaLnBrk="0" fontAlgn="base" hangingPunct="0">
              <a:spcBef>
                <a:spcPct val="0"/>
              </a:spcBef>
              <a:spcAft>
                <a:spcPct val="0"/>
              </a:spcAft>
            </a:pPr>
            <a:fld id="{1D7060FC-94B3-47F6-A774-A29EEB395207}" type="datetime1">
              <a:rPr lang="en-US" smtClean="0">
                <a:solidFill>
                  <a:srgbClr val="323232">
                    <a:lumMod val="20000"/>
                    <a:lumOff val="80000"/>
                  </a:srgbClr>
                </a:solidFill>
                <a:latin typeface="Times New Roman" pitchFamily="18" charset="0"/>
              </a:rPr>
              <a:t>4/18/2017</a:t>
            </a:fld>
            <a:endParaRPr lang="en-US">
              <a:solidFill>
                <a:srgbClr val="323232">
                  <a:lumMod val="20000"/>
                  <a:lumOff val="80000"/>
                </a:srgbClr>
              </a:solidFill>
              <a:latin typeface="Times New Roman" pitchFamily="18" charset="0"/>
            </a:endParaRPr>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eaLnBrk="0" fontAlgn="base" hangingPunct="0">
              <a:spcBef>
                <a:spcPct val="0"/>
              </a:spcBef>
              <a:spcAft>
                <a:spcPct val="0"/>
              </a:spcAft>
            </a:pPr>
            <a:endParaRPr lang="en-US">
              <a:solidFill>
                <a:srgbClr val="323232">
                  <a:lumMod val="20000"/>
                  <a:lumOff val="80000"/>
                </a:srgbClr>
              </a:solidFill>
              <a:latin typeface="Times New Roman" pitchFamily="18" charset="0"/>
            </a:endParaRP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765963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ransition>
    <p:cover dir="d"/>
  </p:transition>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4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16.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7.xml"/><Relationship Id="rId4" Type="http://schemas.openxmlformats.org/officeDocument/2006/relationships/hyperlink" Target="https://www.bgsu.edu/arts-and-sciences/psychology/services/job-descriptive-index.html"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0.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1.bin"/><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Attitudes, Emotions, and Work</a:t>
            </a:r>
          </a:p>
        </p:txBody>
      </p:sp>
      <p:sp>
        <p:nvSpPr>
          <p:cNvPr id="5" name="Subtitle 4"/>
          <p:cNvSpPr>
            <a:spLocks noGrp="1"/>
          </p:cNvSpPr>
          <p:nvPr>
            <p:ph type="subTitle" idx="1"/>
          </p:nvPr>
        </p:nvSpPr>
        <p:spPr/>
        <p:txBody>
          <a:bodyPr/>
          <a:lstStyle/>
          <a:p>
            <a:r>
              <a:rPr lang="en-US" dirty="0"/>
              <a:t>Chapter 9</a:t>
            </a:r>
          </a:p>
        </p:txBody>
      </p:sp>
    </p:spTree>
    <p:custDataLst>
      <p:tags r:id="rId1"/>
    </p:custDataLst>
  </p:cSld>
  <p:clrMapOvr>
    <a:masterClrMapping/>
  </p:clrMapOvr>
  <p:transition>
    <p:cover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Attitude Models</a:t>
            </a:r>
            <a:endParaRPr lang="en-US" dirty="0"/>
          </a:p>
        </p:txBody>
      </p:sp>
      <p:sp>
        <p:nvSpPr>
          <p:cNvPr id="4" name="Oval 3"/>
          <p:cNvSpPr/>
          <p:nvPr/>
        </p:nvSpPr>
        <p:spPr>
          <a:xfrm>
            <a:off x="1981200" y="2514600"/>
            <a:ext cx="22098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Beliefs</a:t>
            </a:r>
          </a:p>
        </p:txBody>
      </p:sp>
      <p:sp>
        <p:nvSpPr>
          <p:cNvPr id="5" name="Oval 4"/>
          <p:cNvSpPr/>
          <p:nvPr/>
        </p:nvSpPr>
        <p:spPr>
          <a:xfrm>
            <a:off x="4987506" y="2514600"/>
            <a:ext cx="21336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Attitudes</a:t>
            </a:r>
          </a:p>
        </p:txBody>
      </p:sp>
      <p:sp>
        <p:nvSpPr>
          <p:cNvPr id="6" name="Oval 5"/>
          <p:cNvSpPr/>
          <p:nvPr/>
        </p:nvSpPr>
        <p:spPr>
          <a:xfrm>
            <a:off x="7924800" y="2514600"/>
            <a:ext cx="21336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Behavior</a:t>
            </a:r>
          </a:p>
        </p:txBody>
      </p:sp>
      <p:cxnSp>
        <p:nvCxnSpPr>
          <p:cNvPr id="8" name="Straight Arrow Connector 7"/>
          <p:cNvCxnSpPr>
            <a:stCxn id="4" idx="6"/>
            <a:endCxn id="5" idx="2"/>
          </p:cNvCxnSpPr>
          <p:nvPr/>
        </p:nvCxnSpPr>
        <p:spPr>
          <a:xfrm>
            <a:off x="4191000" y="3162300"/>
            <a:ext cx="79650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6"/>
            <a:endCxn id="6" idx="2"/>
          </p:cNvCxnSpPr>
          <p:nvPr/>
        </p:nvCxnSpPr>
        <p:spPr>
          <a:xfrm>
            <a:off x="7121106" y="3162300"/>
            <a:ext cx="803694"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24000" y="5410200"/>
            <a:ext cx="3048000" cy="892552"/>
          </a:xfrm>
          <a:prstGeom prst="rect">
            <a:avLst/>
          </a:prstGeom>
          <a:noFill/>
        </p:spPr>
        <p:txBody>
          <a:bodyPr wrap="square" rtlCol="0">
            <a:spAutoFit/>
          </a:bodyPr>
          <a:lstStyle/>
          <a:p>
            <a:pPr marL="0" lvl="1" algn="ctr"/>
            <a:r>
              <a:rPr lang="en-US" sz="2600" dirty="0"/>
              <a:t>“My work isn’t interesting.”</a:t>
            </a:r>
          </a:p>
        </p:txBody>
      </p:sp>
      <p:sp>
        <p:nvSpPr>
          <p:cNvPr id="12" name="TextBox 11"/>
          <p:cNvSpPr txBox="1"/>
          <p:nvPr/>
        </p:nvSpPr>
        <p:spPr>
          <a:xfrm>
            <a:off x="4572000" y="5410200"/>
            <a:ext cx="3048000" cy="892552"/>
          </a:xfrm>
          <a:prstGeom prst="rect">
            <a:avLst/>
          </a:prstGeom>
          <a:noFill/>
        </p:spPr>
        <p:txBody>
          <a:bodyPr wrap="square" rtlCol="0">
            <a:spAutoFit/>
          </a:bodyPr>
          <a:lstStyle/>
          <a:p>
            <a:pPr marL="0" lvl="1" algn="ctr"/>
            <a:r>
              <a:rPr lang="en-US" sz="2600" dirty="0"/>
              <a:t>“I am dissatisfied with being bored!”</a:t>
            </a:r>
          </a:p>
        </p:txBody>
      </p:sp>
      <p:sp>
        <p:nvSpPr>
          <p:cNvPr id="13" name="TextBox 12"/>
          <p:cNvSpPr txBox="1"/>
          <p:nvPr/>
        </p:nvSpPr>
        <p:spPr>
          <a:xfrm>
            <a:off x="7467600" y="5410201"/>
            <a:ext cx="3048000" cy="492443"/>
          </a:xfrm>
          <a:prstGeom prst="rect">
            <a:avLst/>
          </a:prstGeom>
          <a:noFill/>
        </p:spPr>
        <p:txBody>
          <a:bodyPr wrap="square" rtlCol="0">
            <a:spAutoFit/>
          </a:bodyPr>
          <a:lstStyle/>
          <a:p>
            <a:pPr marL="0" lvl="1" algn="ctr"/>
            <a:r>
              <a:rPr lang="en-US" sz="2600" dirty="0"/>
              <a:t>“I’m going to quit!”</a:t>
            </a:r>
          </a:p>
        </p:txBody>
      </p:sp>
      <p:sp>
        <p:nvSpPr>
          <p:cNvPr id="14" name="TextBox 13"/>
          <p:cNvSpPr txBox="1"/>
          <p:nvPr/>
        </p:nvSpPr>
        <p:spPr>
          <a:xfrm>
            <a:off x="4876800" y="4114801"/>
            <a:ext cx="2286000" cy="646331"/>
          </a:xfrm>
          <a:prstGeom prst="rect">
            <a:avLst/>
          </a:prstGeom>
          <a:noFill/>
        </p:spPr>
        <p:txBody>
          <a:bodyPr wrap="square" rtlCol="0">
            <a:spAutoFit/>
          </a:bodyPr>
          <a:lstStyle/>
          <a:p>
            <a:pPr algn="ctr"/>
            <a:r>
              <a:rPr lang="en-US" dirty="0"/>
              <a:t>An evaluation of the earlier belief…</a:t>
            </a:r>
          </a:p>
        </p:txBody>
      </p:sp>
      <p:sp>
        <p:nvSpPr>
          <p:cNvPr id="16" name="TextBox 15"/>
          <p:cNvSpPr txBox="1"/>
          <p:nvPr/>
        </p:nvSpPr>
        <p:spPr>
          <a:xfrm>
            <a:off x="1981200" y="4038601"/>
            <a:ext cx="2286000" cy="646331"/>
          </a:xfrm>
          <a:prstGeom prst="rect">
            <a:avLst/>
          </a:prstGeom>
          <a:noFill/>
        </p:spPr>
        <p:txBody>
          <a:bodyPr wrap="square" rtlCol="0">
            <a:spAutoFit/>
          </a:bodyPr>
          <a:lstStyle/>
          <a:p>
            <a:pPr algn="ctr"/>
            <a:r>
              <a:rPr lang="en-US" dirty="0"/>
              <a:t>Could come from many sources…</a:t>
            </a:r>
          </a:p>
        </p:txBody>
      </p:sp>
      <p:sp>
        <p:nvSpPr>
          <p:cNvPr id="17" name="TextBox 16"/>
          <p:cNvSpPr txBox="1"/>
          <p:nvPr/>
        </p:nvSpPr>
        <p:spPr>
          <a:xfrm>
            <a:off x="7848600" y="4038600"/>
            <a:ext cx="2286000" cy="923330"/>
          </a:xfrm>
          <a:prstGeom prst="rect">
            <a:avLst/>
          </a:prstGeom>
          <a:noFill/>
        </p:spPr>
        <p:txBody>
          <a:bodyPr wrap="square" rtlCol="0">
            <a:spAutoFit/>
          </a:bodyPr>
          <a:lstStyle/>
          <a:p>
            <a:pPr algn="ctr"/>
            <a:r>
              <a:rPr lang="en-US" dirty="0"/>
              <a:t>An intention based on the earlier evaluation…</a:t>
            </a:r>
          </a:p>
        </p:txBody>
      </p:sp>
    </p:spTree>
    <p:custDataLst>
      <p:tags r:id="rId1"/>
    </p:custDataLst>
    <p:extLst>
      <p:ext uri="{BB962C8B-B14F-4D97-AF65-F5344CB8AC3E}">
        <p14:creationId xmlns:p14="http://schemas.microsoft.com/office/powerpoint/2010/main" val="2831972312"/>
      </p:ext>
    </p:extLst>
  </p:cSld>
  <p:clrMapOvr>
    <a:masterClrMapping/>
  </p:clrMapOvr>
  <p:transition>
    <p:cover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Job Satisfaction Major Topics</a:t>
            </a:r>
            <a:endParaRPr lang="en-US" dirty="0"/>
          </a:p>
        </p:txBody>
      </p:sp>
      <p:sp>
        <p:nvSpPr>
          <p:cNvPr id="3" name="Content Placeholder 2"/>
          <p:cNvSpPr>
            <a:spLocks noGrp="1"/>
          </p:cNvSpPr>
          <p:nvPr>
            <p:ph idx="1"/>
          </p:nvPr>
        </p:nvSpPr>
        <p:spPr/>
        <p:txBody>
          <a:bodyPr/>
          <a:lstStyle/>
          <a:p>
            <a:r>
              <a:rPr lang="en-US"/>
              <a:t>Outcomes / Correlates</a:t>
            </a:r>
          </a:p>
          <a:p>
            <a:endParaRPr lang="en-US"/>
          </a:p>
          <a:p>
            <a:r>
              <a:rPr lang="en-US"/>
              <a:t>Measurement</a:t>
            </a:r>
          </a:p>
          <a:p>
            <a:endParaRPr lang="en-US"/>
          </a:p>
          <a:p>
            <a:r>
              <a:rPr lang="en-US"/>
              <a:t>Antecedents</a:t>
            </a:r>
          </a:p>
          <a:p>
            <a:pPr lvl="1"/>
            <a:r>
              <a:rPr lang="en-US"/>
              <a:t>Individual </a:t>
            </a:r>
          </a:p>
          <a:p>
            <a:pPr lvl="1"/>
            <a:r>
              <a:rPr lang="en-US"/>
              <a:t>Environmental</a:t>
            </a:r>
            <a:endParaRPr lang="en-US" dirty="0"/>
          </a:p>
        </p:txBody>
      </p:sp>
    </p:spTree>
    <p:custDataLst>
      <p:tags r:id="rId1"/>
    </p:custDataLst>
    <p:extLst>
      <p:ext uri="{BB962C8B-B14F-4D97-AF65-F5344CB8AC3E}">
        <p14:creationId xmlns:p14="http://schemas.microsoft.com/office/powerpoint/2010/main" val="989559562"/>
      </p:ext>
    </p:extLst>
  </p:cSld>
  <p:clrMapOvr>
    <a:masterClrMapping/>
  </p:clrMapOvr>
  <p:transition>
    <p:cover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Correlations with Outcomes</a:t>
            </a:r>
            <a:endParaRPr lang="en-US" dirty="0"/>
          </a:p>
        </p:txBody>
      </p:sp>
      <p:graphicFrame>
        <p:nvGraphicFramePr>
          <p:cNvPr id="4" name="Group 37"/>
          <p:cNvGraphicFramePr>
            <a:graphicFrameLocks noGrp="1"/>
          </p:cNvGraphicFramePr>
          <p:nvPr>
            <p:ph idx="1"/>
            <p:extLst>
              <p:ext uri="{D42A27DB-BD31-4B8C-83A1-F6EECF244321}">
                <p14:modId xmlns:p14="http://schemas.microsoft.com/office/powerpoint/2010/main" val="2396010633"/>
              </p:ext>
            </p:extLst>
          </p:nvPr>
        </p:nvGraphicFramePr>
        <p:xfrm>
          <a:off x="2743200" y="2133600"/>
          <a:ext cx="6858000" cy="4343402"/>
        </p:xfrm>
        <a:graphic>
          <a:graphicData uri="http://schemas.openxmlformats.org/drawingml/2006/table">
            <a:tbl>
              <a:tblPr/>
              <a:tblGrid>
                <a:gridCol w="3429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tblGrid>
              <a:tr h="715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Tahoma" pitchFamily="34" charset="0"/>
                        </a:rPr>
                        <a:t>Outcome</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1" i="1" u="none" strike="noStrike" cap="none" normalizeH="0" baseline="0" dirty="0">
                          <a:ln>
                            <a:noFill/>
                          </a:ln>
                          <a:solidFill>
                            <a:schemeClr val="tx1"/>
                          </a:solidFill>
                          <a:effectLst/>
                          <a:latin typeface="Tahoma" pitchFamily="34" charset="0"/>
                        </a:rPr>
                        <a:t>r</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60226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Tahoma" pitchFamily="34" charset="0"/>
                        </a:rPr>
                        <a:t>Absenteeism</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a:ln>
                            <a:noFill/>
                          </a:ln>
                          <a:solidFill>
                            <a:schemeClr val="tx1"/>
                          </a:solidFill>
                          <a:effectLst/>
                          <a:latin typeface="Tahoma" pitchFamily="34" charset="0"/>
                        </a:rPr>
                        <a:t>-.15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67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Tahoma" pitchFamily="34" charset="0"/>
                        </a:rPr>
                        <a:t>Turnover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a:ln>
                            <a:noFill/>
                          </a:ln>
                          <a:solidFill>
                            <a:schemeClr val="tx1"/>
                          </a:solidFill>
                          <a:effectLst/>
                          <a:latin typeface="Tahoma" pitchFamily="34" charset="0"/>
                        </a:rPr>
                        <a:t>-.22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374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Tahoma" pitchFamily="34" charset="0"/>
                        </a:rPr>
                        <a:t>Lateness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a:ln>
                            <a:noFill/>
                          </a:ln>
                          <a:solidFill>
                            <a:schemeClr val="tx1"/>
                          </a:solidFill>
                          <a:effectLst/>
                          <a:latin typeface="Tahoma" pitchFamily="34" charset="0"/>
                        </a:rPr>
                        <a:t>-.59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52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a:ln>
                            <a:noFill/>
                          </a:ln>
                          <a:solidFill>
                            <a:schemeClr val="tx1"/>
                          </a:solidFill>
                          <a:effectLst/>
                          <a:latin typeface="Tahoma" pitchFamily="34" charset="0"/>
                        </a:rPr>
                        <a:t>OCB</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Tahoma" pitchFamily="34" charset="0"/>
                        </a:rPr>
                        <a:t>.24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52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a:ln>
                            <a:noFill/>
                          </a:ln>
                          <a:solidFill>
                            <a:schemeClr val="tx1"/>
                          </a:solidFill>
                          <a:effectLst/>
                          <a:latin typeface="Tahoma" pitchFamily="34" charset="0"/>
                        </a:rPr>
                        <a:t>Commitment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Tahoma" pitchFamily="34" charset="0"/>
                        </a:rPr>
                        <a:t>.70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052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Tahoma" pitchFamily="34" charset="0"/>
                        </a:rPr>
                        <a:t>JP</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ustDataLst>
      <p:tags r:id="rId1"/>
    </p:custDataLst>
    <p:extLst>
      <p:ext uri="{BB962C8B-B14F-4D97-AF65-F5344CB8AC3E}">
        <p14:creationId xmlns:p14="http://schemas.microsoft.com/office/powerpoint/2010/main" val="2373868492"/>
      </p:ext>
    </p:extLst>
  </p:cSld>
  <p:clrMapOvr>
    <a:masterClrMapping/>
  </p:clrMapOvr>
  <p:transition>
    <p:cover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Is a happy worker productive?</a:t>
            </a:r>
            <a:endParaRPr lang="en-US" dirty="0"/>
          </a:p>
        </p:txBody>
      </p:sp>
      <p:sp>
        <p:nvSpPr>
          <p:cNvPr id="3" name="Content Placeholder 2"/>
          <p:cNvSpPr>
            <a:spLocks noGrp="1"/>
          </p:cNvSpPr>
          <p:nvPr>
            <p:ph idx="1"/>
          </p:nvPr>
        </p:nvSpPr>
        <p:spPr/>
        <p:txBody>
          <a:bodyPr/>
          <a:lstStyle/>
          <a:p>
            <a:r>
              <a:rPr lang="en-US" dirty="0"/>
              <a:t>Typically, researchers have concluded that there is little to no relationship (</a:t>
            </a:r>
            <a:r>
              <a:rPr lang="en-US" i="1" dirty="0"/>
              <a:t>r</a:t>
            </a:r>
            <a:r>
              <a:rPr lang="en-US" dirty="0"/>
              <a:t> = .17; e.g., </a:t>
            </a:r>
            <a:r>
              <a:rPr lang="en-US" dirty="0" err="1"/>
              <a:t>Iaffaldano</a:t>
            </a:r>
            <a:r>
              <a:rPr lang="en-US" dirty="0"/>
              <a:t> &amp; </a:t>
            </a:r>
            <a:r>
              <a:rPr lang="en-US" dirty="0" err="1"/>
              <a:t>Muchinsky</a:t>
            </a:r>
            <a:r>
              <a:rPr lang="en-US" dirty="0"/>
              <a:t>, 1985)</a:t>
            </a:r>
          </a:p>
          <a:p>
            <a:endParaRPr lang="en-US" dirty="0"/>
          </a:p>
          <a:p>
            <a:r>
              <a:rPr lang="en-US" dirty="0"/>
              <a:t>Judge &amp; Bono (2001) meta-analysis found different results.</a:t>
            </a:r>
          </a:p>
          <a:p>
            <a:pPr lvl="1"/>
            <a:r>
              <a:rPr lang="en-US" dirty="0"/>
              <a:t>Review of 300 studies found a stronger relationship, </a:t>
            </a:r>
            <a:r>
              <a:rPr lang="en-US" i="1" dirty="0"/>
              <a:t>r</a:t>
            </a:r>
            <a:r>
              <a:rPr lang="en-US" dirty="0"/>
              <a:t> = .3</a:t>
            </a:r>
          </a:p>
        </p:txBody>
      </p:sp>
    </p:spTree>
    <p:custDataLst>
      <p:tags r:id="rId1"/>
    </p:custDataLst>
    <p:extLst>
      <p:ext uri="{BB962C8B-B14F-4D97-AF65-F5344CB8AC3E}">
        <p14:creationId xmlns:p14="http://schemas.microsoft.com/office/powerpoint/2010/main" val="2596512599"/>
      </p:ext>
    </p:extLst>
  </p:cSld>
  <p:clrMapOvr>
    <a:masterClrMapping/>
  </p:clrMapOvr>
  <p:transition>
    <p:cover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Probing into the 0.3</a:t>
            </a:r>
            <a:endParaRPr lang="en-US" dirty="0"/>
          </a:p>
        </p:txBody>
      </p:sp>
      <p:sp>
        <p:nvSpPr>
          <p:cNvPr id="3" name="Content Placeholder 2"/>
          <p:cNvSpPr>
            <a:spLocks noGrp="1"/>
          </p:cNvSpPr>
          <p:nvPr>
            <p:ph idx="1"/>
          </p:nvPr>
        </p:nvSpPr>
        <p:spPr/>
        <p:txBody>
          <a:bodyPr/>
          <a:lstStyle/>
          <a:p>
            <a:r>
              <a:rPr lang="en-US" dirty="0"/>
              <a:t>If the correlation between job performance and job satisfaction is 0.3, what is the percentage of variability shared between the two constructs?</a:t>
            </a:r>
          </a:p>
          <a:p>
            <a:endParaRPr lang="en-US" dirty="0"/>
          </a:p>
          <a:p>
            <a:r>
              <a:rPr lang="en-US" dirty="0"/>
              <a:t>(Hint: </a:t>
            </a:r>
            <a:r>
              <a:rPr lang="en-US" i="1" dirty="0"/>
              <a:t>r</a:t>
            </a:r>
            <a:r>
              <a:rPr lang="en-US" baseline="30000" dirty="0"/>
              <a:t>2</a:t>
            </a:r>
            <a:r>
              <a:rPr lang="en-US" dirty="0"/>
              <a:t>!)</a:t>
            </a:r>
          </a:p>
        </p:txBody>
      </p:sp>
    </p:spTree>
    <p:custDataLst>
      <p:tags r:id="rId1"/>
    </p:custDataLst>
    <p:extLst>
      <p:ext uri="{BB962C8B-B14F-4D97-AF65-F5344CB8AC3E}">
        <p14:creationId xmlns:p14="http://schemas.microsoft.com/office/powerpoint/2010/main" val="2332362858"/>
      </p:ext>
    </p:extLst>
  </p:cSld>
  <p:clrMapOvr>
    <a:masterClrMapping/>
  </p:clrMapOvr>
  <p:transition>
    <p:cover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Probing into the 0.3</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percentage variance shared (</a:t>
            </a:r>
            <a:r>
              <a:rPr lang="en-US" i="1" dirty="0"/>
              <a:t>r</a:t>
            </a:r>
            <a:r>
              <a:rPr lang="en-US" baseline="30000" dirty="0"/>
              <a:t>2</a:t>
            </a:r>
            <a:r>
              <a:rPr lang="en-US" dirty="0"/>
              <a:t>) between job satisfaction and job performance is still only 9%!</a:t>
            </a:r>
          </a:p>
          <a:p>
            <a:endParaRPr lang="en-US" dirty="0"/>
          </a:p>
          <a:p>
            <a:r>
              <a:rPr lang="en-US" dirty="0"/>
              <a:t>Conclusions</a:t>
            </a:r>
          </a:p>
          <a:p>
            <a:pPr lvl="1"/>
            <a:r>
              <a:rPr lang="en-US" dirty="0"/>
              <a:t>Interventions only targeting performance are unlikely to affect satisfaction substantially</a:t>
            </a:r>
          </a:p>
          <a:p>
            <a:pPr lvl="1"/>
            <a:r>
              <a:rPr lang="en-US" dirty="0"/>
              <a:t>Interventions only targeting satisfaction are unlikely to affect performance substantially</a:t>
            </a:r>
          </a:p>
          <a:p>
            <a:pPr lvl="1"/>
            <a:endParaRPr lang="en-US" dirty="0"/>
          </a:p>
          <a:p>
            <a:r>
              <a:rPr lang="en-US" dirty="0"/>
              <a:t>Dangerous: A strong satisfaction-performance link is often assumed by practicing HR personnel!</a:t>
            </a:r>
          </a:p>
        </p:txBody>
      </p:sp>
    </p:spTree>
    <p:custDataLst>
      <p:tags r:id="rId1"/>
    </p:custDataLst>
    <p:extLst>
      <p:ext uri="{BB962C8B-B14F-4D97-AF65-F5344CB8AC3E}">
        <p14:creationId xmlns:p14="http://schemas.microsoft.com/office/powerpoint/2010/main" val="991933480"/>
      </p:ext>
    </p:extLst>
  </p:cSld>
  <p:clrMapOvr>
    <a:masterClrMapping/>
  </p:clrMapOvr>
  <p:transition>
    <p:cover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Measurement of Job Satisfaction</a:t>
            </a:r>
            <a:endParaRPr lang="en-US" dirty="0"/>
          </a:p>
        </p:txBody>
      </p:sp>
      <p:sp>
        <p:nvSpPr>
          <p:cNvPr id="6" name="Text Placeholder 5"/>
          <p:cNvSpPr>
            <a:spLocks noGrp="1"/>
          </p:cNvSpPr>
          <p:nvPr>
            <p:ph type="body" idx="1"/>
          </p:nvPr>
        </p:nvSpPr>
        <p:spPr>
          <a:xfrm>
            <a:off x="581193" y="2250892"/>
            <a:ext cx="5393101" cy="536005"/>
          </a:xfrm>
        </p:spPr>
        <p:txBody>
          <a:bodyPr/>
          <a:lstStyle/>
          <a:p>
            <a:r>
              <a:rPr lang="en-US" b="1" u="sng" dirty="0"/>
              <a:t>Readiness</a:t>
            </a:r>
          </a:p>
        </p:txBody>
      </p:sp>
      <p:sp>
        <p:nvSpPr>
          <p:cNvPr id="4" name="Content Placeholder 3"/>
          <p:cNvSpPr>
            <a:spLocks noGrp="1"/>
          </p:cNvSpPr>
          <p:nvPr>
            <p:ph sz="half" idx="2"/>
          </p:nvPr>
        </p:nvSpPr>
        <p:spPr/>
        <p:txBody>
          <a:bodyPr>
            <a:normAutofit/>
          </a:bodyPr>
          <a:lstStyle/>
          <a:p>
            <a:r>
              <a:rPr lang="en-US" dirty="0"/>
              <a:t>Job satisfaction is an overall feeling toward one’s job</a:t>
            </a:r>
          </a:p>
          <a:p>
            <a:r>
              <a:rPr lang="en-US" dirty="0"/>
              <a:t>How many warm </a:t>
            </a:r>
            <a:r>
              <a:rPr lang="en-US" dirty="0" err="1"/>
              <a:t>fuzzies</a:t>
            </a:r>
            <a:r>
              <a:rPr lang="en-US" dirty="0"/>
              <a:t> do you get thinking about your job?</a:t>
            </a:r>
          </a:p>
          <a:p>
            <a:r>
              <a:rPr lang="en-US" dirty="0" err="1"/>
              <a:t>Kunin’s</a:t>
            </a:r>
            <a:r>
              <a:rPr lang="en-US" dirty="0"/>
              <a:t> (1955) Faces Scale</a:t>
            </a:r>
          </a:p>
        </p:txBody>
      </p:sp>
      <p:sp>
        <p:nvSpPr>
          <p:cNvPr id="7" name="Text Placeholder 6"/>
          <p:cNvSpPr>
            <a:spLocks noGrp="1"/>
          </p:cNvSpPr>
          <p:nvPr>
            <p:ph type="body" sz="quarter" idx="3"/>
          </p:nvPr>
        </p:nvSpPr>
        <p:spPr>
          <a:xfrm>
            <a:off x="6217709" y="2250892"/>
            <a:ext cx="5393099" cy="553373"/>
          </a:xfrm>
        </p:spPr>
        <p:txBody>
          <a:bodyPr/>
          <a:lstStyle/>
          <a:p>
            <a:r>
              <a:rPr lang="en-US" b="1" u="sng" dirty="0"/>
              <a:t>Motivation</a:t>
            </a:r>
          </a:p>
        </p:txBody>
      </p:sp>
      <p:sp>
        <p:nvSpPr>
          <p:cNvPr id="8" name="Content Placeholder 7"/>
          <p:cNvSpPr>
            <a:spLocks noGrp="1"/>
          </p:cNvSpPr>
          <p:nvPr>
            <p:ph sz="quarter" idx="4"/>
          </p:nvPr>
        </p:nvSpPr>
        <p:spPr/>
        <p:txBody>
          <a:bodyPr>
            <a:normAutofit fontScale="85000" lnSpcReduction="10000"/>
          </a:bodyPr>
          <a:lstStyle/>
          <a:p>
            <a:r>
              <a:rPr lang="en-US" dirty="0"/>
              <a:t>Job satisfaction is a composite of many different (potentially conflicting) feelings about the job.</a:t>
            </a:r>
          </a:p>
          <a:p>
            <a:r>
              <a:rPr lang="en-US" dirty="0"/>
              <a:t>How satisfied are you with… </a:t>
            </a:r>
          </a:p>
          <a:p>
            <a:pPr marL="288925" indent="0">
              <a:buNone/>
            </a:pPr>
            <a:r>
              <a:rPr lang="en-US" dirty="0"/>
              <a:t>…your pay?</a:t>
            </a:r>
            <a:br>
              <a:rPr lang="en-US" dirty="0"/>
            </a:br>
            <a:r>
              <a:rPr lang="en-US" dirty="0"/>
              <a:t>…promotional opportunities?</a:t>
            </a:r>
            <a:br>
              <a:rPr lang="en-US" dirty="0"/>
            </a:br>
            <a:r>
              <a:rPr lang="en-US" dirty="0"/>
              <a:t>…benefits?</a:t>
            </a:r>
            <a:br>
              <a:rPr lang="en-US" dirty="0"/>
            </a:br>
            <a:r>
              <a:rPr lang="en-US" dirty="0"/>
              <a:t>…supervision?</a:t>
            </a:r>
            <a:br>
              <a:rPr lang="en-US" dirty="0"/>
            </a:br>
            <a:r>
              <a:rPr lang="en-US" dirty="0"/>
              <a:t>…your coworkers?</a:t>
            </a:r>
            <a:br>
              <a:rPr lang="en-US" dirty="0"/>
            </a:br>
            <a:r>
              <a:rPr lang="en-US" dirty="0"/>
              <a:t>…job conditions?</a:t>
            </a:r>
          </a:p>
        </p:txBody>
      </p:sp>
    </p:spTree>
    <p:custDataLst>
      <p:tags r:id="rId1"/>
    </p:custDataLst>
    <p:extLst>
      <p:ext uri="{BB962C8B-B14F-4D97-AF65-F5344CB8AC3E}">
        <p14:creationId xmlns:p14="http://schemas.microsoft.com/office/powerpoint/2010/main" val="3301215367"/>
      </p:ext>
    </p:extLst>
  </p:cSld>
  <p:clrMapOvr>
    <a:masterClrMapping/>
  </p:clrMapOvr>
  <p:transition>
    <p:cover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p:txBody>
          <a:bodyPr/>
          <a:lstStyle/>
          <a:p>
            <a:r>
              <a:rPr lang="en-US" u="sng" dirty="0"/>
              <a:t>Global Approach</a:t>
            </a:r>
            <a:br>
              <a:rPr lang="en-US" dirty="0"/>
            </a:br>
            <a:r>
              <a:rPr lang="en-US" dirty="0"/>
              <a:t>How do you feel about your job?</a:t>
            </a:r>
          </a:p>
        </p:txBody>
      </p:sp>
      <p:pic>
        <p:nvPicPr>
          <p:cNvPr id="7" name="Picture 5"/>
          <p:cNvPicPr>
            <a:picLocks noChangeAspect="1" noChangeArrowheads="1"/>
          </p:cNvPicPr>
          <p:nvPr/>
        </p:nvPicPr>
        <p:blipFill>
          <a:blip r:embed="rId4" cstate="print"/>
          <a:srcRect/>
          <a:stretch>
            <a:fillRect/>
          </a:stretch>
        </p:blipFill>
        <p:spPr bwMode="auto">
          <a:xfrm>
            <a:off x="2057400" y="3124200"/>
            <a:ext cx="7905750" cy="1600200"/>
          </a:xfrm>
          <a:prstGeom prst="rect">
            <a:avLst/>
          </a:prstGeom>
          <a:noFill/>
          <a:ln w="9525">
            <a:noFill/>
            <a:miter lim="800000"/>
            <a:headEnd/>
            <a:tailEnd/>
          </a:ln>
          <a:effectLst/>
        </p:spPr>
      </p:pic>
    </p:spTree>
    <p:custDataLst>
      <p:tags r:id="rId1"/>
    </p:custDataLst>
    <p:extLst>
      <p:ext uri="{BB962C8B-B14F-4D97-AF65-F5344CB8AC3E}">
        <p14:creationId xmlns:p14="http://schemas.microsoft.com/office/powerpoint/2010/main" val="2837616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Facet Approach</a:t>
            </a:r>
            <a:br>
              <a:rPr lang="en-US" dirty="0"/>
            </a:br>
            <a:r>
              <a:rPr lang="en-US" dirty="0">
                <a:hlinkClick r:id="rId4"/>
              </a:rPr>
              <a:t>Job Descriptive Index</a:t>
            </a:r>
            <a:r>
              <a:rPr lang="en-US" dirty="0"/>
              <a:t> (JDI)</a:t>
            </a:r>
          </a:p>
        </p:txBody>
      </p:sp>
      <p:sp>
        <p:nvSpPr>
          <p:cNvPr id="3" name="Text Placeholder 2"/>
          <p:cNvSpPr>
            <a:spLocks noGrp="1"/>
          </p:cNvSpPr>
          <p:nvPr>
            <p:ph type="body" idx="1"/>
          </p:nvPr>
        </p:nvSpPr>
        <p:spPr/>
        <p:txBody>
          <a:bodyPr/>
          <a:lstStyle/>
          <a:p>
            <a:r>
              <a:rPr lang="en-US" dirty="0"/>
              <a:t>Most extensively validated job satisfaction measure</a:t>
            </a:r>
          </a:p>
          <a:p>
            <a:endParaRPr lang="en-US" dirty="0"/>
          </a:p>
          <a:p>
            <a:r>
              <a:rPr lang="en-US" dirty="0"/>
              <a:t>5 dimensions</a:t>
            </a:r>
          </a:p>
          <a:p>
            <a:pPr lvl="1"/>
            <a:r>
              <a:rPr lang="en-US" dirty="0"/>
              <a:t>Work, coworkers, and supervision: 18 items each</a:t>
            </a:r>
          </a:p>
          <a:p>
            <a:pPr lvl="1"/>
            <a:r>
              <a:rPr lang="en-US" dirty="0"/>
              <a:t>Pay and promotions: 9 items each</a:t>
            </a:r>
          </a:p>
        </p:txBody>
      </p:sp>
    </p:spTree>
    <p:custDataLst>
      <p:tags r:id="rId1"/>
    </p:custDataLst>
    <p:extLst>
      <p:ext uri="{BB962C8B-B14F-4D97-AF65-F5344CB8AC3E}">
        <p14:creationId xmlns:p14="http://schemas.microsoft.com/office/powerpoint/2010/main" val="2932590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JDI Scales</a:t>
            </a:r>
            <a:endParaRPr lang="en-US" dirty="0"/>
          </a:p>
        </p:txBody>
      </p:sp>
      <p:sp>
        <p:nvSpPr>
          <p:cNvPr id="4" name="Text Placeholder 3"/>
          <p:cNvSpPr>
            <a:spLocks noGrp="1"/>
          </p:cNvSpPr>
          <p:nvPr>
            <p:ph sz="half" idx="1"/>
          </p:nvPr>
        </p:nvSpPr>
        <p:spPr>
          <a:xfrm>
            <a:off x="581193" y="2228003"/>
            <a:ext cx="3383280" cy="3633047"/>
          </a:xfrm>
        </p:spPr>
        <p:txBody>
          <a:bodyPr anchor="t">
            <a:normAutofit fontScale="55000" lnSpcReduction="20000"/>
          </a:bodyPr>
          <a:lstStyle/>
          <a:p>
            <a:r>
              <a:rPr lang="en-US" sz="3600" dirty="0"/>
              <a:t>Possible responses to each item…</a:t>
            </a:r>
          </a:p>
          <a:p>
            <a:pPr lvl="1"/>
            <a:r>
              <a:rPr lang="en-US" sz="2900" dirty="0"/>
              <a:t>Y if the item describes the dimension (+3 points)</a:t>
            </a:r>
          </a:p>
          <a:p>
            <a:pPr lvl="1"/>
            <a:r>
              <a:rPr lang="en-US" sz="2900" dirty="0"/>
              <a:t>N if it doesn’t describe it (+0 points)</a:t>
            </a:r>
          </a:p>
          <a:p>
            <a:pPr lvl="1"/>
            <a:r>
              <a:rPr lang="en-US" sz="2900" dirty="0"/>
              <a:t>? if you cannot describe it (+1 point)</a:t>
            </a:r>
          </a:p>
          <a:p>
            <a:endParaRPr lang="en-US" dirty="0"/>
          </a:p>
          <a:p>
            <a:r>
              <a:rPr lang="en-US" sz="3300" dirty="0"/>
              <a:t>WORK</a:t>
            </a:r>
          </a:p>
          <a:p>
            <a:pPr marL="0" indent="0">
              <a:buNone/>
            </a:pPr>
            <a:r>
              <a:rPr lang="en-US" sz="3300" dirty="0"/>
              <a:t>___ routine</a:t>
            </a:r>
          </a:p>
          <a:p>
            <a:pPr marL="0" indent="0">
              <a:buNone/>
            </a:pPr>
            <a:r>
              <a:rPr lang="en-US" sz="3300" dirty="0"/>
              <a:t>___ satisfying</a:t>
            </a:r>
          </a:p>
        </p:txBody>
      </p:sp>
      <p:sp>
        <p:nvSpPr>
          <p:cNvPr id="6" name="Content Placeholder 5"/>
          <p:cNvSpPr>
            <a:spLocks noGrp="1"/>
          </p:cNvSpPr>
          <p:nvPr>
            <p:ph sz="half" idx="2"/>
          </p:nvPr>
        </p:nvSpPr>
        <p:spPr>
          <a:xfrm>
            <a:off x="4404361" y="2228003"/>
            <a:ext cx="3383280" cy="3633047"/>
          </a:xfrm>
        </p:spPr>
        <p:txBody>
          <a:bodyPr anchor="t">
            <a:normAutofit fontScale="55000" lnSpcReduction="20000"/>
          </a:bodyPr>
          <a:lstStyle/>
          <a:p>
            <a:r>
              <a:rPr lang="en-US" sz="3300" dirty="0"/>
              <a:t>PAY </a:t>
            </a:r>
          </a:p>
          <a:p>
            <a:pPr marL="457200" indent="-457200">
              <a:buNone/>
            </a:pPr>
            <a:r>
              <a:rPr lang="en-US" sz="3300" dirty="0"/>
              <a:t>___ income adequate for normal expenses</a:t>
            </a:r>
          </a:p>
          <a:p>
            <a:pPr marL="0" indent="0">
              <a:buNone/>
            </a:pPr>
            <a:r>
              <a:rPr lang="en-US" sz="3300" dirty="0"/>
              <a:t>___ insecure</a:t>
            </a:r>
          </a:p>
          <a:p>
            <a:endParaRPr lang="en-US" sz="3300" dirty="0"/>
          </a:p>
          <a:p>
            <a:r>
              <a:rPr lang="en-US" sz="3300" dirty="0"/>
              <a:t>PROMOTION</a:t>
            </a:r>
          </a:p>
          <a:p>
            <a:pPr marL="571500" indent="-571500">
              <a:buNone/>
            </a:pPr>
            <a:r>
              <a:rPr lang="en-US" sz="3300" dirty="0"/>
              <a:t>___ promotion on ability</a:t>
            </a:r>
          </a:p>
          <a:p>
            <a:pPr marL="0" indent="0">
              <a:buNone/>
            </a:pPr>
            <a:r>
              <a:rPr lang="en-US" sz="3300" dirty="0"/>
              <a:t>___ infrequent promotions</a:t>
            </a:r>
          </a:p>
        </p:txBody>
      </p:sp>
      <p:sp>
        <p:nvSpPr>
          <p:cNvPr id="7" name="Content Placeholder 5"/>
          <p:cNvSpPr txBox="1">
            <a:spLocks/>
          </p:cNvSpPr>
          <p:nvPr/>
        </p:nvSpPr>
        <p:spPr>
          <a:xfrm>
            <a:off x="8227529" y="2228003"/>
            <a:ext cx="3383280" cy="3633047"/>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4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1800" dirty="0"/>
              <a:t>SUPERVISION</a:t>
            </a:r>
          </a:p>
          <a:p>
            <a:pPr marL="0" indent="0">
              <a:buNone/>
            </a:pPr>
            <a:r>
              <a:rPr lang="en-US" sz="1800" dirty="0"/>
              <a:t>___ impolite</a:t>
            </a:r>
          </a:p>
          <a:p>
            <a:pPr marL="0" indent="0">
              <a:buNone/>
            </a:pPr>
            <a:r>
              <a:rPr lang="en-US" sz="1800" dirty="0"/>
              <a:t>___ praises good work</a:t>
            </a:r>
          </a:p>
          <a:p>
            <a:pPr marL="0" indent="0">
              <a:buNone/>
            </a:pPr>
            <a:endParaRPr lang="en-US" sz="1800" dirty="0"/>
          </a:p>
          <a:p>
            <a:r>
              <a:rPr lang="en-US" sz="1800" dirty="0"/>
              <a:t>COWORKERS			</a:t>
            </a:r>
          </a:p>
          <a:p>
            <a:pPr marL="0" indent="0">
              <a:buNone/>
            </a:pPr>
            <a:r>
              <a:rPr lang="en-US" sz="1800" dirty="0"/>
              <a:t>___ boring	</a:t>
            </a:r>
          </a:p>
          <a:p>
            <a:pPr marL="0" indent="0">
              <a:buNone/>
            </a:pPr>
            <a:r>
              <a:rPr lang="en-US" sz="1800" dirty="0"/>
              <a:t>___ intelligent	</a:t>
            </a:r>
          </a:p>
        </p:txBody>
      </p:sp>
    </p:spTree>
    <p:custDataLst>
      <p:tags r:id="rId1"/>
    </p:custDataLst>
    <p:extLst>
      <p:ext uri="{BB962C8B-B14F-4D97-AF65-F5344CB8AC3E}">
        <p14:creationId xmlns:p14="http://schemas.microsoft.com/office/powerpoint/2010/main" val="3088999952"/>
      </p:ext>
    </p:extLst>
  </p:cSld>
  <p:clrMapOvr>
    <a:masterClrMapping/>
  </p:clrMapOvr>
  <p:transition>
    <p:cover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a:t>
            </a:r>
            <a:endParaRPr lang="en-US" dirty="0"/>
          </a:p>
        </p:txBody>
      </p:sp>
      <p:sp>
        <p:nvSpPr>
          <p:cNvPr id="3" name="Content Placeholder 2"/>
          <p:cNvSpPr>
            <a:spLocks noGrp="1"/>
          </p:cNvSpPr>
          <p:nvPr>
            <p:ph idx="1"/>
          </p:nvPr>
        </p:nvSpPr>
        <p:spPr/>
        <p:txBody>
          <a:bodyPr>
            <a:normAutofit/>
          </a:bodyPr>
          <a:lstStyle/>
          <a:p>
            <a:r>
              <a:rPr lang="en-US" dirty="0"/>
              <a:t>Job Satisfaction</a:t>
            </a:r>
          </a:p>
          <a:p>
            <a:endParaRPr lang="en-US" dirty="0"/>
          </a:p>
          <a:p>
            <a:r>
              <a:rPr lang="en-US" dirty="0"/>
              <a:t>Commitment &amp; Engagement</a:t>
            </a:r>
          </a:p>
        </p:txBody>
      </p:sp>
    </p:spTree>
    <p:extLst>
      <p:ext uri="{BB962C8B-B14F-4D97-AF65-F5344CB8AC3E}">
        <p14:creationId xmlns:p14="http://schemas.microsoft.com/office/powerpoint/2010/main" val="1125613081"/>
      </p:ext>
    </p:extLst>
  </p:cSld>
  <p:clrMapOvr>
    <a:masterClrMapping/>
  </p:clrMapOvr>
  <p:transition>
    <p:cover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Small Group Discussion</a:t>
            </a:r>
            <a:endParaRPr lang="en-US" dirty="0"/>
          </a:p>
        </p:txBody>
      </p:sp>
      <p:sp>
        <p:nvSpPr>
          <p:cNvPr id="3" name="Text Placeholder 2"/>
          <p:cNvSpPr>
            <a:spLocks noGrp="1"/>
          </p:cNvSpPr>
          <p:nvPr>
            <p:ph type="body" idx="1"/>
          </p:nvPr>
        </p:nvSpPr>
        <p:spPr/>
        <p:txBody>
          <a:bodyPr/>
          <a:lstStyle/>
          <a:p>
            <a:r>
              <a:rPr lang="en-US"/>
              <a:t>Are some employees “destined” to always be dissatisfied with their jobs?</a:t>
            </a:r>
          </a:p>
          <a:p>
            <a:endParaRPr lang="en-US" dirty="0"/>
          </a:p>
        </p:txBody>
      </p:sp>
    </p:spTree>
    <p:custDataLst>
      <p:tags r:id="rId1"/>
    </p:custDataLst>
    <p:extLst>
      <p:ext uri="{BB962C8B-B14F-4D97-AF65-F5344CB8AC3E}">
        <p14:creationId xmlns:p14="http://schemas.microsoft.com/office/powerpoint/2010/main" val="18578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 vs. Situation</a:t>
            </a:r>
          </a:p>
        </p:txBody>
      </p:sp>
      <p:graphicFrame>
        <p:nvGraphicFramePr>
          <p:cNvPr id="89090" name="Object 2"/>
          <p:cNvGraphicFramePr>
            <a:graphicFrameLocks/>
          </p:cNvGraphicFramePr>
          <p:nvPr>
            <p:extLst>
              <p:ext uri="{D42A27DB-BD31-4B8C-83A1-F6EECF244321}">
                <p14:modId xmlns:p14="http://schemas.microsoft.com/office/powerpoint/2010/main" val="1295706520"/>
              </p:ext>
            </p:extLst>
          </p:nvPr>
        </p:nvGraphicFramePr>
        <p:xfrm>
          <a:off x="2514600" y="1905000"/>
          <a:ext cx="6972300" cy="3505200"/>
        </p:xfrm>
        <a:graphic>
          <a:graphicData uri="http://schemas.openxmlformats.org/presentationml/2006/ole">
            <mc:AlternateContent xmlns:mc="http://schemas.openxmlformats.org/markup-compatibility/2006">
              <mc:Choice xmlns:v="urn:schemas-microsoft-com:vml" Requires="v">
                <p:oleObj spid="_x0000_s90151" name="Document" r:id="rId5" imgW="7906539" imgH="3985473" progId="Word.Document.8">
                  <p:embed/>
                </p:oleObj>
              </mc:Choice>
              <mc:Fallback>
                <p:oleObj name="Document" r:id="rId5" imgW="7906539" imgH="3985473" progId="Word.Document.8">
                  <p:embed/>
                  <p:pic>
                    <p:nvPicPr>
                      <p:cNvPr id="0" name=""/>
                      <p:cNvPicPr>
                        <a:picLocks noChangeArrowheads="1"/>
                      </p:cNvPicPr>
                      <p:nvPr/>
                    </p:nvPicPr>
                    <p:blipFill>
                      <a:blip r:embed="rId6"/>
                      <a:srcRect/>
                      <a:stretch>
                        <a:fillRect/>
                      </a:stretch>
                    </p:blipFill>
                    <p:spPr bwMode="auto">
                      <a:xfrm>
                        <a:off x="2514600" y="1905000"/>
                        <a:ext cx="6972300"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Rectangle 5"/>
          <p:cNvSpPr>
            <a:spLocks noChangeArrowheads="1"/>
          </p:cNvSpPr>
          <p:nvPr/>
        </p:nvSpPr>
        <p:spPr bwMode="auto">
          <a:xfrm>
            <a:off x="2514600" y="5410201"/>
            <a:ext cx="6906506" cy="1385637"/>
          </a:xfrm>
          <a:prstGeom prst="rect">
            <a:avLst/>
          </a:prstGeom>
          <a:noFill/>
          <a:ln w="9525">
            <a:noFill/>
            <a:miter lim="800000"/>
            <a:headEnd/>
            <a:tailEnd/>
          </a:ln>
          <a:effectLst/>
        </p:spPr>
        <p:txBody>
          <a:bodyPr wrap="none" lIns="92075" tIns="46038" rIns="92075" bIns="46038">
            <a:spAutoFit/>
          </a:bodyPr>
          <a:lstStyle/>
          <a:p>
            <a:r>
              <a:rPr lang="en-US" sz="2200" dirty="0">
                <a:solidFill>
                  <a:schemeClr val="tx2"/>
                </a:solidFill>
                <a:latin typeface="Arial" charset="0"/>
              </a:rPr>
              <a:t>Table entries are correlations between job satisfaction</a:t>
            </a:r>
          </a:p>
          <a:p>
            <a:r>
              <a:rPr lang="en-US" sz="2200" dirty="0">
                <a:solidFill>
                  <a:schemeClr val="tx2"/>
                </a:solidFill>
                <a:latin typeface="Arial" charset="0"/>
              </a:rPr>
              <a:t>measures across time and job/occupation changes</a:t>
            </a:r>
          </a:p>
          <a:p>
            <a:endParaRPr lang="en-US" sz="2200" dirty="0">
              <a:solidFill>
                <a:schemeClr val="tx2"/>
              </a:solidFill>
              <a:latin typeface="Arial" charset="0"/>
            </a:endParaRPr>
          </a:p>
          <a:p>
            <a:r>
              <a:rPr lang="en-US" dirty="0">
                <a:solidFill>
                  <a:schemeClr val="tx2"/>
                </a:solidFill>
              </a:rPr>
              <a:t>Source: </a:t>
            </a:r>
            <a:r>
              <a:rPr lang="en-US" dirty="0" err="1">
                <a:solidFill>
                  <a:schemeClr val="tx2"/>
                </a:solidFill>
              </a:rPr>
              <a:t>Staw</a:t>
            </a:r>
            <a:r>
              <a:rPr lang="en-US" dirty="0">
                <a:solidFill>
                  <a:schemeClr val="tx2"/>
                </a:solidFill>
              </a:rPr>
              <a:t> and Ross (1985)</a:t>
            </a:r>
          </a:p>
        </p:txBody>
      </p:sp>
    </p:spTree>
    <p:custDataLst>
      <p:tags r:id="rId2"/>
    </p:custDataLst>
    <p:extLst>
      <p:ext uri="{BB962C8B-B14F-4D97-AF65-F5344CB8AC3E}">
        <p14:creationId xmlns:p14="http://schemas.microsoft.com/office/powerpoint/2010/main" val="2925692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Antecedents of Job Satisfaction</a:t>
            </a:r>
          </a:p>
        </p:txBody>
      </p:sp>
      <p:sp>
        <p:nvSpPr>
          <p:cNvPr id="3" name="Content Placeholder 2"/>
          <p:cNvSpPr>
            <a:spLocks noGrp="1"/>
          </p:cNvSpPr>
          <p:nvPr>
            <p:ph idx="1"/>
          </p:nvPr>
        </p:nvSpPr>
        <p:spPr/>
        <p:txBody>
          <a:bodyPr>
            <a:normAutofit lnSpcReduction="10000"/>
          </a:bodyPr>
          <a:lstStyle/>
          <a:p>
            <a:r>
              <a:rPr lang="en-US" dirty="0"/>
              <a:t>Values/Needs</a:t>
            </a:r>
          </a:p>
          <a:p>
            <a:pPr lvl="1"/>
            <a:r>
              <a:rPr lang="en-US" dirty="0"/>
              <a:t>Jobs are more satisfying when they fit employee values.</a:t>
            </a:r>
          </a:p>
          <a:p>
            <a:endParaRPr lang="en-US" dirty="0"/>
          </a:p>
          <a:p>
            <a:r>
              <a:rPr lang="en-US" dirty="0"/>
              <a:t>Personality</a:t>
            </a:r>
          </a:p>
          <a:p>
            <a:pPr lvl="1"/>
            <a:r>
              <a:rPr lang="en-US" dirty="0"/>
              <a:t>Employees’ dispositional makeup affects how they view their jobs.</a:t>
            </a:r>
          </a:p>
          <a:p>
            <a:endParaRPr lang="en-US" dirty="0"/>
          </a:p>
          <a:p>
            <a:r>
              <a:rPr lang="en-US" dirty="0"/>
              <a:t>Work</a:t>
            </a:r>
          </a:p>
          <a:p>
            <a:pPr lvl="1"/>
            <a:r>
              <a:rPr lang="en-US" dirty="0"/>
              <a:t>Challenging and complex work predicts satisfaction across jobs.</a:t>
            </a:r>
          </a:p>
        </p:txBody>
      </p:sp>
    </p:spTree>
    <p:custDataLst>
      <p:tags r:id="rId1"/>
    </p:custDataLst>
    <p:extLst>
      <p:ext uri="{BB962C8B-B14F-4D97-AF65-F5344CB8AC3E}">
        <p14:creationId xmlns:p14="http://schemas.microsoft.com/office/powerpoint/2010/main" val="840424228"/>
      </p:ext>
    </p:extLst>
  </p:cSld>
  <p:clrMapOvr>
    <a:masterClrMapping/>
  </p:clrMapOvr>
  <p:transition>
    <p:cover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Individual Antecedents of Job Satisfaction:  Trait Affect</a:t>
            </a:r>
          </a:p>
        </p:txBody>
      </p:sp>
      <p:sp>
        <p:nvSpPr>
          <p:cNvPr id="4" name="Text Placeholder 3"/>
          <p:cNvSpPr>
            <a:spLocks noGrp="1"/>
          </p:cNvSpPr>
          <p:nvPr>
            <p:ph type="body" idx="1"/>
          </p:nvPr>
        </p:nvSpPr>
        <p:spPr>
          <a:xfrm>
            <a:off x="581193" y="2250892"/>
            <a:ext cx="5087075" cy="536005"/>
          </a:xfrm>
        </p:spPr>
        <p:txBody>
          <a:bodyPr/>
          <a:lstStyle/>
          <a:p>
            <a:r>
              <a:rPr lang="en-US" dirty="0"/>
              <a:t>Job Satisfaction</a:t>
            </a:r>
          </a:p>
        </p:txBody>
      </p:sp>
      <p:sp>
        <p:nvSpPr>
          <p:cNvPr id="5" name="Content Placeholder 4"/>
          <p:cNvSpPr>
            <a:spLocks noGrp="1"/>
          </p:cNvSpPr>
          <p:nvPr>
            <p:ph sz="half" idx="2"/>
          </p:nvPr>
        </p:nvSpPr>
        <p:spPr/>
        <p:txBody>
          <a:bodyPr/>
          <a:lstStyle/>
          <a:p>
            <a:r>
              <a:rPr lang="en-US" dirty="0"/>
              <a:t>PA = .34</a:t>
            </a:r>
          </a:p>
          <a:p>
            <a:r>
              <a:rPr lang="en-US" dirty="0"/>
              <a:t>NA = -.34</a:t>
            </a:r>
          </a:p>
          <a:p>
            <a:endParaRPr lang="en-US" dirty="0"/>
          </a:p>
        </p:txBody>
      </p:sp>
      <p:sp>
        <p:nvSpPr>
          <p:cNvPr id="6" name="Text Placeholder 5"/>
          <p:cNvSpPr>
            <a:spLocks noGrp="1"/>
          </p:cNvSpPr>
          <p:nvPr>
            <p:ph type="body" sz="quarter" idx="3"/>
          </p:nvPr>
        </p:nvSpPr>
        <p:spPr>
          <a:xfrm>
            <a:off x="6217709" y="2250892"/>
            <a:ext cx="5393099" cy="553373"/>
          </a:xfrm>
        </p:spPr>
        <p:txBody>
          <a:bodyPr/>
          <a:lstStyle/>
          <a:p>
            <a:r>
              <a:rPr lang="en-US" dirty="0"/>
              <a:t>Organizational Commitment</a:t>
            </a:r>
          </a:p>
        </p:txBody>
      </p:sp>
      <p:sp>
        <p:nvSpPr>
          <p:cNvPr id="7" name="Content Placeholder 6"/>
          <p:cNvSpPr>
            <a:spLocks noGrp="1"/>
          </p:cNvSpPr>
          <p:nvPr>
            <p:ph sz="quarter" idx="4"/>
          </p:nvPr>
        </p:nvSpPr>
        <p:spPr/>
        <p:txBody>
          <a:bodyPr/>
          <a:lstStyle/>
          <a:p>
            <a:r>
              <a:rPr lang="en-US"/>
              <a:t>PA = .35</a:t>
            </a:r>
          </a:p>
          <a:p>
            <a:r>
              <a:rPr lang="en-US"/>
              <a:t>NA = -.27</a:t>
            </a:r>
          </a:p>
          <a:p>
            <a:endParaRPr lang="en-US"/>
          </a:p>
          <a:p>
            <a:endParaRPr lang="en-US" dirty="0"/>
          </a:p>
        </p:txBody>
      </p:sp>
    </p:spTree>
    <p:custDataLst>
      <p:tags r:id="rId1"/>
    </p:custDataLst>
    <p:extLst>
      <p:ext uri="{BB962C8B-B14F-4D97-AF65-F5344CB8AC3E}">
        <p14:creationId xmlns:p14="http://schemas.microsoft.com/office/powerpoint/2010/main" val="1574745696"/>
      </p:ext>
    </p:extLst>
  </p:cSld>
  <p:clrMapOvr>
    <a:masterClrMapping/>
  </p:clrMapOvr>
  <p:transition>
    <p:cover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Individual Antecedents of Job Satisfaction: Core Self-Evaluations</a:t>
            </a:r>
          </a:p>
        </p:txBody>
      </p:sp>
      <p:sp>
        <p:nvSpPr>
          <p:cNvPr id="3" name="Content Placeholder 2"/>
          <p:cNvSpPr>
            <a:spLocks noGrp="1"/>
          </p:cNvSpPr>
          <p:nvPr>
            <p:ph idx="1"/>
          </p:nvPr>
        </p:nvSpPr>
        <p:spPr/>
        <p:txBody>
          <a:bodyPr/>
          <a:lstStyle/>
          <a:p>
            <a:r>
              <a:rPr lang="en-US" dirty="0"/>
              <a:t>Compound personality trait related to both job and life satisfaction</a:t>
            </a:r>
          </a:p>
          <a:p>
            <a:pPr lvl="1"/>
            <a:r>
              <a:rPr lang="en-US" dirty="0"/>
              <a:t>Self-esteem</a:t>
            </a:r>
          </a:p>
          <a:p>
            <a:pPr lvl="1"/>
            <a:r>
              <a:rPr lang="en-US" dirty="0"/>
              <a:t>Generalized self-efficacy</a:t>
            </a:r>
          </a:p>
          <a:p>
            <a:pPr lvl="1"/>
            <a:r>
              <a:rPr lang="en-US" dirty="0"/>
              <a:t>Locus of control</a:t>
            </a:r>
          </a:p>
          <a:p>
            <a:pPr lvl="1"/>
            <a:r>
              <a:rPr lang="en-US" dirty="0"/>
              <a:t>Neuroticism</a:t>
            </a:r>
          </a:p>
        </p:txBody>
      </p:sp>
    </p:spTree>
    <p:custDataLst>
      <p:tags r:id="rId1"/>
    </p:custDataLst>
    <p:extLst>
      <p:ext uri="{BB962C8B-B14F-4D97-AF65-F5344CB8AC3E}">
        <p14:creationId xmlns:p14="http://schemas.microsoft.com/office/powerpoint/2010/main" val="3758882100"/>
      </p:ext>
    </p:extLst>
  </p:cSld>
  <p:clrMapOvr>
    <a:masterClrMapping/>
  </p:clrMapOvr>
  <p:transition>
    <p:cover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Environmental Antecedents of Job Satisfaction</a:t>
            </a:r>
          </a:p>
        </p:txBody>
      </p:sp>
      <p:sp>
        <p:nvSpPr>
          <p:cNvPr id="8" name="Content Placeholder 7"/>
          <p:cNvSpPr>
            <a:spLocks noGrp="1"/>
          </p:cNvSpPr>
          <p:nvPr>
            <p:ph idx="1"/>
          </p:nvPr>
        </p:nvSpPr>
        <p:spPr/>
        <p:txBody>
          <a:bodyPr>
            <a:normAutofit fontScale="85000" lnSpcReduction="20000"/>
          </a:bodyPr>
          <a:lstStyle/>
          <a:p>
            <a:r>
              <a:rPr lang="en-US" dirty="0"/>
              <a:t>Job Characteristics</a:t>
            </a:r>
          </a:p>
          <a:p>
            <a:pPr lvl="1"/>
            <a:r>
              <a:rPr lang="en-US" dirty="0"/>
              <a:t>Skill variety</a:t>
            </a:r>
          </a:p>
          <a:p>
            <a:pPr lvl="1"/>
            <a:r>
              <a:rPr lang="en-US" dirty="0"/>
              <a:t>Task identity</a:t>
            </a:r>
          </a:p>
          <a:p>
            <a:pPr lvl="1"/>
            <a:r>
              <a:rPr lang="en-US" dirty="0"/>
              <a:t>Task significance</a:t>
            </a:r>
          </a:p>
          <a:p>
            <a:pPr lvl="1"/>
            <a:r>
              <a:rPr lang="en-US" dirty="0"/>
              <a:t>Autonomy</a:t>
            </a:r>
          </a:p>
          <a:p>
            <a:pPr lvl="1"/>
            <a:r>
              <a:rPr lang="en-US" dirty="0"/>
              <a:t>Job Feedback</a:t>
            </a:r>
          </a:p>
          <a:p>
            <a:endParaRPr lang="en-US" dirty="0"/>
          </a:p>
          <a:p>
            <a:r>
              <a:rPr lang="en-US" dirty="0"/>
              <a:t>Role Variables</a:t>
            </a:r>
          </a:p>
          <a:p>
            <a:endParaRPr lang="en-US" dirty="0"/>
          </a:p>
          <a:p>
            <a:r>
              <a:rPr lang="en-US" dirty="0"/>
              <a:t>Pay</a:t>
            </a:r>
          </a:p>
        </p:txBody>
      </p:sp>
    </p:spTree>
    <p:custDataLst>
      <p:tags r:id="rId1"/>
    </p:custDataLst>
    <p:extLst>
      <p:ext uri="{BB962C8B-B14F-4D97-AF65-F5344CB8AC3E}">
        <p14:creationId xmlns:p14="http://schemas.microsoft.com/office/powerpoint/2010/main" val="903576035"/>
      </p:ext>
    </p:extLst>
  </p:cSld>
  <p:clrMapOvr>
    <a:masterClrMapping/>
  </p:clrMapOvr>
  <p:transition>
    <p:cover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Commitment &amp; Engagement </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03706102"/>
      </p:ext>
    </p:extLst>
  </p:cSld>
  <p:clrMapOvr>
    <a:masterClrMapping/>
  </p:clrMapOvr>
  <p:transition>
    <p:cover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Organizational Commitment</a:t>
            </a:r>
            <a:endParaRPr lang="en-US" dirty="0"/>
          </a:p>
        </p:txBody>
      </p:sp>
      <p:sp>
        <p:nvSpPr>
          <p:cNvPr id="3" name="Content Placeholder 2"/>
          <p:cNvSpPr>
            <a:spLocks noGrp="1"/>
          </p:cNvSpPr>
          <p:nvPr>
            <p:ph idx="1"/>
          </p:nvPr>
        </p:nvSpPr>
        <p:spPr/>
        <p:txBody>
          <a:bodyPr>
            <a:normAutofit lnSpcReduction="10000"/>
          </a:bodyPr>
          <a:lstStyle/>
          <a:p>
            <a:r>
              <a:rPr lang="en-US" dirty="0"/>
              <a:t>Affective Commitment</a:t>
            </a:r>
          </a:p>
          <a:p>
            <a:pPr lvl="1"/>
            <a:r>
              <a:rPr lang="en-US" dirty="0"/>
              <a:t>Emotional attachment to an organization</a:t>
            </a:r>
          </a:p>
          <a:p>
            <a:endParaRPr lang="en-US" dirty="0"/>
          </a:p>
          <a:p>
            <a:r>
              <a:rPr lang="en-US" dirty="0"/>
              <a:t>Continuance Commitment</a:t>
            </a:r>
          </a:p>
          <a:p>
            <a:pPr lvl="1"/>
            <a:r>
              <a:rPr lang="en-US" dirty="0"/>
              <a:t>Perceived cost of leaving an organization</a:t>
            </a:r>
          </a:p>
          <a:p>
            <a:endParaRPr lang="en-US" dirty="0"/>
          </a:p>
          <a:p>
            <a:r>
              <a:rPr lang="en-US" dirty="0"/>
              <a:t>Normative Commitment</a:t>
            </a:r>
          </a:p>
          <a:p>
            <a:pPr lvl="1"/>
            <a:r>
              <a:rPr lang="en-US" dirty="0"/>
              <a:t>Obligation to remain in an organization</a:t>
            </a:r>
          </a:p>
        </p:txBody>
      </p:sp>
    </p:spTree>
    <p:custDataLst>
      <p:tags r:id="rId1"/>
    </p:custDataLst>
    <p:extLst>
      <p:ext uri="{BB962C8B-B14F-4D97-AF65-F5344CB8AC3E}">
        <p14:creationId xmlns:p14="http://schemas.microsoft.com/office/powerpoint/2010/main" val="3500513397"/>
      </p:ext>
    </p:extLst>
  </p:cSld>
  <p:clrMapOvr>
    <a:masterClrMapping/>
  </p:clrMapOvr>
  <p:transition>
    <p:cover dir="d"/>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dirty="0"/>
              <a:t>Individual Difference Variables &amp; Commitment</a:t>
            </a:r>
          </a:p>
        </p:txBody>
      </p:sp>
      <p:sp>
        <p:nvSpPr>
          <p:cNvPr id="15364" name="Rectangle 3"/>
          <p:cNvSpPr>
            <a:spLocks noGrp="1" noChangeArrowheads="1"/>
          </p:cNvSpPr>
          <p:nvPr>
            <p:ph idx="1"/>
          </p:nvPr>
        </p:nvSpPr>
        <p:spPr/>
        <p:txBody>
          <a:bodyPr/>
          <a:lstStyle/>
          <a:p>
            <a:r>
              <a:rPr lang="en-US" dirty="0"/>
              <a:t>Absenteeism &amp; turnover can only be understood when considering multiple forms of commitment &amp; multiple foundations for those commitments</a:t>
            </a:r>
          </a:p>
          <a:p>
            <a:pPr lvl="3"/>
            <a:endParaRPr lang="en-US" dirty="0"/>
          </a:p>
          <a:p>
            <a:r>
              <a:rPr lang="en-US" dirty="0"/>
              <a:t>Job embeddedness – many and varied types of commitment that individuals feel toward co-workers, teams, organizations, and careers</a:t>
            </a:r>
          </a:p>
        </p:txBody>
      </p:sp>
      <p:sp>
        <p:nvSpPr>
          <p:cNvPr id="15365" name="Rectangle 5"/>
          <p:cNvSpPr>
            <a:spLocks noChangeArrowheads="1"/>
          </p:cNvSpPr>
          <p:nvPr/>
        </p:nvSpPr>
        <p:spPr bwMode="auto">
          <a:xfrm>
            <a:off x="9829800" y="6403975"/>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algn="ctr"/>
            <a:endParaRPr lang="en-US" sz="1200" b="1">
              <a:latin typeface="Arial" charset="0"/>
            </a:endParaRPr>
          </a:p>
        </p:txBody>
      </p:sp>
    </p:spTree>
    <p:extLst>
      <p:ext uri="{BB962C8B-B14F-4D97-AF65-F5344CB8AC3E}">
        <p14:creationId xmlns:p14="http://schemas.microsoft.com/office/powerpoint/2010/main" val="93448399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Employee Engagement</a:t>
            </a:r>
          </a:p>
        </p:txBody>
      </p:sp>
      <p:sp>
        <p:nvSpPr>
          <p:cNvPr id="19459" name="Content Placeholder 2"/>
          <p:cNvSpPr>
            <a:spLocks noGrp="1"/>
          </p:cNvSpPr>
          <p:nvPr>
            <p:ph idx="1"/>
          </p:nvPr>
        </p:nvSpPr>
        <p:spPr/>
        <p:txBody>
          <a:bodyPr>
            <a:normAutofit lnSpcReduction="10000"/>
          </a:bodyPr>
          <a:lstStyle/>
          <a:p>
            <a:r>
              <a:rPr lang="en-US" dirty="0"/>
              <a:t>Positive work-related state of mind that includes high levels of energy, enthusiasm, and identification with one’s work</a:t>
            </a:r>
          </a:p>
          <a:p>
            <a:endParaRPr lang="en-US" dirty="0"/>
          </a:p>
          <a:p>
            <a:r>
              <a:rPr lang="en-US" dirty="0"/>
              <a:t>Overlaps positively with job satisfaction, organizational commitment, and job involvement</a:t>
            </a:r>
          </a:p>
          <a:p>
            <a:endParaRPr lang="en-US" dirty="0"/>
          </a:p>
          <a:p>
            <a:r>
              <a:rPr lang="en-US" dirty="0"/>
              <a:t>Distinct from these constructs and has important organizational implications (i.e., increased engagement on the part of workers is related to increased task and contextual performance)</a:t>
            </a:r>
          </a:p>
        </p:txBody>
      </p:sp>
    </p:spTree>
    <p:extLst>
      <p:ext uri="{BB962C8B-B14F-4D97-AF65-F5344CB8AC3E}">
        <p14:creationId xmlns:p14="http://schemas.microsoft.com/office/powerpoint/2010/main" val="193245510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Satisfaction</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0280805"/>
      </p:ext>
    </p:extLst>
  </p:cSld>
  <p:clrMapOvr>
    <a:masterClrMapping/>
  </p:clrMapOvr>
  <p:transition>
    <p:cover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p:txBody>
          <a:bodyPr/>
          <a:lstStyle/>
          <a:p>
            <a:r>
              <a:rPr lang="en-US"/>
              <a:t>Ever wanted to quit a job?</a:t>
            </a:r>
            <a:endParaRPr lang="en-US" dirty="0"/>
          </a:p>
        </p:txBody>
      </p:sp>
      <p:sp>
        <p:nvSpPr>
          <p:cNvPr id="3" name="TPAnswers"/>
          <p:cNvSpPr>
            <a:spLocks noGrp="1"/>
          </p:cNvSpPr>
          <p:nvPr>
            <p:ph type="body" idx="1"/>
            <p:custDataLst>
              <p:tags r:id="rId2"/>
            </p:custDataLst>
          </p:nvPr>
        </p:nvSpPr>
        <p:spPr/>
        <p:txBody>
          <a:bodyPr/>
          <a:lstStyle/>
          <a:p>
            <a:r>
              <a:rPr lang="en-US"/>
              <a:t>Yes, all the time</a:t>
            </a:r>
          </a:p>
          <a:p>
            <a:r>
              <a:rPr lang="en-US"/>
              <a:t>Yes, fairly often</a:t>
            </a:r>
          </a:p>
          <a:p>
            <a:r>
              <a:rPr lang="en-US"/>
              <a:t>Yes, a few times</a:t>
            </a:r>
          </a:p>
          <a:p>
            <a:r>
              <a:rPr lang="en-US"/>
              <a:t>No, never</a:t>
            </a:r>
            <a:endParaRPr lang="en-US" dirty="0"/>
          </a:p>
        </p:txBody>
      </p:sp>
    </p:spTree>
    <p:custDataLst>
      <p:tags r:id="rId1"/>
    </p:custDataLst>
    <p:extLst>
      <p:ext uri="{BB962C8B-B14F-4D97-AF65-F5344CB8AC3E}">
        <p14:creationId xmlns:p14="http://schemas.microsoft.com/office/powerpoint/2010/main" val="3278558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Imagine these scenarios…</a:t>
            </a:r>
            <a:endParaRPr lang="en-US" dirty="0"/>
          </a:p>
        </p:txBody>
      </p:sp>
      <p:sp>
        <p:nvSpPr>
          <p:cNvPr id="3" name="Content Placeholder 2"/>
          <p:cNvSpPr>
            <a:spLocks noGrp="1"/>
          </p:cNvSpPr>
          <p:nvPr>
            <p:ph idx="1"/>
          </p:nvPr>
        </p:nvSpPr>
        <p:spPr/>
        <p:txBody>
          <a:bodyPr>
            <a:normAutofit/>
          </a:bodyPr>
          <a:lstStyle/>
          <a:p>
            <a:r>
              <a:rPr lang="en-US"/>
              <a:t>Becky and Pam have worked as customer service reps at Bellson Communications for the past 2 years. Becky loves her job and wants to stay there until retirement in 8 years. Pam hates her job, uses all available sick days, and would leave in a second if there were another job out there. </a:t>
            </a:r>
          </a:p>
          <a:p>
            <a:endParaRPr lang="en-US"/>
          </a:p>
          <a:p>
            <a:r>
              <a:rPr lang="en-US"/>
              <a:t>Carrie is meeting with a career adviser—she hates her current job and, frankly, has hated every job she’s ever had. Carrie hopes a career adviser can find “the job” for her. </a:t>
            </a:r>
            <a:endParaRPr lang="en-US" dirty="0"/>
          </a:p>
        </p:txBody>
      </p:sp>
    </p:spTree>
    <p:custDataLst>
      <p:tags r:id="rId1"/>
    </p:custDataLst>
    <p:extLst>
      <p:ext uri="{BB962C8B-B14F-4D97-AF65-F5344CB8AC3E}">
        <p14:creationId xmlns:p14="http://schemas.microsoft.com/office/powerpoint/2010/main" val="2794591804"/>
      </p:ext>
    </p:extLst>
  </p:cSld>
  <p:clrMapOvr>
    <a:masterClrMapping/>
  </p:clrMapOvr>
  <p:transition>
    <p:cover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Imagine these too…</a:t>
            </a:r>
            <a:endParaRPr lang="en-US" dirty="0"/>
          </a:p>
        </p:txBody>
      </p:sp>
      <p:sp>
        <p:nvSpPr>
          <p:cNvPr id="3" name="Content Placeholder 2"/>
          <p:cNvSpPr>
            <a:spLocks noGrp="1"/>
          </p:cNvSpPr>
          <p:nvPr>
            <p:ph idx="1"/>
          </p:nvPr>
        </p:nvSpPr>
        <p:spPr/>
        <p:txBody>
          <a:bodyPr>
            <a:normAutofit/>
          </a:bodyPr>
          <a:lstStyle/>
          <a:p>
            <a:r>
              <a:rPr lang="en-US"/>
              <a:t>Chris loves his job and can’t wait to go to work in the morning. He loves his work, loves his current job, and has loved every job he’s ever had.</a:t>
            </a:r>
          </a:p>
          <a:p>
            <a:r>
              <a:rPr lang="en-US"/>
              <a:t>Matt, HR director of Dillard Manufacturing, is frustrated because his company has the highest turnover rate in the area. Also, employees stay with Dillard just long enough to get experience and then leave for higher pay with Next Enterprises, another local company.</a:t>
            </a:r>
            <a:endParaRPr lang="en-US" dirty="0"/>
          </a:p>
        </p:txBody>
      </p:sp>
    </p:spTree>
    <p:custDataLst>
      <p:tags r:id="rId1"/>
    </p:custDataLst>
    <p:extLst>
      <p:ext uri="{BB962C8B-B14F-4D97-AF65-F5344CB8AC3E}">
        <p14:creationId xmlns:p14="http://schemas.microsoft.com/office/powerpoint/2010/main" val="3111538474"/>
      </p:ext>
    </p:extLst>
  </p:cSld>
  <p:clrMapOvr>
    <a:masterClrMapping/>
  </p:clrMapOvr>
  <p:transition>
    <p:cover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Questions</a:t>
            </a:r>
            <a:endParaRPr lang="en-US" dirty="0"/>
          </a:p>
        </p:txBody>
      </p:sp>
      <p:sp>
        <p:nvSpPr>
          <p:cNvPr id="3" name="Content Placeholder 2"/>
          <p:cNvSpPr>
            <a:spLocks noGrp="1"/>
          </p:cNvSpPr>
          <p:nvPr>
            <p:ph idx="1"/>
          </p:nvPr>
        </p:nvSpPr>
        <p:spPr/>
        <p:txBody>
          <a:bodyPr/>
          <a:lstStyle/>
          <a:p>
            <a:r>
              <a:rPr lang="en-US"/>
              <a:t>Why does Becky love her job and Pam hate the same job?</a:t>
            </a:r>
          </a:p>
          <a:p>
            <a:endParaRPr lang="en-US"/>
          </a:p>
          <a:p>
            <a:r>
              <a:rPr lang="en-US"/>
              <a:t>Why do Carrie and Chris have such different attitudes about their jobs in general?</a:t>
            </a:r>
          </a:p>
          <a:p>
            <a:endParaRPr lang="en-US"/>
          </a:p>
          <a:p>
            <a:r>
              <a:rPr lang="en-US"/>
              <a:t>What is Next Enterprises doing better than Dillard?</a:t>
            </a:r>
            <a:endParaRPr lang="en-US" dirty="0"/>
          </a:p>
        </p:txBody>
      </p:sp>
    </p:spTree>
    <p:custDataLst>
      <p:tags r:id="rId1"/>
    </p:custDataLst>
    <p:extLst>
      <p:ext uri="{BB962C8B-B14F-4D97-AF65-F5344CB8AC3E}">
        <p14:creationId xmlns:p14="http://schemas.microsoft.com/office/powerpoint/2010/main" val="2369853581"/>
      </p:ext>
    </p:extLst>
  </p:cSld>
  <p:clrMapOvr>
    <a:masterClrMapping/>
  </p:clrMapOvr>
  <p:transition>
    <p:cover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Major Attitude Concepts</a:t>
            </a:r>
            <a:endParaRPr lang="en-US" dirty="0"/>
          </a:p>
        </p:txBody>
      </p:sp>
      <p:sp>
        <p:nvSpPr>
          <p:cNvPr id="3" name="Content Placeholder 2"/>
          <p:cNvSpPr>
            <a:spLocks noGrp="1"/>
          </p:cNvSpPr>
          <p:nvPr>
            <p:ph idx="1"/>
          </p:nvPr>
        </p:nvSpPr>
        <p:spPr/>
        <p:txBody>
          <a:bodyPr>
            <a:normAutofit fontScale="92500" lnSpcReduction="10000"/>
          </a:bodyPr>
          <a:lstStyle/>
          <a:p>
            <a:r>
              <a:rPr lang="en-US" dirty="0"/>
              <a:t>Job Satisfaction</a:t>
            </a:r>
          </a:p>
          <a:p>
            <a:pPr lvl="1"/>
            <a:r>
              <a:rPr lang="en-US" dirty="0"/>
              <a:t>How people feel about their jobs</a:t>
            </a:r>
          </a:p>
          <a:p>
            <a:r>
              <a:rPr lang="en-US" dirty="0"/>
              <a:t>Organizational Commitment</a:t>
            </a:r>
          </a:p>
          <a:p>
            <a:pPr lvl="1"/>
            <a:r>
              <a:rPr lang="en-US" dirty="0"/>
              <a:t>Acceptance and belief in an organization’s values</a:t>
            </a:r>
          </a:p>
          <a:p>
            <a:pPr lvl="1"/>
            <a:r>
              <a:rPr lang="en-US" dirty="0"/>
              <a:t>Willingness to exert effort on behalf of the organization</a:t>
            </a:r>
          </a:p>
          <a:p>
            <a:pPr lvl="1"/>
            <a:r>
              <a:rPr lang="en-US" dirty="0"/>
              <a:t>Strong desire to remain in the organization</a:t>
            </a:r>
          </a:p>
          <a:p>
            <a:r>
              <a:rPr lang="en-US" dirty="0"/>
              <a:t>Importance is functional for…</a:t>
            </a:r>
          </a:p>
          <a:p>
            <a:pPr lvl="1"/>
            <a:r>
              <a:rPr lang="en-US" dirty="0"/>
              <a:t>Organizations</a:t>
            </a:r>
          </a:p>
          <a:p>
            <a:pPr lvl="1"/>
            <a:r>
              <a:rPr lang="en-US" dirty="0"/>
              <a:t>Workers</a:t>
            </a:r>
          </a:p>
        </p:txBody>
      </p:sp>
    </p:spTree>
    <p:custDataLst>
      <p:tags r:id="rId1"/>
    </p:custDataLst>
    <p:extLst>
      <p:ext uri="{BB962C8B-B14F-4D97-AF65-F5344CB8AC3E}">
        <p14:creationId xmlns:p14="http://schemas.microsoft.com/office/powerpoint/2010/main" val="352596207"/>
      </p:ext>
    </p:extLst>
  </p:cSld>
  <p:clrMapOvr>
    <a:masterClrMapping/>
  </p:clrMapOvr>
  <p:transition>
    <p:cover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Satisfaction vs. Emotion vs. Mood</a:t>
            </a:r>
            <a:endParaRPr lang="en-US" dirty="0"/>
          </a:p>
        </p:txBody>
      </p:sp>
      <p:sp>
        <p:nvSpPr>
          <p:cNvPr id="3" name="Content Placeholder 2"/>
          <p:cNvSpPr>
            <a:spLocks noGrp="1"/>
          </p:cNvSpPr>
          <p:nvPr>
            <p:ph sz="half" idx="1"/>
          </p:nvPr>
        </p:nvSpPr>
        <p:spPr/>
        <p:txBody>
          <a:bodyPr/>
          <a:lstStyle/>
          <a:p>
            <a:r>
              <a:rPr lang="en-US" b="1" dirty="0"/>
              <a:t>Emotion</a:t>
            </a:r>
            <a:r>
              <a:rPr lang="en-US" dirty="0"/>
              <a:t> – effect of feeling, often experienced and displayed in reaction to an event or thought and accompanied by physiological changes in various systems</a:t>
            </a:r>
          </a:p>
          <a:p>
            <a:r>
              <a:rPr lang="en-US" b="1" dirty="0"/>
              <a:t>Mood</a:t>
            </a:r>
            <a:r>
              <a:rPr lang="en-US" dirty="0"/>
              <a:t> – generalized state of feeling not identified with a particular stimulus and not sufficiently intense to interrupt ongoing thoughts</a:t>
            </a:r>
          </a:p>
        </p:txBody>
      </p:sp>
      <p:pic>
        <p:nvPicPr>
          <p:cNvPr id="11" name="Content Placeholder 10"/>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922223" y="2514601"/>
            <a:ext cx="5702842" cy="3200400"/>
          </a:xfrm>
        </p:spPr>
      </p:pic>
    </p:spTree>
    <p:extLst>
      <p:ext uri="{BB962C8B-B14F-4D97-AF65-F5344CB8AC3E}">
        <p14:creationId xmlns:p14="http://schemas.microsoft.com/office/powerpoint/2010/main" val="3250264206"/>
      </p:ext>
    </p:extLst>
  </p:cSld>
  <p:clrMapOvr>
    <a:masterClrMapping/>
  </p:clrMapOvr>
  <p:transition>
    <p:cover dir="d"/>
  </p:transition>
</p:sld>
</file>

<file path=ppt/tags/tag1.xml><?xml version="1.0" encoding="utf-8"?>
<p:tagLst xmlns:a="http://schemas.openxmlformats.org/drawingml/2006/main" xmlns:r="http://schemas.openxmlformats.org/officeDocument/2006/relationships" xmlns:p="http://schemas.openxmlformats.org/presentationml/2006/main">
  <p:tag name="TPVERSION" val="2008"/>
  <p:tag name="POWERPOINTVERSION" val="12.0"/>
  <p:tag name="PPVERSION" val="12.0"/>
  <p:tag name="DELIMITERS" val="3.1"/>
  <p:tag name="SHOWBARVISIBLE" val="True"/>
  <p:tag name="EXPANDSHOWBAR" val="True"/>
  <p:tag name="USESECONDARYMONITOR" val="True"/>
  <p:tag name="BULLETTYPE" val="3"/>
  <p:tag name="ANSWERNOWSTYLE" val="-1"/>
  <p:tag name="ANSWERNOWTEXT" val="Answer Now"/>
  <p:tag name="COUNTDOWNSTYLE" val="-1"/>
  <p:tag name="RESPCOUNTERSTYLE" val="-1"/>
  <p:tag name="RESPCOUNTERFORMAT" val="0"/>
  <p:tag name="RESPTABLESTYLE" val="-1"/>
  <p:tag name="COUNTDOWNSECONDS" val="10"/>
  <p:tag name="INPUTSOURCE" val="1"/>
  <p:tag name="NUMRESPONSES" val="1"/>
  <p:tag name="ALLOWDUPLICATES" val="False"/>
  <p:tag name="BACKUPSESSIONS" val="True"/>
  <p:tag name="BACKUPMAINTENANCE" val="7"/>
  <p:tag name="CHARTVALUEFORMAT" val="0%"/>
  <p:tag name="AUTOADVANCE" val="False"/>
  <p:tag name="REVIEWONLY" val="False"/>
  <p:tag name="ROTATIONINTERVAL" val="2"/>
  <p:tag name="AUTOUPDATEALIASES" val="True"/>
  <p:tag name="STDCHART" val="1"/>
  <p:tag name="PARTICIPANTSINLEADERBOARD" val="5"/>
  <p:tag name="TEAMSINLEADERBOARD" val="5"/>
  <p:tag name="MAXRESPONDERS" val="5"/>
  <p:tag name="BUBBLENAMEVISIBLE" val="True"/>
  <p:tag name="BUBBLESIZEVISIBLE" val="True"/>
  <p:tag name="BUBBLEVALUEFORMAT" val="0.0"/>
  <p:tag name="BUBBLEGROUPING" val="3"/>
  <p:tag name="DEFAULTNUMTEAMS" val="5"/>
  <p:tag name="CUSTOMGRIDBACKCOLOR" val="-722948"/>
  <p:tag name="CUSTOMCELLFORECOLOR" val="-16777216"/>
  <p:tag name="CUSTOMCELLBACKCOLOR1" val="-657956"/>
  <p:tag name="CUSTOMCELLBACKCOLOR2" val="-13395457"/>
  <p:tag name="CUSTOMCELLBACKCOLOR3" val="-268652"/>
  <p:tag name="CUSTOMCELLBACKCOLOR4" val="-8355712"/>
  <p:tag name="USESCHEMECOLORS" val="True"/>
  <p:tag name="DISPLAYNAME" val="True"/>
  <p:tag name="DISPLAYDEVICENUMBER" val="True"/>
  <p:tag name="DISPLAYDEVICEID" val="True"/>
  <p:tag name="GRIDOPACITY" val="90"/>
  <p:tag name="GRIDROTATIONINTERVAL" val="2"/>
  <p:tag name="AUTOSIZEGRID" val="True"/>
  <p:tag name="GRIDSIZE" val="{Width=800, Height=600}"/>
  <p:tag name="GRIDPOSITION" val="1"/>
  <p:tag name="POLLINGCYCLE" val="2"/>
  <p:tag name="CHARTCOLORS" val="0"/>
  <p:tag name="CHARTLABELS" val="0"/>
  <p:tag name="RESETCHARTS" val="True"/>
  <p:tag name="INCLUDENONRESPONDERS" val="False"/>
  <p:tag name="MULTIRESPDIVISOR" val="1"/>
  <p:tag name="PARTLISTDEFAULT" val="0"/>
  <p:tag name="INCLUDEPPT" val="True"/>
  <p:tag name="ALLOWUSERFEEDBACK" val="True"/>
  <p:tag name="CORRECTPOINTVALUE" val="100"/>
  <p:tag name="INCORRECTPOINTVALUE" val="0"/>
  <p:tag name="REALTIMEBACKUP" val="False"/>
  <p:tag name="REALTIMEBACKUPPATH" val="(None)"/>
  <p:tag name="ZEROBASED" val="False"/>
  <p:tag name="AUTOADJUSTPARTRANGE" val="True"/>
  <p:tag name="CHARTSCALE" val="True"/>
  <p:tag name="ADVANCEDSETTINGSVIEW" val="False"/>
  <p:tag name="FIBDISPLAYRESULTS" val="True"/>
  <p:tag name="FIBNUMRESULTS" val="5"/>
  <p:tag name="FIBINCLUDEOTHER" val="True"/>
  <p:tag name="FIBDISPLAYKEYWORDS" val="True"/>
  <p:tag name="LUIDIAENABLED" val="False"/>
</p:tagLst>
</file>

<file path=ppt/tags/tag10.xml><?xml version="1.0" encoding="utf-8"?>
<p:tagLst xmlns:a="http://schemas.openxmlformats.org/drawingml/2006/main" xmlns:r="http://schemas.openxmlformats.org/officeDocument/2006/relationships" xmlns:p="http://schemas.openxmlformats.org/presentationml/2006/main">
  <p:tag name="DELIMITERS" val="3.1"/>
</p:tagLst>
</file>

<file path=ppt/tags/tag11.xml><?xml version="1.0" encoding="utf-8"?>
<p:tagLst xmlns:a="http://schemas.openxmlformats.org/drawingml/2006/main" xmlns:r="http://schemas.openxmlformats.org/officeDocument/2006/relationships" xmlns:p="http://schemas.openxmlformats.org/presentationml/2006/main">
  <p:tag name="DELIMITERS" val="3.1"/>
</p:tagLst>
</file>

<file path=ppt/tags/tag12.xml><?xml version="1.0" encoding="utf-8"?>
<p:tagLst xmlns:a="http://schemas.openxmlformats.org/drawingml/2006/main" xmlns:r="http://schemas.openxmlformats.org/officeDocument/2006/relationships" xmlns:p="http://schemas.openxmlformats.org/presentationml/2006/main">
  <p:tag name="DELIMITERS" val="3.1"/>
</p:tagLst>
</file>

<file path=ppt/tags/tag13.xml><?xml version="1.0" encoding="utf-8"?>
<p:tagLst xmlns:a="http://schemas.openxmlformats.org/drawingml/2006/main" xmlns:r="http://schemas.openxmlformats.org/officeDocument/2006/relationships" xmlns:p="http://schemas.openxmlformats.org/presentationml/2006/main">
  <p:tag name="DELIMITERS" val="3.1"/>
</p:tagLst>
</file>

<file path=ppt/tags/tag14.xml><?xml version="1.0" encoding="utf-8"?>
<p:tagLst xmlns:a="http://schemas.openxmlformats.org/drawingml/2006/main" xmlns:r="http://schemas.openxmlformats.org/officeDocument/2006/relationships" xmlns:p="http://schemas.openxmlformats.org/presentationml/2006/main">
  <p:tag name="DELIMITERS" val="3.1"/>
</p:tagLst>
</file>

<file path=ppt/tags/tag15.xml><?xml version="1.0" encoding="utf-8"?>
<p:tagLst xmlns:a="http://schemas.openxmlformats.org/drawingml/2006/main" xmlns:r="http://schemas.openxmlformats.org/officeDocument/2006/relationships" xmlns:p="http://schemas.openxmlformats.org/presentationml/2006/main">
  <p:tag name="DELIMITERS" val="3.1"/>
</p:tagLst>
</file>

<file path=ppt/tags/tag16.xml><?xml version="1.0" encoding="utf-8"?>
<p:tagLst xmlns:a="http://schemas.openxmlformats.org/drawingml/2006/main" xmlns:r="http://schemas.openxmlformats.org/officeDocument/2006/relationships" xmlns:p="http://schemas.openxmlformats.org/presentationml/2006/main">
  <p:tag name="SLIDEGUID" val="50B931274B4848C3B9FF8D901AA314A1"/>
  <p:tag name="SLIDEID" val="50B931274B4848C3B9FF8D901AA314A1"/>
  <p:tag name="SLIDEORDER" val="1"/>
  <p:tag name="SLIDETYPE" val="Q"/>
  <p:tag name="DEMOGRAPHIC" val="False"/>
  <p:tag name="TEAMASSIGN" val="False"/>
  <p:tag name="SPEEDSCORING" val="False"/>
  <p:tag name="CORRECTPOINTVALUE" val="100"/>
  <p:tag name="INCORRECTPOINTVALUE" val="0"/>
  <p:tag name="ZEROBASED" val="False"/>
  <p:tag name="DELIMITERS" val="3.1"/>
  <p:tag name="VALUEFORMAT" val="0%"/>
  <p:tag name="QUESTIONALIAS" val="How do you feel about your job?"/>
  <p:tag name="ANSWERSALIAS" val=" |smicln| |smicln| |smicln| |smicln| |smicln| |smicln| "/>
  <p:tag name="RESPONSESGATHERED" val="True"/>
  <p:tag name="TOTALRESPONSES" val="61"/>
  <p:tag name="RESPONSECOUNT" val="61"/>
  <p:tag name="SLICED" val="False"/>
  <p:tag name="RESPONSES" val="2;7;-;2;2;6;1;5;2;1;2;3;2;5;-;4;4;4;3;4;6;7;-;4;4;4;2;2;2;3;4;3;3;2;5;2;7;4;2;2;5;3;3;2;3;3;3;3;2;-;7;3;3;2;-;2;1;7;3;1;2;-;3;-;6;4;2;2;"/>
  <p:tag name="CHARTSTRINGSTD" val="4 20 15 10 4 3 5"/>
  <p:tag name="CHARTSTRINGREV" val="5 3 4 10 15 20 4"/>
  <p:tag name="CHARTSTRINGSTDPER" val="0.0655737704918033 0.327868852459016 0.245901639344262 0.163934426229508 0.0655737704918033 0.0491803278688525 0.0819672131147541"/>
  <p:tag name="CHARTSTRINGREVPER" val="0.0819672131147541 0.0491803278688525 0.0655737704918033 0.163934426229508 0.245901639344262 0.327868852459016 0.0655737704918033"/>
</p:tagLst>
</file>

<file path=ppt/tags/tag17.xml><?xml version="1.0" encoding="utf-8"?>
<p:tagLst xmlns:a="http://schemas.openxmlformats.org/drawingml/2006/main" xmlns:r="http://schemas.openxmlformats.org/officeDocument/2006/relationships" xmlns:p="http://schemas.openxmlformats.org/presentationml/2006/main">
  <p:tag name="DELIMITERS" val="3.1"/>
</p:tagLst>
</file>

<file path=ppt/tags/tag18.xml><?xml version="1.0" encoding="utf-8"?>
<p:tagLst xmlns:a="http://schemas.openxmlformats.org/drawingml/2006/main" xmlns:r="http://schemas.openxmlformats.org/officeDocument/2006/relationships" xmlns:p="http://schemas.openxmlformats.org/presentationml/2006/main">
  <p:tag name="DELIMITERS" val="3.1"/>
</p:tagLst>
</file>

<file path=ppt/tags/tag19.xml><?xml version="1.0" encoding="utf-8"?>
<p:tagLst xmlns:a="http://schemas.openxmlformats.org/drawingml/2006/main" xmlns:r="http://schemas.openxmlformats.org/officeDocument/2006/relationships" xmlns:p="http://schemas.openxmlformats.org/presentationml/2006/main">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DELIMITERS" val="3.1"/>
</p:tagLst>
</file>

<file path=ppt/tags/tag20.xml><?xml version="1.0" encoding="utf-8"?>
<p:tagLst xmlns:a="http://schemas.openxmlformats.org/drawingml/2006/main" xmlns:r="http://schemas.openxmlformats.org/officeDocument/2006/relationships" xmlns:p="http://schemas.openxmlformats.org/presentationml/2006/main">
  <p:tag name="DELIMITERS" val="3.1"/>
</p:tagLst>
</file>

<file path=ppt/tags/tag21.xml><?xml version="1.0" encoding="utf-8"?>
<p:tagLst xmlns:a="http://schemas.openxmlformats.org/drawingml/2006/main" xmlns:r="http://schemas.openxmlformats.org/officeDocument/2006/relationships" xmlns:p="http://schemas.openxmlformats.org/presentationml/2006/main">
  <p:tag name="DELIMITERS" val="3.1"/>
</p:tagLst>
</file>

<file path=ppt/tags/tag22.xml><?xml version="1.0" encoding="utf-8"?>
<p:tagLst xmlns:a="http://schemas.openxmlformats.org/drawingml/2006/main" xmlns:r="http://schemas.openxmlformats.org/officeDocument/2006/relationships" xmlns:p="http://schemas.openxmlformats.org/presentationml/2006/main">
  <p:tag name="DELIMITERS" val="3.1"/>
</p:tagLst>
</file>

<file path=ppt/tags/tag23.xml><?xml version="1.0" encoding="utf-8"?>
<p:tagLst xmlns:a="http://schemas.openxmlformats.org/drawingml/2006/main" xmlns:r="http://schemas.openxmlformats.org/officeDocument/2006/relationships" xmlns:p="http://schemas.openxmlformats.org/presentationml/2006/main">
  <p:tag name="DELIMITERS" val="3.1"/>
</p:tagLst>
</file>

<file path=ppt/tags/tag24.xml><?xml version="1.0" encoding="utf-8"?>
<p:tagLst xmlns:a="http://schemas.openxmlformats.org/drawingml/2006/main" xmlns:r="http://schemas.openxmlformats.org/officeDocument/2006/relationships" xmlns:p="http://schemas.openxmlformats.org/presentationml/2006/main">
  <p:tag name="DELIMITERS" val="3.1"/>
</p:tagLst>
</file>

<file path=ppt/tags/tag25.xml><?xml version="1.0" encoding="utf-8"?>
<p:tagLst xmlns:a="http://schemas.openxmlformats.org/drawingml/2006/main" xmlns:r="http://schemas.openxmlformats.org/officeDocument/2006/relationships" xmlns:p="http://schemas.openxmlformats.org/presentationml/2006/main">
  <p:tag name="DELIMITERS" val="3.1"/>
</p:tagLst>
</file>

<file path=ppt/tags/tag3.xml><?xml version="1.0" encoding="utf-8"?>
<p:tagLst xmlns:a="http://schemas.openxmlformats.org/drawingml/2006/main" xmlns:r="http://schemas.openxmlformats.org/officeDocument/2006/relationships" xmlns:p="http://schemas.openxmlformats.org/presentationml/2006/main">
  <p:tag name="SLIDEGUID" val="344884889B52448CA1D20BC0C7AA56A4"/>
  <p:tag name="SLIDEID" val="344884889B52448CA1D20BC0C7AA56A4"/>
  <p:tag name="SLIDEORDER" val="1"/>
  <p:tag name="SLIDETYPE" val="Q"/>
  <p:tag name="DEMOGRAPHIC" val="False"/>
  <p:tag name="TEAMASSIGN" val="False"/>
  <p:tag name="SPEEDSCORING" val="False"/>
  <p:tag name="CORRECTPOINTVALUE" val="100"/>
  <p:tag name="INCORRECTPOINTVALUE" val="0"/>
  <p:tag name="ZEROBASED" val="False"/>
  <p:tag name="DELIMITERS" val="3.1"/>
  <p:tag name="VALUEFORMAT" val="0%"/>
  <p:tag name="QUESTIONALIAS" val="Ever wanted to quit?"/>
  <p:tag name="ANSWERSALIAS" val="Yes, all the time|smicln|Yes, fairly often|smicln|Yes, a few times|smicln|No, never"/>
  <p:tag name="RESPONSESGATHERED" val="True"/>
  <p:tag name="TOTALRESPONSES" val="63"/>
  <p:tag name="RESPONSECOUNT" val="63"/>
  <p:tag name="SLICED" val="False"/>
  <p:tag name="RESPONSES" val="3;3;3;3;2;2;3;3;3;2;3;2;3;2;-;2;2;3;2;3;1;1;1;1;-;2;3;3;2;3;2;3;2;3;3;3;2;3;3;3;2;3;3;3;3;2;2;3;3;-;1;3;3;3;2;3;3;1;3;3;3;-;3;4;3;3;3;"/>
  <p:tag name="CHARTSTRINGSTD" val="6 17 39 1"/>
  <p:tag name="CHARTSTRINGREV" val="1 39 17 6"/>
  <p:tag name="CHARTSTRINGSTDPER" val="0.0952380952380952 0.26984126984127 0.619047619047619 0.0158730158730159"/>
  <p:tag name="CHARTSTRINGREVPER" val="0.0158730158730159 0.619047619047619 0.26984126984127 0.0952380952380952"/>
</p:tagLst>
</file>

<file path=ppt/tags/tag4.xml><?xml version="1.0" encoding="utf-8"?>
<p:tagLst xmlns:a="http://schemas.openxmlformats.org/drawingml/2006/main" xmlns:r="http://schemas.openxmlformats.org/officeDocument/2006/relationships" xmlns:p="http://schemas.openxmlformats.org/presentationml/2006/main">
  <p:tag name="ANSWERBULLETS" val="3"/>
  <p:tag name="OLDNUMANSWERS" val="4"/>
  <p:tag name="TEXTLENGTH" val="62"/>
  <p:tag name="FONTSIZE" val="28"/>
  <p:tag name="BULLETTYPE" val="ppBulletArabicPeriod"/>
  <p:tag name="ANSWERTEXT" val="Yes, all the time&#10;Yes, fairly often&#10;Yes, a few times&#10;No, never"/>
</p:tagLst>
</file>

<file path=ppt/tags/tag5.xml><?xml version="1.0" encoding="utf-8"?>
<p:tagLst xmlns:a="http://schemas.openxmlformats.org/drawingml/2006/main" xmlns:r="http://schemas.openxmlformats.org/officeDocument/2006/relationships" xmlns:p="http://schemas.openxmlformats.org/presentationml/2006/main">
  <p:tag name="DELIMITERS" val="3.1"/>
</p:tagLst>
</file>

<file path=ppt/tags/tag6.xml><?xml version="1.0" encoding="utf-8"?>
<p:tagLst xmlns:a="http://schemas.openxmlformats.org/drawingml/2006/main" xmlns:r="http://schemas.openxmlformats.org/officeDocument/2006/relationships" xmlns:p="http://schemas.openxmlformats.org/presentationml/2006/main">
  <p:tag name="DELIMITERS" val="3.1"/>
</p:tagLst>
</file>

<file path=ppt/tags/tag7.xml><?xml version="1.0" encoding="utf-8"?>
<p:tagLst xmlns:a="http://schemas.openxmlformats.org/drawingml/2006/main" xmlns:r="http://schemas.openxmlformats.org/officeDocument/2006/relationships" xmlns:p="http://schemas.openxmlformats.org/presentationml/2006/main">
  <p:tag name="DELIMITERS" val="3.1"/>
</p:tagLst>
</file>

<file path=ppt/tags/tag8.xml><?xml version="1.0" encoding="utf-8"?>
<p:tagLst xmlns:a="http://schemas.openxmlformats.org/drawingml/2006/main" xmlns:r="http://schemas.openxmlformats.org/officeDocument/2006/relationships" xmlns:p="http://schemas.openxmlformats.org/presentationml/2006/main">
  <p:tag name="DELIMITERS" val="3.1"/>
</p:tagLst>
</file>

<file path=ppt/tags/tag9.xml><?xml version="1.0" encoding="utf-8"?>
<p:tagLst xmlns:a="http://schemas.openxmlformats.org/drawingml/2006/main" xmlns:r="http://schemas.openxmlformats.org/officeDocument/2006/relationships" xmlns:p="http://schemas.openxmlformats.org/presentationml/2006/main">
  <p:tag name="DELIMITERS" val="3.1"/>
</p:tagLst>
</file>

<file path=ppt/theme/theme1.xml><?xml version="1.0" encoding="utf-8"?>
<a:theme xmlns:a="http://schemas.openxmlformats.org/drawingml/2006/main" name="Dividend">
  <a:themeElements>
    <a:clrScheme name="Custom 1">
      <a:dk1>
        <a:sysClr val="windowText" lastClr="000000"/>
      </a:dk1>
      <a:lt1>
        <a:sysClr val="window" lastClr="FFFFFF"/>
      </a:lt1>
      <a:dk2>
        <a:srgbClr val="3D3D3D"/>
      </a:dk2>
      <a:lt2>
        <a:srgbClr val="EBEBEB"/>
      </a:lt2>
      <a:accent1>
        <a:srgbClr val="465359"/>
      </a:accent1>
      <a:accent2>
        <a:srgbClr val="C00000"/>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Dividend</Template>
  <TotalTime>9598</TotalTime>
  <Words>3235</Words>
  <Application>Microsoft Office PowerPoint</Application>
  <PresentationFormat>Widescreen</PresentationFormat>
  <Paragraphs>380</Paragraphs>
  <Slides>29</Slides>
  <Notes>29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7" baseType="lpstr">
      <vt:lpstr>Arial</vt:lpstr>
      <vt:lpstr>Calibri</vt:lpstr>
      <vt:lpstr>Gill Sans MT</vt:lpstr>
      <vt:lpstr>Tahoma</vt:lpstr>
      <vt:lpstr>Times New Roman</vt:lpstr>
      <vt:lpstr>Wingdings 2</vt:lpstr>
      <vt:lpstr>Dividend</vt:lpstr>
      <vt:lpstr>Document</vt:lpstr>
      <vt:lpstr>Attitudes, Emotions, and Work</vt:lpstr>
      <vt:lpstr>Overview</vt:lpstr>
      <vt:lpstr>Job Satisfaction</vt:lpstr>
      <vt:lpstr>Ever wanted to quit a job?</vt:lpstr>
      <vt:lpstr>Imagine these scenarios…</vt:lpstr>
      <vt:lpstr>Imagine these too…</vt:lpstr>
      <vt:lpstr>Questions</vt:lpstr>
      <vt:lpstr>Major Attitude Concepts</vt:lpstr>
      <vt:lpstr>Satisfaction vs. Emotion vs. Mood</vt:lpstr>
      <vt:lpstr>Attitude Models</vt:lpstr>
      <vt:lpstr>Job Satisfaction Major Topics</vt:lpstr>
      <vt:lpstr>Correlations with Outcomes</vt:lpstr>
      <vt:lpstr>Is a happy worker productive?</vt:lpstr>
      <vt:lpstr>Probing into the 0.3</vt:lpstr>
      <vt:lpstr>Probing into the 0.3</vt:lpstr>
      <vt:lpstr>Measurement of Job Satisfaction</vt:lpstr>
      <vt:lpstr>Global Approach How do you feel about your job?</vt:lpstr>
      <vt:lpstr>Facet Approach Job Descriptive Index (JDI)</vt:lpstr>
      <vt:lpstr>Example JDI Scales</vt:lpstr>
      <vt:lpstr>Small Group Discussion</vt:lpstr>
      <vt:lpstr>Person vs. Situation</vt:lpstr>
      <vt:lpstr>Antecedents of Job Satisfaction</vt:lpstr>
      <vt:lpstr>Individual Antecedents of Job Satisfaction:  Trait Affect</vt:lpstr>
      <vt:lpstr>Individual Antecedents of Job Satisfaction: Core Self-Evaluations</vt:lpstr>
      <vt:lpstr>Environmental Antecedents of Job Satisfaction</vt:lpstr>
      <vt:lpstr>Commitment &amp; Engagement </vt:lpstr>
      <vt:lpstr>Organizational Commitment</vt:lpstr>
      <vt:lpstr>Individual Difference Variables &amp; Commitment</vt:lpstr>
      <vt:lpstr>Employee Engagement</vt:lpstr>
    </vt:vector>
  </TitlesOfParts>
  <Company>University of Minnesota, Twin Cities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I/O Psychology Lecture 2: A Brief History of I/O (Quiz 1: What Is I/O?)</dc:title>
  <dc:creator>Richard N. Landers</dc:creator>
  <cp:lastModifiedBy>Carlos Lopez</cp:lastModifiedBy>
  <cp:revision>856</cp:revision>
  <cp:lastPrinted>2013-06-17T17:09:11Z</cp:lastPrinted>
  <dcterms:created xsi:type="dcterms:W3CDTF">2008-09-03T17:07:17Z</dcterms:created>
  <dcterms:modified xsi:type="dcterms:W3CDTF">2017-04-18T22:22:18Z</dcterms:modified>
</cp:coreProperties>
</file>