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7.xml" ContentType="application/vnd.openxmlformats-officedocument.presentationml.tags+xml"/>
  <Override PartName="/ppt/notesSlides/notesSlide26.xml" ContentType="application/vnd.openxmlformats-officedocument.presentationml.notesSlide+xml"/>
  <Override PartName="/ppt/tags/tag8.xml" ContentType="application/vnd.openxmlformats-officedocument.presentationml.tags+xml"/>
  <Override PartName="/ppt/notesSlides/notesSlide2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1.xml" ContentType="application/vnd.openxmlformats-officedocument.presentationml.tags+xml"/>
  <Override PartName="/ppt/notesSlides/notesSlide36.xml" ContentType="application/vnd.openxmlformats-officedocument.presentationml.notesSlide+xml"/>
  <Override PartName="/ppt/tags/tag12.xml" ContentType="application/vnd.openxmlformats-officedocument.presentationml.tags+xml"/>
  <Override PartName="/ppt/notesSlides/notesSlide37.xml" ContentType="application/vnd.openxmlformats-officedocument.presentationml.notesSlide+xml"/>
  <Override PartName="/ppt/tags/tag13.xml" ContentType="application/vnd.openxmlformats-officedocument.presentationml.tags+xml"/>
  <Override PartName="/ppt/notesSlides/notesSlide38.xml" ContentType="application/vnd.openxmlformats-officedocument.presentationml.notesSlide+xml"/>
  <Override PartName="/ppt/tags/tag14.xml" ContentType="application/vnd.openxmlformats-officedocument.presentationml.tags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9"/>
  </p:notesMasterIdLst>
  <p:sldIdLst>
    <p:sldId id="257" r:id="rId2"/>
    <p:sldId id="341" r:id="rId3"/>
    <p:sldId id="300" r:id="rId4"/>
    <p:sldId id="357" r:id="rId5"/>
    <p:sldId id="266" r:id="rId6"/>
    <p:sldId id="268" r:id="rId7"/>
    <p:sldId id="358" r:id="rId8"/>
    <p:sldId id="359" r:id="rId9"/>
    <p:sldId id="287" r:id="rId10"/>
    <p:sldId id="363" r:id="rId11"/>
    <p:sldId id="307" r:id="rId12"/>
    <p:sldId id="360" r:id="rId13"/>
    <p:sldId id="361" r:id="rId14"/>
    <p:sldId id="343" r:id="rId15"/>
    <p:sldId id="319" r:id="rId16"/>
    <p:sldId id="320" r:id="rId17"/>
    <p:sldId id="362" r:id="rId18"/>
    <p:sldId id="345" r:id="rId19"/>
    <p:sldId id="344" r:id="rId20"/>
    <p:sldId id="322" r:id="rId21"/>
    <p:sldId id="323" r:id="rId22"/>
    <p:sldId id="353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270" r:id="rId31"/>
    <p:sldId id="325" r:id="rId32"/>
    <p:sldId id="354" r:id="rId33"/>
    <p:sldId id="274" r:id="rId34"/>
    <p:sldId id="280" r:id="rId35"/>
    <p:sldId id="278" r:id="rId36"/>
    <p:sldId id="356" r:id="rId37"/>
    <p:sldId id="326" r:id="rId38"/>
    <p:sldId id="337" r:id="rId39"/>
    <p:sldId id="338" r:id="rId40"/>
    <p:sldId id="339" r:id="rId41"/>
    <p:sldId id="333" r:id="rId42"/>
    <p:sldId id="340" r:id="rId43"/>
    <p:sldId id="336" r:id="rId44"/>
    <p:sldId id="282" r:id="rId45"/>
    <p:sldId id="283" r:id="rId46"/>
    <p:sldId id="284" r:id="rId47"/>
    <p:sldId id="285" r:id="rId48"/>
  </p:sldIdLst>
  <p:sldSz cx="12192000" cy="6858000"/>
  <p:notesSz cx="6858000" cy="9144000"/>
  <p:custDataLst>
    <p:tags r:id="rId5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75" autoAdjust="0"/>
  </p:normalViewPr>
  <p:slideViewPr>
    <p:cSldViewPr>
      <p:cViewPr varScale="1">
        <p:scale>
          <a:sx n="79" d="100"/>
          <a:sy n="79" d="100"/>
        </p:scale>
        <p:origin x="-1016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tags" Target="tags/tag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AE05B-6494-4993-AEBA-5E30FA7FE449}" type="datetimeFigureOut">
              <a:rPr lang="en-US" smtClean="0"/>
              <a:pPr/>
              <a:t>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BC170-6E06-499C-8021-4216DE75B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7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1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5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1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87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6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BBA5819-6A87-C845-8FC0-C1753CDF510C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 b="1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28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1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80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6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1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3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0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1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60984-1371-1245-B901-53E778FF621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72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96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37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9964A-A4AD-4417-B9CE-DB604A93DEB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0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5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9964A-A4AD-4417-B9CE-DB604A93DEB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82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9964A-A4AD-4417-B9CE-DB604A93DEB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1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9964A-A4AD-4417-B9CE-DB604A93DEB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7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9964A-A4AD-4417-B9CE-DB604A93DEB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5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9964A-A4AD-4417-B9CE-DB604A93DEB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7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56BF7-32D5-4E26-9FB0-B6F38FE2E3EE}" type="slidenum">
              <a:rPr lang="en-US"/>
              <a:pPr/>
              <a:t>43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455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910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81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41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4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2785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66438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9900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4740" y="6172202"/>
            <a:ext cx="914400" cy="593725"/>
          </a:xfrm>
          <a:prstGeom prst="rect">
            <a:avLst/>
          </a:prstGeom>
        </p:spPr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81315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27451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69821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76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65652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3032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5128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92482"/>
      </p:ext>
    </p:extLst>
  </p:cSld>
  <p:clrMapOvr>
    <a:masterClrMapping/>
  </p:clrMapOvr>
  <p:transition xmlns:p14="http://schemas.microsoft.com/office/powerpoint/2010/main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90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 xmlns:p14="http://schemas.microsoft.com/office/powerpoint/2010/main">
    <p:cover dir="d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10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8.xm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Methods &amp; Statistics in IO Psychology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Science </a:t>
            </a:r>
            <a:r>
              <a:rPr lang="mr-IN" dirty="0" smtClean="0"/>
              <a:t>–</a:t>
            </a:r>
            <a:r>
              <a:rPr lang="en-US" dirty="0" smtClean="0"/>
              <a:t> approach that involves the understanding, prediction, and control of some phenomenon of interest</a:t>
            </a:r>
          </a:p>
          <a:p>
            <a:r>
              <a:rPr lang="en-US" dirty="0" smtClean="0"/>
              <a:t>Hypothesis </a:t>
            </a:r>
            <a:r>
              <a:rPr lang="mr-IN" dirty="0" smtClean="0"/>
              <a:t>–</a:t>
            </a:r>
            <a:r>
              <a:rPr lang="en-US" dirty="0" smtClean="0"/>
              <a:t> prediction about relationships among variables of interest</a:t>
            </a:r>
          </a:p>
          <a:p>
            <a:r>
              <a:rPr lang="en-US" dirty="0" smtClean="0"/>
              <a:t>Disinterestedness </a:t>
            </a:r>
            <a:r>
              <a:rPr lang="mr-IN" dirty="0" smtClean="0"/>
              <a:t>–</a:t>
            </a:r>
            <a:r>
              <a:rPr lang="en-US" dirty="0" smtClean="0"/>
              <a:t> characteristics of scientists who should be objective and uninfluenced by biases or prejudice when conducting research</a:t>
            </a:r>
          </a:p>
          <a:p>
            <a:r>
              <a:rPr lang="en-US" dirty="0" smtClean="0"/>
              <a:t>Expert Witness </a:t>
            </a:r>
            <a:r>
              <a:rPr lang="mr-IN" dirty="0" smtClean="0"/>
              <a:t>–</a:t>
            </a:r>
            <a:r>
              <a:rPr lang="en-US" dirty="0" smtClean="0"/>
              <a:t> witness in a lawsuit who is permitted to voice opinions about the organizational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8755"/>
      </p:ext>
    </p:extLst>
  </p:cSld>
  <p:clrMapOvr>
    <a:masterClrMapping/>
  </p:clrMapOvr>
  <p:transition xmlns:p14="http://schemas.microsoft.com/office/powerpoint/2010/main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2.2 – Research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>
                <a:latin typeface="Times New Roman"/>
                <a:cs typeface="Times New Roman"/>
              </a:rPr>
              <a:t>Experimental Design</a:t>
            </a:r>
            <a:endParaRPr lang="en-US" b="1" u="sng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Random assignment of participants to conditions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Between-subjects, within-subjects, or single subject designs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Can be conducted in lab or field setting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b="1" u="sng" dirty="0" smtClean="0">
                <a:latin typeface="Times New Roman"/>
                <a:cs typeface="Times New Roman"/>
              </a:rPr>
              <a:t>Quasi-Experimental Design</a:t>
            </a:r>
            <a:endParaRPr lang="en-US" b="1" u="sng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Nonrandom assignment of participants to conditions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Quasi-independent variable (e.g., gender)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Can be conducted in lab or field setting</a:t>
            </a:r>
          </a:p>
        </p:txBody>
      </p:sp>
    </p:spTree>
    <p:extLst>
      <p:ext uri="{BB962C8B-B14F-4D97-AF65-F5344CB8AC3E}">
        <p14:creationId xmlns:p14="http://schemas.microsoft.com/office/powerpoint/2010/main" val="4289888626"/>
      </p:ext>
    </p:extLst>
  </p:cSld>
  <p:clrMapOvr>
    <a:masterClrMapping/>
  </p:clrMapOvr>
  <p:transition xmlns:p14="http://schemas.microsoft.com/office/powerpoint/2010/main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err="1" smtClean="0">
                <a:latin typeface="Times New Roman"/>
                <a:cs typeface="Times New Roman"/>
              </a:rPr>
              <a:t>Nonexperimental</a:t>
            </a:r>
            <a:r>
              <a:rPr lang="en-US" b="1" u="sng" dirty="0" smtClean="0">
                <a:latin typeface="Times New Roman"/>
                <a:cs typeface="Times New Roman"/>
              </a:rPr>
              <a:t> Design</a:t>
            </a:r>
            <a:endParaRPr lang="en-US" b="1" u="sng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No unique conditions for participants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Observational or correlational designs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Generally conducted in the field</a:t>
            </a:r>
          </a:p>
        </p:txBody>
      </p:sp>
    </p:spTree>
    <p:extLst>
      <p:ext uri="{BB962C8B-B14F-4D97-AF65-F5344CB8AC3E}">
        <p14:creationId xmlns:p14="http://schemas.microsoft.com/office/powerpoint/2010/main" val="1449547953"/>
      </p:ext>
    </p:extLst>
  </p:cSld>
  <p:clrMapOvr>
    <a:masterClrMapping/>
  </p:clrMapOvr>
  <p:transition xmlns:p14="http://schemas.microsoft.com/office/powerpoint/2010/main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Design Continued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79532"/>
              </p:ext>
            </p:extLst>
          </p:nvPr>
        </p:nvGraphicFramePr>
        <p:xfrm>
          <a:off x="1386840" y="2743200"/>
          <a:ext cx="94183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12156769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407715165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4129775060"/>
                    </a:ext>
                  </a:extLst>
                </a:gridCol>
                <a:gridCol w="1737360">
                  <a:extLst>
                    <a:ext uri="{9D8B030D-6E8A-4147-A177-3AD203B41FA5}">
                      <a16:colId xmlns="" xmlns:a16="http://schemas.microsoft.com/office/drawing/2014/main" val="3160897663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530707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Laboratory Experiment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Quasi-Experiment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Questionnaire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Observation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525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 (potential for testing causal relationships)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198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Realism (naturalness of setting)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9845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Quantitative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Rely on tests, rating scales, questionnaires, and physiological measures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Yield numerical results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Qualitative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Include procedures like observation, interview, case study, &amp; analysis of written documents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Generally produce flow diagrams &amp; narrative descriptions of events/processes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Can be converted to numerical results</a:t>
            </a:r>
          </a:p>
        </p:txBody>
      </p:sp>
    </p:spTree>
    <p:extLst>
      <p:ext uri="{BB962C8B-B14F-4D97-AF65-F5344CB8AC3E}">
        <p14:creationId xmlns:p14="http://schemas.microsoft.com/office/powerpoint/2010/main" val="1301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Data Collection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Quantitative vs. Qualitative – not mutually exclusive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Introspection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early scientific method in which the participants was also the experimenter, recordin</a:t>
            </a:r>
            <a:r>
              <a:rPr lang="en-US" dirty="0" smtClean="0">
                <a:latin typeface="Times New Roman"/>
                <a:cs typeface="Times New Roman"/>
              </a:rPr>
              <a:t>g their experience in completing an experimental task (considered very subjective by modern standards)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Triangulation…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Data provided from multiple sources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 of quantitative and qualitative </a:t>
            </a:r>
            <a:r>
              <a:rPr lang="en-US" dirty="0" smtClean="0">
                <a:latin typeface="Times New Roman"/>
                <a:cs typeface="Times New Roman"/>
              </a:rPr>
              <a:t>data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542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Generalizability &amp;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Generalize – to apply the results from one study or sample to other participants or situations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Called </a:t>
            </a:r>
            <a:r>
              <a:rPr lang="en-US" b="1" dirty="0">
                <a:latin typeface="Times New Roman"/>
                <a:cs typeface="Times New Roman"/>
              </a:rPr>
              <a:t>external validity</a:t>
            </a:r>
          </a:p>
          <a:p>
            <a:pPr marL="0" indent="0">
              <a:buNone/>
            </a:pPr>
            <a:endParaRPr lang="en-US" sz="1100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Every time a compromise is made, the generalizability of results is reduced</a:t>
            </a:r>
          </a:p>
          <a:p>
            <a:pPr marL="0" indent="0">
              <a:buNone/>
            </a:pPr>
            <a:endParaRPr lang="en-US" sz="1100" dirty="0">
              <a:latin typeface="Times New Roman"/>
              <a:cs typeface="Times New Roman"/>
            </a:endParaRPr>
          </a:p>
          <a:p>
            <a:r>
              <a:rPr lang="en-US" b="1" u="sng" dirty="0" smtClean="0">
                <a:latin typeface="Times New Roman"/>
                <a:cs typeface="Times New Roman"/>
              </a:rPr>
              <a:t>Population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the entire set of people or objects we want to study and to which we wish to generalize the findings</a:t>
            </a:r>
          </a:p>
          <a:p>
            <a:pPr marL="0" indent="0">
              <a:buNone/>
            </a:pPr>
            <a:endParaRPr lang="en-US" sz="1100" dirty="0">
              <a:latin typeface="Times New Roman"/>
              <a:cs typeface="Times New Roman"/>
            </a:endParaRPr>
          </a:p>
          <a:p>
            <a:r>
              <a:rPr lang="en-US" b="1" u="sng" dirty="0" smtClean="0">
                <a:latin typeface="Times New Roman"/>
                <a:cs typeface="Times New Roman"/>
              </a:rPr>
              <a:t>Sample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subgroup of the population that is used to infer about the characteristics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2892847541"/>
      </p:ext>
    </p:extLst>
  </p:cSld>
  <p:clrMapOvr>
    <a:masterClrMapping/>
  </p:clrMapOvr>
  <p:transition xmlns:p14="http://schemas.microsoft.com/office/powerpoint/2010/main"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Domains for I-O Research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81192" y="6016625"/>
            <a:ext cx="2511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 dirty="0"/>
              <a:t>Figure 2.1: Sampling Domains</a:t>
            </a:r>
          </a:p>
          <a:p>
            <a:r>
              <a:rPr lang="en-US" sz="1400" b="1" dirty="0"/>
              <a:t>for I-O Research</a:t>
            </a:r>
            <a:endParaRPr lang="en-US" sz="1400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81200"/>
            <a:ext cx="45720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6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Generalizability &amp;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Experimental Control</a:t>
            </a:r>
            <a:r>
              <a:rPr lang="en-US" dirty="0" smtClean="0"/>
              <a:t>: </a:t>
            </a:r>
            <a:r>
              <a:rPr lang="en-US" dirty="0"/>
              <a:t>research design eliminates influences that could make results less reliable or harder to interpret</a:t>
            </a:r>
          </a:p>
          <a:p>
            <a:endParaRPr lang="en-US" dirty="0"/>
          </a:p>
          <a:p>
            <a:r>
              <a:rPr lang="en-US" b="1" u="sng" dirty="0" smtClean="0"/>
              <a:t>Statistical Contro</a:t>
            </a:r>
            <a:r>
              <a:rPr lang="en-US" dirty="0" smtClean="0"/>
              <a:t>l: </a:t>
            </a:r>
            <a:r>
              <a:rPr lang="en-US" dirty="0"/>
              <a:t>statistical techniques used to control for the influence of certain variables</a:t>
            </a:r>
          </a:p>
          <a:p>
            <a:endParaRPr lang="en-US" dirty="0"/>
          </a:p>
          <a:p>
            <a:r>
              <a:rPr lang="en-US" dirty="0"/>
              <a:t>Experimental control trumps statistical control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775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61870" y="4240926"/>
            <a:ext cx="6791930" cy="21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Module 2.1 – What is Science?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Module 2.2 – Research Design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Module 2.3 – Data Analysis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Module 2.4 –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416078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Ethical Behavior in I-O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Ethical standards of the APA</a:t>
            </a:r>
          </a:p>
          <a:p>
            <a:pPr lvl="3"/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SIOP book of 61 cases (Lowman, 1998)</a:t>
            </a:r>
          </a:p>
          <a:p>
            <a:pPr lvl="1">
              <a:buClr>
                <a:srgbClr val="CF6810"/>
              </a:buClr>
            </a:pPr>
            <a:r>
              <a:rPr lang="en-US" dirty="0">
                <a:latin typeface="Times New Roman"/>
                <a:cs typeface="Times New Roman"/>
              </a:rPr>
              <a:t>Cases illustrate ethical issues that are likely to arise in I-O psychology</a:t>
            </a:r>
          </a:p>
          <a:p>
            <a:pPr lvl="1">
              <a:buClr>
                <a:srgbClr val="CF6810"/>
              </a:buClr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Joel </a:t>
            </a:r>
            <a:r>
              <a:rPr lang="en-US" dirty="0" err="1">
                <a:latin typeface="Times New Roman"/>
                <a:cs typeface="Times New Roman"/>
              </a:rPr>
              <a:t>Lefkowitz</a:t>
            </a:r>
            <a:r>
              <a:rPr lang="en-US" dirty="0">
                <a:latin typeface="Times New Roman"/>
                <a:cs typeface="Times New Roman"/>
              </a:rPr>
              <a:t> (2003) published a book on values and ethics in I-O psychology</a:t>
            </a:r>
          </a:p>
        </p:txBody>
      </p:sp>
    </p:spTree>
    <p:extLst>
      <p:ext uri="{BB962C8B-B14F-4D97-AF65-F5344CB8AC3E}">
        <p14:creationId xmlns:p14="http://schemas.microsoft.com/office/powerpoint/2010/main" val="22700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2.3 –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/>
                <a:cs typeface="Times New Roman"/>
              </a:rPr>
              <a:t>Descriptive Statistics</a:t>
            </a:r>
            <a:endParaRPr lang="en-US" b="1" u="sng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Summarize, organize, “describe” sample of data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Frequency Distribution: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Horizontal axis = Scores running low to high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Vertical axis = Indicates frequency of occurrence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Central Tendency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Mode (most common score)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 1 2 6 6 7 9 11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mode = 6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Mean (the average)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1 2 3 4 5 </a:t>
            </a:r>
            <a:r>
              <a:rPr lang="en-US" dirty="0" smtClean="0">
                <a:latin typeface="Times New Roman"/>
                <a:cs typeface="Times New Roman"/>
              </a:rPr>
              <a:t>6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mean = 3.5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1 2 3 4 5 </a:t>
            </a:r>
            <a:r>
              <a:rPr lang="en-US" dirty="0" smtClean="0">
                <a:latin typeface="Times New Roman"/>
                <a:cs typeface="Times New Roman"/>
              </a:rPr>
              <a:t>2000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mean = 335.83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Median (the midpoint)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1 2 4 6 7 9 </a:t>
            </a:r>
            <a:r>
              <a:rPr lang="en-US" dirty="0" smtClean="0">
                <a:latin typeface="Times New Roman"/>
                <a:cs typeface="Times New Roman"/>
              </a:rPr>
              <a:t>11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median = 6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1 2 6 7 9 </a:t>
            </a:r>
            <a:r>
              <a:rPr lang="en-US" dirty="0" smtClean="0">
                <a:latin typeface="Times New Roman"/>
                <a:cs typeface="Times New Roman"/>
              </a:rPr>
              <a:t>11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median = 6.5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1 2 3 4 5 </a:t>
            </a:r>
            <a:r>
              <a:rPr lang="en-US" dirty="0" smtClean="0">
                <a:latin typeface="Times New Roman"/>
                <a:cs typeface="Times New Roman"/>
              </a:rPr>
              <a:t>2000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median = 3.5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pic>
        <p:nvPicPr>
          <p:cNvPr id="31749" name="Picture 6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57400"/>
            <a:ext cx="25590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8054976" y="5711825"/>
            <a:ext cx="1470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/>
              <a:t>Ryan McVay/Getty Images </a:t>
            </a:r>
          </a:p>
        </p:txBody>
      </p:sp>
    </p:spTree>
    <p:extLst>
      <p:ext uri="{BB962C8B-B14F-4D97-AF65-F5344CB8AC3E}">
        <p14:creationId xmlns:p14="http://schemas.microsoft.com/office/powerpoint/2010/main" val="34268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Measures of Variability &amp; Skew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Standard deviation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Describes the dispersion of data on either side of a mean value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The typical amount that each score varies, or “deviates”, from the mean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Lopsidedness or skew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3657600" y="3919538"/>
          <a:ext cx="35814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4" imgW="1257300" imgH="469900" progId="Equation.3">
                  <p:embed/>
                </p:oleObj>
              </mc:Choice>
              <mc:Fallback>
                <p:oleObj name="Equation" r:id="rId4" imgW="1257300" imgH="4699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919538"/>
                        <a:ext cx="35814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8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Skewness</a:t>
            </a:r>
          </a:p>
        </p:txBody>
      </p:sp>
      <p:pic>
        <p:nvPicPr>
          <p:cNvPr id="34820" name="Picture 4" descr="Skew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8372475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5410200"/>
            <a:ext cx="490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Skew </a:t>
            </a:r>
            <a:r>
              <a:rPr lang="mr-IN" dirty="0" smtClean="0"/>
              <a:t>–</a:t>
            </a:r>
            <a:r>
              <a:rPr lang="en-US" dirty="0" smtClean="0"/>
              <a:t> tail goes toward negative number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4600" y="5410200"/>
            <a:ext cx="487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Skew </a:t>
            </a:r>
            <a:r>
              <a:rPr lang="mr-IN" dirty="0" smtClean="0"/>
              <a:t>–</a:t>
            </a:r>
            <a:r>
              <a:rPr lang="en-US" dirty="0" smtClean="0"/>
              <a:t> tail goes toward positive numbers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8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Descriptive Statistics:</a:t>
            </a:r>
            <a:br>
              <a:rPr lang="en-US"/>
            </a:br>
            <a:r>
              <a:rPr lang="en-US"/>
              <a:t>Two Score Distributions (N = 30)</a:t>
            </a:r>
          </a:p>
        </p:txBody>
      </p:sp>
      <p:pic>
        <p:nvPicPr>
          <p:cNvPr id="35844" name="Picture 4" descr="C:\Documents and Settings\Administrator\My Documents\Boobie Pics\Lan30220_02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8001000" cy="355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016500" y="6003926"/>
            <a:ext cx="2374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" b="1"/>
              <a:t>Figure 2.2</a:t>
            </a:r>
            <a:r>
              <a:rPr lang="en-US" sz="1000"/>
              <a:t> Two Score Distribution (N=30)</a:t>
            </a:r>
            <a:endParaRPr lang="en-US" sz="1000" b="1"/>
          </a:p>
        </p:txBody>
      </p:sp>
      <p:sp>
        <p:nvSpPr>
          <p:cNvPr id="2" name="TextBox 1"/>
          <p:cNvSpPr txBox="1"/>
          <p:nvPr/>
        </p:nvSpPr>
        <p:spPr>
          <a:xfrm>
            <a:off x="8915401" y="2590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Do not want to skinny or too wide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shows data is not good</a:t>
            </a:r>
          </a:p>
        </p:txBody>
      </p:sp>
    </p:spTree>
    <p:extLst>
      <p:ext uri="{BB962C8B-B14F-4D97-AF65-F5344CB8AC3E}">
        <p14:creationId xmlns:p14="http://schemas.microsoft.com/office/powerpoint/2010/main" val="27401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Two Score Distributions (N = 10)</a:t>
            </a:r>
          </a:p>
        </p:txBody>
      </p:sp>
      <p:pic>
        <p:nvPicPr>
          <p:cNvPr id="36868" name="Picture 3" descr="C:\Documents and Settings\Administrator\My Documents\Boobie Pics\Lan30220_02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09942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8983664" y="5791201"/>
            <a:ext cx="1379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" b="1"/>
              <a:t>Figure 2.3</a:t>
            </a:r>
          </a:p>
          <a:p>
            <a:endParaRPr lang="en-US" sz="1000"/>
          </a:p>
        </p:txBody>
      </p:sp>
      <p:sp>
        <p:nvSpPr>
          <p:cNvPr id="2" name="TextBox 1"/>
          <p:cNvSpPr txBox="1"/>
          <p:nvPr/>
        </p:nvSpPr>
        <p:spPr>
          <a:xfrm>
            <a:off x="9144000" y="2133600"/>
            <a:ext cx="228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Do not want too few test subjects.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40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Inferential Statistics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Aid in testing hypotheses &amp; making inferences from sample data to a larger sample/</a:t>
            </a:r>
            <a:r>
              <a:rPr lang="en-US" dirty="0" smtClean="0">
                <a:latin typeface="Times New Roman"/>
                <a:cs typeface="Times New Roman"/>
              </a:rPr>
              <a:t>population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Hypotheses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specific and directional (either positive and positive or negative and negative)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used to draw inferences from our sample to population</a:t>
            </a:r>
            <a:endParaRPr lang="en-US" dirty="0">
              <a:latin typeface="Times New Roman"/>
              <a:cs typeface="Times New Roman"/>
            </a:endParaRPr>
          </a:p>
          <a:p>
            <a:pPr lvl="3"/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Examples include t-test, F-test, chi-square test</a:t>
            </a:r>
          </a:p>
          <a:p>
            <a:pPr lvl="2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Significance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Defined in terms of </a:t>
            </a:r>
            <a:r>
              <a:rPr lang="en-US" u="sng" dirty="0">
                <a:latin typeface="Times New Roman"/>
                <a:cs typeface="Times New Roman"/>
              </a:rPr>
              <a:t>a probability </a:t>
            </a:r>
            <a:r>
              <a:rPr lang="en-US" u="sng" dirty="0" smtClean="0">
                <a:latin typeface="Times New Roman"/>
                <a:cs typeface="Times New Roman"/>
              </a:rPr>
              <a:t>statement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Hypotheses testing find out whether we can reject of keep our hypotheses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Threshold for significance is often set at .05 or lower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Finding significant at the 5% level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i.e., a difference that large would be expected to occur only 5 times out of 100 as a result of chance </a:t>
            </a:r>
            <a:r>
              <a:rPr lang="en-US" dirty="0" smtClean="0">
                <a:latin typeface="Times New Roman"/>
                <a:cs typeface="Times New Roman"/>
              </a:rPr>
              <a:t>alone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If test statistic is over .05 then fail to reject null hypotheses if lower then .05 then you can reject null hypotheses and accept alternative hypotheses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Null hypotheses (Ho)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usually signifies no relationship between 2 variables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Alternative hypotheses (Ha)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pick either positive or negative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relationship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2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2.1 – What is Science?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6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Pearson’s Product-Moment </a:t>
            </a:r>
            <a:r>
              <a:rPr lang="en-US" b="1" dirty="0"/>
              <a:t>Correlation</a:t>
            </a:r>
            <a:r>
              <a:rPr lang="en-US" dirty="0"/>
              <a:t> Coefficient </a:t>
            </a:r>
            <a:r>
              <a:rPr lang="en-US" b="1" i="1" dirty="0" smtClean="0"/>
              <a:t>r(should be lower case r)</a:t>
            </a:r>
            <a:r>
              <a:rPr lang="en-US" b="1" dirty="0" smtClean="0"/>
              <a:t> </a:t>
            </a:r>
            <a:r>
              <a:rPr lang="en-US" dirty="0"/>
              <a:t>(and 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rho)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52600"/>
            <a:ext cx="7115008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Index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b="1" dirty="0">
                <a:latin typeface="Times New Roman"/>
                <a:cs typeface="Times New Roman"/>
              </a:rPr>
              <a:t>linear</a:t>
            </a:r>
            <a:r>
              <a:rPr lang="en-US" dirty="0">
                <a:latin typeface="Times New Roman"/>
                <a:cs typeface="Times New Roman"/>
              </a:rPr>
              <a:t> relationship between </a:t>
            </a:r>
            <a:r>
              <a:rPr lang="en-US" dirty="0" smtClean="0">
                <a:latin typeface="Times New Roman"/>
                <a:cs typeface="Times New Roman"/>
              </a:rPr>
              <a:t>variables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Coefficient correlation </a:t>
            </a:r>
            <a:r>
              <a:rPr lang="en-US" dirty="0">
                <a:latin typeface="Times New Roman"/>
                <a:cs typeface="Times New Roman"/>
              </a:rPr>
              <a:t>is the </a:t>
            </a:r>
            <a:r>
              <a:rPr lang="en-US" dirty="0" smtClean="0">
                <a:latin typeface="Times New Roman"/>
                <a:cs typeface="Times New Roman"/>
              </a:rPr>
              <a:t>measure </a:t>
            </a:r>
            <a:r>
              <a:rPr lang="en-US" dirty="0">
                <a:latin typeface="Times New Roman"/>
                <a:cs typeface="Times New Roman"/>
              </a:rPr>
              <a:t>of the linear </a:t>
            </a:r>
            <a:r>
              <a:rPr lang="en-US" dirty="0" smtClean="0">
                <a:latin typeface="Times New Roman"/>
                <a:cs typeface="Times New Roman"/>
              </a:rPr>
              <a:t>relationship </a:t>
            </a:r>
            <a:r>
              <a:rPr lang="en-US" dirty="0">
                <a:latin typeface="Times New Roman"/>
                <a:cs typeface="Times New Roman"/>
              </a:rPr>
              <a:t>between </a:t>
            </a:r>
            <a:r>
              <a:rPr lang="en-US" dirty="0" smtClean="0">
                <a:latin typeface="Times New Roman"/>
                <a:cs typeface="Times New Roman"/>
              </a:rPr>
              <a:t>variables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Ranges from -1 to +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Cant be outside this range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Sign indicates direction of </a:t>
            </a:r>
            <a:r>
              <a:rPr lang="en-US" dirty="0" smtClean="0">
                <a:latin typeface="Times New Roman"/>
                <a:cs typeface="Times New Roman"/>
              </a:rPr>
              <a:t>relationship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As 1 variable increases the other increases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positive </a:t>
            </a:r>
            <a:r>
              <a:rPr lang="en-US" dirty="0" smtClean="0">
                <a:latin typeface="Times New Roman"/>
                <a:cs typeface="Times New Roman"/>
              </a:rPr>
              <a:t>correlation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As 1 variable increases other decreases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negative </a:t>
            </a:r>
            <a:r>
              <a:rPr lang="en-US" dirty="0" err="1" smtClean="0">
                <a:latin typeface="Times New Roman"/>
                <a:cs typeface="Times New Roman"/>
              </a:rPr>
              <a:t>realtionship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Number indicates </a:t>
            </a:r>
            <a:r>
              <a:rPr lang="en-US" dirty="0" smtClean="0">
                <a:latin typeface="Times New Roman"/>
                <a:cs typeface="Times New Roman"/>
              </a:rPr>
              <a:t>magnitude( or strength)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relationship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Numbers closer to 1 are stronger then the ones closer to 0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Correlations at .1 are weak, at .3 are moderate and at .5 or greater are strong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Positive and Negatives DO NOT MATTER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Related to the </a:t>
            </a:r>
            <a:r>
              <a:rPr lang="en-US" b="1" dirty="0">
                <a:latin typeface="Times New Roman"/>
                <a:cs typeface="Times New Roman"/>
              </a:rPr>
              <a:t>coefficient of determination</a:t>
            </a:r>
            <a:r>
              <a:rPr lang="en-US" b="1" i="1" dirty="0">
                <a:latin typeface="Times New Roman"/>
                <a:cs typeface="Times New Roman"/>
              </a:rPr>
              <a:t>, </a:t>
            </a:r>
            <a:r>
              <a:rPr lang="en-US" b="1" i="1" dirty="0" smtClean="0">
                <a:latin typeface="Times New Roman"/>
                <a:cs typeface="Times New Roman"/>
              </a:rPr>
              <a:t>r</a:t>
            </a:r>
            <a:r>
              <a:rPr lang="en-US" b="1" i="1" baseline="30000" dirty="0" smtClean="0">
                <a:latin typeface="Times New Roman"/>
                <a:cs typeface="Times New Roman"/>
              </a:rPr>
              <a:t>2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Squaring the correlation coefficient  = coefficient of determination and that is the amount of shared variance between 2 variables</a:t>
            </a:r>
            <a:endParaRPr lang="en-US" baseline="300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0" y="2209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-Pearson’s </a:t>
            </a:r>
            <a:r>
              <a:rPr lang="en-US" dirty="0">
                <a:latin typeface="Times New Roman"/>
                <a:cs typeface="Times New Roman"/>
              </a:rPr>
              <a:t>Product-Moment </a:t>
            </a:r>
            <a:r>
              <a:rPr lang="en-US" b="1" dirty="0">
                <a:latin typeface="Times New Roman"/>
                <a:cs typeface="Times New Roman"/>
              </a:rPr>
              <a:t>Correlation</a:t>
            </a:r>
            <a:r>
              <a:rPr lang="en-US" dirty="0">
                <a:latin typeface="Times New Roman"/>
                <a:cs typeface="Times New Roman"/>
              </a:rPr>
              <a:t> Coefficient </a:t>
            </a:r>
            <a:r>
              <a:rPr lang="en-US" b="1" dirty="0" smtClean="0">
                <a:latin typeface="Times New Roman"/>
                <a:cs typeface="Times New Roman"/>
              </a:rPr>
              <a:t>r (</a:t>
            </a:r>
            <a:r>
              <a:rPr lang="en-US" b="1" dirty="0">
                <a:latin typeface="Times New Roman"/>
                <a:cs typeface="Times New Roman"/>
              </a:rPr>
              <a:t>should be lower case r) </a:t>
            </a:r>
            <a:r>
              <a:rPr lang="en-US" dirty="0">
                <a:latin typeface="Times New Roman"/>
                <a:cs typeface="Times New Roman"/>
              </a:rPr>
              <a:t>(and r </a:t>
            </a:r>
            <a:r>
              <a:rPr lang="mr-IN" dirty="0">
                <a:latin typeface="Times New Roman"/>
                <a:cs typeface="Times New Roman"/>
              </a:rPr>
              <a:t>–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rho)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16039" y="685801"/>
            <a:ext cx="7269162" cy="533400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Correlation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43200" y="1219201"/>
            <a:ext cx="6781800" cy="5362574"/>
            <a:chOff x="1152" y="1008"/>
            <a:chExt cx="3504" cy="2840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152" y="1008"/>
              <a:ext cx="3504" cy="2840"/>
              <a:chOff x="1152" y="1008"/>
              <a:chExt cx="3504" cy="2840"/>
            </a:xfrm>
          </p:grpSpPr>
          <p:pic>
            <p:nvPicPr>
              <p:cNvPr id="57349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52" y="1008"/>
                <a:ext cx="3504" cy="2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350" name="Line 7"/>
              <p:cNvSpPr>
                <a:spLocks noChangeShapeType="1"/>
              </p:cNvSpPr>
              <p:nvPr/>
            </p:nvSpPr>
            <p:spPr bwMode="auto">
              <a:xfrm flipV="1">
                <a:off x="1440" y="1104"/>
                <a:ext cx="912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7348" name="Line 9"/>
            <p:cNvSpPr>
              <a:spLocks noChangeShapeType="1"/>
            </p:cNvSpPr>
            <p:nvPr/>
          </p:nvSpPr>
          <p:spPr bwMode="auto">
            <a:xfrm>
              <a:off x="3408" y="1056"/>
              <a:ext cx="96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85800" y="1371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correlation -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0" y="1524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Negative Correlation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4800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correlation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1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Curvilinear Correlation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7086600" y="5562600"/>
            <a:ext cx="962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" b="1" dirty="0"/>
              <a:t>Figure 2.7</a:t>
            </a:r>
            <a:endParaRPr lang="en-US" sz="1000" dirty="0"/>
          </a:p>
          <a:p>
            <a:r>
              <a:rPr lang="en-US" sz="1000" dirty="0"/>
              <a:t>An Example of</a:t>
            </a:r>
          </a:p>
          <a:p>
            <a:r>
              <a:rPr lang="en-US" sz="1000" dirty="0"/>
              <a:t>a Curvilinear</a:t>
            </a:r>
          </a:p>
          <a:p>
            <a:r>
              <a:rPr lang="en-US" sz="1000" dirty="0"/>
              <a:t>Relationship</a:t>
            </a:r>
            <a:endParaRPr lang="en-US" sz="1000" b="1" dirty="0"/>
          </a:p>
        </p:txBody>
      </p:sp>
      <p:pic>
        <p:nvPicPr>
          <p:cNvPr id="51205" name="Picture 6" descr="C:\Documents and Settings\Administrator\My Documents\Boobie Pics\Lan30220_02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6248400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10400" y="2438400"/>
            <a:ext cx="480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Yerkes </a:t>
            </a:r>
            <a:r>
              <a:rPr lang="mr-IN" sz="2000" dirty="0" smtClean="0">
                <a:latin typeface="Times New Roman"/>
                <a:cs typeface="Times New Roman"/>
              </a:rPr>
              <a:t>–</a:t>
            </a:r>
            <a:r>
              <a:rPr lang="en-US" sz="2000" dirty="0" smtClean="0">
                <a:latin typeface="Times New Roman"/>
                <a:cs typeface="Times New Roman"/>
              </a:rPr>
              <a:t> Dodson arousal study</a:t>
            </a:r>
          </a:p>
          <a:p>
            <a:r>
              <a:rPr lang="en-US" sz="2000" dirty="0" smtClean="0">
                <a:latin typeface="Times New Roman"/>
                <a:cs typeface="Times New Roman"/>
              </a:rPr>
              <a:t>To low simulation =  low performance </a:t>
            </a:r>
          </a:p>
          <a:p>
            <a:r>
              <a:rPr lang="en-US" sz="2000" dirty="0" smtClean="0">
                <a:latin typeface="Times New Roman"/>
                <a:cs typeface="Times New Roman"/>
              </a:rPr>
              <a:t>Moderate/ average simulation = high performance</a:t>
            </a:r>
          </a:p>
          <a:p>
            <a:r>
              <a:rPr lang="en-US" sz="2000" dirty="0" smtClean="0">
                <a:latin typeface="Times New Roman"/>
                <a:cs typeface="Times New Roman"/>
              </a:rPr>
              <a:t>High simulation = low performance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70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/>
        </p:blipFill>
        <p:spPr bwMode="auto">
          <a:xfrm>
            <a:off x="7162800" y="1905000"/>
            <a:ext cx="4674785" cy="46553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Regression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Line of “best fit”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for prediction of 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criterion (DV) from a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predictor (IV)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Multiple Regression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Allows for many predictors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simultaneously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1828800"/>
            <a:ext cx="289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mr-IN" dirty="0" smtClean="0"/>
              <a:t>–</a:t>
            </a:r>
            <a:r>
              <a:rPr lang="en-US" dirty="0" smtClean="0"/>
              <a:t> positive correlation good data</a:t>
            </a:r>
          </a:p>
          <a:p>
            <a:endParaRPr lang="en-US" dirty="0"/>
          </a:p>
          <a:p>
            <a:r>
              <a:rPr lang="en-US" dirty="0" smtClean="0"/>
              <a:t>B </a:t>
            </a:r>
            <a:r>
              <a:rPr lang="mr-IN" dirty="0" smtClean="0"/>
              <a:t>–</a:t>
            </a:r>
            <a:r>
              <a:rPr lang="en-US" dirty="0" smtClean="0"/>
              <a:t> positive correlation okay data</a:t>
            </a:r>
          </a:p>
          <a:p>
            <a:endParaRPr lang="en-US" dirty="0"/>
          </a:p>
          <a:p>
            <a:r>
              <a:rPr lang="en-US" dirty="0" smtClean="0"/>
              <a:t>C- no correlation</a:t>
            </a:r>
          </a:p>
          <a:p>
            <a:endParaRPr lang="en-US" dirty="0" smtClean="0"/>
          </a:p>
          <a:p>
            <a:r>
              <a:rPr lang="en-US" dirty="0" smtClean="0"/>
              <a:t>D </a:t>
            </a:r>
            <a:r>
              <a:rPr lang="mr-IN" dirty="0" smtClean="0"/>
              <a:t>–</a:t>
            </a:r>
            <a:r>
              <a:rPr lang="en-US" dirty="0" smtClean="0"/>
              <a:t> negative correlation bad data</a:t>
            </a:r>
          </a:p>
          <a:p>
            <a:endParaRPr lang="en-US" dirty="0"/>
          </a:p>
          <a:p>
            <a:r>
              <a:rPr lang="en-US" dirty="0" smtClean="0"/>
              <a:t>E </a:t>
            </a:r>
            <a:r>
              <a:rPr lang="mr-IN" dirty="0" smtClean="0"/>
              <a:t>–</a:t>
            </a:r>
            <a:r>
              <a:rPr lang="en-US" dirty="0" smtClean="0"/>
              <a:t> negative correlation good data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Times New Roman"/>
                <a:cs typeface="Times New Roman"/>
              </a:rPr>
              <a:t>Aggregation of multiple studies of the same underlying relationship</a:t>
            </a:r>
          </a:p>
          <a:p>
            <a:r>
              <a:rPr lang="en-US" dirty="0">
                <a:latin typeface="Times New Roman"/>
                <a:cs typeface="Times New Roman"/>
              </a:rPr>
              <a:t>Example: Job Performance vs. Job Satisfaction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16481"/>
              </p:ext>
            </p:extLst>
          </p:nvPr>
        </p:nvGraphicFramePr>
        <p:xfrm>
          <a:off x="3047999" y="4015636"/>
          <a:ext cx="6096000" cy="1600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r>
                        <a:rPr lang="en-US" dirty="0"/>
                        <a:t>N of studies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of people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</a:t>
                      </a:r>
                      <a:r>
                        <a:rPr lang="en-US" baseline="0" dirty="0"/>
                        <a:t> </a:t>
                      </a:r>
                      <a:r>
                        <a:rPr lang="el-GR" baseline="0" dirty="0"/>
                        <a:t>ρ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54,471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relationship between Job Performance and Job Satisfaction?</a:t>
            </a:r>
          </a:p>
        </p:txBody>
      </p:sp>
      <p:sp>
        <p:nvSpPr>
          <p:cNvPr id="3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105192" y="2051526"/>
            <a:ext cx="4067008" cy="2895600"/>
          </a:xfrm>
        </p:spPr>
        <p:txBody>
          <a:bodyPr anchor="t">
            <a:normAutofit/>
          </a:bodyPr>
          <a:lstStyle/>
          <a:p>
            <a:pPr marL="624078" indent="-514350">
              <a:spcBef>
                <a:spcPct val="20000"/>
              </a:spcBef>
              <a:buFont typeface="Georgia"/>
              <a:buAutoNum type="arabicPeriod"/>
            </a:pPr>
            <a:r>
              <a:rPr lang="en-US" sz="2000" i="1" dirty="0"/>
              <a:t>r </a:t>
            </a:r>
            <a:r>
              <a:rPr lang="en-US" sz="2000" dirty="0"/>
              <a:t>= 0.10</a:t>
            </a:r>
          </a:p>
          <a:p>
            <a:pPr marL="624078" indent="-514350">
              <a:spcBef>
                <a:spcPct val="20000"/>
              </a:spcBef>
              <a:buFont typeface="Georgia"/>
              <a:buAutoNum type="arabicPeriod"/>
            </a:pPr>
            <a:r>
              <a:rPr lang="en-US" sz="2000" i="1" dirty="0"/>
              <a:t>r</a:t>
            </a:r>
            <a:r>
              <a:rPr lang="en-US" sz="2000" dirty="0"/>
              <a:t> = 0.30</a:t>
            </a:r>
          </a:p>
          <a:p>
            <a:pPr marL="624078" indent="-514350">
              <a:spcBef>
                <a:spcPct val="20000"/>
              </a:spcBef>
              <a:buFont typeface="Georgia"/>
              <a:buAutoNum type="arabicPeriod"/>
            </a:pPr>
            <a:r>
              <a:rPr lang="en-US" sz="2000" i="1" dirty="0"/>
              <a:t>r</a:t>
            </a:r>
            <a:r>
              <a:rPr lang="en-US" sz="2000" dirty="0"/>
              <a:t> = 0.50</a:t>
            </a:r>
          </a:p>
          <a:p>
            <a:pPr marL="624078" indent="-514350">
              <a:spcBef>
                <a:spcPct val="20000"/>
              </a:spcBef>
              <a:buFont typeface="Georgia"/>
              <a:buAutoNum type="arabicPeriod"/>
            </a:pPr>
            <a:r>
              <a:rPr lang="en-US" sz="2000" i="1" dirty="0"/>
              <a:t>r</a:t>
            </a:r>
            <a:r>
              <a:rPr lang="en-US" sz="2000" dirty="0"/>
              <a:t> = 0.70</a:t>
            </a:r>
          </a:p>
          <a:p>
            <a:pPr marL="624078" indent="-514350">
              <a:spcBef>
                <a:spcPct val="20000"/>
              </a:spcBef>
              <a:buFont typeface="Georgia"/>
              <a:buAutoNum type="arabicPeriod"/>
            </a:pPr>
            <a:r>
              <a:rPr lang="en-US" sz="2000" i="1" dirty="0"/>
              <a:t>r</a:t>
            </a:r>
            <a:r>
              <a:rPr lang="en-US" sz="2000" dirty="0"/>
              <a:t> = 0.90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4565235"/>
            <a:ext cx="2895600" cy="224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4565234"/>
            <a:ext cx="2743200" cy="219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8200" y="2004429"/>
            <a:ext cx="2819400" cy="225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96200" y="2004428"/>
            <a:ext cx="2743200" cy="219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0" y="4609351"/>
            <a:ext cx="2833688" cy="214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2.4 – Interpretation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2095"/>
      </p:ext>
    </p:extLst>
  </p:cSld>
  <p:clrMapOvr>
    <a:masterClrMapping/>
  </p:clrMapOvr>
  <p:transition xmlns:p14="http://schemas.microsoft.com/office/powerpoint/2010/main">
    <p:cover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  <a:endParaRPr lang="en-US" dirty="0"/>
          </a:p>
        </p:txBody>
      </p:sp>
      <p:sp>
        <p:nvSpPr>
          <p:cNvPr id="163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The RELIABILITY of a Measure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 reliable measure produces similar results when repeated measurements are made under identical conditions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Reliability is necessary but not sufficient for validity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Should be &gt; .</a:t>
            </a:r>
            <a:r>
              <a:rPr lang="en-US" dirty="0" smtClean="0">
                <a:latin typeface="Times New Roman"/>
                <a:cs typeface="Times New Roman"/>
              </a:rPr>
              <a:t>70 (really want it greater to .8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closer to 1 = happier)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543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Reliability</a:t>
            </a:r>
            <a:endParaRPr lang="en-US" dirty="0"/>
          </a:p>
        </p:txBody>
      </p:sp>
      <p:sp>
        <p:nvSpPr>
          <p:cNvPr id="163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 smtClean="0">
                <a:latin typeface="Times New Roman"/>
                <a:cs typeface="Times New Roman"/>
              </a:rPr>
              <a:t>Test </a:t>
            </a:r>
            <a:r>
              <a:rPr lang="mr-IN" b="1" u="sng" dirty="0" smtClean="0">
                <a:latin typeface="Times New Roman"/>
                <a:cs typeface="Times New Roman"/>
              </a:rPr>
              <a:t>–</a:t>
            </a:r>
            <a:r>
              <a:rPr lang="en-US" b="1" u="sng" dirty="0" smtClean="0">
                <a:latin typeface="Times New Roman"/>
                <a:cs typeface="Times New Roman"/>
              </a:rPr>
              <a:t> retest reliability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Administer the same test </a:t>
            </a:r>
            <a:r>
              <a:rPr lang="en-US" dirty="0" smtClean="0">
                <a:latin typeface="Times New Roman"/>
                <a:cs typeface="Times New Roman"/>
              </a:rPr>
              <a:t>twice, hope for similar scores</a:t>
            </a:r>
            <a:endParaRPr lang="en-US" dirty="0">
              <a:latin typeface="Times New Roman"/>
              <a:cs typeface="Times New Roman"/>
            </a:endParaRPr>
          </a:p>
          <a:p>
            <a:endParaRPr lang="en-US" sz="1000" dirty="0">
              <a:latin typeface="Times New Roman"/>
              <a:cs typeface="Times New Roman"/>
            </a:endParaRPr>
          </a:p>
          <a:p>
            <a:r>
              <a:rPr lang="en-US" b="1" u="sng" dirty="0" smtClean="0">
                <a:latin typeface="Times New Roman"/>
                <a:cs typeface="Times New Roman"/>
              </a:rPr>
              <a:t>Parallel </a:t>
            </a:r>
            <a:r>
              <a:rPr lang="mr-IN" b="1" u="sng" dirty="0" smtClean="0">
                <a:latin typeface="Times New Roman"/>
                <a:cs typeface="Times New Roman"/>
              </a:rPr>
              <a:t>–</a:t>
            </a:r>
            <a:r>
              <a:rPr lang="en-US" b="1" u="sng" dirty="0" smtClean="0">
                <a:latin typeface="Times New Roman"/>
                <a:cs typeface="Times New Roman"/>
              </a:rPr>
              <a:t> forms reliability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Alternate forms of the same test </a:t>
            </a:r>
            <a:r>
              <a:rPr lang="en-US" dirty="0" smtClean="0">
                <a:latin typeface="Times New Roman"/>
                <a:cs typeface="Times New Roman"/>
              </a:rPr>
              <a:t>used; 12 versions of the same test then correlate the scores and want high correlations between them</a:t>
            </a:r>
            <a:endParaRPr lang="en-US" dirty="0">
              <a:latin typeface="Times New Roman"/>
              <a:cs typeface="Times New Roman"/>
            </a:endParaRPr>
          </a:p>
          <a:p>
            <a:endParaRPr lang="en-US" sz="1000" dirty="0">
              <a:latin typeface="Times New Roman"/>
              <a:cs typeface="Times New Roman"/>
            </a:endParaRPr>
          </a:p>
          <a:p>
            <a:r>
              <a:rPr lang="en-US" b="1" u="sng" dirty="0" smtClean="0">
                <a:latin typeface="Times New Roman"/>
                <a:cs typeface="Times New Roman"/>
              </a:rPr>
              <a:t>Split </a:t>
            </a:r>
            <a:r>
              <a:rPr lang="mr-IN" b="1" u="sng" dirty="0" smtClean="0">
                <a:latin typeface="Times New Roman"/>
                <a:cs typeface="Times New Roman"/>
              </a:rPr>
              <a:t>–</a:t>
            </a:r>
            <a:r>
              <a:rPr lang="en-US" b="1" u="sng" dirty="0" smtClean="0">
                <a:latin typeface="Times New Roman"/>
                <a:cs typeface="Times New Roman"/>
              </a:rPr>
              <a:t> half reliability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Parallel forms are included on one test and later separated for comparison</a:t>
            </a:r>
          </a:p>
          <a:p>
            <a:endParaRPr lang="en-US" sz="900" dirty="0">
              <a:latin typeface="Times New Roman"/>
              <a:cs typeface="Times New Roman"/>
            </a:endParaRPr>
          </a:p>
          <a:p>
            <a:r>
              <a:rPr lang="en-US" b="1" u="sng" dirty="0" smtClean="0">
                <a:latin typeface="Times New Roman"/>
                <a:cs typeface="Times New Roman"/>
              </a:rPr>
              <a:t>Internal Consistency or Cranach's alpha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Average of all possible split-half reliabilities. Assesses how the items “hang together</a:t>
            </a:r>
            <a:r>
              <a:rPr lang="en-US" dirty="0" smtClean="0">
                <a:latin typeface="Times New Roman"/>
                <a:cs typeface="Times New Roman"/>
              </a:rPr>
              <a:t>” </a:t>
            </a:r>
            <a:r>
              <a:rPr lang="mr-IN" dirty="0" smtClean="0">
                <a:latin typeface="Times New Roman"/>
                <a:cs typeface="Times New Roman"/>
              </a:rPr>
              <a:t>–</a:t>
            </a:r>
            <a:r>
              <a:rPr lang="en-US" dirty="0" smtClean="0">
                <a:latin typeface="Times New Roman"/>
                <a:cs typeface="Times New Roman"/>
              </a:rPr>
              <a:t> want them to correlate moderately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09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Validity</a:t>
            </a:r>
            <a:endParaRPr lang="en-US" dirty="0"/>
          </a:p>
        </p:txBody>
      </p:sp>
      <p:sp>
        <p:nvSpPr>
          <p:cNvPr id="163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Validity of a study is distinct from validity of a measure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Is a study internally and externally valid?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Does the measure I’ve chosen actually measure what I want it too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Is my measure valid not is my study </a:t>
            </a:r>
            <a:r>
              <a:rPr lang="en-US" dirty="0" smtClean="0">
                <a:latin typeface="Times New Roman"/>
                <a:cs typeface="Times New Roman"/>
              </a:rPr>
              <a:t>valid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The VALIDITY of a Measure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 valid measure measures what you intend it to measure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All measures asses the same thing-  they all establish evidence for the validity of my measure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Validity is a unitary construct</a:t>
            </a:r>
          </a:p>
        </p:txBody>
      </p:sp>
    </p:spTree>
    <p:extLst>
      <p:ext uri="{BB962C8B-B14F-4D97-AF65-F5344CB8AC3E}">
        <p14:creationId xmlns:p14="http://schemas.microsoft.com/office/powerpoint/2010/main" val="29226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Science?</a:t>
            </a:r>
            <a:endParaRPr lang="en-US" dirty="0"/>
          </a:p>
        </p:txBody>
      </p:sp>
      <p:sp>
        <p:nvSpPr>
          <p:cNvPr id="163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cs typeface="Times New Roman"/>
              </a:rPr>
              <a:t>Approach that involves the </a:t>
            </a:r>
            <a:r>
              <a:rPr lang="en-US" i="1" dirty="0" smtClean="0">
                <a:latin typeface="Times New Roman"/>
                <a:cs typeface="Times New Roman"/>
              </a:rPr>
              <a:t>understanding, prediction, </a:t>
            </a:r>
            <a:r>
              <a:rPr lang="en-US" i="1" dirty="0">
                <a:latin typeface="Times New Roman"/>
                <a:cs typeface="Times New Roman"/>
              </a:rPr>
              <a:t>and </a:t>
            </a:r>
            <a:r>
              <a:rPr lang="en-US" i="1" dirty="0" smtClean="0">
                <a:latin typeface="Times New Roman"/>
                <a:cs typeface="Times New Roman"/>
              </a:rPr>
              <a:t>control </a:t>
            </a:r>
            <a:r>
              <a:rPr lang="en-US" i="1" dirty="0">
                <a:latin typeface="Times New Roman"/>
                <a:cs typeface="Times New Roman"/>
              </a:rPr>
              <a:t>of some phenomenon of interest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A set of methods used to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Collect information about phenomena in an area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Build a reliable base of information in an area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Develop theories to explain phenomena</a:t>
            </a:r>
          </a:p>
        </p:txBody>
      </p:sp>
    </p:spTree>
    <p:extLst>
      <p:ext uri="{BB962C8B-B14F-4D97-AF65-F5344CB8AC3E}">
        <p14:creationId xmlns:p14="http://schemas.microsoft.com/office/powerpoint/2010/main" val="3895875668"/>
      </p:ext>
    </p:extLst>
  </p:cSld>
  <p:clrMapOvr>
    <a:masterClrMapping/>
  </p:clrMapOvr>
  <p:transition xmlns:p14="http://schemas.microsoft.com/office/powerpoint/2010/main">
    <p:cover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Methods of Establishing Validity</a:t>
            </a:r>
            <a:endParaRPr lang="en-US" dirty="0"/>
          </a:p>
        </p:txBody>
      </p:sp>
      <p:sp>
        <p:nvSpPr>
          <p:cNvPr id="163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/>
                <a:cs typeface="Times New Roman"/>
              </a:rPr>
              <a:t>Content validity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How adequately does a test sample behavior it is intended to measure?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 measure has content validity if its items are relevant to construct being </a:t>
            </a:r>
            <a:r>
              <a:rPr lang="en-US" dirty="0" smtClean="0">
                <a:latin typeface="Times New Roman"/>
                <a:cs typeface="Times New Roman"/>
              </a:rPr>
              <a:t>measured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Do my items map on to the definition of my construct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48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Establishing Validity</a:t>
            </a:r>
          </a:p>
        </p:txBody>
      </p:sp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1981200"/>
            <a:ext cx="11029615" cy="3877599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>
                <a:latin typeface="Times New Roman"/>
                <a:cs typeface="Times New Roman"/>
              </a:rPr>
              <a:t>Criterion </a:t>
            </a:r>
            <a:r>
              <a:rPr lang="mr-IN" b="1" u="sng" dirty="0" smtClean="0">
                <a:latin typeface="Times New Roman"/>
                <a:cs typeface="Times New Roman"/>
              </a:rPr>
              <a:t>–</a:t>
            </a:r>
            <a:r>
              <a:rPr lang="en-US" b="1" u="sng" dirty="0" smtClean="0">
                <a:latin typeface="Times New Roman"/>
                <a:cs typeface="Times New Roman"/>
              </a:rPr>
              <a:t> related validity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How adequately does a test score match some criterion score? Takes two </a:t>
            </a:r>
            <a:r>
              <a:rPr lang="en-US" dirty="0" smtClean="0">
                <a:latin typeface="Times New Roman"/>
                <a:cs typeface="Times New Roman"/>
              </a:rPr>
              <a:t>forms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We pick based on resources available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b="1" i="1" dirty="0">
                <a:latin typeface="Times New Roman"/>
                <a:cs typeface="Times New Roman"/>
              </a:rPr>
              <a:t>Concurrent validity</a:t>
            </a:r>
            <a:r>
              <a:rPr lang="en-US" dirty="0">
                <a:latin typeface="Times New Roman"/>
                <a:cs typeface="Times New Roman"/>
              </a:rPr>
              <a:t>:  Does test score correlate highly with score from a measure with known validity</a:t>
            </a:r>
            <a:r>
              <a:rPr lang="en-US" dirty="0" smtClean="0">
                <a:latin typeface="Times New Roman"/>
                <a:cs typeface="Times New Roman"/>
              </a:rPr>
              <a:t>?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Test and criterion measured at the same time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Do scores correlate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do both things at same time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b="1" i="1" dirty="0">
                <a:latin typeface="Times New Roman"/>
                <a:cs typeface="Times New Roman"/>
              </a:rPr>
              <a:t>Predictive validity</a:t>
            </a:r>
            <a:r>
              <a:rPr lang="en-US" dirty="0">
                <a:latin typeface="Times New Roman"/>
                <a:cs typeface="Times New Roman"/>
              </a:rPr>
              <a:t>: Does test predict behavior known to be associated with the behavior being measured</a:t>
            </a:r>
            <a:r>
              <a:rPr lang="en-US" dirty="0" smtClean="0">
                <a:latin typeface="Times New Roman"/>
                <a:cs typeface="Times New Roman"/>
              </a:rPr>
              <a:t>?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Time lag between test and criterion measurement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Does test predict criterion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Give a score then later measure performance/ sees if predictor actually predicts future behavior</a:t>
            </a:r>
          </a:p>
          <a:p>
            <a:pPr lvl="2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138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Establishing Validity</a:t>
            </a:r>
          </a:p>
        </p:txBody>
      </p:sp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Construct  Validity</a:t>
            </a:r>
            <a:r>
              <a:rPr lang="en-US" dirty="0" smtClean="0"/>
              <a:t>: </a:t>
            </a:r>
            <a:r>
              <a:rPr lang="en-US" dirty="0"/>
              <a:t>Do the results of a test correlate with what is theoretically known about the construct being evaluated?</a:t>
            </a:r>
          </a:p>
          <a:p>
            <a:endParaRPr lang="en-US" dirty="0"/>
          </a:p>
          <a:p>
            <a:pPr lvl="1"/>
            <a:r>
              <a:rPr lang="en-US" i="1" dirty="0"/>
              <a:t>Convergent validity</a:t>
            </a:r>
            <a:r>
              <a:rPr lang="en-US" dirty="0"/>
              <a:t>: does the measure correlate with other theoretically similar measures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Discriminant validity</a:t>
            </a:r>
            <a:r>
              <a:rPr lang="en-US" dirty="0"/>
              <a:t>: does the measure NOT correlate with other measures it theoretically should NOT be related to</a:t>
            </a:r>
          </a:p>
        </p:txBody>
      </p:sp>
    </p:spTree>
    <p:extLst>
      <p:ext uri="{BB962C8B-B14F-4D97-AF65-F5344CB8AC3E}">
        <p14:creationId xmlns:p14="http://schemas.microsoft.com/office/powerpoint/2010/main" val="19249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vs. Validity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game of darts as metaphor for a test. The goal of darts is to hit the bullseye.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2930524"/>
            <a:ext cx="2667000" cy="2590800"/>
            <a:chOff x="2880" y="1344"/>
            <a:chExt cx="2638" cy="2638"/>
          </a:xfrm>
        </p:grpSpPr>
        <p:sp>
          <p:nvSpPr>
            <p:cNvPr id="14379" name="Oval 5"/>
            <p:cNvSpPr>
              <a:spLocks noChangeArrowheads="1"/>
            </p:cNvSpPr>
            <p:nvPr/>
          </p:nvSpPr>
          <p:spPr bwMode="auto">
            <a:xfrm>
              <a:off x="2880" y="1344"/>
              <a:ext cx="2638" cy="2638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Oval 6"/>
            <p:cNvSpPr>
              <a:spLocks noChangeArrowheads="1"/>
            </p:cNvSpPr>
            <p:nvPr/>
          </p:nvSpPr>
          <p:spPr bwMode="auto">
            <a:xfrm>
              <a:off x="3168" y="1632"/>
              <a:ext cx="2062" cy="2062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Oval 7"/>
            <p:cNvSpPr>
              <a:spLocks noChangeArrowheads="1"/>
            </p:cNvSpPr>
            <p:nvPr/>
          </p:nvSpPr>
          <p:spPr bwMode="auto">
            <a:xfrm>
              <a:off x="3408" y="1872"/>
              <a:ext cx="1582" cy="1582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Oval 8"/>
            <p:cNvSpPr>
              <a:spLocks noChangeArrowheads="1"/>
            </p:cNvSpPr>
            <p:nvPr/>
          </p:nvSpPr>
          <p:spPr bwMode="auto">
            <a:xfrm>
              <a:off x="3648" y="2112"/>
              <a:ext cx="1102" cy="1102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Oval 9"/>
            <p:cNvSpPr>
              <a:spLocks noChangeArrowheads="1"/>
            </p:cNvSpPr>
            <p:nvPr/>
          </p:nvSpPr>
          <p:spPr bwMode="auto">
            <a:xfrm>
              <a:off x="3888" y="2352"/>
              <a:ext cx="622" cy="62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772400" y="2930524"/>
            <a:ext cx="2667000" cy="2590800"/>
            <a:chOff x="2880" y="1344"/>
            <a:chExt cx="2638" cy="2638"/>
          </a:xfrm>
        </p:grpSpPr>
        <p:sp>
          <p:nvSpPr>
            <p:cNvPr id="14374" name="Oval 11"/>
            <p:cNvSpPr>
              <a:spLocks noChangeArrowheads="1"/>
            </p:cNvSpPr>
            <p:nvPr/>
          </p:nvSpPr>
          <p:spPr bwMode="auto">
            <a:xfrm>
              <a:off x="2880" y="1344"/>
              <a:ext cx="2638" cy="2638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Oval 12"/>
            <p:cNvSpPr>
              <a:spLocks noChangeArrowheads="1"/>
            </p:cNvSpPr>
            <p:nvPr/>
          </p:nvSpPr>
          <p:spPr bwMode="auto">
            <a:xfrm>
              <a:off x="3168" y="1632"/>
              <a:ext cx="2062" cy="2062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Oval 13"/>
            <p:cNvSpPr>
              <a:spLocks noChangeArrowheads="1"/>
            </p:cNvSpPr>
            <p:nvPr/>
          </p:nvSpPr>
          <p:spPr bwMode="auto">
            <a:xfrm>
              <a:off x="3408" y="1872"/>
              <a:ext cx="1582" cy="1582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Oval 14"/>
            <p:cNvSpPr>
              <a:spLocks noChangeArrowheads="1"/>
            </p:cNvSpPr>
            <p:nvPr/>
          </p:nvSpPr>
          <p:spPr bwMode="auto">
            <a:xfrm>
              <a:off x="3648" y="2112"/>
              <a:ext cx="1102" cy="1102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Oval 15"/>
            <p:cNvSpPr>
              <a:spLocks noChangeArrowheads="1"/>
            </p:cNvSpPr>
            <p:nvPr/>
          </p:nvSpPr>
          <p:spPr bwMode="auto">
            <a:xfrm>
              <a:off x="3888" y="2352"/>
              <a:ext cx="622" cy="62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342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2353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752600" y="2930524"/>
            <a:ext cx="2667000" cy="2590800"/>
            <a:chOff x="2880" y="1344"/>
            <a:chExt cx="2638" cy="2638"/>
          </a:xfrm>
        </p:grpSpPr>
        <p:sp>
          <p:nvSpPr>
            <p:cNvPr id="14369" name="Oval 18"/>
            <p:cNvSpPr>
              <a:spLocks noChangeArrowheads="1"/>
            </p:cNvSpPr>
            <p:nvPr/>
          </p:nvSpPr>
          <p:spPr bwMode="auto">
            <a:xfrm>
              <a:off x="2880" y="1344"/>
              <a:ext cx="2638" cy="2638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Oval 19"/>
            <p:cNvSpPr>
              <a:spLocks noChangeArrowheads="1"/>
            </p:cNvSpPr>
            <p:nvPr/>
          </p:nvSpPr>
          <p:spPr bwMode="auto">
            <a:xfrm>
              <a:off x="3168" y="1632"/>
              <a:ext cx="2062" cy="2062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Oval 20"/>
            <p:cNvSpPr>
              <a:spLocks noChangeArrowheads="1"/>
            </p:cNvSpPr>
            <p:nvPr/>
          </p:nvSpPr>
          <p:spPr bwMode="auto">
            <a:xfrm>
              <a:off x="3408" y="1872"/>
              <a:ext cx="1582" cy="1582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Oval 21"/>
            <p:cNvSpPr>
              <a:spLocks noChangeArrowheads="1"/>
            </p:cNvSpPr>
            <p:nvPr/>
          </p:nvSpPr>
          <p:spPr bwMode="auto">
            <a:xfrm>
              <a:off x="3648" y="2112"/>
              <a:ext cx="1102" cy="1102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Oval 22"/>
            <p:cNvSpPr>
              <a:spLocks noChangeArrowheads="1"/>
            </p:cNvSpPr>
            <p:nvPr/>
          </p:nvSpPr>
          <p:spPr bwMode="auto">
            <a:xfrm>
              <a:off x="3888" y="2352"/>
              <a:ext cx="622" cy="62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344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3115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5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0829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6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159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7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159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8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2353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9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159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0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40735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1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0" y="3921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2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5400" y="3921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3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7800" y="3921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4" name="Picture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5400" y="39973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5" name="Picture 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7800" y="38449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6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37687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57" name="Text Box 36"/>
          <p:cNvSpPr txBox="1">
            <a:spLocks noChangeArrowheads="1"/>
          </p:cNvSpPr>
          <p:nvPr/>
        </p:nvSpPr>
        <p:spPr bwMode="auto">
          <a:xfrm>
            <a:off x="1828800" y="5749925"/>
            <a:ext cx="2286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Not consistent or accurate</a:t>
            </a:r>
          </a:p>
        </p:txBody>
      </p:sp>
      <p:sp>
        <p:nvSpPr>
          <p:cNvPr id="14358" name="Text Box 37"/>
          <p:cNvSpPr txBox="1">
            <a:spLocks noChangeArrowheads="1"/>
          </p:cNvSpPr>
          <p:nvPr/>
        </p:nvSpPr>
        <p:spPr bwMode="auto">
          <a:xfrm>
            <a:off x="5057275" y="5749925"/>
            <a:ext cx="210312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Consistent but not accurate</a:t>
            </a:r>
          </a:p>
        </p:txBody>
      </p:sp>
      <p:sp>
        <p:nvSpPr>
          <p:cNvPr id="14359" name="Text Box 38"/>
          <p:cNvSpPr txBox="1">
            <a:spLocks noChangeArrowheads="1"/>
          </p:cNvSpPr>
          <p:nvPr/>
        </p:nvSpPr>
        <p:spPr bwMode="auto">
          <a:xfrm>
            <a:off x="8077200" y="5749925"/>
            <a:ext cx="1981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Consistent and accurate</a:t>
            </a:r>
          </a:p>
        </p:txBody>
      </p:sp>
      <p:pic>
        <p:nvPicPr>
          <p:cNvPr id="14360" name="Picture 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3115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1" name="Picture 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1497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2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2353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3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1497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4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5307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5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7593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6" name="Picture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3877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7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683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8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6925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061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(</a:t>
            </a:r>
            <a:r>
              <a:rPr lang="en-US" b="1" dirty="0"/>
              <a:t>Causation</a:t>
            </a:r>
            <a:r>
              <a:rPr lang="en-US" dirty="0" smtClean="0"/>
              <a:t>) 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Mediation</a:t>
            </a:r>
          </a:p>
          <a:p>
            <a:endParaRPr lang="en-US" dirty="0"/>
          </a:p>
          <a:p>
            <a:r>
              <a:rPr lang="en-US" b="1" dirty="0"/>
              <a:t>Moderation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r>
              <a:rPr lang="en-US" dirty="0" smtClean="0"/>
              <a:t>CAUSATION -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0400" y="3658394"/>
            <a:ext cx="2695832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09836" y="3658394"/>
            <a:ext cx="2457965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JP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5896233" y="4153694"/>
            <a:ext cx="71360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r>
              <a:rPr lang="en-US" dirty="0" smtClean="0"/>
              <a:t>MEDIATION </a:t>
            </a:r>
            <a:r>
              <a:rPr lang="mr-IN" dirty="0" smtClean="0"/>
              <a:t>–</a:t>
            </a:r>
            <a:r>
              <a:rPr lang="en-US" dirty="0" smtClean="0"/>
              <a:t> mediation is the reason why x is related to </a:t>
            </a:r>
            <a:r>
              <a:rPr lang="en-US" dirty="0" smtClean="0"/>
              <a:t>y</a:t>
            </a:r>
            <a:endParaRPr lang="en-US" dirty="0" smtClean="0"/>
          </a:p>
          <a:p>
            <a:r>
              <a:rPr lang="en-US" dirty="0" smtClean="0"/>
              <a:t> ex) more stress = less job satisfaction = bad job performance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57400" y="3810000"/>
            <a:ext cx="2695832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Stress (x)</a:t>
            </a:r>
            <a:endParaRPr lang="en-US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953001" y="3810000"/>
            <a:ext cx="2457965" cy="1164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Job </a:t>
            </a:r>
            <a:r>
              <a:rPr lang="en-US" sz="2600" b="1" dirty="0" smtClean="0"/>
              <a:t>Satisfaction (m)</a:t>
            </a:r>
            <a:endParaRPr lang="en-US" sz="2600" b="1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4753232" y="4305300"/>
            <a:ext cx="199769" cy="86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620000" y="3810000"/>
            <a:ext cx="2695832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JP (y)</a:t>
            </a:r>
            <a:endParaRPr lang="en-US" sz="2800" b="1" dirty="0"/>
          </a:p>
        </p:txBody>
      </p:sp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 flipV="1">
            <a:off x="7410966" y="4305300"/>
            <a:ext cx="209034" cy="86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r>
              <a:rPr lang="en-US" dirty="0" smtClean="0"/>
              <a:t>MODERATION -  variable that affects the direction and/or strength of the relationship between an independent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57400" y="4724400"/>
            <a:ext cx="2695832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Stress(x)</a:t>
            </a:r>
            <a:endParaRPr lang="en-US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953000" y="3581400"/>
            <a:ext cx="2457965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Job </a:t>
            </a:r>
            <a:r>
              <a:rPr lang="en-US" sz="2600" b="1" dirty="0" smtClean="0"/>
              <a:t>Satisfaction (m)</a:t>
            </a:r>
            <a:endParaRPr lang="en-US" sz="2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620000" y="4724400"/>
            <a:ext cx="2695832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JP (y)</a:t>
            </a:r>
            <a:endParaRPr lang="en-US" sz="28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24400" y="5410200"/>
            <a:ext cx="28667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172200" y="4648200"/>
            <a:ext cx="9782" cy="762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Research in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Three purposes…</a:t>
            </a:r>
          </a:p>
          <a:p>
            <a:pPr lvl="1"/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description</a:t>
            </a:r>
            <a:endParaRPr lang="en-US" b="1" dirty="0">
              <a:latin typeface="Times New Roman"/>
              <a:cs typeface="Times New Roman"/>
            </a:endParaRPr>
          </a:p>
          <a:p>
            <a:pPr lvl="1"/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explanation- ex why stress = lower productivity</a:t>
            </a:r>
            <a:endParaRPr lang="en-US" b="1" dirty="0">
              <a:latin typeface="Times New Roman"/>
              <a:cs typeface="Times New Roman"/>
            </a:endParaRPr>
          </a:p>
          <a:p>
            <a:pPr lvl="1"/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prediction </a:t>
            </a:r>
            <a:r>
              <a:rPr lang="mr-IN" b="1" dirty="0" smtClean="0">
                <a:latin typeface="Times New Roman"/>
                <a:cs typeface="Times New Roman"/>
              </a:rPr>
              <a:t>–</a:t>
            </a:r>
            <a:r>
              <a:rPr lang="en-US" b="1" dirty="0" smtClean="0">
                <a:latin typeface="Times New Roman"/>
                <a:cs typeface="Times New Roman"/>
              </a:rPr>
              <a:t> understand when its going to change and predict what will happen</a:t>
            </a:r>
            <a:endParaRPr lang="en-US" b="1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…all rooted in </a:t>
            </a:r>
            <a:r>
              <a:rPr lang="en-US" b="1" dirty="0">
                <a:latin typeface="Times New Roman"/>
                <a:cs typeface="Times New Roman"/>
              </a:rPr>
              <a:t>Theory</a:t>
            </a:r>
            <a:r>
              <a:rPr lang="en-US" dirty="0">
                <a:latin typeface="Times New Roman"/>
                <a:cs typeface="Times New Roman"/>
              </a:rPr>
              <a:t>…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…confirmed and built upon by </a:t>
            </a:r>
            <a:r>
              <a:rPr lang="en-US" b="1" dirty="0">
                <a:latin typeface="Times New Roman"/>
                <a:cs typeface="Times New Roman"/>
              </a:rPr>
              <a:t>Data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Research in 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cycle of research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76599" y="3733800"/>
            <a:ext cx="5638800" cy="992188"/>
            <a:chOff x="1676400" y="3657600"/>
            <a:chExt cx="5638800" cy="992188"/>
          </a:xfrm>
        </p:grpSpPr>
        <p:sp>
          <p:nvSpPr>
            <p:cNvPr id="7" name="Rounded Rectangle 6"/>
            <p:cNvSpPr/>
            <p:nvPr/>
          </p:nvSpPr>
          <p:spPr>
            <a:xfrm>
              <a:off x="1676400" y="3658394"/>
              <a:ext cx="2362200" cy="990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Theory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53000" y="3658394"/>
              <a:ext cx="2362200" cy="990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Data</a:t>
              </a:r>
            </a:p>
          </p:txBody>
        </p:sp>
        <p:cxnSp>
          <p:nvCxnSpPr>
            <p:cNvPr id="10" name="Curved Connector 9"/>
            <p:cNvCxnSpPr>
              <a:stCxn id="7" idx="0"/>
              <a:endCxn id="8" idx="0"/>
            </p:cNvCxnSpPr>
            <p:nvPr/>
          </p:nvCxnSpPr>
          <p:spPr>
            <a:xfrm rot="5400000" flipH="1" flipV="1">
              <a:off x="4495800" y="2020094"/>
              <a:ext cx="1588" cy="3276600"/>
            </a:xfrm>
            <a:prstGeom prst="curvedConnector3">
              <a:avLst>
                <a:gd name="adj1" fmla="val 14395466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8" idx="2"/>
              <a:endCxn id="7" idx="2"/>
            </p:cNvCxnSpPr>
            <p:nvPr/>
          </p:nvCxnSpPr>
          <p:spPr>
            <a:xfrm rot="5400000">
              <a:off x="4495800" y="3010694"/>
              <a:ext cx="1588" cy="3276600"/>
            </a:xfrm>
            <a:prstGeom prst="curvedConnector3">
              <a:avLst>
                <a:gd name="adj1" fmla="val 14395466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Scientific Method: Four Steps</a:t>
            </a:r>
            <a:endParaRPr lang="en-US" dirty="0"/>
          </a:p>
        </p:txBody>
      </p:sp>
      <p:sp>
        <p:nvSpPr>
          <p:cNvPr id="378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Observing a Phenomenon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While observing a phenomenon, you identify the </a:t>
            </a:r>
            <a:r>
              <a:rPr lang="en-US" b="1" u="sng" dirty="0" smtClean="0">
                <a:latin typeface="Times New Roman"/>
                <a:cs typeface="Times New Roman"/>
              </a:rPr>
              <a:t>variables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that appear important in explaining behavior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>
                <a:latin typeface="Times New Roman"/>
                <a:cs typeface="Times New Roman"/>
              </a:rPr>
              <a:t>Formulating Tentative Explanations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Initial observations allow you to develop a </a:t>
            </a:r>
            <a:r>
              <a:rPr lang="en-US" b="1" u="sng" dirty="0" smtClean="0">
                <a:latin typeface="Times New Roman"/>
                <a:cs typeface="Times New Roman"/>
              </a:rPr>
              <a:t>hypothesis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>
                <a:latin typeface="Times New Roman"/>
                <a:cs typeface="Times New Roman"/>
              </a:rPr>
              <a:t>or tentative statement, about the relationships among the variables identified</a:t>
            </a:r>
          </a:p>
        </p:txBody>
      </p:sp>
    </p:spTree>
    <p:extLst>
      <p:ext uri="{BB962C8B-B14F-4D97-AF65-F5344CB8AC3E}">
        <p14:creationId xmlns:p14="http://schemas.microsoft.com/office/powerpoint/2010/main" val="1716646417"/>
      </p:ext>
    </p:extLst>
  </p:cSld>
  <p:clrMapOvr>
    <a:masterClrMapping/>
  </p:clrMapOvr>
  <p:transition xmlns:p14="http://schemas.microsoft.com/office/powerpoint/2010/main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Scientific Method: Four Steps</a:t>
            </a:r>
            <a:endParaRPr lang="en-US" dirty="0"/>
          </a:p>
        </p:txBody>
      </p:sp>
      <p:sp>
        <p:nvSpPr>
          <p:cNvPr id="378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>
                <a:latin typeface="Times New Roman"/>
                <a:cs typeface="Times New Roman"/>
              </a:rPr>
              <a:t>Further Observing and Experimenting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You carry out more detailed </a:t>
            </a:r>
            <a:r>
              <a:rPr lang="en-US" b="1" u="sng" dirty="0" smtClean="0">
                <a:latin typeface="Times New Roman"/>
                <a:cs typeface="Times New Roman"/>
              </a:rPr>
              <a:t>Observation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 the behavior of interest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Times New Roman"/>
                <a:cs typeface="Times New Roman"/>
              </a:rPr>
              <a:t>Refining and Retesting Explanations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Supported hypotheses are often </a:t>
            </a:r>
            <a:r>
              <a:rPr lang="en-US" b="1" u="sng" dirty="0" smtClean="0">
                <a:latin typeface="Times New Roman"/>
                <a:cs typeface="Times New Roman"/>
              </a:rPr>
              <a:t>refined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 subjected to further exploration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Disconfirmed hypotheses may be reworked and </a:t>
            </a:r>
            <a:r>
              <a:rPr lang="en-US" b="1" u="sng" dirty="0" smtClean="0">
                <a:latin typeface="Times New Roman"/>
                <a:cs typeface="Times New Roman"/>
              </a:rPr>
              <a:t>retested</a:t>
            </a:r>
            <a:endParaRPr lang="en-US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5175106"/>
      </p:ext>
    </p:extLst>
  </p:cSld>
  <p:clrMapOvr>
    <a:masterClrMapping/>
  </p:clrMapOvr>
  <p:transition xmlns:p14="http://schemas.microsoft.com/office/powerpoint/2010/main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Research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cycle of research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95499" y="3105247"/>
            <a:ext cx="8001000" cy="1828800"/>
            <a:chOff x="1524000" y="3352800"/>
            <a:chExt cx="8001000" cy="1828800"/>
          </a:xfrm>
        </p:grpSpPr>
        <p:sp>
          <p:nvSpPr>
            <p:cNvPr id="75" name="Rectangle 74"/>
            <p:cNvSpPr/>
            <p:nvPr/>
          </p:nvSpPr>
          <p:spPr>
            <a:xfrm>
              <a:off x="1524000" y="3352800"/>
              <a:ext cx="5867400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391400" y="3352800"/>
              <a:ext cx="2133600" cy="182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562600" y="4343400"/>
              <a:ext cx="3810000" cy="838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76400" y="3505200"/>
              <a:ext cx="17526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Define Question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600" y="3505200"/>
              <a:ext cx="1676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Develop Theory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38800" y="3505200"/>
              <a:ext cx="16002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Hypothesize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543800" y="3505200"/>
              <a:ext cx="1676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Collect Data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543800" y="4495800"/>
              <a:ext cx="1676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Analyze Data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638800" y="4495800"/>
              <a:ext cx="16002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Interpret Data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57600" y="4495800"/>
              <a:ext cx="1676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 Results</a:t>
              </a:r>
            </a:p>
          </p:txBody>
        </p:sp>
        <p:cxnSp>
          <p:nvCxnSpPr>
            <p:cNvPr id="21" name="Straight Arrow Connector 20"/>
            <p:cNvCxnSpPr>
              <a:stCxn id="9" idx="3"/>
              <a:endCxn id="13" idx="1"/>
            </p:cNvCxnSpPr>
            <p:nvPr/>
          </p:nvCxnSpPr>
          <p:spPr>
            <a:xfrm>
              <a:off x="3429000" y="38100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5334000" y="38100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  <a:endCxn id="15" idx="1"/>
            </p:cNvCxnSpPr>
            <p:nvPr/>
          </p:nvCxnSpPr>
          <p:spPr>
            <a:xfrm>
              <a:off x="7239000" y="38100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5" idx="3"/>
              <a:endCxn id="16" idx="3"/>
            </p:cNvCxnSpPr>
            <p:nvPr/>
          </p:nvCxnSpPr>
          <p:spPr>
            <a:xfrm>
              <a:off x="9220200" y="3810000"/>
              <a:ext cx="1588" cy="9906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1"/>
              <a:endCxn id="17" idx="3"/>
            </p:cNvCxnSpPr>
            <p:nvPr/>
          </p:nvCxnSpPr>
          <p:spPr>
            <a:xfrm rot="10800000">
              <a:off x="7239000" y="48006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7" idx="1"/>
              <a:endCxn id="18" idx="3"/>
            </p:cNvCxnSpPr>
            <p:nvPr/>
          </p:nvCxnSpPr>
          <p:spPr>
            <a:xfrm rot="10800000">
              <a:off x="5334000" y="48006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8" idx="0"/>
              <a:endCxn id="13" idx="2"/>
            </p:cNvCxnSpPr>
            <p:nvPr/>
          </p:nvCxnSpPr>
          <p:spPr>
            <a:xfrm rot="5400000" flipH="1" flipV="1">
              <a:off x="4305300" y="43053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18" idx="0"/>
              <a:endCxn id="14" idx="2"/>
            </p:cNvCxnSpPr>
            <p:nvPr/>
          </p:nvCxnSpPr>
          <p:spPr>
            <a:xfrm rot="5400000" flipH="1" flipV="1">
              <a:off x="5276850" y="3333750"/>
              <a:ext cx="381000" cy="1943100"/>
            </a:xfrm>
            <a:prstGeom prst="bentConnector3">
              <a:avLst>
                <a:gd name="adj1" fmla="val 35882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18" idx="0"/>
              <a:endCxn id="9" idx="2"/>
            </p:cNvCxnSpPr>
            <p:nvPr/>
          </p:nvCxnSpPr>
          <p:spPr>
            <a:xfrm rot="16200000" flipV="1">
              <a:off x="3333750" y="3333750"/>
              <a:ext cx="381000" cy="1943100"/>
            </a:xfrm>
            <a:prstGeom prst="bentConnector3">
              <a:avLst>
                <a:gd name="adj1" fmla="val 35882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8"/>
  <p:tag name="POWERPOINTVERSION" val="12.0"/>
  <p:tag name="PPVERSION" val="12.0"/>
  <p:tag name="DELIMITERS" val="3.1"/>
  <p:tag name="SHOWBARVISIBLE" val="True"/>
  <p:tag name="EXPANDSHOWBAR" val="True"/>
  <p:tag name="USESECONDARYMONITOR" val="True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POLLINGCYCLE" val="2"/>
  <p:tag name="CHARTCOLORS" val="0"/>
  <p:tag name="CHARTLABELS" val="0"/>
  <p:tag name="RESETCHARTS" val="True"/>
  <p:tag name="INCLUDENONRESPONDERS" val="False"/>
  <p:tag name="MULTIRESPDIVISOR" val="1"/>
  <p:tag name="PARTLISTDEFAULT" val="0"/>
  <p:tag name="INCLUDEPPT" val="True"/>
  <p:tag name="ALLOWUSERFEEDBACK" val="True"/>
  <p:tag name="CORRECTPOINTVALUE" val="100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LUIDIAENABL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TEXTLENGTH" val="44"/>
  <p:tag name="FONTSIZE" val="28"/>
  <p:tag name="BULLETTYPE" val="ppBulletArabicPeriod"/>
  <p:tag name="ANSWERTEXT" val="r = 0.10&#10;r = 0.30&#10;r = 0.50&#10;r = 0.70&#10;r = 0.90"/>
  <p:tag name="OLDNUMANSWERS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0057EF662334065AA06216420A3116E"/>
  <p:tag name="SLIDETYPE" val="E"/>
  <p:tag name="CORRECTPOINTVALUE" val="100"/>
  <p:tag name="INCORRECTPOINTVALUE" val="0"/>
  <p:tag name="FIBDISPLAYRESULTS" val="True"/>
  <p:tag name="FIBDISPLAYKEYWORDS" val="True"/>
  <p:tag name="FIBINCLUDEOTHER" val="True"/>
  <p:tag name="FIBNUMRESULTS" val="5"/>
  <p:tag name="SLIDEORDER" val="2"/>
  <p:tag name="SLIDEGUID" val="5CA38B4BD4074EBC825A021C4B6A03BA"/>
  <p:tag name="DELIMITERS" val="3.1"/>
  <p:tag name="TOTALRESPONSES" val="62"/>
  <p:tag name="RESPONSESGATHER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337F16B7B0F946DA9242F040DA15E3FF"/>
  <p:tag name="SLIDEID" val="337F16B7B0F946DA9242F040DA15E3FF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VALUEFORMAT" val="0%"/>
  <p:tag name="QUESTIONALIAS" val="What is the relationship between Job Performance and Job Satisfaction?"/>
  <p:tag name="ANSWERSALIAS" val="r = 0.10|smicln|r = 0.30|smicln|r = 0.50|smicln|r = 0.70|smicln|r = 0.90"/>
  <p:tag name="TOTALRESPONSES" val="66"/>
  <p:tag name="RESPONSECOUNT" val="66"/>
  <p:tag name="SLICED" val="False"/>
  <p:tag name="RESPONSES" val="3;2;5;1;4;4;3;2;2;5;5;3;3;3;4;4;5;4;2;4;2;2;2;4;2;2;4;4;2;3;4;2;2;2;1;3;4;4;1;2;4;4;-;3;3;2;5;3;2;-;2;2;5;2;2;1;2;4;5;2;3;4;2;4;-;1;3;1;4;"/>
  <p:tag name="CHARTSTRINGSTD" val="6 23 12 18 7"/>
  <p:tag name="CHARTSTRINGREV" val="7 18 12 23 6"/>
  <p:tag name="CHARTSTRINGSTDPER" val="0.0909090909090909 0.348484848484849 0.181818181818182 0.272727272727273 0.106060606060606"/>
  <p:tag name="CHARTSTRINGREVPER" val="0.106060606060606 0.272727272727273 0.181818181818182 0.348484848484849 0.0909090909090909"/>
  <p:tag name="RESPONSESGATHERED" val="False"/>
</p:tagLst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C000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2535</TotalTime>
  <Words>2012</Words>
  <Application>Microsoft Macintosh PowerPoint</Application>
  <PresentationFormat>Custom</PresentationFormat>
  <Paragraphs>351</Paragraphs>
  <Slides>47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Dividend</vt:lpstr>
      <vt:lpstr>Equation</vt:lpstr>
      <vt:lpstr> Methods &amp; Statistics in IO Psychology</vt:lpstr>
      <vt:lpstr>Overview</vt:lpstr>
      <vt:lpstr>Module 2.1 – What is Science?</vt:lpstr>
      <vt:lpstr>What is Science?</vt:lpstr>
      <vt:lpstr>Overview of Research in IO</vt:lpstr>
      <vt:lpstr>Overview of Research in IO</vt:lpstr>
      <vt:lpstr>The Scientific Method: Four Steps</vt:lpstr>
      <vt:lpstr>The Scientific Method: Four Steps</vt:lpstr>
      <vt:lpstr>The Research Process</vt:lpstr>
      <vt:lpstr>Vocab</vt:lpstr>
      <vt:lpstr>Module 2.2 – Research Design</vt:lpstr>
      <vt:lpstr>Research Design</vt:lpstr>
      <vt:lpstr>Research Design Continued</vt:lpstr>
      <vt:lpstr>Research Design Continued</vt:lpstr>
      <vt:lpstr>Methods of Data Collection</vt:lpstr>
      <vt:lpstr>Methods of Data Collection Continued</vt:lpstr>
      <vt:lpstr>Generalizability &amp; Control</vt:lpstr>
      <vt:lpstr>Sampling Domains for I-O Research</vt:lpstr>
      <vt:lpstr>Generalizability &amp; Control</vt:lpstr>
      <vt:lpstr>Ethical Behavior in I-O Psychology</vt:lpstr>
      <vt:lpstr>Module 2.3 – Data Analysis</vt:lpstr>
      <vt:lpstr>Data Analysis</vt:lpstr>
      <vt:lpstr>Measures of Central Tendency</vt:lpstr>
      <vt:lpstr>Measures of Variability &amp; Skew</vt:lpstr>
      <vt:lpstr>Skewness</vt:lpstr>
      <vt:lpstr>Descriptive Statistics: Two Score Distributions (N = 30)</vt:lpstr>
      <vt:lpstr>Two Score Distributions (N = 10)</vt:lpstr>
      <vt:lpstr>Inferential Statistics</vt:lpstr>
      <vt:lpstr>Statistical Significance</vt:lpstr>
      <vt:lpstr>Pearson’s Product-Moment Correlation Coefficient r(should be lower case r) (and r – rho)</vt:lpstr>
      <vt:lpstr>Correlation</vt:lpstr>
      <vt:lpstr>Curvilinear Correlation</vt:lpstr>
      <vt:lpstr>Regression</vt:lpstr>
      <vt:lpstr>Meta-Analysis</vt:lpstr>
      <vt:lpstr>What is the relationship between Job Performance and Job Satisfaction?</vt:lpstr>
      <vt:lpstr>Module 2.4 – Interpretation</vt:lpstr>
      <vt:lpstr>Reliability</vt:lpstr>
      <vt:lpstr>Types of Reliability</vt:lpstr>
      <vt:lpstr>Validity</vt:lpstr>
      <vt:lpstr>Methods of Establishing Validity</vt:lpstr>
      <vt:lpstr>Methods of Establishing Validity</vt:lpstr>
      <vt:lpstr>Methods of Establishing Validity</vt:lpstr>
      <vt:lpstr>Reliability vs. Validity</vt:lpstr>
      <vt:lpstr>Relationships Between Variables</vt:lpstr>
      <vt:lpstr>Relationships Between Variables</vt:lpstr>
      <vt:lpstr>Relationships Between Variables</vt:lpstr>
      <vt:lpstr>Relationships Between Variables</vt:lpstr>
    </vt:vector>
  </TitlesOfParts>
  <Company>University of Minnesota, Twin Cities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I/O Psychology Lecture 2: A Brief History of I/O (Quiz 1: What Is I/O?)</dc:title>
  <dc:creator>Richard N. Landers</dc:creator>
  <cp:lastModifiedBy>Ayesha Anees</cp:lastModifiedBy>
  <cp:revision>208</cp:revision>
  <dcterms:created xsi:type="dcterms:W3CDTF">2008-09-03T17:07:17Z</dcterms:created>
  <dcterms:modified xsi:type="dcterms:W3CDTF">2017-02-05T04:37:54Z</dcterms:modified>
</cp:coreProperties>
</file>