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notesMasterIdLst>
    <p:notesMasterId r:id="rId8"/>
  </p:notesMasterIdLst>
  <p:sldIdLst>
    <p:sldId id="265" r:id="rId3"/>
    <p:sldId id="266" r:id="rId4"/>
    <p:sldId id="267" r:id="rId5"/>
    <p:sldId id="263" r:id="rId6"/>
    <p:sldId id="264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F"/>
    <a:srgbClr val="8BB425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D3A2-C0AF-4B02-9AE0-113DF1E79CCB}" type="datetimeFigureOut">
              <a:rPr lang="es-ES" smtClean="0"/>
              <a:pPr/>
              <a:t>17/11/2019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FBC6-7CFB-4BC9-A9A8-4239762C0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87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CFBC6-7CFB-4BC9-A9A8-4239762C0B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31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7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/>
          </a:p>
        </p:txBody>
      </p:sp>
      <p:sp>
        <p:nvSpPr>
          <p:cNvPr id="32771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B590B-4272-455A-B3C4-02B4FD3CE7C3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8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8-81B1-45B0-A358-18BFBDEADDE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6D-C2EB-4DC8-A555-5DC744584C41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5F1-0E43-4ECB-948D-33D4EDDC94B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7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9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7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7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27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48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9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2B7-AC63-4D9F-AA6E-D92106291A55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59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54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05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E07-1838-481D-BD4C-D6C98A6FFC2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977-EC33-4055-B412-9CF72D7FD8E5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604-08F0-43F6-B615-C56C8490592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F038-98E1-4F0D-A584-66F9E6B25BE8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05AB-D3D7-4C6A-87FF-A30259AD69B2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4374-9C37-41FF-9FB0-BE9446C86A96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17/11/2019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solidFill>
                  <a:srgbClr val="8BB425"/>
                </a:solidFill>
                <a:latin typeface="Calibri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7898154-9C7B-4501-91C0-D49EA1E5B3EC}" type="datetime1">
              <a:rPr lang="es-ES" spc="-1">
                <a:solidFill>
                  <a:srgbClr val="000000"/>
                </a:solidFill>
                <a:latin typeface="Calibri"/>
              </a:rPr>
              <a:pPr/>
              <a:t>17/11/2019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s-E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7112CC5-B567-4F58-BDDA-84798B7D4EFE}" type="slidenum">
              <a:rPr lang="es-ES" spc="-1">
                <a:solidFill>
                  <a:srgbClr val="000000"/>
                </a:solidFill>
                <a:latin typeface="Calibri"/>
              </a:rPr>
              <a:pPr/>
              <a:t>‹Nº›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4767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mailto:training@iconotc.com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linkedin.com/company/icono-training-consulting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iconotc.com/" TargetMode="External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dopostgresql.com/blog/" TargetMode="External"/><Relationship Id="rId5" Type="http://schemas.openxmlformats.org/officeDocument/2006/relationships/hyperlink" Target="https://github.com/IconoTraining/Administracion_Avanzada_PostgreSQ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3680" y="4825440"/>
            <a:ext cx="8578800" cy="1843920"/>
          </a:xfrm>
          <a:prstGeom prst="rect">
            <a:avLst/>
          </a:prstGeom>
          <a:solidFill>
            <a:srgbClr val="00519F"/>
          </a:solidFill>
          <a:ln w="127080">
            <a:solidFill>
              <a:srgbClr val="00519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1657080" y="5733256"/>
            <a:ext cx="5829480" cy="360"/>
          </a:xfrm>
          <a:prstGeom prst="line">
            <a:avLst/>
          </a:prstGeom>
          <a:ln w="38100">
            <a:solidFill>
              <a:srgbClr val="8BB42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572000" y="404664"/>
            <a:ext cx="0" cy="4247424"/>
          </a:xfrm>
          <a:prstGeom prst="line">
            <a:avLst/>
          </a:prstGeom>
          <a:ln w="38100">
            <a:solidFill>
              <a:srgbClr val="00519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2" cstate="print"/>
          <a:stretch/>
        </p:blipFill>
        <p:spPr>
          <a:xfrm>
            <a:off x="539640" y="1268760"/>
            <a:ext cx="3615480" cy="208800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83680" y="4725144"/>
            <a:ext cx="83545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FORMACIÓN EN NUEVAS TECNOLOGÍAS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s-ES" sz="2600" b="1" spc="-1" noProof="0" dirty="0" smtClean="0">
                <a:solidFill>
                  <a:srgbClr val="FFFFFF"/>
                </a:solidFill>
                <a:latin typeface="Calibri"/>
              </a:rPr>
              <a:t>ADMINISTRACIÓN AVANZADA POSTGRESQL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2" descr="C:\Users\icono\Pictures\LOGOS, FOTOS y VIDEOS\Icono-form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764944"/>
            <a:ext cx="2197672" cy="21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3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rgbClr val="00519F"/>
                </a:solidFill>
              </a:rPr>
              <a:t>     ICONO TRAINING                       </a:t>
            </a:r>
            <a:r>
              <a:rPr lang="es-ES" sz="3200" b="1" dirty="0" smtClean="0">
                <a:solidFill>
                  <a:srgbClr val="00519F"/>
                </a:solidFill>
              </a:rPr>
              <a:t>FORMADOR</a:t>
            </a:r>
            <a:endParaRPr lang="es-ES" sz="3200" b="1" dirty="0">
              <a:solidFill>
                <a:srgbClr val="00519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716016" y="980728"/>
            <a:ext cx="0" cy="4320480"/>
          </a:xfrm>
          <a:prstGeom prst="line">
            <a:avLst/>
          </a:prstGeom>
          <a:ln w="38100">
            <a:solidFill>
              <a:srgbClr val="0051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/>
          <p:nvPr/>
        </p:nvPicPr>
        <p:blipFill>
          <a:blip r:embed="rId3" cstate="print"/>
          <a:stretch/>
        </p:blipFill>
        <p:spPr>
          <a:xfrm>
            <a:off x="935608" y="4509120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19" name="18 CuadroTexto"/>
          <p:cNvSpPr txBox="1"/>
          <p:nvPr/>
        </p:nvSpPr>
        <p:spPr>
          <a:xfrm>
            <a:off x="534028" y="4097104"/>
            <a:ext cx="3500364" cy="1708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www.iconotc.com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l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inkedin.com/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company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/icono-training-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consulting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7"/>
              </a:rPr>
              <a:t>training@iconotc.com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39552" y="6453336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6227323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53972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www.iconotc.com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279770" y="3856729"/>
            <a:ext cx="302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marR="0" lvl="0" indent="-357188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lang="es-ES" sz="1600" b="1" dirty="0" smtClean="0">
                <a:solidFill>
                  <a:srgbClr val="8BB425"/>
                </a:solidFill>
                <a:latin typeface="Calibri"/>
              </a:rPr>
              <a:t>José María Segovia Marín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8BB4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4"/>
              </a:buBlip>
              <a:defRPr/>
            </a:pPr>
            <a:r>
              <a:rPr lang="es-ES" sz="1200" dirty="0" smtClean="0">
                <a:solidFill>
                  <a:srgbClr val="00519F"/>
                </a:solidFill>
              </a:rPr>
              <a:t>DBA y formador TIC </a:t>
            </a:r>
            <a:r>
              <a:rPr lang="es-ES" sz="1200" dirty="0" err="1" smtClean="0">
                <a:solidFill>
                  <a:srgbClr val="00519F"/>
                </a:solidFill>
              </a:rPr>
              <a:t>PostgreSQL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58775" marR="0" lvl="1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1196752"/>
            <a:ext cx="3710864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534028" y="3563724"/>
            <a:ext cx="35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Formación en Nuevas Tecnologías</a:t>
            </a:r>
          </a:p>
        </p:txBody>
      </p:sp>
      <p:pic>
        <p:nvPicPr>
          <p:cNvPr id="24" name="Picture 2"/>
          <p:cNvPicPr/>
          <p:nvPr/>
        </p:nvPicPr>
        <p:blipFill>
          <a:blip r:embed="rId10" cstate="print"/>
          <a:stretch/>
        </p:blipFill>
        <p:spPr>
          <a:xfrm>
            <a:off x="935608" y="4829116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26" name="CustomShape 7"/>
          <p:cNvSpPr/>
          <p:nvPr/>
        </p:nvSpPr>
        <p:spPr>
          <a:xfrm>
            <a:off x="1043608" y="5522344"/>
            <a:ext cx="3672408" cy="642960"/>
          </a:xfrm>
          <a:prstGeom prst="parallelogram">
            <a:avLst>
              <a:gd name="adj" fmla="val 25000"/>
            </a:avLst>
          </a:prstGeom>
          <a:solidFill>
            <a:srgbClr val="8BB425"/>
          </a:solidFill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¡Síguenos en las Redes Sociales!</a:t>
            </a:r>
            <a:endParaRPr kumimoji="0" lang="es-E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CustomShape 1"/>
          <p:cNvSpPr/>
          <p:nvPr/>
        </p:nvSpPr>
        <p:spPr>
          <a:xfrm>
            <a:off x="4572000" y="5517232"/>
            <a:ext cx="3240360" cy="638640"/>
          </a:xfrm>
          <a:prstGeom prst="parallelogram">
            <a:avLst>
              <a:gd name="adj" fmla="val 25000"/>
            </a:avLst>
          </a:prstGeom>
          <a:noFill/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" name="Imagen 12"/>
          <p:cNvPicPr/>
          <p:nvPr/>
        </p:nvPicPr>
        <p:blipFill>
          <a:blip r:embed="rId11" cstate="print"/>
          <a:stretch/>
        </p:blipFill>
        <p:spPr>
          <a:xfrm>
            <a:off x="493209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9" name="Imagen 9"/>
          <p:cNvPicPr/>
          <p:nvPr/>
        </p:nvPicPr>
        <p:blipFill>
          <a:blip r:embed="rId12" cstate="print"/>
          <a:stretch/>
        </p:blipFill>
        <p:spPr>
          <a:xfrm>
            <a:off x="5660096" y="5597216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0" name="Imagen 14"/>
          <p:cNvPicPr/>
          <p:nvPr/>
        </p:nvPicPr>
        <p:blipFill>
          <a:blip r:embed="rId13" cstate="print"/>
          <a:stretch/>
        </p:blipFill>
        <p:spPr>
          <a:xfrm>
            <a:off x="6372200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1" name="Imagen 13"/>
          <p:cNvPicPr/>
          <p:nvPr/>
        </p:nvPicPr>
        <p:blipFill>
          <a:blip r:embed="rId14" cstate="print"/>
          <a:stretch/>
        </p:blipFill>
        <p:spPr>
          <a:xfrm>
            <a:off x="709233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5" name="24 Imagen" descr="Sin título-1.jpg">
            <a:extLst>
              <a:ext uri="{FF2B5EF4-FFF2-40B4-BE49-F238E27FC236}">
                <a16:creationId xmlns="" xmlns:a16="http://schemas.microsoft.com/office/drawing/2014/main" id="{3862D025-0A6A-4650-B9D3-D16B86CB3769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0368" y="1411624"/>
            <a:ext cx="2304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/>
            </a:r>
            <a:br>
              <a:rPr lang="es-ES" b="1" dirty="0">
                <a:solidFill>
                  <a:srgbClr val="8BB425"/>
                </a:solidFill>
              </a:rPr>
            </a:br>
            <a:r>
              <a:rPr lang="es-ES" sz="3600" b="1" dirty="0" smtClean="0">
                <a:solidFill>
                  <a:srgbClr val="00519F"/>
                </a:solidFill>
              </a:rPr>
              <a:t>ADMINISTRACIÓN AVANZADA POSTGRESQL </a:t>
            </a:r>
            <a:r>
              <a:rPr lang="es-ES" sz="4000" b="1" dirty="0">
                <a:solidFill>
                  <a:srgbClr val="8BB425"/>
                </a:solidFill>
              </a:rPr>
              <a:t/>
            </a:r>
            <a:br>
              <a:rPr lang="es-ES" sz="4000" b="1" dirty="0">
                <a:solidFill>
                  <a:srgbClr val="8BB425"/>
                </a:solidFill>
              </a:rPr>
            </a:br>
            <a:endParaRPr lang="es-ES" sz="4000" dirty="0">
              <a:solidFill>
                <a:srgbClr val="8BB42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8040934" cy="4968552"/>
          </a:xfrm>
        </p:spPr>
        <p:txBody>
          <a:bodyPr numCol="1">
            <a:noAutofit/>
          </a:bodyPr>
          <a:lstStyle/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DURACIÓN</a:t>
            </a:r>
          </a:p>
          <a:p>
            <a:pPr marL="527050" indent="15875">
              <a:lnSpc>
                <a:spcPct val="150000"/>
              </a:lnSpc>
              <a:buClr>
                <a:srgbClr val="8BB425"/>
              </a:buClr>
              <a:buSzPct val="150000"/>
              <a:buFont typeface="Wingdings" pitchFamily="2" charset="2"/>
              <a:buChar char="Ä"/>
            </a:pPr>
            <a:r>
              <a:rPr lang="es-ES" sz="1200" dirty="0" smtClean="0">
                <a:solidFill>
                  <a:srgbClr val="00519F"/>
                </a:solidFill>
              </a:rPr>
              <a:t>24 </a:t>
            </a:r>
            <a:r>
              <a:rPr lang="es-ES" sz="1200" dirty="0">
                <a:solidFill>
                  <a:srgbClr val="00519F"/>
                </a:solidFill>
              </a:rPr>
              <a:t>horas</a:t>
            </a: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LUGAR/FECHAS /HORARIO: 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0">
              <a:lnSpc>
                <a:spcPct val="150000"/>
              </a:lnSpc>
              <a:buClr>
                <a:srgbClr val="8BB425"/>
              </a:buClr>
              <a:buSzPct val="175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Madrid. Día </a:t>
            </a:r>
            <a:r>
              <a:rPr lang="es-ES" sz="1200" dirty="0" smtClean="0">
                <a:solidFill>
                  <a:srgbClr val="00519F"/>
                </a:solidFill>
              </a:rPr>
              <a:t>18, 19 y 20 de Noviembre  </a:t>
            </a:r>
            <a:r>
              <a:rPr lang="es-ES" sz="1200" dirty="0">
                <a:solidFill>
                  <a:srgbClr val="00519F"/>
                </a:solidFill>
              </a:rPr>
              <a:t>de 2019. </a:t>
            </a:r>
            <a:r>
              <a:rPr lang="es-ES" sz="1200" dirty="0" smtClean="0">
                <a:solidFill>
                  <a:srgbClr val="00519F"/>
                </a:solidFill>
              </a:rPr>
              <a:t>Día 18: 10:00 </a:t>
            </a:r>
            <a:r>
              <a:rPr lang="es-ES" sz="1200" dirty="0">
                <a:solidFill>
                  <a:srgbClr val="00519F"/>
                </a:solidFill>
              </a:rPr>
              <a:t>hs a 14:00 hs y 15:00 hs A </a:t>
            </a:r>
            <a:r>
              <a:rPr lang="es-ES" sz="1200" dirty="0" smtClean="0">
                <a:solidFill>
                  <a:srgbClr val="00519F"/>
                </a:solidFill>
              </a:rPr>
              <a:t>19:00 hs. Días 19 y 20 9:00 hs a 14:00 hs y 15:00 hs A 18:00 h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CONTENIDO:</a:t>
            </a:r>
            <a:endParaRPr lang="es-ES" sz="1200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pt-BR" sz="1200" dirty="0" err="1" smtClean="0">
                <a:solidFill>
                  <a:srgbClr val="00519F"/>
                </a:solidFill>
              </a:rPr>
              <a:t>Arquitectura</a:t>
            </a:r>
            <a:r>
              <a:rPr lang="pt-BR" sz="1200" dirty="0" smtClean="0">
                <a:solidFill>
                  <a:srgbClr val="00519F"/>
                </a:solidFill>
              </a:rPr>
              <a:t> </a:t>
            </a:r>
            <a:r>
              <a:rPr lang="pt-BR" sz="1200" dirty="0" smtClean="0">
                <a:solidFill>
                  <a:srgbClr val="00519F"/>
                </a:solidFill>
              </a:rPr>
              <a:t>de sistemas de </a:t>
            </a:r>
            <a:r>
              <a:rPr lang="pt-BR" sz="1200" dirty="0" err="1" smtClean="0">
                <a:solidFill>
                  <a:srgbClr val="00519F"/>
                </a:solidFill>
              </a:rPr>
              <a:t>PostgreSQL</a:t>
            </a:r>
            <a:r>
              <a:rPr lang="pt-BR" sz="1200" dirty="0" smtClean="0">
                <a:solidFill>
                  <a:srgbClr val="00519F"/>
                </a:solidFill>
              </a:rPr>
              <a:t>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Definición de transacciones y concurrencia de transacciones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Optimización del rendimiento </a:t>
            </a: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Monitorización </a:t>
            </a: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Utilidades adicionales –</a:t>
            </a:r>
            <a:r>
              <a:rPr lang="es-ES" sz="1200" dirty="0" err="1">
                <a:solidFill>
                  <a:srgbClr val="00519F"/>
                </a:solidFill>
              </a:rPr>
              <a:t>Contrib</a:t>
            </a:r>
            <a:r>
              <a:rPr lang="es-ES" sz="1200" dirty="0">
                <a:solidFill>
                  <a:srgbClr val="00519F"/>
                </a:solidFill>
              </a:rPr>
              <a:t> </a:t>
            </a:r>
            <a:endParaRPr lang="es-ES" sz="1200" b="1" dirty="0">
              <a:solidFill>
                <a:srgbClr val="00519F"/>
              </a:solidFill>
            </a:endParaRPr>
          </a:p>
          <a:p>
            <a:pPr lvl="2"/>
            <a:r>
              <a:rPr lang="es-ES" sz="1200" dirty="0" err="1" smtClean="0">
                <a:solidFill>
                  <a:srgbClr val="00519F"/>
                </a:solidFill>
              </a:rPr>
              <a:t>Particionamiento</a:t>
            </a:r>
            <a:r>
              <a:rPr lang="es-ES" sz="1200" dirty="0" smtClean="0">
                <a:solidFill>
                  <a:srgbClr val="00519F"/>
                </a:solidFill>
              </a:rPr>
              <a:t> de </a:t>
            </a:r>
            <a:r>
              <a:rPr lang="es-ES" sz="1200" dirty="0" smtClean="0">
                <a:solidFill>
                  <a:srgbClr val="00519F"/>
                </a:solidFill>
              </a:rPr>
              <a:t>tablas </a:t>
            </a:r>
            <a:endParaRPr lang="es-ES" sz="1200" dirty="0" smtClean="0">
              <a:solidFill>
                <a:srgbClr val="00519F"/>
              </a:solidFill>
            </a:endParaRPr>
          </a:p>
          <a:p>
            <a:pPr lvl="2"/>
            <a:r>
              <a:rPr lang="es-ES" sz="1200" dirty="0">
                <a:solidFill>
                  <a:srgbClr val="00519F"/>
                </a:solidFill>
              </a:rPr>
              <a:t>Lenguajes procedimentales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Replicación </a:t>
            </a:r>
            <a:r>
              <a:rPr lang="es-ES" sz="1200" dirty="0" smtClean="0">
                <a:solidFill>
                  <a:srgbClr val="00519F"/>
                </a:solidFill>
              </a:rPr>
              <a:t>y alta disponibilidad </a:t>
            </a:r>
          </a:p>
          <a:p>
            <a:pPr lvl="2"/>
            <a:r>
              <a:rPr lang="es-ES" sz="1200" dirty="0" smtClean="0">
                <a:solidFill>
                  <a:srgbClr val="00519F"/>
                </a:solidFill>
              </a:rPr>
              <a:t>Pool de conexiones </a:t>
            </a: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093296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519F"/>
                </a:solidFill>
              </a:rPr>
              <a:t/>
            </a:r>
            <a:br>
              <a:rPr lang="es-ES" b="1" dirty="0">
                <a:solidFill>
                  <a:srgbClr val="00519F"/>
                </a:solidFill>
              </a:rPr>
            </a:br>
            <a:r>
              <a:rPr lang="es-ES" sz="3600" b="1" dirty="0">
                <a:solidFill>
                  <a:srgbClr val="00519F"/>
                </a:solidFill>
              </a:rPr>
              <a:t>DOCUMENTACIÓN</a:t>
            </a:r>
            <a:r>
              <a:rPr lang="es-ES" sz="4000" b="1" dirty="0">
                <a:solidFill>
                  <a:srgbClr val="00519F"/>
                </a:solidFill>
              </a:rPr>
              <a:t/>
            </a:r>
            <a:br>
              <a:rPr lang="es-ES" sz="4000" b="1" dirty="0">
                <a:solidFill>
                  <a:srgbClr val="00519F"/>
                </a:solidFill>
              </a:rPr>
            </a:br>
            <a:endParaRPr lang="es-ES" sz="4000" dirty="0">
              <a:solidFill>
                <a:srgbClr val="00519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990020"/>
            <a:ext cx="8040934" cy="5175284"/>
          </a:xfrm>
        </p:spPr>
        <p:txBody>
          <a:bodyPr>
            <a:noAutofit/>
          </a:bodyPr>
          <a:lstStyle/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6093296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611561" y="1196752"/>
            <a:ext cx="8040934" cy="496855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indent="-531813">
              <a:lnSpc>
                <a:spcPct val="150000"/>
              </a:lnSpc>
              <a:buSzPct val="225000"/>
              <a:buFont typeface="Arial" pitchFamily="34" charset="0"/>
              <a:buBlip>
                <a:blip r:embed="rId3"/>
              </a:buBlip>
            </a:pPr>
            <a:r>
              <a:rPr lang="es-ES" sz="2400" b="1" dirty="0" smtClean="0">
                <a:solidFill>
                  <a:srgbClr val="00519F"/>
                </a:solidFill>
              </a:rPr>
              <a:t>Repositorio GITHUB</a:t>
            </a:r>
            <a:endParaRPr lang="es-ES" sz="2400" dirty="0" smtClean="0">
              <a:solidFill>
                <a:srgbClr val="00519F"/>
              </a:solidFill>
            </a:endParaRPr>
          </a:p>
          <a:p>
            <a:pPr lvl="2"/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github.com/IconoTraining/Administracion_Avanzada_PostgreSQL</a:t>
            </a:r>
            <a:endParaRPr lang="es-ES" dirty="0" smtClean="0"/>
          </a:p>
          <a:p>
            <a:pPr lvl="2"/>
            <a:r>
              <a:rPr lang="es-ES" dirty="0">
                <a:hlinkClick r:id="rId6"/>
              </a:rPr>
              <a:t>https://todopostgresql.com/blog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pPr lvl="2"/>
            <a:r>
              <a:rPr lang="es-ES" dirty="0">
                <a:hlinkClick r:id="rId7"/>
              </a:rPr>
              <a:t>https://www.postgresql.org/</a:t>
            </a:r>
            <a:endParaRPr lang="es-ES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lvl="2">
              <a:buFont typeface="Arial" pitchFamily="34" charset="0"/>
              <a:buNone/>
            </a:pPr>
            <a:endParaRPr lang="es-ES" sz="1200" b="1" dirty="0" smtClean="0">
              <a:solidFill>
                <a:srgbClr val="00519F"/>
              </a:solidFill>
            </a:endParaRPr>
          </a:p>
          <a:p>
            <a:pPr marL="712788" indent="-355600">
              <a:lnSpc>
                <a:spcPct val="150000"/>
              </a:lnSpc>
              <a:buSzPct val="150000"/>
              <a:buFont typeface="Arial" pitchFamily="34" charset="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4163" y="4633913"/>
            <a:ext cx="8578850" cy="1844675"/>
          </a:xfrm>
          <a:prstGeom prst="rect">
            <a:avLst/>
          </a:prstGeom>
          <a:solidFill>
            <a:srgbClr val="00519F"/>
          </a:solidFill>
          <a:ln w="127000" cap="sq" cmpd="thinThick">
            <a:solidFill>
              <a:srgbClr val="005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3" name="Straight Connector 7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5738813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95288" y="4756150"/>
            <a:ext cx="8355012" cy="9302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Seguimos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contacto!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5288" y="472604"/>
            <a:ext cx="3960687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Todos aprendemos.</a:t>
            </a:r>
          </a:p>
          <a:p>
            <a:pPr algn="ctr" eaLnBrk="1" hangingPunct="1">
              <a:defRPr/>
            </a:pPr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Gracias!!</a:t>
            </a:r>
          </a:p>
        </p:txBody>
      </p:sp>
      <p:sp>
        <p:nvSpPr>
          <p:cNvPr id="31751" name="4 CuadroTexto"/>
          <p:cNvSpPr txBox="1">
            <a:spLocks noChangeArrowheads="1"/>
          </p:cNvSpPr>
          <p:nvPr/>
        </p:nvSpPr>
        <p:spPr bwMode="auto">
          <a:xfrm>
            <a:off x="1657350" y="5878513"/>
            <a:ext cx="3059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000" b="1">
                <a:solidFill>
                  <a:schemeClr val="bg1"/>
                </a:solidFill>
                <a:latin typeface="Calibri" pitchFamily="34" charset="0"/>
              </a:rPr>
              <a:t>www.iconotc.com</a:t>
            </a:r>
            <a:endParaRPr lang="en-US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2" name="Imagen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4438" y="5927725"/>
            <a:ext cx="4841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Imagen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8163" y="5956300"/>
            <a:ext cx="482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Imagen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2688" y="5956300"/>
            <a:ext cx="4810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Imagen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5625" y="5929313"/>
            <a:ext cx="4826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3105104"/>
            <a:ext cx="2178873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Captura de pantalla 2018-11-23 11.43.5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1003" y="476672"/>
            <a:ext cx="3969297" cy="370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152</Words>
  <Application>Microsoft Office PowerPoint</Application>
  <PresentationFormat>Presentación en pantalla (4:3)</PresentationFormat>
  <Paragraphs>56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DejaVu Sans</vt:lpstr>
      <vt:lpstr>Symbol</vt:lpstr>
      <vt:lpstr>Times New Roman</vt:lpstr>
      <vt:lpstr>Wingdings</vt:lpstr>
      <vt:lpstr>Tema de Office</vt:lpstr>
      <vt:lpstr>Office Theme</vt:lpstr>
      <vt:lpstr>Presentación de PowerPoint</vt:lpstr>
      <vt:lpstr>     ICONO TRAINING                       FORMADOR</vt:lpstr>
      <vt:lpstr> ADMINISTRACIÓN AVANZADA POSTGRESQL  </vt:lpstr>
      <vt:lpstr> DOCUMENTACIÓN 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icono</dc:creator>
  <cp:lastModifiedBy>Usuario</cp:lastModifiedBy>
  <cp:revision>92</cp:revision>
  <dcterms:created xsi:type="dcterms:W3CDTF">2017-11-13T09:31:15Z</dcterms:created>
  <dcterms:modified xsi:type="dcterms:W3CDTF">2019-11-17T14:59:56Z</dcterms:modified>
</cp:coreProperties>
</file>