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  <p:sldMasterId id="2147483774" r:id="rId2"/>
  </p:sldMasterIdLst>
  <p:notesMasterIdLst>
    <p:notesMasterId r:id="rId8"/>
  </p:notesMasterIdLst>
  <p:sldIdLst>
    <p:sldId id="265" r:id="rId3"/>
    <p:sldId id="268" r:id="rId4"/>
    <p:sldId id="267" r:id="rId5"/>
    <p:sldId id="263" r:id="rId6"/>
    <p:sldId id="264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9F"/>
    <a:srgbClr val="8BB425"/>
    <a:srgbClr val="FFFF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4660"/>
  </p:normalViewPr>
  <p:slideViewPr>
    <p:cSldViewPr snapToObjects="1">
      <p:cViewPr varScale="1">
        <p:scale>
          <a:sx n="74" d="100"/>
          <a:sy n="74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2D3A2-C0AF-4B02-9AE0-113DF1E79CCB}" type="datetimeFigureOut">
              <a:rPr lang="es-ES" smtClean="0"/>
              <a:pPr/>
              <a:t>17/11/2019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CFBC6-7CFB-4BC9-A9A8-4239762C0B8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2877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6CFBC6-7CFB-4BC9-A9A8-4239762C0B8F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2430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CFBC6-7CFB-4BC9-A9A8-4239762C0B8F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8707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CFBC6-7CFB-4BC9-A9A8-4239762C0B8F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291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s-ES_tradnl"/>
          </a:p>
        </p:txBody>
      </p:sp>
      <p:sp>
        <p:nvSpPr>
          <p:cNvPr id="32771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CB590B-4272-455A-B3C4-02B4FD3CE7C3}" type="slidenum">
              <a:rPr lang="es-ES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186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1FE8-81B1-45B0-A358-18BFBDEADDE9}" type="datetime1">
              <a:rPr lang="es-ES" smtClean="0"/>
              <a:pPr/>
              <a:t>17/11/2019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C96D-C2EB-4DC8-A555-5DC744584C41}" type="datetime1">
              <a:rPr lang="es-ES" smtClean="0"/>
              <a:pPr/>
              <a:t>17/11/2019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5F1-0E43-4ECB-948D-33D4EDDC94B2}" type="datetime1">
              <a:rPr lang="es-ES" smtClean="0"/>
              <a:pPr/>
              <a:t>17/11/2019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6170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8495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1944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4771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0677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2275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1448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193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32B7-AC63-4D9F-AA6E-D92106291A55}" type="datetime1">
              <a:rPr lang="es-ES" smtClean="0"/>
              <a:pPr/>
              <a:t>17/11/2019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85908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4154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76056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192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4E07-1838-481D-BD4C-D6C98A6FFC29}" type="datetime1">
              <a:rPr lang="es-ES" smtClean="0"/>
              <a:pPr/>
              <a:t>17/11/2019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D977-EC33-4055-B412-9CF72D7FD8E5}" type="datetime1">
              <a:rPr lang="es-ES" smtClean="0"/>
              <a:pPr/>
              <a:t>17/11/2019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604-08F0-43F6-B615-C56C84905922}" type="datetime1">
              <a:rPr lang="es-ES" smtClean="0"/>
              <a:pPr/>
              <a:t>17/11/2019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3356-B8A7-432E-90D7-D348FDC8F469}" type="datetime1">
              <a:rPr lang="es-ES" smtClean="0"/>
              <a:pPr/>
              <a:t>17/11/2019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F038-98E1-4F0D-A584-66F9E6B25BE8}" type="datetime1">
              <a:rPr lang="es-ES" smtClean="0"/>
              <a:pPr/>
              <a:t>17/11/2019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05AB-D3D7-4C6A-87FF-A30259AD69B2}" type="datetime1">
              <a:rPr lang="es-ES" smtClean="0"/>
              <a:pPr/>
              <a:t>17/11/2019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4374-9C37-41FF-9FB0-BE9446C86A96}" type="datetime1">
              <a:rPr lang="es-ES" smtClean="0"/>
              <a:pPr/>
              <a:t>17/11/2019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53EE4-0BC1-415E-A038-819F865C325A}" type="datetime1">
              <a:rPr lang="es-ES" smtClean="0"/>
              <a:pPr/>
              <a:t>17/11/2019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3600" b="0" strike="noStrike" spc="-1">
                <a:solidFill>
                  <a:srgbClr val="8BB425"/>
                </a:solidFill>
                <a:latin typeface="Calibri"/>
              </a:rPr>
              <a:t>Haga clic para modificar el estilo de título del patrón</a:t>
            </a:r>
            <a:endParaRPr lang="es-E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67898154-9C7B-4501-91C0-D49EA1E5B3EC}" type="datetime1">
              <a:rPr lang="es-ES" spc="-1">
                <a:solidFill>
                  <a:srgbClr val="000000"/>
                </a:solidFill>
                <a:latin typeface="Calibri"/>
              </a:rPr>
              <a:pPr/>
              <a:t>17/11/2019</a:t>
            </a:fld>
            <a:endParaRPr lang="es-ES" spc="-1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lang="es-ES" sz="2400" spc="-1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87112CC5-B567-4F58-BDDA-84798B7D4EFE}" type="slidenum">
              <a:rPr lang="es-ES" spc="-1">
                <a:solidFill>
                  <a:srgbClr val="000000"/>
                </a:solidFill>
                <a:latin typeface="Calibri"/>
              </a:rPr>
              <a:pPr/>
              <a:t>‹Nº›</a:t>
            </a:fld>
            <a:endParaRPr lang="es-ES" spc="-1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  <p:extLst>
      <p:ext uri="{BB962C8B-B14F-4D97-AF65-F5344CB8AC3E}">
        <p14:creationId xmlns:p14="http://schemas.microsoft.com/office/powerpoint/2010/main" val="347672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://www.iconotc.com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www.linkedin.com/in/josesegovi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5" Type="http://schemas.openxmlformats.org/officeDocument/2006/relationships/hyperlink" Target="mailto:training@iconotc.com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hyperlink" Target="https://es.linkedin.com/company/icono-training-consult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www.postgresql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dopostgresql.com/blog/" TargetMode="External"/><Relationship Id="rId5" Type="http://schemas.openxmlformats.org/officeDocument/2006/relationships/hyperlink" Target="https://github.com/IconoTraining/Administracion_Avanzada_PostgreSQL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283680" y="4825440"/>
            <a:ext cx="8578800" cy="1843920"/>
          </a:xfrm>
          <a:prstGeom prst="rect">
            <a:avLst/>
          </a:prstGeom>
          <a:solidFill>
            <a:srgbClr val="00519F"/>
          </a:solidFill>
          <a:ln w="127080">
            <a:solidFill>
              <a:srgbClr val="00519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Line 2"/>
          <p:cNvSpPr/>
          <p:nvPr/>
        </p:nvSpPr>
        <p:spPr>
          <a:xfrm>
            <a:off x="1657080" y="5733256"/>
            <a:ext cx="5829480" cy="360"/>
          </a:xfrm>
          <a:prstGeom prst="line">
            <a:avLst/>
          </a:prstGeom>
          <a:ln w="38100">
            <a:solidFill>
              <a:srgbClr val="8BB42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Line 3"/>
          <p:cNvSpPr/>
          <p:nvPr/>
        </p:nvSpPr>
        <p:spPr>
          <a:xfrm>
            <a:off x="4572000" y="404664"/>
            <a:ext cx="0" cy="4247424"/>
          </a:xfrm>
          <a:prstGeom prst="line">
            <a:avLst/>
          </a:prstGeom>
          <a:ln w="38100">
            <a:solidFill>
              <a:srgbClr val="00519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1" name="Picture 2"/>
          <p:cNvPicPr/>
          <p:nvPr/>
        </p:nvPicPr>
        <p:blipFill>
          <a:blip r:embed="rId2" cstate="print"/>
          <a:stretch/>
        </p:blipFill>
        <p:spPr>
          <a:xfrm>
            <a:off x="539640" y="1268760"/>
            <a:ext cx="3615480" cy="2088000"/>
          </a:xfrm>
          <a:prstGeom prst="rect">
            <a:avLst/>
          </a:prstGeom>
          <a:ln>
            <a:noFill/>
          </a:ln>
        </p:spPr>
      </p:pic>
      <p:sp>
        <p:nvSpPr>
          <p:cNvPr id="132" name="CustomShape 4"/>
          <p:cNvSpPr/>
          <p:nvPr/>
        </p:nvSpPr>
        <p:spPr>
          <a:xfrm>
            <a:off x="283680" y="4725144"/>
            <a:ext cx="8354520" cy="144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1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rPr>
              <a:t>FORMACIÓN EN NUEVAS TECNOLOGÍAS</a:t>
            </a:r>
            <a:endParaRPr kumimoji="0" lang="es-ES" sz="2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1"/>
              </a:spcAft>
              <a:buClrTx/>
              <a:buSzTx/>
              <a:buFontTx/>
              <a:buNone/>
              <a:tabLst/>
              <a:defRPr/>
            </a:pPr>
            <a:r>
              <a:rPr lang="es-ES" sz="2600" b="1" spc="-1" noProof="0" dirty="0" smtClean="0">
                <a:solidFill>
                  <a:srgbClr val="FFFFFF"/>
                </a:solidFill>
                <a:latin typeface="Calibri"/>
              </a:rPr>
              <a:t>ADMINISTRACIÓN AVANZADA POSTGRESQL</a:t>
            </a:r>
            <a:endParaRPr kumimoji="0" lang="es-ES" sz="2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7" name="Picture 2" descr="C:\Users\icono\Pictures\LOGOS, FOTOS y VIDEOS\Icono-formac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764944"/>
            <a:ext cx="2197672" cy="216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4336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88640"/>
            <a:ext cx="8568952" cy="1143000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>
                <a:solidFill>
                  <a:srgbClr val="00519F"/>
                </a:solidFill>
              </a:rPr>
              <a:t>     ICONO TRAINING                       </a:t>
            </a:r>
            <a:r>
              <a:rPr lang="es-ES" sz="3200" b="1" dirty="0" smtClean="0">
                <a:solidFill>
                  <a:srgbClr val="00519F"/>
                </a:solidFill>
              </a:rPr>
              <a:t>FORMADOR</a:t>
            </a:r>
            <a:endParaRPr lang="es-ES" sz="3200" b="1" dirty="0">
              <a:solidFill>
                <a:srgbClr val="00519F"/>
              </a:solidFill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4716016" y="980728"/>
            <a:ext cx="0" cy="4320480"/>
          </a:xfrm>
          <a:prstGeom prst="line">
            <a:avLst/>
          </a:prstGeom>
          <a:ln w="38100">
            <a:solidFill>
              <a:srgbClr val="0051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3"/>
          <p:cNvPicPr/>
          <p:nvPr/>
        </p:nvPicPr>
        <p:blipFill>
          <a:blip r:embed="rId3" cstate="print"/>
          <a:stretch/>
        </p:blipFill>
        <p:spPr>
          <a:xfrm>
            <a:off x="935608" y="4509120"/>
            <a:ext cx="216000" cy="252000"/>
          </a:xfrm>
          <a:prstGeom prst="rect">
            <a:avLst/>
          </a:prstGeom>
          <a:ln>
            <a:noFill/>
          </a:ln>
        </p:spPr>
      </p:pic>
      <p:sp>
        <p:nvSpPr>
          <p:cNvPr id="18" name="Line 10"/>
          <p:cNvSpPr>
            <a:spLocks noChangeShapeType="1"/>
          </p:cNvSpPr>
          <p:nvPr/>
        </p:nvSpPr>
        <p:spPr bwMode="auto">
          <a:xfrm>
            <a:off x="539552" y="6453336"/>
            <a:ext cx="7200800" cy="0"/>
          </a:xfrm>
          <a:prstGeom prst="line">
            <a:avLst/>
          </a:prstGeom>
          <a:noFill/>
          <a:ln w="28575">
            <a:solidFill>
              <a:srgbClr val="8BB425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84368" y="6227323"/>
            <a:ext cx="768127" cy="44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22 CuadroTexto"/>
          <p:cNvSpPr txBox="1"/>
          <p:nvPr/>
        </p:nvSpPr>
        <p:spPr>
          <a:xfrm>
            <a:off x="539726" y="6453336"/>
            <a:ext cx="1223962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www.iconotc.com</a:t>
            </a:r>
          </a:p>
        </p:txBody>
      </p:sp>
      <p:sp>
        <p:nvSpPr>
          <p:cNvPr id="20" name="19 Rectángulo"/>
          <p:cNvSpPr/>
          <p:nvPr/>
        </p:nvSpPr>
        <p:spPr>
          <a:xfrm>
            <a:off x="5279770" y="3856729"/>
            <a:ext cx="3024000" cy="515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marR="0" lvl="0" indent="-357188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183000"/>
              <a:buFontTx/>
              <a:buNone/>
              <a:tabLst/>
              <a:defRPr/>
            </a:pP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rgbClr val="8BB4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</a:t>
            </a:r>
            <a:r>
              <a:rPr lang="es-ES" sz="1600" b="1" dirty="0" smtClean="0">
                <a:solidFill>
                  <a:srgbClr val="8BB425"/>
                </a:solidFill>
                <a:latin typeface="Calibri"/>
              </a:rPr>
              <a:t>José María Segovia </a:t>
            </a:r>
            <a:r>
              <a:rPr lang="es-ES" sz="1600" b="1" dirty="0" smtClean="0">
                <a:solidFill>
                  <a:srgbClr val="8BB425"/>
                </a:solidFill>
                <a:latin typeface="Calibri"/>
              </a:rPr>
              <a:t>Marín</a:t>
            </a:r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srgbClr val="8BB4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1196752"/>
            <a:ext cx="3710864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20 CuadroTexto"/>
          <p:cNvSpPr txBox="1"/>
          <p:nvPr/>
        </p:nvSpPr>
        <p:spPr>
          <a:xfrm>
            <a:off x="534028" y="3563724"/>
            <a:ext cx="353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srgbClr val="8BB4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Formación en Nuevas Tecnologías</a:t>
            </a:r>
          </a:p>
        </p:txBody>
      </p:sp>
      <p:pic>
        <p:nvPicPr>
          <p:cNvPr id="24" name="Picture 2"/>
          <p:cNvPicPr/>
          <p:nvPr/>
        </p:nvPicPr>
        <p:blipFill>
          <a:blip r:embed="rId6" cstate="print"/>
          <a:stretch/>
        </p:blipFill>
        <p:spPr>
          <a:xfrm>
            <a:off x="935608" y="4829116"/>
            <a:ext cx="216000" cy="252000"/>
          </a:xfrm>
          <a:prstGeom prst="rect">
            <a:avLst/>
          </a:prstGeom>
          <a:ln>
            <a:noFill/>
          </a:ln>
        </p:spPr>
      </p:pic>
      <p:sp>
        <p:nvSpPr>
          <p:cNvPr id="26" name="CustomShape 7"/>
          <p:cNvSpPr/>
          <p:nvPr/>
        </p:nvSpPr>
        <p:spPr>
          <a:xfrm>
            <a:off x="1043608" y="5522344"/>
            <a:ext cx="3672408" cy="642960"/>
          </a:xfrm>
          <a:prstGeom prst="parallelogram">
            <a:avLst>
              <a:gd name="adj" fmla="val 25000"/>
            </a:avLst>
          </a:prstGeom>
          <a:solidFill>
            <a:srgbClr val="8BB425"/>
          </a:solidFill>
          <a:ln>
            <a:solidFill>
              <a:srgbClr val="8BB42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¡Síguenos en las Redes Sociales!</a:t>
            </a:r>
            <a:endParaRPr kumimoji="0" lang="es-ES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CustomShape 1"/>
          <p:cNvSpPr/>
          <p:nvPr/>
        </p:nvSpPr>
        <p:spPr>
          <a:xfrm>
            <a:off x="4572000" y="5517232"/>
            <a:ext cx="3240360" cy="638640"/>
          </a:xfrm>
          <a:prstGeom prst="parallelogram">
            <a:avLst>
              <a:gd name="adj" fmla="val 25000"/>
            </a:avLst>
          </a:prstGeom>
          <a:noFill/>
          <a:ln>
            <a:solidFill>
              <a:srgbClr val="8BB42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" name="Imagen 12"/>
          <p:cNvPicPr/>
          <p:nvPr/>
        </p:nvPicPr>
        <p:blipFill>
          <a:blip r:embed="rId7" cstate="print"/>
          <a:stretch/>
        </p:blipFill>
        <p:spPr>
          <a:xfrm>
            <a:off x="4932096" y="5589240"/>
            <a:ext cx="504000" cy="504000"/>
          </a:xfrm>
          <a:prstGeom prst="rect">
            <a:avLst/>
          </a:prstGeom>
          <a:ln>
            <a:noFill/>
          </a:ln>
        </p:spPr>
      </p:pic>
      <p:pic>
        <p:nvPicPr>
          <p:cNvPr id="29" name="Imagen 9"/>
          <p:cNvPicPr/>
          <p:nvPr/>
        </p:nvPicPr>
        <p:blipFill>
          <a:blip r:embed="rId8" cstate="print"/>
          <a:stretch/>
        </p:blipFill>
        <p:spPr>
          <a:xfrm>
            <a:off x="5660096" y="5597216"/>
            <a:ext cx="504000" cy="504000"/>
          </a:xfrm>
          <a:prstGeom prst="rect">
            <a:avLst/>
          </a:prstGeom>
          <a:ln>
            <a:noFill/>
          </a:ln>
        </p:spPr>
      </p:pic>
      <p:pic>
        <p:nvPicPr>
          <p:cNvPr id="30" name="Imagen 14"/>
          <p:cNvPicPr/>
          <p:nvPr/>
        </p:nvPicPr>
        <p:blipFill>
          <a:blip r:embed="rId9" cstate="print"/>
          <a:stretch/>
        </p:blipFill>
        <p:spPr>
          <a:xfrm>
            <a:off x="6372200" y="5589240"/>
            <a:ext cx="504000" cy="504000"/>
          </a:xfrm>
          <a:prstGeom prst="rect">
            <a:avLst/>
          </a:prstGeom>
          <a:ln>
            <a:noFill/>
          </a:ln>
        </p:spPr>
      </p:pic>
      <p:pic>
        <p:nvPicPr>
          <p:cNvPr id="31" name="Imagen 13"/>
          <p:cNvPicPr/>
          <p:nvPr/>
        </p:nvPicPr>
        <p:blipFill>
          <a:blip r:embed="rId10" cstate="print"/>
          <a:stretch/>
        </p:blipFill>
        <p:spPr>
          <a:xfrm>
            <a:off x="7092336" y="5589240"/>
            <a:ext cx="504000" cy="504000"/>
          </a:xfrm>
          <a:prstGeom prst="rect">
            <a:avLst/>
          </a:prstGeom>
          <a:ln>
            <a:noFill/>
          </a:ln>
        </p:spPr>
      </p:pic>
      <p:pic>
        <p:nvPicPr>
          <p:cNvPr id="25" name="24 Imagen" descr="Sin título-1.jpg">
            <a:extLst>
              <a:ext uri="{FF2B5EF4-FFF2-40B4-BE49-F238E27FC236}">
                <a16:creationId xmlns:a16="http://schemas.microsoft.com/office/drawing/2014/main" xmlns="" id="{3862D025-0A6A-4650-B9D3-D16B86CB3769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80368" y="1411624"/>
            <a:ext cx="2304000" cy="2304000"/>
          </a:xfrm>
          <a:prstGeom prst="rect">
            <a:avLst/>
          </a:prstGeom>
        </p:spPr>
      </p:pic>
      <p:sp>
        <p:nvSpPr>
          <p:cNvPr id="19" name="18 CuadroTexto"/>
          <p:cNvSpPr txBox="1"/>
          <p:nvPr/>
        </p:nvSpPr>
        <p:spPr>
          <a:xfrm>
            <a:off x="534028" y="4097104"/>
            <a:ext cx="3500364" cy="17081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57188" marR="0" lvl="0" indent="-357188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183000"/>
              <a:buFontTx/>
              <a:buBlip>
                <a:blip r:embed="rId12"/>
              </a:buBlip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13"/>
              </a:rPr>
              <a:t>www.iconotc.com</a:t>
            </a:r>
            <a:endParaRPr kumimoji="0" lang="es-ES" sz="105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57188" marR="0" lvl="0" indent="-357188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183000"/>
              <a:buFontTx/>
              <a:buBlip>
                <a:blip r:embed="rId12"/>
              </a:buBlip>
              <a:tabLst/>
              <a:defRPr/>
            </a:pPr>
            <a:r>
              <a:rPr kumimoji="0" lang="es-ES" sz="105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rPr>
              <a:t>          </a:t>
            </a:r>
            <a:r>
              <a:rPr kumimoji="0" lang="es-ES" sz="105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  <a:hlinkClick r:id="rId14"/>
              </a:rPr>
              <a:t>l</a:t>
            </a:r>
            <a:r>
              <a:rPr kumimoji="0" lang="es-ES" sz="1050" b="0" i="0" u="none" strike="noStrike" kern="1200" cap="none" spc="-1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  <a:hlinkClick r:id="rId14"/>
              </a:rPr>
              <a:t>inkedin.com/</a:t>
            </a:r>
            <a:r>
              <a:rPr kumimoji="0" lang="es-ES" sz="1050" b="0" i="0" u="none" strike="noStrike" kern="1200" cap="none" spc="-1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  <a:hlinkClick r:id="rId14"/>
              </a:rPr>
              <a:t>company</a:t>
            </a:r>
            <a:r>
              <a:rPr kumimoji="0" lang="es-ES" sz="1050" b="0" i="0" u="none" strike="noStrike" kern="1200" cap="none" spc="-1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  <a:hlinkClick r:id="rId14"/>
              </a:rPr>
              <a:t>/icono-training-</a:t>
            </a:r>
            <a:r>
              <a:rPr kumimoji="0" lang="es-ES" sz="1050" b="0" i="0" u="none" strike="noStrike" kern="1200" cap="none" spc="-1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  <a:hlinkClick r:id="rId14"/>
              </a:rPr>
              <a:t>consulting</a:t>
            </a:r>
            <a:endParaRPr kumimoji="0" lang="es-ES" sz="1050" b="0" i="0" u="none" strike="noStrike" kern="1200" cap="none" spc="-1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  <a:p>
            <a:pPr marL="357188" marR="0" lvl="0" indent="-357188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183000"/>
              <a:buFontTx/>
              <a:buBlip>
                <a:blip r:embed="rId12"/>
              </a:buBlip>
              <a:tabLst/>
              <a:defRPr/>
            </a:pPr>
            <a:r>
              <a:rPr kumimoji="0" lang="es-ES" sz="1050" b="0" i="0" u="none" strike="noStrike" kern="1200" cap="none" spc="-1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rPr>
              <a:t>           </a:t>
            </a:r>
            <a:r>
              <a:rPr kumimoji="0" lang="es-ES" sz="1050" b="0" i="0" u="none" strike="noStrike" kern="1200" cap="none" spc="-1" normalizeH="0" baseline="0" noProof="0" dirty="0">
                <a:ln>
                  <a:noFill/>
                </a:ln>
                <a:solidFill>
                  <a:srgbClr val="00519F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  <a:hlinkClick r:id="rId15"/>
              </a:rPr>
              <a:t>training@iconotc.com</a:t>
            </a:r>
            <a:endParaRPr kumimoji="0" lang="es-ES" sz="1050" b="0" i="0" u="none" strike="noStrike" kern="1200" cap="none" spc="-1" normalizeH="0" baseline="0" noProof="0" dirty="0">
              <a:ln>
                <a:noFill/>
              </a:ln>
              <a:solidFill>
                <a:srgbClr val="00519F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  <a:p>
            <a:pPr marL="357188" marR="0" lvl="0" indent="-357188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183000"/>
              <a:buFontTx/>
              <a:buBlip>
                <a:blip r:embed="rId12"/>
              </a:buBlip>
              <a:tabLst/>
              <a:defRPr/>
            </a:pPr>
            <a:endParaRPr kumimoji="0" lang="es-ES" sz="105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12"/>
              </a:buBlip>
              <a:tabLst/>
              <a:defRPr/>
            </a:pPr>
            <a:endParaRPr kumimoji="0" lang="es-ES" sz="105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2" name="Picture 3"/>
          <p:cNvPicPr/>
          <p:nvPr/>
        </p:nvPicPr>
        <p:blipFill>
          <a:blip r:embed="rId3" cstate="print"/>
          <a:stretch/>
        </p:blipFill>
        <p:spPr>
          <a:xfrm>
            <a:off x="5925160" y="4660543"/>
            <a:ext cx="216000" cy="252000"/>
          </a:xfrm>
          <a:prstGeom prst="rect">
            <a:avLst/>
          </a:prstGeom>
          <a:ln>
            <a:noFill/>
          </a:ln>
        </p:spPr>
      </p:pic>
      <p:sp>
        <p:nvSpPr>
          <p:cNvPr id="34" name="18 CuadroTexto"/>
          <p:cNvSpPr txBox="1"/>
          <p:nvPr/>
        </p:nvSpPr>
        <p:spPr>
          <a:xfrm>
            <a:off x="5276587" y="4365282"/>
            <a:ext cx="3500364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531813" lvl="1" indent="-265113" algn="just">
              <a:lnSpc>
                <a:spcPct val="150000"/>
              </a:lnSpc>
              <a:buSzPct val="183000"/>
              <a:buBlip>
                <a:blip r:embed="rId12"/>
              </a:buBlip>
              <a:defRPr/>
            </a:pPr>
            <a:r>
              <a:rPr lang="es-ES" sz="1200" dirty="0">
                <a:solidFill>
                  <a:srgbClr val="00519F"/>
                </a:solidFill>
              </a:rPr>
              <a:t>DBA y formador TIC </a:t>
            </a:r>
            <a:r>
              <a:rPr lang="es-ES" sz="1200" dirty="0" err="1" smtClean="0">
                <a:solidFill>
                  <a:srgbClr val="00519F"/>
                </a:solidFill>
              </a:rPr>
              <a:t>PostgreSQL</a:t>
            </a:r>
            <a:endParaRPr lang="es-ES" sz="1200" dirty="0" smtClean="0">
              <a:solidFill>
                <a:srgbClr val="00519F"/>
              </a:solidFill>
            </a:endParaRPr>
          </a:p>
          <a:p>
            <a:pPr marL="531813" lvl="1" indent="-265113" algn="just">
              <a:lnSpc>
                <a:spcPct val="150000"/>
              </a:lnSpc>
              <a:buSzPct val="183000"/>
              <a:buBlip>
                <a:blip r:embed="rId12"/>
              </a:buBlip>
              <a:defRPr/>
            </a:pPr>
            <a:r>
              <a:rPr kumimoji="0" lang="es-ES" sz="1200" b="0" i="0" u="none" strike="noStrike" kern="1200" cap="none" spc="-1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/>
              </a:rPr>
              <a:t>           </a:t>
            </a:r>
            <a:r>
              <a:rPr lang="es-ES" sz="1200" dirty="0" smtClean="0">
                <a:hlinkClick r:id="rId16"/>
              </a:rPr>
              <a:t>linkedin.com/in/</a:t>
            </a:r>
            <a:r>
              <a:rPr lang="es-ES" sz="1200" dirty="0" err="1" smtClean="0">
                <a:hlinkClick r:id="rId16"/>
              </a:rPr>
              <a:t>josesegovia</a:t>
            </a:r>
            <a:r>
              <a:rPr lang="es-ES" sz="1200" dirty="0">
                <a:hlinkClick r:id="rId16"/>
              </a:rPr>
              <a:t>/</a:t>
            </a:r>
            <a:endParaRPr kumimoji="0" lang="es-ES" sz="1200" b="0" i="0" u="none" strike="noStrike" kern="1200" cap="none" spc="-1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0524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8BB425"/>
                </a:solidFill>
              </a:rPr>
              <a:t/>
            </a:r>
            <a:br>
              <a:rPr lang="es-ES" b="1" dirty="0">
                <a:solidFill>
                  <a:srgbClr val="8BB425"/>
                </a:solidFill>
              </a:rPr>
            </a:br>
            <a:r>
              <a:rPr lang="es-ES" sz="3600" b="1" dirty="0" smtClean="0">
                <a:solidFill>
                  <a:srgbClr val="00519F"/>
                </a:solidFill>
              </a:rPr>
              <a:t>ADMINISTRACIÓN AVANZADA POSTGRESQL </a:t>
            </a:r>
            <a:r>
              <a:rPr lang="es-ES" sz="4000" b="1" dirty="0">
                <a:solidFill>
                  <a:srgbClr val="8BB425"/>
                </a:solidFill>
              </a:rPr>
              <a:t/>
            </a:r>
            <a:br>
              <a:rPr lang="es-ES" sz="4000" b="1" dirty="0">
                <a:solidFill>
                  <a:srgbClr val="8BB425"/>
                </a:solidFill>
              </a:rPr>
            </a:br>
            <a:endParaRPr lang="es-ES" sz="4000" dirty="0">
              <a:solidFill>
                <a:srgbClr val="8BB425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1" y="1196752"/>
            <a:ext cx="8040934" cy="4968552"/>
          </a:xfrm>
        </p:spPr>
        <p:txBody>
          <a:bodyPr numCol="1">
            <a:noAutofit/>
          </a:bodyPr>
          <a:lstStyle/>
          <a:p>
            <a:pPr marL="531813" indent="-531813">
              <a:lnSpc>
                <a:spcPct val="150000"/>
              </a:lnSpc>
              <a:buSzPct val="225000"/>
              <a:buBlip>
                <a:blip r:embed="rId3"/>
              </a:buBlip>
            </a:pPr>
            <a:r>
              <a:rPr lang="es-ES" sz="1200" b="1" dirty="0">
                <a:solidFill>
                  <a:srgbClr val="00519F"/>
                </a:solidFill>
              </a:rPr>
              <a:t>DURACIÓN</a:t>
            </a:r>
          </a:p>
          <a:p>
            <a:pPr marL="527050" indent="15875">
              <a:lnSpc>
                <a:spcPct val="150000"/>
              </a:lnSpc>
              <a:buClr>
                <a:srgbClr val="8BB425"/>
              </a:buClr>
              <a:buSzPct val="150000"/>
              <a:buFont typeface="Wingdings" pitchFamily="2" charset="2"/>
              <a:buChar char="Ä"/>
            </a:pPr>
            <a:r>
              <a:rPr lang="es-ES" sz="1200" dirty="0" smtClean="0">
                <a:solidFill>
                  <a:srgbClr val="00519F"/>
                </a:solidFill>
              </a:rPr>
              <a:t>24 </a:t>
            </a:r>
            <a:r>
              <a:rPr lang="es-ES" sz="1200" dirty="0">
                <a:solidFill>
                  <a:srgbClr val="00519F"/>
                </a:solidFill>
              </a:rPr>
              <a:t>horas</a:t>
            </a:r>
          </a:p>
          <a:p>
            <a:pPr marL="531813" indent="-531813">
              <a:lnSpc>
                <a:spcPct val="150000"/>
              </a:lnSpc>
              <a:buSzPct val="225000"/>
              <a:buBlip>
                <a:blip r:embed="rId3"/>
              </a:buBlip>
            </a:pPr>
            <a:r>
              <a:rPr lang="es-ES" sz="1200" b="1" dirty="0">
                <a:solidFill>
                  <a:srgbClr val="00519F"/>
                </a:solidFill>
              </a:rPr>
              <a:t>LUGAR/FECHAS /HORARIO: </a:t>
            </a:r>
            <a:endParaRPr lang="es-ES" sz="1200" dirty="0">
              <a:solidFill>
                <a:srgbClr val="00519F"/>
              </a:solidFill>
            </a:endParaRPr>
          </a:p>
          <a:p>
            <a:pPr marL="531813" indent="0">
              <a:lnSpc>
                <a:spcPct val="150000"/>
              </a:lnSpc>
              <a:buClr>
                <a:srgbClr val="8BB425"/>
              </a:buClr>
              <a:buSzPct val="175000"/>
              <a:buFont typeface="Wingdings" pitchFamily="2" charset="2"/>
              <a:buChar char="Ä"/>
            </a:pPr>
            <a:r>
              <a:rPr lang="es-ES" sz="1200" dirty="0">
                <a:solidFill>
                  <a:srgbClr val="00519F"/>
                </a:solidFill>
              </a:rPr>
              <a:t>Madrid. Día </a:t>
            </a:r>
            <a:r>
              <a:rPr lang="es-ES" sz="1200" dirty="0" smtClean="0">
                <a:solidFill>
                  <a:srgbClr val="00519F"/>
                </a:solidFill>
              </a:rPr>
              <a:t>18, 19 y 20 de Noviembre  </a:t>
            </a:r>
            <a:r>
              <a:rPr lang="es-ES" sz="1200" dirty="0">
                <a:solidFill>
                  <a:srgbClr val="00519F"/>
                </a:solidFill>
              </a:rPr>
              <a:t>de 2019. </a:t>
            </a:r>
            <a:r>
              <a:rPr lang="es-ES" sz="1200" dirty="0" smtClean="0">
                <a:solidFill>
                  <a:srgbClr val="00519F"/>
                </a:solidFill>
              </a:rPr>
              <a:t>Día 18: 10:00 </a:t>
            </a:r>
            <a:r>
              <a:rPr lang="es-ES" sz="1200" dirty="0">
                <a:solidFill>
                  <a:srgbClr val="00519F"/>
                </a:solidFill>
              </a:rPr>
              <a:t>hs a 14:00 hs y 15:00 hs A </a:t>
            </a:r>
            <a:r>
              <a:rPr lang="es-ES" sz="1200" dirty="0" smtClean="0">
                <a:solidFill>
                  <a:srgbClr val="00519F"/>
                </a:solidFill>
              </a:rPr>
              <a:t>19:00 hs. Días 19 y 20 9:00 hs a 14:00 hs y 15:00 hs A 18:00 h</a:t>
            </a:r>
            <a:endParaRPr lang="es-ES" sz="1200" dirty="0">
              <a:solidFill>
                <a:srgbClr val="00519F"/>
              </a:solidFill>
            </a:endParaRPr>
          </a:p>
          <a:p>
            <a:pPr marL="531813" indent="-531813">
              <a:lnSpc>
                <a:spcPct val="150000"/>
              </a:lnSpc>
              <a:buSzPct val="225000"/>
              <a:buBlip>
                <a:blip r:embed="rId3"/>
              </a:buBlip>
            </a:pPr>
            <a:r>
              <a:rPr lang="es-ES" sz="1200" b="1" dirty="0">
                <a:solidFill>
                  <a:srgbClr val="00519F"/>
                </a:solidFill>
              </a:rPr>
              <a:t>CONTENIDO:</a:t>
            </a:r>
            <a:endParaRPr lang="es-ES" sz="1200" dirty="0">
              <a:solidFill>
                <a:srgbClr val="00519F"/>
              </a:solidFill>
            </a:endParaRPr>
          </a:p>
          <a:p>
            <a:pPr lvl="2">
              <a:buNone/>
            </a:pPr>
            <a:endParaRPr lang="es-ES" sz="1200" dirty="0" smtClean="0">
              <a:solidFill>
                <a:srgbClr val="00519F"/>
              </a:solidFill>
            </a:endParaRPr>
          </a:p>
          <a:p>
            <a:pPr lvl="2"/>
            <a:r>
              <a:rPr lang="pt-BR" sz="1200" dirty="0" err="1" smtClean="0">
                <a:solidFill>
                  <a:srgbClr val="00519F"/>
                </a:solidFill>
              </a:rPr>
              <a:t>Arquitectura</a:t>
            </a:r>
            <a:r>
              <a:rPr lang="pt-BR" sz="1200" dirty="0" smtClean="0">
                <a:solidFill>
                  <a:srgbClr val="00519F"/>
                </a:solidFill>
              </a:rPr>
              <a:t> de sistemas de </a:t>
            </a:r>
            <a:r>
              <a:rPr lang="pt-BR" sz="1200" dirty="0" err="1" smtClean="0">
                <a:solidFill>
                  <a:srgbClr val="00519F"/>
                </a:solidFill>
              </a:rPr>
              <a:t>PostgreSQL</a:t>
            </a:r>
            <a:r>
              <a:rPr lang="pt-BR" sz="1200" dirty="0" smtClean="0">
                <a:solidFill>
                  <a:srgbClr val="00519F"/>
                </a:solidFill>
              </a:rPr>
              <a:t> </a:t>
            </a:r>
          </a:p>
          <a:p>
            <a:pPr lvl="2"/>
            <a:r>
              <a:rPr lang="es-ES" sz="1200" dirty="0" smtClean="0">
                <a:solidFill>
                  <a:srgbClr val="00519F"/>
                </a:solidFill>
              </a:rPr>
              <a:t>Definición de transacciones y concurrencia de transacciones </a:t>
            </a:r>
          </a:p>
          <a:p>
            <a:pPr lvl="2"/>
            <a:r>
              <a:rPr lang="es-ES" sz="1200" dirty="0" smtClean="0">
                <a:solidFill>
                  <a:srgbClr val="00519F"/>
                </a:solidFill>
              </a:rPr>
              <a:t>Optimización del rendimiento </a:t>
            </a:r>
          </a:p>
          <a:p>
            <a:pPr lvl="2"/>
            <a:r>
              <a:rPr lang="es-ES" sz="1200" dirty="0">
                <a:solidFill>
                  <a:srgbClr val="00519F"/>
                </a:solidFill>
              </a:rPr>
              <a:t>Monitorización </a:t>
            </a:r>
            <a:endParaRPr lang="es-ES" sz="1200" dirty="0" smtClean="0">
              <a:solidFill>
                <a:srgbClr val="00519F"/>
              </a:solidFill>
            </a:endParaRPr>
          </a:p>
          <a:p>
            <a:pPr lvl="2"/>
            <a:r>
              <a:rPr lang="es-ES" sz="1200" dirty="0">
                <a:solidFill>
                  <a:srgbClr val="00519F"/>
                </a:solidFill>
              </a:rPr>
              <a:t>Utilidades adicionales –</a:t>
            </a:r>
            <a:r>
              <a:rPr lang="es-ES" sz="1200" dirty="0" err="1">
                <a:solidFill>
                  <a:srgbClr val="00519F"/>
                </a:solidFill>
              </a:rPr>
              <a:t>Contrib</a:t>
            </a:r>
            <a:r>
              <a:rPr lang="es-ES" sz="1200" dirty="0">
                <a:solidFill>
                  <a:srgbClr val="00519F"/>
                </a:solidFill>
              </a:rPr>
              <a:t> </a:t>
            </a:r>
            <a:endParaRPr lang="es-ES" sz="1200" b="1" dirty="0">
              <a:solidFill>
                <a:srgbClr val="00519F"/>
              </a:solidFill>
            </a:endParaRPr>
          </a:p>
          <a:p>
            <a:pPr lvl="2"/>
            <a:r>
              <a:rPr lang="es-ES" sz="1200" dirty="0" err="1" smtClean="0">
                <a:solidFill>
                  <a:srgbClr val="00519F"/>
                </a:solidFill>
              </a:rPr>
              <a:t>Particionamiento</a:t>
            </a:r>
            <a:r>
              <a:rPr lang="es-ES" sz="1200" dirty="0" smtClean="0">
                <a:solidFill>
                  <a:srgbClr val="00519F"/>
                </a:solidFill>
              </a:rPr>
              <a:t> de tablas </a:t>
            </a:r>
          </a:p>
          <a:p>
            <a:pPr lvl="2"/>
            <a:r>
              <a:rPr lang="es-ES" sz="1200" dirty="0">
                <a:solidFill>
                  <a:srgbClr val="00519F"/>
                </a:solidFill>
              </a:rPr>
              <a:t>Lenguajes procedimentales </a:t>
            </a:r>
          </a:p>
          <a:p>
            <a:pPr lvl="2"/>
            <a:r>
              <a:rPr lang="es-ES" sz="1200" dirty="0" smtClean="0">
                <a:solidFill>
                  <a:srgbClr val="00519F"/>
                </a:solidFill>
              </a:rPr>
              <a:t>Replicación y alta disponibilidad </a:t>
            </a:r>
          </a:p>
          <a:p>
            <a:pPr lvl="2"/>
            <a:r>
              <a:rPr lang="es-ES" sz="1200" dirty="0" smtClean="0">
                <a:solidFill>
                  <a:srgbClr val="00519F"/>
                </a:solidFill>
              </a:rPr>
              <a:t>Pool de conexiones </a:t>
            </a:r>
          </a:p>
          <a:p>
            <a:pPr lvl="3">
              <a:buAutoNum type="arabicPeriod"/>
            </a:pPr>
            <a:endParaRPr lang="es-ES" sz="1200" dirty="0">
              <a:solidFill>
                <a:srgbClr val="00519F"/>
              </a:solidFill>
            </a:endParaRPr>
          </a:p>
          <a:p>
            <a:pPr lvl="2">
              <a:buNone/>
            </a:pPr>
            <a:endParaRPr lang="es-ES" sz="1200" b="1" dirty="0">
              <a:solidFill>
                <a:srgbClr val="00519F"/>
              </a:solidFill>
            </a:endParaRPr>
          </a:p>
          <a:p>
            <a:pPr lvl="2">
              <a:buNone/>
            </a:pPr>
            <a:endParaRPr lang="es-ES" sz="1200" b="1" dirty="0">
              <a:solidFill>
                <a:srgbClr val="00519F"/>
              </a:solidFill>
            </a:endParaRPr>
          </a:p>
          <a:p>
            <a:pPr lvl="2">
              <a:buNone/>
            </a:pPr>
            <a:endParaRPr lang="es-ES" sz="1200" b="1" dirty="0">
              <a:solidFill>
                <a:srgbClr val="00519F"/>
              </a:solidFill>
            </a:endParaRPr>
          </a:p>
          <a:p>
            <a:pPr lvl="2">
              <a:buNone/>
            </a:pPr>
            <a:endParaRPr lang="es-ES" sz="1200" b="1" dirty="0">
              <a:solidFill>
                <a:srgbClr val="00519F"/>
              </a:solidFill>
            </a:endParaRPr>
          </a:p>
          <a:p>
            <a:pPr lvl="2">
              <a:buNone/>
            </a:pPr>
            <a:endParaRPr lang="es-ES" sz="1200" b="1" dirty="0">
              <a:solidFill>
                <a:srgbClr val="00519F"/>
              </a:solidFill>
            </a:endParaRPr>
          </a:p>
          <a:p>
            <a:pPr lvl="2">
              <a:buNone/>
            </a:pPr>
            <a:endParaRPr lang="es-ES" sz="1200" b="1" dirty="0">
              <a:solidFill>
                <a:srgbClr val="00519F"/>
              </a:solidFill>
            </a:endParaRPr>
          </a:p>
          <a:p>
            <a:pPr lvl="2">
              <a:buNone/>
            </a:pPr>
            <a:endParaRPr lang="es-ES" sz="1200" b="1" dirty="0">
              <a:solidFill>
                <a:srgbClr val="00519F"/>
              </a:solidFill>
            </a:endParaRPr>
          </a:p>
          <a:p>
            <a:pPr lvl="2">
              <a:buNone/>
            </a:pPr>
            <a:endParaRPr lang="es-ES" sz="1200" b="1" dirty="0">
              <a:solidFill>
                <a:srgbClr val="00519F"/>
              </a:solidFill>
            </a:endParaRPr>
          </a:p>
          <a:p>
            <a:pPr marL="712788" lvl="0" indent="-355600">
              <a:lnSpc>
                <a:spcPct val="150000"/>
              </a:lnSpc>
              <a:buSzPct val="150000"/>
              <a:buBlip>
                <a:blip r:embed="rId3"/>
              </a:buBlip>
            </a:pPr>
            <a:endParaRPr lang="es-ES" sz="1200" dirty="0">
              <a:solidFill>
                <a:srgbClr val="00519F"/>
              </a:solidFill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539552" y="6381328"/>
            <a:ext cx="7200800" cy="0"/>
          </a:xfrm>
          <a:prstGeom prst="line">
            <a:avLst/>
          </a:prstGeom>
          <a:noFill/>
          <a:ln w="28575">
            <a:solidFill>
              <a:srgbClr val="8BB42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84368" y="6093296"/>
            <a:ext cx="768127" cy="44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CuadroTexto"/>
          <p:cNvSpPr txBox="1"/>
          <p:nvPr/>
        </p:nvSpPr>
        <p:spPr>
          <a:xfrm>
            <a:off x="395536" y="6453336"/>
            <a:ext cx="1223962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+mn-cs"/>
              </a:rPr>
              <a:t>www.iconotc.com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8820472" y="6206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00519F"/>
                </a:solidFill>
              </a:rPr>
              <a:t/>
            </a:r>
            <a:br>
              <a:rPr lang="es-ES" b="1" dirty="0">
                <a:solidFill>
                  <a:srgbClr val="00519F"/>
                </a:solidFill>
              </a:rPr>
            </a:br>
            <a:r>
              <a:rPr lang="es-ES" sz="3600" b="1" dirty="0">
                <a:solidFill>
                  <a:srgbClr val="00519F"/>
                </a:solidFill>
              </a:rPr>
              <a:t>DOCUMENTACIÓN</a:t>
            </a:r>
            <a:r>
              <a:rPr lang="es-ES" sz="4000" b="1" dirty="0">
                <a:solidFill>
                  <a:srgbClr val="00519F"/>
                </a:solidFill>
              </a:rPr>
              <a:t/>
            </a:r>
            <a:br>
              <a:rPr lang="es-ES" sz="4000" b="1" dirty="0">
                <a:solidFill>
                  <a:srgbClr val="00519F"/>
                </a:solidFill>
              </a:rPr>
            </a:br>
            <a:endParaRPr lang="es-ES" sz="4000" dirty="0">
              <a:solidFill>
                <a:srgbClr val="00519F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1" y="990020"/>
            <a:ext cx="8040934" cy="5175284"/>
          </a:xfrm>
        </p:spPr>
        <p:txBody>
          <a:bodyPr>
            <a:noAutofit/>
          </a:bodyPr>
          <a:lstStyle/>
          <a:p>
            <a:pPr marL="712788" lvl="0" indent="-355600">
              <a:lnSpc>
                <a:spcPct val="150000"/>
              </a:lnSpc>
              <a:buSzPct val="150000"/>
              <a:buBlip>
                <a:blip r:embed="rId3"/>
              </a:buBlip>
            </a:pPr>
            <a:endParaRPr lang="es-ES" sz="1200" dirty="0">
              <a:solidFill>
                <a:srgbClr val="00519F"/>
              </a:solidFill>
            </a:endParaRPr>
          </a:p>
          <a:p>
            <a:pPr marL="712788" lvl="0" indent="-355600">
              <a:lnSpc>
                <a:spcPct val="150000"/>
              </a:lnSpc>
              <a:buSzPct val="150000"/>
              <a:buBlip>
                <a:blip r:embed="rId3"/>
              </a:buBlip>
            </a:pPr>
            <a:endParaRPr lang="es-ES" sz="1200" dirty="0">
              <a:solidFill>
                <a:srgbClr val="00519F"/>
              </a:solidFill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539552" y="6381328"/>
            <a:ext cx="7200800" cy="0"/>
          </a:xfrm>
          <a:prstGeom prst="line">
            <a:avLst/>
          </a:prstGeom>
          <a:noFill/>
          <a:ln w="28575">
            <a:solidFill>
              <a:srgbClr val="8BB42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84368" y="6093296"/>
            <a:ext cx="768127" cy="44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CuadroTexto"/>
          <p:cNvSpPr txBox="1"/>
          <p:nvPr/>
        </p:nvSpPr>
        <p:spPr>
          <a:xfrm>
            <a:off x="395536" y="6453336"/>
            <a:ext cx="1223962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+mn-cs"/>
              </a:rPr>
              <a:t>www.iconotc.com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8820472" y="6206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4" name="2 Marcador de contenido"/>
          <p:cNvSpPr txBox="1">
            <a:spLocks/>
          </p:cNvSpPr>
          <p:nvPr/>
        </p:nvSpPr>
        <p:spPr>
          <a:xfrm>
            <a:off x="611561" y="1196752"/>
            <a:ext cx="8040934" cy="4968552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1813" indent="-531813">
              <a:lnSpc>
                <a:spcPct val="150000"/>
              </a:lnSpc>
              <a:buSzPct val="225000"/>
              <a:buFont typeface="Arial" pitchFamily="34" charset="0"/>
              <a:buBlip>
                <a:blip r:embed="rId3"/>
              </a:buBlip>
            </a:pPr>
            <a:r>
              <a:rPr lang="es-ES" sz="2400" b="1" dirty="0" smtClean="0">
                <a:solidFill>
                  <a:srgbClr val="00519F"/>
                </a:solidFill>
              </a:rPr>
              <a:t>Repositorio GITHUB</a:t>
            </a:r>
            <a:endParaRPr lang="es-ES" sz="2400" dirty="0" smtClean="0">
              <a:solidFill>
                <a:srgbClr val="00519F"/>
              </a:solidFill>
            </a:endParaRPr>
          </a:p>
          <a:p>
            <a:pPr lvl="2"/>
            <a:r>
              <a:rPr lang="es-ES" dirty="0">
                <a:hlinkClick r:id="rId5"/>
              </a:rPr>
              <a:t>https://</a:t>
            </a:r>
            <a:r>
              <a:rPr lang="es-ES" dirty="0" smtClean="0">
                <a:hlinkClick r:id="rId5"/>
              </a:rPr>
              <a:t>github.com/IconoTraining/Administracion_Avanzada_PostgreSQL</a:t>
            </a:r>
            <a:endParaRPr lang="es-ES" dirty="0" smtClean="0"/>
          </a:p>
          <a:p>
            <a:pPr lvl="2"/>
            <a:r>
              <a:rPr lang="es-ES" dirty="0">
                <a:hlinkClick r:id="rId6"/>
              </a:rPr>
              <a:t>https://todopostgresql.com/blog</a:t>
            </a:r>
            <a:r>
              <a:rPr lang="es-ES" dirty="0" smtClean="0">
                <a:hlinkClick r:id="rId6"/>
              </a:rPr>
              <a:t>/</a:t>
            </a:r>
            <a:endParaRPr lang="es-ES" dirty="0" smtClean="0"/>
          </a:p>
          <a:p>
            <a:pPr lvl="2"/>
            <a:r>
              <a:rPr lang="es-ES" dirty="0">
                <a:hlinkClick r:id="rId7"/>
              </a:rPr>
              <a:t>https://www.postgresql.org/</a:t>
            </a:r>
            <a:endParaRPr lang="es-ES" b="1" dirty="0" smtClean="0">
              <a:solidFill>
                <a:srgbClr val="00519F"/>
              </a:solidFill>
            </a:endParaRPr>
          </a:p>
          <a:p>
            <a:pPr lvl="2">
              <a:buFont typeface="Arial" pitchFamily="34" charset="0"/>
              <a:buNone/>
            </a:pPr>
            <a:endParaRPr lang="es-ES" sz="1200" b="1" dirty="0" smtClean="0">
              <a:solidFill>
                <a:srgbClr val="00519F"/>
              </a:solidFill>
            </a:endParaRPr>
          </a:p>
          <a:p>
            <a:pPr lvl="2">
              <a:buFont typeface="Arial" pitchFamily="34" charset="0"/>
              <a:buNone/>
            </a:pPr>
            <a:endParaRPr lang="es-ES" sz="1200" b="1" dirty="0" smtClean="0">
              <a:solidFill>
                <a:srgbClr val="00519F"/>
              </a:solidFill>
            </a:endParaRPr>
          </a:p>
          <a:p>
            <a:pPr lvl="2">
              <a:buFont typeface="Arial" pitchFamily="34" charset="0"/>
              <a:buNone/>
            </a:pPr>
            <a:endParaRPr lang="es-ES" sz="1200" b="1" dirty="0" smtClean="0">
              <a:solidFill>
                <a:srgbClr val="00519F"/>
              </a:solidFill>
            </a:endParaRPr>
          </a:p>
          <a:p>
            <a:pPr lvl="2">
              <a:buFont typeface="Arial" pitchFamily="34" charset="0"/>
              <a:buNone/>
            </a:pPr>
            <a:endParaRPr lang="es-ES" sz="1200" b="1" dirty="0" smtClean="0">
              <a:solidFill>
                <a:srgbClr val="00519F"/>
              </a:solidFill>
            </a:endParaRPr>
          </a:p>
          <a:p>
            <a:pPr lvl="2">
              <a:buFont typeface="Arial" pitchFamily="34" charset="0"/>
              <a:buNone/>
            </a:pPr>
            <a:endParaRPr lang="es-ES" sz="1200" b="1" dirty="0" smtClean="0">
              <a:solidFill>
                <a:srgbClr val="00519F"/>
              </a:solidFill>
            </a:endParaRPr>
          </a:p>
          <a:p>
            <a:pPr lvl="2">
              <a:buFont typeface="Arial" pitchFamily="34" charset="0"/>
              <a:buNone/>
            </a:pPr>
            <a:endParaRPr lang="es-ES" sz="1200" b="1" dirty="0" smtClean="0">
              <a:solidFill>
                <a:srgbClr val="00519F"/>
              </a:solidFill>
            </a:endParaRPr>
          </a:p>
          <a:p>
            <a:pPr lvl="2">
              <a:buFont typeface="Arial" pitchFamily="34" charset="0"/>
              <a:buNone/>
            </a:pPr>
            <a:endParaRPr lang="es-ES" sz="1200" b="1" dirty="0" smtClean="0">
              <a:solidFill>
                <a:srgbClr val="00519F"/>
              </a:solidFill>
            </a:endParaRPr>
          </a:p>
          <a:p>
            <a:pPr marL="712788" indent="-355600">
              <a:lnSpc>
                <a:spcPct val="150000"/>
              </a:lnSpc>
              <a:buSzPct val="150000"/>
              <a:buFont typeface="Arial" pitchFamily="34" charset="0"/>
              <a:buBlip>
                <a:blip r:embed="rId3"/>
              </a:buBlip>
            </a:pPr>
            <a:endParaRPr lang="es-ES" sz="1200" dirty="0">
              <a:solidFill>
                <a:srgbClr val="00519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284163" y="4633913"/>
            <a:ext cx="8578850" cy="1844675"/>
          </a:xfrm>
          <a:prstGeom prst="rect">
            <a:avLst/>
          </a:prstGeom>
          <a:solidFill>
            <a:srgbClr val="00519F"/>
          </a:solidFill>
          <a:ln w="127000" cap="sq" cmpd="thinThick">
            <a:solidFill>
              <a:srgbClr val="0051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3" name="Straight Connector 72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657350" y="5738813"/>
            <a:ext cx="58293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395288" y="4756150"/>
            <a:ext cx="8355012" cy="9302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 eaLnBrk="1" fontAlgn="auto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¡</a:t>
            </a:r>
            <a:r>
              <a:rPr lang="es-ES_tradnl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Seguimos</a:t>
            </a:r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_tradnl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contacto!</a:t>
            </a:r>
          </a:p>
        </p:txBody>
      </p:sp>
      <p:sp>
        <p:nvSpPr>
          <p:cNvPr id="6" name="Rectángulo 5"/>
          <p:cNvSpPr/>
          <p:nvPr/>
        </p:nvSpPr>
        <p:spPr>
          <a:xfrm>
            <a:off x="395288" y="472604"/>
            <a:ext cx="3960687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s-E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ea typeface="Arial" charset="0"/>
              </a:rPr>
              <a:t>Todos aprendemos.</a:t>
            </a:r>
          </a:p>
          <a:p>
            <a:pPr algn="ctr" eaLnBrk="1" hangingPunct="1">
              <a:defRPr/>
            </a:pPr>
            <a:r>
              <a:rPr lang="es-E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ea typeface="Arial" charset="0"/>
              </a:rPr>
              <a:t>Gracias!!</a:t>
            </a:r>
          </a:p>
        </p:txBody>
      </p:sp>
      <p:sp>
        <p:nvSpPr>
          <p:cNvPr id="31751" name="4 CuadroTexto"/>
          <p:cNvSpPr txBox="1">
            <a:spLocks noChangeArrowheads="1"/>
          </p:cNvSpPr>
          <p:nvPr/>
        </p:nvSpPr>
        <p:spPr bwMode="auto">
          <a:xfrm>
            <a:off x="1657350" y="5878513"/>
            <a:ext cx="30591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s-ES" sz="2000" b="1">
                <a:solidFill>
                  <a:schemeClr val="bg1"/>
                </a:solidFill>
                <a:latin typeface="Calibri" pitchFamily="34" charset="0"/>
              </a:rPr>
              <a:t>www.iconotc.com</a:t>
            </a:r>
            <a:endParaRPr lang="en-US" sz="2000" b="1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31752" name="Imagen 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4438" y="5927725"/>
            <a:ext cx="484187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3" name="Imagen 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88163" y="5956300"/>
            <a:ext cx="4826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4" name="Imagen 8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62688" y="5956300"/>
            <a:ext cx="481012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5" name="Imagen 10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35625" y="5929313"/>
            <a:ext cx="4826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31640" y="3105104"/>
            <a:ext cx="2178873" cy="12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13 Imagen" descr="Captura de pantalla 2018-11-23 11.43.57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81003" y="476672"/>
            <a:ext cx="3969297" cy="370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</TotalTime>
  <Words>155</Words>
  <Application>Microsoft Office PowerPoint</Application>
  <PresentationFormat>Presentación en pantalla (4:3)</PresentationFormat>
  <Paragraphs>57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5" baseType="lpstr">
      <vt:lpstr>ＭＳ Ｐゴシック</vt:lpstr>
      <vt:lpstr>Arial</vt:lpstr>
      <vt:lpstr>Arial Narrow</vt:lpstr>
      <vt:lpstr>Calibri</vt:lpstr>
      <vt:lpstr>DejaVu Sans</vt:lpstr>
      <vt:lpstr>Symbol</vt:lpstr>
      <vt:lpstr>Times New Roman</vt:lpstr>
      <vt:lpstr>Wingdings</vt:lpstr>
      <vt:lpstr>Tema de Office</vt:lpstr>
      <vt:lpstr>Office Theme</vt:lpstr>
      <vt:lpstr>Presentación de PowerPoint</vt:lpstr>
      <vt:lpstr>     ICONO TRAINING                       FORMADOR</vt:lpstr>
      <vt:lpstr> ADMINISTRACIÓN AVANZADA POSTGRESQL  </vt:lpstr>
      <vt:lpstr> DOCUMENTACIÓN 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icono</dc:creator>
  <cp:lastModifiedBy>Usuario</cp:lastModifiedBy>
  <cp:revision>94</cp:revision>
  <dcterms:created xsi:type="dcterms:W3CDTF">2017-11-13T09:31:15Z</dcterms:created>
  <dcterms:modified xsi:type="dcterms:W3CDTF">2019-11-17T17:36:08Z</dcterms:modified>
</cp:coreProperties>
</file>